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5"/>
    <p:sldMasterId id="2147483683" r:id="rId6"/>
    <p:sldMasterId id="214748368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Lst>
  <p:sldSz cy="5143500" cx="9144000"/>
  <p:notesSz cx="6858000" cy="9144000"/>
  <p:embeddedFontLst>
    <p:embeddedFont>
      <p:font typeface="Roboto"/>
      <p:regular r:id="rId31"/>
      <p:bold r:id="rId32"/>
      <p:italic r:id="rId33"/>
      <p:boldItalic r:id="rId34"/>
    </p:embeddedFont>
    <p:embeddedFont>
      <p:font typeface="PT Sans Narrow"/>
      <p:regular r:id="rId35"/>
      <p:bold r:id="rId36"/>
    </p:embeddedFont>
    <p:embeddedFont>
      <p:font typeface="Century Gothic"/>
      <p:regular r:id="rId37"/>
      <p:bold r:id="rId38"/>
      <p:italic r:id="rId39"/>
      <p:boldItalic r:id="rId40"/>
    </p:embeddedFont>
    <p:embeddedFont>
      <p:font typeface="Open Sans"/>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C4215A7-2D24-4F11-BA94-D9DA686A44AE}">
  <a:tblStyle styleId="{2C4215A7-2D24-4F11-BA94-D9DA686A44A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095E5B8-DBC9-4398-B7EC-3F8027094D57}"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enturyGothic-boldItalic.fntdata"/><Relationship Id="rId20" Type="http://schemas.openxmlformats.org/officeDocument/2006/relationships/slide" Target="slides/slide12.xml"/><Relationship Id="rId42" Type="http://schemas.openxmlformats.org/officeDocument/2006/relationships/font" Target="fonts/OpenSans-bold.fntdata"/><Relationship Id="rId41" Type="http://schemas.openxmlformats.org/officeDocument/2006/relationships/font" Target="fonts/OpenSans-regular.fntdata"/><Relationship Id="rId22" Type="http://schemas.openxmlformats.org/officeDocument/2006/relationships/slide" Target="slides/slide14.xml"/><Relationship Id="rId44" Type="http://schemas.openxmlformats.org/officeDocument/2006/relationships/font" Target="fonts/OpenSans-boldItalic.fntdata"/><Relationship Id="rId21" Type="http://schemas.openxmlformats.org/officeDocument/2006/relationships/slide" Target="slides/slide13.xml"/><Relationship Id="rId43" Type="http://schemas.openxmlformats.org/officeDocument/2006/relationships/font" Target="fonts/OpenSans-italic.fntdata"/><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Roboto-regular.fntdata"/><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font" Target="fonts/Roboto-italic.fntdata"/><Relationship Id="rId10" Type="http://schemas.openxmlformats.org/officeDocument/2006/relationships/slide" Target="slides/slide2.xml"/><Relationship Id="rId32" Type="http://schemas.openxmlformats.org/officeDocument/2006/relationships/font" Target="fonts/Roboto-bold.fntdata"/><Relationship Id="rId13" Type="http://schemas.openxmlformats.org/officeDocument/2006/relationships/slide" Target="slides/slide5.xml"/><Relationship Id="rId35" Type="http://schemas.openxmlformats.org/officeDocument/2006/relationships/font" Target="fonts/PTSansNarrow-regular.fntdata"/><Relationship Id="rId12" Type="http://schemas.openxmlformats.org/officeDocument/2006/relationships/slide" Target="slides/slide4.xml"/><Relationship Id="rId34" Type="http://schemas.openxmlformats.org/officeDocument/2006/relationships/font" Target="fonts/Roboto-boldItalic.fntdata"/><Relationship Id="rId15" Type="http://schemas.openxmlformats.org/officeDocument/2006/relationships/slide" Target="slides/slide7.xml"/><Relationship Id="rId37" Type="http://schemas.openxmlformats.org/officeDocument/2006/relationships/font" Target="fonts/CenturyGothic-regular.fntdata"/><Relationship Id="rId14" Type="http://schemas.openxmlformats.org/officeDocument/2006/relationships/slide" Target="slides/slide6.xml"/><Relationship Id="rId36" Type="http://schemas.openxmlformats.org/officeDocument/2006/relationships/font" Target="fonts/PTSansNarrow-bold.fntdata"/><Relationship Id="rId17" Type="http://schemas.openxmlformats.org/officeDocument/2006/relationships/slide" Target="slides/slide9.xml"/><Relationship Id="rId39" Type="http://schemas.openxmlformats.org/officeDocument/2006/relationships/font" Target="fonts/CenturyGothic-italic.fntdata"/><Relationship Id="rId16" Type="http://schemas.openxmlformats.org/officeDocument/2006/relationships/slide" Target="slides/slide8.xml"/><Relationship Id="rId38" Type="http://schemas.openxmlformats.org/officeDocument/2006/relationships/font" Target="fonts/CenturyGothic-bold.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fa3fd105e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fa3fd105e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a3fd105e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fa3fd105e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fa3fd105ec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fa3fd105ec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7a1b993adb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7a1b993adb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7a1b993ad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7a1b993ad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df16fd8f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df16fd8f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ed8861836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ed886183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f54cdc2619_1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f54cdc2619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ce15b702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ce15b702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b4262e8dc6_1_24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b4262e8dc6_1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https://www.youtube.com/results?search_query=how+to+choose+your+news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b4262e8dc6_1_4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b4262e8dc6_1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b4262e8dc6_1_48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b4262e8dc6_1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b4262e8dc6_1_5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b4262e8dc6_1_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b4262e8dc6_1_3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b4262e8dc6_1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b4262e8dc6_1_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b4262e8dc6_1_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d10ab071e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d10ab071e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ce15b7026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ce15b7026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b4262e8dc6_1_9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b4262e8dc6_1_9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t/>
            </a:r>
            <a:endParaRPr sz="1200">
              <a:latin typeface="Open Sans"/>
              <a:ea typeface="Open Sans"/>
              <a:cs typeface="Open Sans"/>
              <a:sym typeface="Ope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ce15b7026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ce15b7026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574c3f0a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1574c3f0a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ffc74f54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ffc74f54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Clr>
                <a:schemeClr val="l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rtl="0" algn="l">
              <a:lnSpc>
                <a:spcPct val="100000"/>
              </a:lnSpc>
              <a:spcBef>
                <a:spcPts val="360"/>
              </a:spcBef>
              <a:spcAft>
                <a:spcPts val="0"/>
              </a:spcAft>
              <a:buClr>
                <a:schemeClr val="lt1"/>
              </a:buClr>
              <a:buSzPts val="1800"/>
              <a:buChar char="•"/>
              <a:defRPr/>
            </a:lvl1pPr>
            <a:lvl2pPr indent="-342900" lvl="1" marL="914400" rtl="0" algn="l">
              <a:lnSpc>
                <a:spcPct val="100000"/>
              </a:lnSpc>
              <a:spcBef>
                <a:spcPts val="360"/>
              </a:spcBef>
              <a:spcAft>
                <a:spcPts val="0"/>
              </a:spcAft>
              <a:buClr>
                <a:schemeClr val="lt1"/>
              </a:buClr>
              <a:buSzPts val="1800"/>
              <a:buChar char="–"/>
              <a:defRPr/>
            </a:lvl2pPr>
            <a:lvl3pPr indent="-342900" lvl="2" marL="1371600" rtl="0" algn="l">
              <a:lnSpc>
                <a:spcPct val="100000"/>
              </a:lnSpc>
              <a:spcBef>
                <a:spcPts val="360"/>
              </a:spcBef>
              <a:spcAft>
                <a:spcPts val="0"/>
              </a:spcAft>
              <a:buClr>
                <a:schemeClr val="lt1"/>
              </a:buClr>
              <a:buSzPts val="1800"/>
              <a:buChar char="•"/>
              <a:defRPr/>
            </a:lvl3pPr>
            <a:lvl4pPr indent="-342900" lvl="3" marL="1828800" rtl="0" algn="l">
              <a:lnSpc>
                <a:spcPct val="100000"/>
              </a:lnSpc>
              <a:spcBef>
                <a:spcPts val="360"/>
              </a:spcBef>
              <a:spcAft>
                <a:spcPts val="0"/>
              </a:spcAft>
              <a:buClr>
                <a:schemeClr val="lt1"/>
              </a:buClr>
              <a:buSzPts val="1800"/>
              <a:buChar char="–"/>
              <a:defRPr/>
            </a:lvl4pPr>
            <a:lvl5pPr indent="-342900" lvl="4" marL="2286000" rtl="0" algn="l">
              <a:lnSpc>
                <a:spcPct val="100000"/>
              </a:lnSpc>
              <a:spcBef>
                <a:spcPts val="360"/>
              </a:spcBef>
              <a:spcAft>
                <a:spcPts val="0"/>
              </a:spcAft>
              <a:buClr>
                <a:schemeClr val="lt1"/>
              </a:buClr>
              <a:buSzPts val="1800"/>
              <a:buChar char="»"/>
              <a:defRPr/>
            </a:lvl5pPr>
            <a:lvl6pPr indent="-342900" lvl="5" marL="2743200" rtl="0" algn="l">
              <a:lnSpc>
                <a:spcPct val="100000"/>
              </a:lnSpc>
              <a:spcBef>
                <a:spcPts val="360"/>
              </a:spcBef>
              <a:spcAft>
                <a:spcPts val="0"/>
              </a:spcAft>
              <a:buClr>
                <a:schemeClr val="lt1"/>
              </a:buClr>
              <a:buSzPts val="1800"/>
              <a:buChar char="•"/>
              <a:defRPr/>
            </a:lvl6pPr>
            <a:lvl7pPr indent="-342900" lvl="6" marL="3200400" rtl="0" algn="l">
              <a:lnSpc>
                <a:spcPct val="100000"/>
              </a:lnSpc>
              <a:spcBef>
                <a:spcPts val="360"/>
              </a:spcBef>
              <a:spcAft>
                <a:spcPts val="0"/>
              </a:spcAft>
              <a:buClr>
                <a:schemeClr val="lt1"/>
              </a:buClr>
              <a:buSzPts val="1800"/>
              <a:buChar char="•"/>
              <a:defRPr/>
            </a:lvl7pPr>
            <a:lvl8pPr indent="-342900" lvl="7" marL="3657600" rtl="0" algn="l">
              <a:lnSpc>
                <a:spcPct val="100000"/>
              </a:lnSpc>
              <a:spcBef>
                <a:spcPts val="360"/>
              </a:spcBef>
              <a:spcAft>
                <a:spcPts val="0"/>
              </a:spcAft>
              <a:buClr>
                <a:schemeClr val="lt1"/>
              </a:buClr>
              <a:buSzPts val="1800"/>
              <a:buChar char="•"/>
              <a:defRPr/>
            </a:lvl8pPr>
            <a:lvl9pPr indent="-342900" lvl="8" marL="4114800" rtl="0" algn="l">
              <a:lnSpc>
                <a:spcPct val="100000"/>
              </a:lnSpc>
              <a:spcBef>
                <a:spcPts val="360"/>
              </a:spcBef>
              <a:spcAft>
                <a:spcPts val="0"/>
              </a:spcAft>
              <a:buClr>
                <a:schemeClr val="lt1"/>
              </a:buClr>
              <a:buSzPts val="1800"/>
              <a:buChar char="•"/>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5"/>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4" name="Google Shape;64;p15"/>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Autofit/>
          </a:bodyPr>
          <a:lstStyle>
            <a:lvl1pPr lvl="0" marR="0" rtl="0" algn="ctr">
              <a:spcBef>
                <a:spcPts val="640"/>
              </a:spcBef>
              <a:spcAft>
                <a:spcPts val="0"/>
              </a:spcAft>
              <a:buClr>
                <a:schemeClr val="lt1"/>
              </a:buClr>
              <a:buSzPts val="3200"/>
              <a:buFont typeface="Arial"/>
              <a:buNone/>
              <a:defRPr b="0" i="0" sz="3200" u="none" cap="none" strike="noStrike">
                <a:solidFill>
                  <a:schemeClr val="lt1"/>
                </a:solidFill>
                <a:latin typeface="Century Gothic"/>
                <a:ea typeface="Century Gothic"/>
                <a:cs typeface="Century Gothic"/>
                <a:sym typeface="Century Gothic"/>
              </a:defRPr>
            </a:lvl1pPr>
            <a:lvl2pPr lvl="1" marR="0" rtl="0" algn="ctr">
              <a:spcBef>
                <a:spcPts val="560"/>
              </a:spcBef>
              <a:spcAft>
                <a:spcPts val="0"/>
              </a:spcAft>
              <a:buClr>
                <a:schemeClr val="lt1"/>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lvl="2" marR="0" rtl="0" algn="ctr">
              <a:spcBef>
                <a:spcPts val="480"/>
              </a:spcBef>
              <a:spcAft>
                <a:spcPts val="0"/>
              </a:spcAft>
              <a:buClr>
                <a:schemeClr val="lt1"/>
              </a:buClr>
              <a:buSzPts val="2400"/>
              <a:buFont typeface="Arial"/>
              <a:buNone/>
              <a:defRPr b="0" i="0" sz="2400" u="none" cap="none" strike="noStrike">
                <a:solidFill>
                  <a:schemeClr val="lt1"/>
                </a:solidFill>
                <a:latin typeface="Century Gothic"/>
                <a:ea typeface="Century Gothic"/>
                <a:cs typeface="Century Gothic"/>
                <a:sym typeface="Century Gothic"/>
              </a:defRPr>
            </a:lvl3pPr>
            <a:lvl4pPr lvl="3"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4pPr>
            <a:lvl5pPr lvl="4"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5pPr>
            <a:lvl6pPr lvl="5"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6pPr>
            <a:lvl7pPr lvl="6"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7pPr>
            <a:lvl8pPr lvl="7"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8pPr>
            <a:lvl9pPr lvl="8" marR="0" rtl="0" algn="ctr">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9pPr>
          </a:lstStyle>
          <a:p/>
        </p:txBody>
      </p:sp>
      <p:sp>
        <p:nvSpPr>
          <p:cNvPr id="65" name="Google Shape;65;p1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6" name="Google Shape;66;p1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7" name="Google Shape;67;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8" name="Shape 68"/>
        <p:cNvGrpSpPr/>
        <p:nvPr/>
      </p:nvGrpSpPr>
      <p:grpSpPr>
        <a:xfrm>
          <a:off x="0" y="0"/>
          <a:ext cx="0" cy="0"/>
          <a:chOff x="0" y="0"/>
          <a:chExt cx="0" cy="0"/>
        </a:xfrm>
      </p:grpSpPr>
      <p:sp>
        <p:nvSpPr>
          <p:cNvPr id="69" name="Google Shape;69;p1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0" name="Google Shape;70;p16"/>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71" name="Google Shape;71;p1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2" name="Google Shape;72;p1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3" name="Google Shape;73;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7"/>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chemeClr val="lt1"/>
              </a:buClr>
              <a:buSzPts val="4000"/>
              <a:buFont typeface="Century Gothic"/>
              <a:buNone/>
              <a:defRPr b="1" i="0" sz="4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6" name="Google Shape;76;p17"/>
          <p:cNvSpPr txBox="1"/>
          <p:nvPr>
            <p:ph idx="1" type="body"/>
          </p:nvPr>
        </p:nvSpPr>
        <p:spPr>
          <a:xfrm>
            <a:off x="722313" y="2180035"/>
            <a:ext cx="7772400" cy="11253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1pPr>
            <a:lvl2pPr indent="-228600" lvl="1" marL="914400" marR="0" rtl="0" algn="l">
              <a:spcBef>
                <a:spcPts val="360"/>
              </a:spcBef>
              <a:spcAft>
                <a:spcPts val="0"/>
              </a:spcAft>
              <a:buClr>
                <a:schemeClr val="lt1"/>
              </a:buClr>
              <a:buSzPts val="1800"/>
              <a:buFont typeface="Arial"/>
              <a:buNone/>
              <a:defRPr b="0" i="0" sz="1800" u="none" cap="none" strike="noStrike">
                <a:solidFill>
                  <a:schemeClr val="lt1"/>
                </a:solidFill>
                <a:latin typeface="Century Gothic"/>
                <a:ea typeface="Century Gothic"/>
                <a:cs typeface="Century Gothic"/>
                <a:sym typeface="Century Gothic"/>
              </a:defRPr>
            </a:lvl2pPr>
            <a:lvl3pPr indent="-228600" lvl="2" marL="1371600" marR="0" rtl="0" algn="l">
              <a:spcBef>
                <a:spcPts val="320"/>
              </a:spcBef>
              <a:spcAft>
                <a:spcPts val="0"/>
              </a:spcAft>
              <a:buClr>
                <a:schemeClr val="lt1"/>
              </a:buClr>
              <a:buSzPts val="1600"/>
              <a:buFont typeface="Arial"/>
              <a:buNone/>
              <a:defRPr b="0" i="0" sz="1600" u="none" cap="none" strike="noStrike">
                <a:solidFill>
                  <a:schemeClr val="lt1"/>
                </a:solidFill>
                <a:latin typeface="Century Gothic"/>
                <a:ea typeface="Century Gothic"/>
                <a:cs typeface="Century Gothic"/>
                <a:sym typeface="Century Gothic"/>
              </a:defRPr>
            </a:lvl3pPr>
            <a:lvl4pPr indent="-228600" lvl="3" marL="18288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4pPr>
            <a:lvl5pPr indent="-228600" lvl="4" marL="22860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5pPr>
            <a:lvl6pPr indent="-228600" lvl="5" marL="2743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6pPr>
            <a:lvl7pPr indent="-228600" lvl="6" marL="32004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7pPr>
            <a:lvl8pPr indent="-228600" lvl="7" marL="36576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8pPr>
            <a:lvl9pPr indent="-228600" lvl="8" marL="41148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9pPr>
          </a:lstStyle>
          <a:p/>
        </p:txBody>
      </p:sp>
      <p:sp>
        <p:nvSpPr>
          <p:cNvPr id="77" name="Google Shape;77;p1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8" name="Google Shape;78;p1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9" name="Google Shape;79;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 name="Shape 80"/>
        <p:cNvGrpSpPr/>
        <p:nvPr/>
      </p:nvGrpSpPr>
      <p:grpSpPr>
        <a:xfrm>
          <a:off x="0" y="0"/>
          <a:ext cx="0" cy="0"/>
          <a:chOff x="0" y="0"/>
          <a:chExt cx="0" cy="0"/>
        </a:xfrm>
      </p:grpSpPr>
      <p:sp>
        <p:nvSpPr>
          <p:cNvPr id="81" name="Google Shape;81;p1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2" name="Google Shape;82;p18"/>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9pPr>
          </a:lstStyle>
          <a:p/>
        </p:txBody>
      </p:sp>
      <p:sp>
        <p:nvSpPr>
          <p:cNvPr id="83" name="Google Shape;83;p18"/>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9pPr>
          </a:lstStyle>
          <a:p/>
        </p:txBody>
      </p:sp>
      <p:sp>
        <p:nvSpPr>
          <p:cNvPr id="84" name="Google Shape;84;p1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5" name="Google Shape;85;p1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6" name="Google Shape;86;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7" name="Shape 87"/>
        <p:cNvGrpSpPr/>
        <p:nvPr/>
      </p:nvGrpSpPr>
      <p:grpSpPr>
        <a:xfrm>
          <a:off x="0" y="0"/>
          <a:ext cx="0" cy="0"/>
          <a:chOff x="0" y="0"/>
          <a:chExt cx="0" cy="0"/>
        </a:xfrm>
      </p:grpSpPr>
      <p:sp>
        <p:nvSpPr>
          <p:cNvPr id="88" name="Google Shape;88;p19"/>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9" name="Google Shape;89;p19"/>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Century Gothic"/>
                <a:ea typeface="Century Gothic"/>
                <a:cs typeface="Century Gothic"/>
                <a:sym typeface="Century Gothic"/>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Century Gothic"/>
                <a:ea typeface="Century Gothic"/>
                <a:cs typeface="Century Gothic"/>
                <a:sym typeface="Century Gothic"/>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Century Gothic"/>
                <a:ea typeface="Century Gothic"/>
                <a:cs typeface="Century Gothic"/>
                <a:sym typeface="Century Gothic"/>
              </a:defRPr>
            </a:lvl3pPr>
            <a:lvl4pPr indent="-228600" lvl="3" marL="1828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4pPr>
            <a:lvl5pPr indent="-228600" lvl="4" marL="22860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5pPr>
            <a:lvl6pPr indent="-228600" lvl="5" marL="27432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6pPr>
            <a:lvl7pPr indent="-228600" lvl="6" marL="32004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7pPr>
            <a:lvl8pPr indent="-228600" lvl="7" marL="36576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8pPr>
            <a:lvl9pPr indent="-228600" lvl="8" marL="4114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9pPr>
          </a:lstStyle>
          <a:p/>
        </p:txBody>
      </p:sp>
      <p:sp>
        <p:nvSpPr>
          <p:cNvPr id="90" name="Google Shape;90;p19"/>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1" name="Google Shape;91;p19"/>
          <p:cNvSpPr txBox="1"/>
          <p:nvPr>
            <p:ph idx="3" type="body"/>
          </p:nvPr>
        </p:nvSpPr>
        <p:spPr>
          <a:xfrm>
            <a:off x="4645025" y="1151335"/>
            <a:ext cx="4041900" cy="4800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Century Gothic"/>
                <a:ea typeface="Century Gothic"/>
                <a:cs typeface="Century Gothic"/>
                <a:sym typeface="Century Gothic"/>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Century Gothic"/>
                <a:ea typeface="Century Gothic"/>
                <a:cs typeface="Century Gothic"/>
                <a:sym typeface="Century Gothic"/>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Century Gothic"/>
                <a:ea typeface="Century Gothic"/>
                <a:cs typeface="Century Gothic"/>
                <a:sym typeface="Century Gothic"/>
              </a:defRPr>
            </a:lvl3pPr>
            <a:lvl4pPr indent="-228600" lvl="3" marL="1828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4pPr>
            <a:lvl5pPr indent="-228600" lvl="4" marL="22860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5pPr>
            <a:lvl6pPr indent="-228600" lvl="5" marL="27432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6pPr>
            <a:lvl7pPr indent="-228600" lvl="6" marL="32004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7pPr>
            <a:lvl8pPr indent="-228600" lvl="7" marL="36576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8pPr>
            <a:lvl9pPr indent="-228600" lvl="8" marL="4114800" marR="0" rtl="0" algn="l">
              <a:spcBef>
                <a:spcPts val="320"/>
              </a:spcBef>
              <a:spcAft>
                <a:spcPts val="0"/>
              </a:spcAft>
              <a:buClr>
                <a:schemeClr val="lt1"/>
              </a:buClr>
              <a:buSzPts val="1600"/>
              <a:buFont typeface="Arial"/>
              <a:buNone/>
              <a:defRPr b="1" i="0" sz="1600" u="none" cap="none" strike="noStrike">
                <a:solidFill>
                  <a:schemeClr val="lt1"/>
                </a:solidFill>
                <a:latin typeface="Century Gothic"/>
                <a:ea typeface="Century Gothic"/>
                <a:cs typeface="Century Gothic"/>
                <a:sym typeface="Century Gothic"/>
              </a:defRPr>
            </a:lvl9pPr>
          </a:lstStyle>
          <a:p/>
        </p:txBody>
      </p:sp>
      <p:sp>
        <p:nvSpPr>
          <p:cNvPr id="92" name="Google Shape;92;p19"/>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Century Gothic"/>
                <a:ea typeface="Century Gothic"/>
                <a:cs typeface="Century Gothic"/>
                <a:sym typeface="Century Gothic"/>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entury Gothic"/>
                <a:ea typeface="Century Gothic"/>
                <a:cs typeface="Century Gothic"/>
                <a:sym typeface="Century Gothic"/>
              </a:defRPr>
            </a:lvl9pPr>
          </a:lstStyle>
          <a:p/>
        </p:txBody>
      </p:sp>
      <p:sp>
        <p:nvSpPr>
          <p:cNvPr id="93" name="Google Shape;93;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4" name="Google Shape;94;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5" name="Google Shape;95;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6" name="Shape 96"/>
        <p:cNvGrpSpPr/>
        <p:nvPr/>
      </p:nvGrpSpPr>
      <p:grpSpPr>
        <a:xfrm>
          <a:off x="0" y="0"/>
          <a:ext cx="0" cy="0"/>
          <a:chOff x="0" y="0"/>
          <a:chExt cx="0" cy="0"/>
        </a:xfrm>
      </p:grpSpPr>
      <p:sp>
        <p:nvSpPr>
          <p:cNvPr id="97" name="Google Shape;97;p2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8" name="Google Shape;98;p2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9" name="Google Shape;99;p2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0" name="Google Shape;100;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 name="Shape 101"/>
        <p:cNvGrpSpPr/>
        <p:nvPr/>
      </p:nvGrpSpPr>
      <p:grpSpPr>
        <a:xfrm>
          <a:off x="0" y="0"/>
          <a:ext cx="0" cy="0"/>
          <a:chOff x="0" y="0"/>
          <a:chExt cx="0" cy="0"/>
        </a:xfrm>
      </p:grpSpPr>
      <p:sp>
        <p:nvSpPr>
          <p:cNvPr id="102" name="Google Shape;102;p2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3" name="Google Shape;103;p2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04" name="Google Shape;104;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5" name="Shape 105"/>
        <p:cNvGrpSpPr/>
        <p:nvPr/>
      </p:nvGrpSpPr>
      <p:grpSpPr>
        <a:xfrm>
          <a:off x="0" y="0"/>
          <a:ext cx="0" cy="0"/>
          <a:chOff x="0" y="0"/>
          <a:chExt cx="0" cy="0"/>
        </a:xfrm>
      </p:grpSpPr>
      <p:sp>
        <p:nvSpPr>
          <p:cNvPr id="106" name="Google Shape;106;p22"/>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lt1"/>
              </a:buClr>
              <a:buSzPts val="2000"/>
              <a:buFont typeface="Century Gothic"/>
              <a:buNone/>
              <a:defRPr b="1" i="0" sz="2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7" name="Google Shape;107;p22"/>
          <p:cNvSpPr txBox="1"/>
          <p:nvPr>
            <p:ph idx="1" type="body"/>
          </p:nvPr>
        </p:nvSpPr>
        <p:spPr>
          <a:xfrm>
            <a:off x="3575050" y="204788"/>
            <a:ext cx="5111700" cy="43896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08" name="Google Shape;108;p22"/>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1pPr>
            <a:lvl2pPr indent="-228600" lvl="1" marL="914400" marR="0" rtl="0" algn="l">
              <a:spcBef>
                <a:spcPts val="240"/>
              </a:spcBef>
              <a:spcAft>
                <a:spcPts val="0"/>
              </a:spcAft>
              <a:buClr>
                <a:schemeClr val="lt1"/>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228600" lvl="2" marL="1371600" marR="0" rtl="0" algn="l">
              <a:spcBef>
                <a:spcPts val="200"/>
              </a:spcBef>
              <a:spcAft>
                <a:spcPts val="0"/>
              </a:spcAft>
              <a:buClr>
                <a:schemeClr val="lt1"/>
              </a:buClr>
              <a:buSzPts val="1000"/>
              <a:buFont typeface="Arial"/>
              <a:buNone/>
              <a:defRPr b="0" i="0" sz="1000" u="none" cap="none" strike="noStrike">
                <a:solidFill>
                  <a:schemeClr val="lt1"/>
                </a:solidFill>
                <a:latin typeface="Century Gothic"/>
                <a:ea typeface="Century Gothic"/>
                <a:cs typeface="Century Gothic"/>
                <a:sym typeface="Century Gothic"/>
              </a:defRPr>
            </a:lvl3pPr>
            <a:lvl4pPr indent="-228600" lvl="3" marL="1828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4pPr>
            <a:lvl5pPr indent="-228600" lvl="4" marL="22860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5pPr>
            <a:lvl6pPr indent="-228600" lvl="5" marL="27432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6pPr>
            <a:lvl7pPr indent="-228600" lvl="6" marL="32004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7pPr>
            <a:lvl8pPr indent="-228600" lvl="7" marL="36576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8pPr>
            <a:lvl9pPr indent="-228600" lvl="8" marL="4114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9pPr>
          </a:lstStyle>
          <a:p/>
        </p:txBody>
      </p:sp>
      <p:sp>
        <p:nvSpPr>
          <p:cNvPr id="109" name="Google Shape;109;p2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0" name="Google Shape;110;p2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1" name="Google Shape;111;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2" name="Shape 112"/>
        <p:cNvGrpSpPr/>
        <p:nvPr/>
      </p:nvGrpSpPr>
      <p:grpSpPr>
        <a:xfrm>
          <a:off x="0" y="0"/>
          <a:ext cx="0" cy="0"/>
          <a:chOff x="0" y="0"/>
          <a:chExt cx="0" cy="0"/>
        </a:xfrm>
      </p:grpSpPr>
      <p:sp>
        <p:nvSpPr>
          <p:cNvPr id="113" name="Google Shape;113;p23"/>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chemeClr val="lt1"/>
              </a:buClr>
              <a:buSzPts val="2000"/>
              <a:buFont typeface="Century Gothic"/>
              <a:buNone/>
              <a:defRPr b="1" i="0" sz="20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4" name="Google Shape;114;p23"/>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None/>
              <a:defRPr b="0" i="0" sz="3200" u="none" cap="none" strike="noStrike">
                <a:solidFill>
                  <a:schemeClr val="lt1"/>
                </a:solidFill>
                <a:latin typeface="Century Gothic"/>
                <a:ea typeface="Century Gothic"/>
                <a:cs typeface="Century Gothic"/>
                <a:sym typeface="Century Gothic"/>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entury Gothic"/>
                <a:ea typeface="Century Gothic"/>
                <a:cs typeface="Century Gothic"/>
                <a:sym typeface="Century Gothic"/>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5pPr>
            <a:lvl6pPr lvl="5"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6pPr>
            <a:lvl7pPr lvl="6"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7pPr>
            <a:lvl8pPr lvl="7"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8pPr>
            <a:lvl9pPr lvl="8" marR="0" rtl="0" algn="l">
              <a:spcBef>
                <a:spcPts val="400"/>
              </a:spcBef>
              <a:spcAft>
                <a:spcPts val="0"/>
              </a:spcAft>
              <a:buClr>
                <a:schemeClr val="lt1"/>
              </a:buClr>
              <a:buSzPts val="2000"/>
              <a:buFont typeface="Arial"/>
              <a:buNone/>
              <a:defRPr b="0" i="0" sz="2000" u="none" cap="none" strike="noStrike">
                <a:solidFill>
                  <a:schemeClr val="lt1"/>
                </a:solidFill>
                <a:latin typeface="Century Gothic"/>
                <a:ea typeface="Century Gothic"/>
                <a:cs typeface="Century Gothic"/>
                <a:sym typeface="Century Gothic"/>
              </a:defRPr>
            </a:lvl9pPr>
          </a:lstStyle>
          <a:p/>
        </p:txBody>
      </p:sp>
      <p:sp>
        <p:nvSpPr>
          <p:cNvPr id="115" name="Google Shape;115;p23"/>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lt1"/>
              </a:buClr>
              <a:buSzPts val="1400"/>
              <a:buFont typeface="Arial"/>
              <a:buNone/>
              <a:defRPr b="0" i="0" sz="1400" u="none" cap="none" strike="noStrike">
                <a:solidFill>
                  <a:schemeClr val="lt1"/>
                </a:solidFill>
                <a:latin typeface="Century Gothic"/>
                <a:ea typeface="Century Gothic"/>
                <a:cs typeface="Century Gothic"/>
                <a:sym typeface="Century Gothic"/>
              </a:defRPr>
            </a:lvl1pPr>
            <a:lvl2pPr indent="-228600" lvl="1" marL="914400" marR="0" rtl="0" algn="l">
              <a:spcBef>
                <a:spcPts val="240"/>
              </a:spcBef>
              <a:spcAft>
                <a:spcPts val="0"/>
              </a:spcAft>
              <a:buClr>
                <a:schemeClr val="lt1"/>
              </a:buClr>
              <a:buSzPts val="1200"/>
              <a:buFont typeface="Arial"/>
              <a:buNone/>
              <a:defRPr b="0" i="0" sz="1200" u="none" cap="none" strike="noStrike">
                <a:solidFill>
                  <a:schemeClr val="lt1"/>
                </a:solidFill>
                <a:latin typeface="Century Gothic"/>
                <a:ea typeface="Century Gothic"/>
                <a:cs typeface="Century Gothic"/>
                <a:sym typeface="Century Gothic"/>
              </a:defRPr>
            </a:lvl2pPr>
            <a:lvl3pPr indent="-228600" lvl="2" marL="1371600" marR="0" rtl="0" algn="l">
              <a:spcBef>
                <a:spcPts val="200"/>
              </a:spcBef>
              <a:spcAft>
                <a:spcPts val="0"/>
              </a:spcAft>
              <a:buClr>
                <a:schemeClr val="lt1"/>
              </a:buClr>
              <a:buSzPts val="1000"/>
              <a:buFont typeface="Arial"/>
              <a:buNone/>
              <a:defRPr b="0" i="0" sz="1000" u="none" cap="none" strike="noStrike">
                <a:solidFill>
                  <a:schemeClr val="lt1"/>
                </a:solidFill>
                <a:latin typeface="Century Gothic"/>
                <a:ea typeface="Century Gothic"/>
                <a:cs typeface="Century Gothic"/>
                <a:sym typeface="Century Gothic"/>
              </a:defRPr>
            </a:lvl3pPr>
            <a:lvl4pPr indent="-228600" lvl="3" marL="1828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4pPr>
            <a:lvl5pPr indent="-228600" lvl="4" marL="22860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5pPr>
            <a:lvl6pPr indent="-228600" lvl="5" marL="27432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6pPr>
            <a:lvl7pPr indent="-228600" lvl="6" marL="32004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7pPr>
            <a:lvl8pPr indent="-228600" lvl="7" marL="36576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8pPr>
            <a:lvl9pPr indent="-228600" lvl="8" marL="4114800" marR="0" rtl="0" algn="l">
              <a:spcBef>
                <a:spcPts val="180"/>
              </a:spcBef>
              <a:spcAft>
                <a:spcPts val="0"/>
              </a:spcAft>
              <a:buClr>
                <a:schemeClr val="lt1"/>
              </a:buClr>
              <a:buSzPts val="900"/>
              <a:buFont typeface="Arial"/>
              <a:buNone/>
              <a:defRPr b="0" i="0" sz="900" u="none" cap="none" strike="noStrike">
                <a:solidFill>
                  <a:schemeClr val="lt1"/>
                </a:solidFill>
                <a:latin typeface="Century Gothic"/>
                <a:ea typeface="Century Gothic"/>
                <a:cs typeface="Century Gothic"/>
                <a:sym typeface="Century Gothic"/>
              </a:defRPr>
            </a:lvl9pPr>
          </a:lstStyle>
          <a:p/>
        </p:txBody>
      </p:sp>
      <p:sp>
        <p:nvSpPr>
          <p:cNvPr id="116" name="Google Shape;116;p2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7" name="Google Shape;117;p2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8" name="Google Shape;118;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1" name="Google Shape;121;p24"/>
          <p:cNvSpPr txBox="1"/>
          <p:nvPr>
            <p:ph idx="1" type="body"/>
          </p:nvPr>
        </p:nvSpPr>
        <p:spPr>
          <a:xfrm rot="5400000">
            <a:off x="2874750" y="-1217400"/>
            <a:ext cx="3394500" cy="82296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22" name="Google Shape;122;p2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3" name="Google Shape;123;p2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4" name="Google Shape;124;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5" name="Shape 125"/>
        <p:cNvGrpSpPr/>
        <p:nvPr/>
      </p:nvGrpSpPr>
      <p:grpSpPr>
        <a:xfrm>
          <a:off x="0" y="0"/>
          <a:ext cx="0" cy="0"/>
          <a:chOff x="0" y="0"/>
          <a:chExt cx="0" cy="0"/>
        </a:xfrm>
      </p:grpSpPr>
      <p:sp>
        <p:nvSpPr>
          <p:cNvPr id="126" name="Google Shape;126;p25"/>
          <p:cNvSpPr txBox="1"/>
          <p:nvPr>
            <p:ph type="title"/>
          </p:nvPr>
        </p:nvSpPr>
        <p:spPr>
          <a:xfrm rot="5400000">
            <a:off x="5463750" y="1371628"/>
            <a:ext cx="4388700" cy="20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7" name="Google Shape;127;p25"/>
          <p:cNvSpPr txBox="1"/>
          <p:nvPr>
            <p:ph idx="1" type="body"/>
          </p:nvPr>
        </p:nvSpPr>
        <p:spPr>
          <a:xfrm rot="5400000">
            <a:off x="1272750" y="-609572"/>
            <a:ext cx="4388700" cy="60198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128" name="Google Shape;128;p2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9" name="Google Shape;129;p2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0" name="Google Shape;130;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chemeClr val="lt1"/>
                </a:solidFill>
                <a:latin typeface="Century Gothic"/>
                <a:ea typeface="Century Gothic"/>
                <a:cs typeface="Century Gothic"/>
                <a:sym typeface="Century Gothic"/>
              </a:defRPr>
            </a:lvl1pPr>
            <a:lvl2pPr indent="0" lvl="1" marL="0" marR="0" rtl="0" algn="r">
              <a:spcBef>
                <a:spcPts val="0"/>
              </a:spcBef>
              <a:buNone/>
              <a:defRPr sz="1200">
                <a:solidFill>
                  <a:schemeClr val="lt1"/>
                </a:solidFill>
                <a:latin typeface="Century Gothic"/>
                <a:ea typeface="Century Gothic"/>
                <a:cs typeface="Century Gothic"/>
                <a:sym typeface="Century Gothic"/>
              </a:defRPr>
            </a:lvl2pPr>
            <a:lvl3pPr indent="0" lvl="2" marL="0" marR="0" rtl="0" algn="r">
              <a:spcBef>
                <a:spcPts val="0"/>
              </a:spcBef>
              <a:buNone/>
              <a:defRPr sz="1200">
                <a:solidFill>
                  <a:schemeClr val="lt1"/>
                </a:solidFill>
                <a:latin typeface="Century Gothic"/>
                <a:ea typeface="Century Gothic"/>
                <a:cs typeface="Century Gothic"/>
                <a:sym typeface="Century Gothic"/>
              </a:defRPr>
            </a:lvl3pPr>
            <a:lvl4pPr indent="0" lvl="3" marL="0" marR="0" rtl="0" algn="r">
              <a:spcBef>
                <a:spcPts val="0"/>
              </a:spcBef>
              <a:buNone/>
              <a:defRPr sz="1200">
                <a:solidFill>
                  <a:schemeClr val="lt1"/>
                </a:solidFill>
                <a:latin typeface="Century Gothic"/>
                <a:ea typeface="Century Gothic"/>
                <a:cs typeface="Century Gothic"/>
                <a:sym typeface="Century Gothic"/>
              </a:defRPr>
            </a:lvl4pPr>
            <a:lvl5pPr indent="0" lvl="4" marL="0" marR="0" rtl="0" algn="r">
              <a:spcBef>
                <a:spcPts val="0"/>
              </a:spcBef>
              <a:buNone/>
              <a:defRPr sz="1200">
                <a:solidFill>
                  <a:schemeClr val="lt1"/>
                </a:solidFill>
                <a:latin typeface="Century Gothic"/>
                <a:ea typeface="Century Gothic"/>
                <a:cs typeface="Century Gothic"/>
                <a:sym typeface="Century Gothic"/>
              </a:defRPr>
            </a:lvl5pPr>
            <a:lvl6pPr indent="0" lvl="5" marL="0" marR="0" rtl="0" algn="r">
              <a:spcBef>
                <a:spcPts val="0"/>
              </a:spcBef>
              <a:buNone/>
              <a:defRPr sz="1200">
                <a:solidFill>
                  <a:schemeClr val="lt1"/>
                </a:solidFill>
                <a:latin typeface="Century Gothic"/>
                <a:ea typeface="Century Gothic"/>
                <a:cs typeface="Century Gothic"/>
                <a:sym typeface="Century Gothic"/>
              </a:defRPr>
            </a:lvl6pPr>
            <a:lvl7pPr indent="0" lvl="6" marL="0" marR="0" rtl="0" algn="r">
              <a:spcBef>
                <a:spcPts val="0"/>
              </a:spcBef>
              <a:buNone/>
              <a:defRPr sz="1200">
                <a:solidFill>
                  <a:schemeClr val="lt1"/>
                </a:solidFill>
                <a:latin typeface="Century Gothic"/>
                <a:ea typeface="Century Gothic"/>
                <a:cs typeface="Century Gothic"/>
                <a:sym typeface="Century Gothic"/>
              </a:defRPr>
            </a:lvl7pPr>
            <a:lvl8pPr indent="0" lvl="7" marL="0" marR="0" rtl="0" algn="r">
              <a:spcBef>
                <a:spcPts val="0"/>
              </a:spcBef>
              <a:buNone/>
              <a:defRPr sz="1200">
                <a:solidFill>
                  <a:schemeClr val="lt1"/>
                </a:solidFill>
                <a:latin typeface="Century Gothic"/>
                <a:ea typeface="Century Gothic"/>
                <a:cs typeface="Century Gothic"/>
                <a:sym typeface="Century Gothic"/>
              </a:defRPr>
            </a:lvl8pPr>
            <a:lvl9pPr indent="0" lvl="8" marL="0" marR="0" rtl="0" algn="r">
              <a:spcBef>
                <a:spcPts val="0"/>
              </a:spcBef>
              <a:buNone/>
              <a:defRPr sz="12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5" name="Shape 135"/>
        <p:cNvGrpSpPr/>
        <p:nvPr/>
      </p:nvGrpSpPr>
      <p:grpSpPr>
        <a:xfrm>
          <a:off x="0" y="0"/>
          <a:ext cx="0" cy="0"/>
          <a:chOff x="0" y="0"/>
          <a:chExt cx="0" cy="0"/>
        </a:xfrm>
      </p:grpSpPr>
      <p:cxnSp>
        <p:nvCxnSpPr>
          <p:cNvPr id="136" name="Google Shape;136;p27"/>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37" name="Google Shape;137;p27"/>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38" name="Google Shape;138;p27"/>
          <p:cNvGrpSpPr/>
          <p:nvPr/>
        </p:nvGrpSpPr>
        <p:grpSpPr>
          <a:xfrm>
            <a:off x="1004144" y="1022025"/>
            <a:ext cx="7136668" cy="152400"/>
            <a:chOff x="1346429" y="1011300"/>
            <a:chExt cx="6452100" cy="152400"/>
          </a:xfrm>
        </p:grpSpPr>
        <p:cxnSp>
          <p:nvCxnSpPr>
            <p:cNvPr id="139" name="Google Shape;139;p27"/>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0" name="Google Shape;140;p27"/>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41" name="Google Shape;141;p27"/>
          <p:cNvGrpSpPr/>
          <p:nvPr/>
        </p:nvGrpSpPr>
        <p:grpSpPr>
          <a:xfrm>
            <a:off x="1004151" y="3969100"/>
            <a:ext cx="7136668" cy="152400"/>
            <a:chOff x="1346435" y="3969088"/>
            <a:chExt cx="6452100" cy="152400"/>
          </a:xfrm>
        </p:grpSpPr>
        <p:cxnSp>
          <p:nvCxnSpPr>
            <p:cNvPr id="142" name="Google Shape;142;p27"/>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3" name="Google Shape;143;p27"/>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44" name="Google Shape;144;p27"/>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SzPts val="5400"/>
              <a:buNone/>
              <a:defRPr sz="5400"/>
            </a:lvl2pPr>
            <a:lvl3pPr lvl="2" rtl="0" algn="ctr">
              <a:spcBef>
                <a:spcPts val="0"/>
              </a:spcBef>
              <a:spcAft>
                <a:spcPts val="0"/>
              </a:spcAft>
              <a:buSzPts val="5400"/>
              <a:buNone/>
              <a:defRPr sz="5400"/>
            </a:lvl3pPr>
            <a:lvl4pPr lvl="3" rtl="0" algn="ctr">
              <a:spcBef>
                <a:spcPts val="0"/>
              </a:spcBef>
              <a:spcAft>
                <a:spcPts val="0"/>
              </a:spcAft>
              <a:buSzPts val="5400"/>
              <a:buNone/>
              <a:defRPr sz="5400"/>
            </a:lvl4pPr>
            <a:lvl5pPr lvl="4" rtl="0" algn="ctr">
              <a:spcBef>
                <a:spcPts val="0"/>
              </a:spcBef>
              <a:spcAft>
                <a:spcPts val="0"/>
              </a:spcAft>
              <a:buSzPts val="5400"/>
              <a:buNone/>
              <a:defRPr sz="5400"/>
            </a:lvl5pPr>
            <a:lvl6pPr lvl="5" rtl="0" algn="ctr">
              <a:spcBef>
                <a:spcPts val="0"/>
              </a:spcBef>
              <a:spcAft>
                <a:spcPts val="0"/>
              </a:spcAft>
              <a:buSzPts val="5400"/>
              <a:buNone/>
              <a:defRPr sz="5400"/>
            </a:lvl6pPr>
            <a:lvl7pPr lvl="6" rtl="0" algn="ctr">
              <a:spcBef>
                <a:spcPts val="0"/>
              </a:spcBef>
              <a:spcAft>
                <a:spcPts val="0"/>
              </a:spcAft>
              <a:buSzPts val="5400"/>
              <a:buNone/>
              <a:defRPr sz="5400"/>
            </a:lvl7pPr>
            <a:lvl8pPr lvl="7" rtl="0" algn="ctr">
              <a:spcBef>
                <a:spcPts val="0"/>
              </a:spcBef>
              <a:spcAft>
                <a:spcPts val="0"/>
              </a:spcAft>
              <a:buSzPts val="5400"/>
              <a:buNone/>
              <a:defRPr sz="5400"/>
            </a:lvl8pPr>
            <a:lvl9pPr lvl="8" rtl="0" algn="ctr">
              <a:spcBef>
                <a:spcPts val="0"/>
              </a:spcBef>
              <a:spcAft>
                <a:spcPts val="0"/>
              </a:spcAft>
              <a:buSzPts val="5400"/>
              <a:buNone/>
              <a:defRPr sz="5400"/>
            </a:lvl9pPr>
          </a:lstStyle>
          <a:p/>
        </p:txBody>
      </p:sp>
      <p:sp>
        <p:nvSpPr>
          <p:cNvPr id="145" name="Google Shape;145;p27"/>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146" name="Google Shape;14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7" name="Shape 147"/>
        <p:cNvGrpSpPr/>
        <p:nvPr/>
      </p:nvGrpSpPr>
      <p:grpSpPr>
        <a:xfrm>
          <a:off x="0" y="0"/>
          <a:ext cx="0" cy="0"/>
          <a:chOff x="0" y="0"/>
          <a:chExt cx="0" cy="0"/>
        </a:xfrm>
      </p:grpSpPr>
      <p:sp>
        <p:nvSpPr>
          <p:cNvPr id="148" name="Google Shape;148;p28"/>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8"/>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sp>
        <p:nvSpPr>
          <p:cNvPr id="150" name="Google Shape;150;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1" name="Shape 151"/>
        <p:cNvGrpSpPr/>
        <p:nvPr/>
      </p:nvGrpSpPr>
      <p:grpSpPr>
        <a:xfrm>
          <a:off x="0" y="0"/>
          <a:ext cx="0" cy="0"/>
          <a:chOff x="0" y="0"/>
          <a:chExt cx="0" cy="0"/>
        </a:xfrm>
      </p:grpSpPr>
      <p:sp>
        <p:nvSpPr>
          <p:cNvPr id="152" name="Google Shape;152;p29"/>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54" name="Google Shape;154;p2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55" name="Google Shape;155;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6" name="Shape 156"/>
        <p:cNvGrpSpPr/>
        <p:nvPr/>
      </p:nvGrpSpPr>
      <p:grpSpPr>
        <a:xfrm>
          <a:off x="0" y="0"/>
          <a:ext cx="0" cy="0"/>
          <a:chOff x="0" y="0"/>
          <a:chExt cx="0" cy="0"/>
        </a:xfrm>
      </p:grpSpPr>
      <p:sp>
        <p:nvSpPr>
          <p:cNvPr id="157" name="Google Shape;157;p3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58" name="Google Shape;158;p30"/>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59" name="Google Shape;159;p30"/>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60" name="Google Shape;160;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1" name="Shape 161"/>
        <p:cNvGrpSpPr/>
        <p:nvPr/>
      </p:nvGrpSpPr>
      <p:grpSpPr>
        <a:xfrm>
          <a:off x="0" y="0"/>
          <a:ext cx="0" cy="0"/>
          <a:chOff x="0" y="0"/>
          <a:chExt cx="0" cy="0"/>
        </a:xfrm>
      </p:grpSpPr>
      <p:sp>
        <p:nvSpPr>
          <p:cNvPr id="162" name="Google Shape;162;p3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163" name="Google Shape;163;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4" name="Shape 164"/>
        <p:cNvGrpSpPr/>
        <p:nvPr/>
      </p:nvGrpSpPr>
      <p:grpSpPr>
        <a:xfrm>
          <a:off x="0" y="0"/>
          <a:ext cx="0" cy="0"/>
          <a:chOff x="0" y="0"/>
          <a:chExt cx="0" cy="0"/>
        </a:xfrm>
      </p:grpSpPr>
      <p:sp>
        <p:nvSpPr>
          <p:cNvPr id="165" name="Google Shape;165;p3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66" name="Google Shape;166;p3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67" name="Google Shape;167;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168" name="Shape 168"/>
        <p:cNvGrpSpPr/>
        <p:nvPr/>
      </p:nvGrpSpPr>
      <p:grpSpPr>
        <a:xfrm>
          <a:off x="0" y="0"/>
          <a:ext cx="0" cy="0"/>
          <a:chOff x="0" y="0"/>
          <a:chExt cx="0" cy="0"/>
        </a:xfrm>
      </p:grpSpPr>
      <p:sp>
        <p:nvSpPr>
          <p:cNvPr id="169" name="Google Shape;169;p33"/>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5400"/>
              <a:buNone/>
              <a:defRPr b="0" sz="5400">
                <a:solidFill>
                  <a:schemeClr val="dk2"/>
                </a:solidFill>
              </a:defRPr>
            </a:lvl1pPr>
            <a:lvl2pPr lvl="1" rtl="0">
              <a:spcBef>
                <a:spcPts val="0"/>
              </a:spcBef>
              <a:spcAft>
                <a:spcPts val="0"/>
              </a:spcAft>
              <a:buClr>
                <a:schemeClr val="dk2"/>
              </a:buClr>
              <a:buSzPts val="5400"/>
              <a:buNone/>
              <a:defRPr b="0" sz="5400">
                <a:solidFill>
                  <a:schemeClr val="dk2"/>
                </a:solidFill>
              </a:defRPr>
            </a:lvl2pPr>
            <a:lvl3pPr lvl="2" rtl="0">
              <a:spcBef>
                <a:spcPts val="0"/>
              </a:spcBef>
              <a:spcAft>
                <a:spcPts val="0"/>
              </a:spcAft>
              <a:buClr>
                <a:schemeClr val="dk2"/>
              </a:buClr>
              <a:buSzPts val="5400"/>
              <a:buNone/>
              <a:defRPr b="0" sz="5400">
                <a:solidFill>
                  <a:schemeClr val="dk2"/>
                </a:solidFill>
              </a:defRPr>
            </a:lvl3pPr>
            <a:lvl4pPr lvl="3" rtl="0">
              <a:spcBef>
                <a:spcPts val="0"/>
              </a:spcBef>
              <a:spcAft>
                <a:spcPts val="0"/>
              </a:spcAft>
              <a:buClr>
                <a:schemeClr val="dk2"/>
              </a:buClr>
              <a:buSzPts val="5400"/>
              <a:buNone/>
              <a:defRPr b="0" sz="5400">
                <a:solidFill>
                  <a:schemeClr val="dk2"/>
                </a:solidFill>
              </a:defRPr>
            </a:lvl4pPr>
            <a:lvl5pPr lvl="4" rtl="0">
              <a:spcBef>
                <a:spcPts val="0"/>
              </a:spcBef>
              <a:spcAft>
                <a:spcPts val="0"/>
              </a:spcAft>
              <a:buClr>
                <a:schemeClr val="dk2"/>
              </a:buClr>
              <a:buSzPts val="5400"/>
              <a:buNone/>
              <a:defRPr b="0" sz="5400">
                <a:solidFill>
                  <a:schemeClr val="dk2"/>
                </a:solidFill>
              </a:defRPr>
            </a:lvl5pPr>
            <a:lvl6pPr lvl="5" rtl="0">
              <a:spcBef>
                <a:spcPts val="0"/>
              </a:spcBef>
              <a:spcAft>
                <a:spcPts val="0"/>
              </a:spcAft>
              <a:buClr>
                <a:schemeClr val="dk2"/>
              </a:buClr>
              <a:buSzPts val="5400"/>
              <a:buNone/>
              <a:defRPr b="0" sz="5400">
                <a:solidFill>
                  <a:schemeClr val="dk2"/>
                </a:solidFill>
              </a:defRPr>
            </a:lvl6pPr>
            <a:lvl7pPr lvl="6" rtl="0">
              <a:spcBef>
                <a:spcPts val="0"/>
              </a:spcBef>
              <a:spcAft>
                <a:spcPts val="0"/>
              </a:spcAft>
              <a:buClr>
                <a:schemeClr val="dk2"/>
              </a:buClr>
              <a:buSzPts val="5400"/>
              <a:buNone/>
              <a:defRPr b="0" sz="5400">
                <a:solidFill>
                  <a:schemeClr val="dk2"/>
                </a:solidFill>
              </a:defRPr>
            </a:lvl7pPr>
            <a:lvl8pPr lvl="7" rtl="0">
              <a:spcBef>
                <a:spcPts val="0"/>
              </a:spcBef>
              <a:spcAft>
                <a:spcPts val="0"/>
              </a:spcAft>
              <a:buClr>
                <a:schemeClr val="dk2"/>
              </a:buClr>
              <a:buSzPts val="5400"/>
              <a:buNone/>
              <a:defRPr b="0" sz="5400">
                <a:solidFill>
                  <a:schemeClr val="dk2"/>
                </a:solidFill>
              </a:defRPr>
            </a:lvl8pPr>
            <a:lvl9pPr lvl="8" rtl="0">
              <a:spcBef>
                <a:spcPts val="0"/>
              </a:spcBef>
              <a:spcAft>
                <a:spcPts val="0"/>
              </a:spcAft>
              <a:buClr>
                <a:schemeClr val="dk2"/>
              </a:buClr>
              <a:buSzPts val="5400"/>
              <a:buNone/>
              <a:defRPr b="0" sz="5400">
                <a:solidFill>
                  <a:schemeClr val="dk2"/>
                </a:solidFill>
              </a:defRPr>
            </a:lvl9pPr>
          </a:lstStyle>
          <a:p/>
        </p:txBody>
      </p:sp>
      <p:sp>
        <p:nvSpPr>
          <p:cNvPr id="170" name="Google Shape;17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1" name="Shape 171"/>
        <p:cNvGrpSpPr/>
        <p:nvPr/>
      </p:nvGrpSpPr>
      <p:grpSpPr>
        <a:xfrm>
          <a:off x="0" y="0"/>
          <a:ext cx="0" cy="0"/>
          <a:chOff x="0" y="0"/>
          <a:chExt cx="0" cy="0"/>
        </a:xfrm>
      </p:grpSpPr>
      <p:sp>
        <p:nvSpPr>
          <p:cNvPr id="172" name="Google Shape;172;p34"/>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3" name="Google Shape;173;p3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74" name="Google Shape;174;p34"/>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75" name="Google Shape;175;p34"/>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76" name="Google Shape;176;p3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177" name="Google Shape;177;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8" name="Shape 178"/>
        <p:cNvGrpSpPr/>
        <p:nvPr/>
      </p:nvGrpSpPr>
      <p:grpSpPr>
        <a:xfrm>
          <a:off x="0" y="0"/>
          <a:ext cx="0" cy="0"/>
          <a:chOff x="0" y="0"/>
          <a:chExt cx="0" cy="0"/>
        </a:xfrm>
      </p:grpSpPr>
      <p:sp>
        <p:nvSpPr>
          <p:cNvPr id="179" name="Google Shape;179;p35"/>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80" name="Google Shape;180;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1" name="Shape 181"/>
        <p:cNvGrpSpPr/>
        <p:nvPr/>
      </p:nvGrpSpPr>
      <p:grpSpPr>
        <a:xfrm>
          <a:off x="0" y="0"/>
          <a:ext cx="0" cy="0"/>
          <a:chOff x="0" y="0"/>
          <a:chExt cx="0" cy="0"/>
        </a:xfrm>
      </p:grpSpPr>
      <p:sp>
        <p:nvSpPr>
          <p:cNvPr id="182" name="Google Shape;182;p36"/>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6"/>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13000"/>
              <a:buNone/>
              <a:defRPr sz="13000">
                <a:solidFill>
                  <a:schemeClr val="accent3"/>
                </a:solidFill>
              </a:defRPr>
            </a:lvl1pPr>
            <a:lvl2pPr lvl="1" rtl="0" algn="ctr">
              <a:spcBef>
                <a:spcPts val="0"/>
              </a:spcBef>
              <a:spcAft>
                <a:spcPts val="0"/>
              </a:spcAft>
              <a:buClr>
                <a:schemeClr val="accent3"/>
              </a:buClr>
              <a:buSzPts val="13000"/>
              <a:buNone/>
              <a:defRPr sz="13000">
                <a:solidFill>
                  <a:schemeClr val="accent3"/>
                </a:solidFill>
              </a:defRPr>
            </a:lvl2pPr>
            <a:lvl3pPr lvl="2" rtl="0" algn="ctr">
              <a:spcBef>
                <a:spcPts val="0"/>
              </a:spcBef>
              <a:spcAft>
                <a:spcPts val="0"/>
              </a:spcAft>
              <a:buClr>
                <a:schemeClr val="accent3"/>
              </a:buClr>
              <a:buSzPts val="13000"/>
              <a:buNone/>
              <a:defRPr sz="13000">
                <a:solidFill>
                  <a:schemeClr val="accent3"/>
                </a:solidFill>
              </a:defRPr>
            </a:lvl3pPr>
            <a:lvl4pPr lvl="3" rtl="0" algn="ctr">
              <a:spcBef>
                <a:spcPts val="0"/>
              </a:spcBef>
              <a:spcAft>
                <a:spcPts val="0"/>
              </a:spcAft>
              <a:buClr>
                <a:schemeClr val="accent3"/>
              </a:buClr>
              <a:buSzPts val="13000"/>
              <a:buNone/>
              <a:defRPr sz="13000">
                <a:solidFill>
                  <a:schemeClr val="accent3"/>
                </a:solidFill>
              </a:defRPr>
            </a:lvl4pPr>
            <a:lvl5pPr lvl="4" rtl="0" algn="ctr">
              <a:spcBef>
                <a:spcPts val="0"/>
              </a:spcBef>
              <a:spcAft>
                <a:spcPts val="0"/>
              </a:spcAft>
              <a:buClr>
                <a:schemeClr val="accent3"/>
              </a:buClr>
              <a:buSzPts val="13000"/>
              <a:buNone/>
              <a:defRPr sz="13000">
                <a:solidFill>
                  <a:schemeClr val="accent3"/>
                </a:solidFill>
              </a:defRPr>
            </a:lvl5pPr>
            <a:lvl6pPr lvl="5" rtl="0" algn="ctr">
              <a:spcBef>
                <a:spcPts val="0"/>
              </a:spcBef>
              <a:spcAft>
                <a:spcPts val="0"/>
              </a:spcAft>
              <a:buClr>
                <a:schemeClr val="accent3"/>
              </a:buClr>
              <a:buSzPts val="13000"/>
              <a:buNone/>
              <a:defRPr sz="13000">
                <a:solidFill>
                  <a:schemeClr val="accent3"/>
                </a:solidFill>
              </a:defRPr>
            </a:lvl6pPr>
            <a:lvl7pPr lvl="6" rtl="0" algn="ctr">
              <a:spcBef>
                <a:spcPts val="0"/>
              </a:spcBef>
              <a:spcAft>
                <a:spcPts val="0"/>
              </a:spcAft>
              <a:buClr>
                <a:schemeClr val="accent3"/>
              </a:buClr>
              <a:buSzPts val="13000"/>
              <a:buNone/>
              <a:defRPr sz="13000">
                <a:solidFill>
                  <a:schemeClr val="accent3"/>
                </a:solidFill>
              </a:defRPr>
            </a:lvl7pPr>
            <a:lvl8pPr lvl="7" rtl="0" algn="ctr">
              <a:spcBef>
                <a:spcPts val="0"/>
              </a:spcBef>
              <a:spcAft>
                <a:spcPts val="0"/>
              </a:spcAft>
              <a:buClr>
                <a:schemeClr val="accent3"/>
              </a:buClr>
              <a:buSzPts val="13000"/>
              <a:buNone/>
              <a:defRPr sz="13000">
                <a:solidFill>
                  <a:schemeClr val="accent3"/>
                </a:solidFill>
              </a:defRPr>
            </a:lvl8pPr>
            <a:lvl9pPr lvl="8" rtl="0" algn="ctr">
              <a:spcBef>
                <a:spcPts val="0"/>
              </a:spcBef>
              <a:spcAft>
                <a:spcPts val="0"/>
              </a:spcAft>
              <a:buClr>
                <a:schemeClr val="accent3"/>
              </a:buClr>
              <a:buSzPts val="13000"/>
              <a:buNone/>
              <a:defRPr sz="13000">
                <a:solidFill>
                  <a:schemeClr val="accent3"/>
                </a:solidFill>
              </a:defRPr>
            </a:lvl9pPr>
          </a:lstStyle>
          <a:p>
            <a:r>
              <a:t>xx%</a:t>
            </a:r>
          </a:p>
        </p:txBody>
      </p:sp>
      <p:sp>
        <p:nvSpPr>
          <p:cNvPr id="184" name="Google Shape;184;p36"/>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185" name="Google Shape;185;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6" name="Shape 186"/>
        <p:cNvGrpSpPr/>
        <p:nvPr/>
      </p:nvGrpSpPr>
      <p:grpSpPr>
        <a:xfrm>
          <a:off x="0" y="0"/>
          <a:ext cx="0" cy="0"/>
          <a:chOff x="0" y="0"/>
          <a:chExt cx="0" cy="0"/>
        </a:xfrm>
      </p:grpSpPr>
      <p:sp>
        <p:nvSpPr>
          <p:cNvPr id="187" name="Google Shape;187;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1.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entury Gothic"/>
              <a:buNone/>
              <a:defRPr b="0" i="0" sz="4400" u="none" cap="none" strike="noStrike">
                <a:solidFill>
                  <a:schemeClr val="lt1"/>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8" name="Google Shape;58;p1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entury Gothic"/>
                <a:ea typeface="Century Gothic"/>
                <a:cs typeface="Century Gothic"/>
                <a:sym typeface="Century Gothic"/>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entury Gothic"/>
                <a:ea typeface="Century Gothic"/>
                <a:cs typeface="Century Gothic"/>
                <a:sym typeface="Century Gothic"/>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entury Gothic"/>
                <a:ea typeface="Century Gothic"/>
                <a:cs typeface="Century Gothic"/>
                <a:sym typeface="Century Gothic"/>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entury Gothic"/>
                <a:ea typeface="Century Gothic"/>
                <a:cs typeface="Century Gothic"/>
                <a:sym typeface="Century Gothic"/>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1"/>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lt1"/>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lt1"/>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lt1"/>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lt1"/>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lt1"/>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lt1"/>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lt1"/>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131" name="Shape 131"/>
        <p:cNvGrpSpPr/>
        <p:nvPr/>
      </p:nvGrpSpPr>
      <p:grpSpPr>
        <a:xfrm>
          <a:off x="0" y="0"/>
          <a:ext cx="0" cy="0"/>
          <a:chOff x="0" y="0"/>
          <a:chExt cx="0" cy="0"/>
        </a:xfrm>
      </p:grpSpPr>
      <p:sp>
        <p:nvSpPr>
          <p:cNvPr id="132" name="Google Shape;132;p26"/>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133" name="Google Shape;133;p26"/>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34" name="Google Shape;13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Open Sans"/>
                <a:ea typeface="Open Sans"/>
                <a:cs typeface="Open Sans"/>
                <a:sym typeface="Open Sans"/>
              </a:defRPr>
            </a:lvl1pPr>
            <a:lvl2pPr lvl="1" rtl="0" algn="r">
              <a:buNone/>
              <a:defRPr sz="1000">
                <a:solidFill>
                  <a:schemeClr val="dk2"/>
                </a:solidFill>
                <a:latin typeface="Open Sans"/>
                <a:ea typeface="Open Sans"/>
                <a:cs typeface="Open Sans"/>
                <a:sym typeface="Open Sans"/>
              </a:defRPr>
            </a:lvl2pPr>
            <a:lvl3pPr lvl="2" rtl="0" algn="r">
              <a:buNone/>
              <a:defRPr sz="1000">
                <a:solidFill>
                  <a:schemeClr val="dk2"/>
                </a:solidFill>
                <a:latin typeface="Open Sans"/>
                <a:ea typeface="Open Sans"/>
                <a:cs typeface="Open Sans"/>
                <a:sym typeface="Open Sans"/>
              </a:defRPr>
            </a:lvl3pPr>
            <a:lvl4pPr lvl="3" rtl="0" algn="r">
              <a:buNone/>
              <a:defRPr sz="1000">
                <a:solidFill>
                  <a:schemeClr val="dk2"/>
                </a:solidFill>
                <a:latin typeface="Open Sans"/>
                <a:ea typeface="Open Sans"/>
                <a:cs typeface="Open Sans"/>
                <a:sym typeface="Open Sans"/>
              </a:defRPr>
            </a:lvl4pPr>
            <a:lvl5pPr lvl="4" rtl="0" algn="r">
              <a:buNone/>
              <a:defRPr sz="1000">
                <a:solidFill>
                  <a:schemeClr val="dk2"/>
                </a:solidFill>
                <a:latin typeface="Open Sans"/>
                <a:ea typeface="Open Sans"/>
                <a:cs typeface="Open Sans"/>
                <a:sym typeface="Open Sans"/>
              </a:defRPr>
            </a:lvl5pPr>
            <a:lvl6pPr lvl="5" rtl="0" algn="r">
              <a:buNone/>
              <a:defRPr sz="1000">
                <a:solidFill>
                  <a:schemeClr val="dk2"/>
                </a:solidFill>
                <a:latin typeface="Open Sans"/>
                <a:ea typeface="Open Sans"/>
                <a:cs typeface="Open Sans"/>
                <a:sym typeface="Open Sans"/>
              </a:defRPr>
            </a:lvl6pPr>
            <a:lvl7pPr lvl="6" rtl="0" algn="r">
              <a:buNone/>
              <a:defRPr sz="1000">
                <a:solidFill>
                  <a:schemeClr val="dk2"/>
                </a:solidFill>
                <a:latin typeface="Open Sans"/>
                <a:ea typeface="Open Sans"/>
                <a:cs typeface="Open Sans"/>
                <a:sym typeface="Open Sans"/>
              </a:defRPr>
            </a:lvl7pPr>
            <a:lvl8pPr lvl="7" rtl="0" algn="r">
              <a:buNone/>
              <a:defRPr sz="1000">
                <a:solidFill>
                  <a:schemeClr val="dk2"/>
                </a:solidFill>
                <a:latin typeface="Open Sans"/>
                <a:ea typeface="Open Sans"/>
                <a:cs typeface="Open Sans"/>
                <a:sym typeface="Open Sans"/>
              </a:defRPr>
            </a:lvl8pPr>
            <a:lvl9pPr lvl="8" rtl="0"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docs.google.com/document/d/1AnLrxj78dZKtXZP9AeAT29fOpMxHwcJfr3cDVEC906o/edit?usp=sharing" TargetMode="External"/><Relationship Id="rId4" Type="http://schemas.openxmlformats.org/officeDocument/2006/relationships/image" Target="../media/image4.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hyperlink" Target="http://www.youtube.com/watch?v=q-Y-z6HmRgI" TargetMode="Externa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hyperlink" Target="https://mediabiasfactcheck.com/south-china-morning-pos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hyperlink" Target="http://www.youtube.com/watch?v=wzIP_Amnvco" TargetMode="External"/><Relationship Id="rId4" Type="http://schemas.openxmlformats.org/officeDocument/2006/relationships/image" Target="../media/image6.jpg"/><Relationship Id="rId5"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hyperlink" Target="https://docs.google.com/document/d/1gmkPEM67uJJWvYAo853pNhIWYxmeu4cVIBmfd8dUzKw/edit?usp=sharing" TargetMode="External"/><Relationship Id="rId4" Type="http://schemas.openxmlformats.org/officeDocument/2006/relationships/hyperlink" Target="https://ground.news/" TargetMode="External"/><Relationship Id="rId5"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hyperlink" Target="https://www.diigo.com/" TargetMode="External"/><Relationship Id="rId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hyperlink" Target="http://www.youtube.com/watch?v=LpiVOWaqgys" TargetMode="External"/><Relationship Id="rId7"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hyperlink" Target="http://www.youtube.com/watch?v=3VEkzweBJPM" TargetMode="External"/><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93" name="Google Shape;193;p3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94" name="Google Shape;194;p38"/>
          <p:cNvPicPr preferRelativeResize="0"/>
          <p:nvPr/>
        </p:nvPicPr>
        <p:blipFill rotWithShape="1">
          <a:blip r:embed="rId3">
            <a:alphaModFix/>
          </a:blip>
          <a:srcRect b="12495" l="0" r="0" t="12503"/>
          <a:stretch/>
        </p:blipFill>
        <p:spPr>
          <a:xfrm>
            <a:off x="0" y="0"/>
            <a:ext cx="9144000" cy="5143497"/>
          </a:xfrm>
          <a:prstGeom prst="rect">
            <a:avLst/>
          </a:prstGeom>
          <a:noFill/>
          <a:ln>
            <a:noFill/>
          </a:ln>
        </p:spPr>
      </p:pic>
      <p:sp>
        <p:nvSpPr>
          <p:cNvPr id="195" name="Google Shape;195;p38"/>
          <p:cNvSpPr/>
          <p:nvPr/>
        </p:nvSpPr>
        <p:spPr>
          <a:xfrm>
            <a:off x="2609850" y="558350"/>
            <a:ext cx="3924300" cy="3900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100">
                <a:latin typeface="Roboto"/>
                <a:ea typeface="Roboto"/>
                <a:cs typeface="Roboto"/>
                <a:sym typeface="Roboto"/>
              </a:rPr>
              <a:t>I</a:t>
            </a:r>
            <a:r>
              <a:rPr b="1" lang="en" sz="2800">
                <a:latin typeface="Roboto"/>
                <a:ea typeface="Roboto"/>
                <a:cs typeface="Roboto"/>
                <a:sym typeface="Roboto"/>
              </a:rPr>
              <a:t>ntroduction to Explorations</a:t>
            </a:r>
            <a:endParaRPr b="1" sz="2800">
              <a:latin typeface="Roboto"/>
              <a:ea typeface="Roboto"/>
              <a:cs typeface="Roboto"/>
              <a:sym typeface="Roboto"/>
            </a:endParaRPr>
          </a:p>
          <a:p>
            <a:pPr indent="0" lvl="0" marL="0" rtl="0" algn="ctr">
              <a:spcBef>
                <a:spcPts val="0"/>
              </a:spcBef>
              <a:spcAft>
                <a:spcPts val="0"/>
              </a:spcAft>
              <a:buNone/>
            </a:pPr>
            <a:r>
              <a:rPr b="1" lang="en" sz="2800">
                <a:latin typeface="Roboto"/>
                <a:ea typeface="Roboto"/>
                <a:cs typeface="Roboto"/>
                <a:sym typeface="Roboto"/>
              </a:rPr>
              <a:t> Year 10</a:t>
            </a:r>
            <a:endParaRPr b="1" sz="2800">
              <a:latin typeface="Roboto"/>
              <a:ea typeface="Roboto"/>
              <a:cs typeface="Roboto"/>
              <a:sym typeface="Roboto"/>
            </a:endParaRPr>
          </a:p>
          <a:p>
            <a:pPr indent="0" lvl="0" marL="0" rtl="0" algn="ctr">
              <a:spcBef>
                <a:spcPts val="0"/>
              </a:spcBef>
              <a:spcAft>
                <a:spcPts val="0"/>
              </a:spcAft>
              <a:buNone/>
            </a:pPr>
            <a:r>
              <a:rPr lang="en" sz="2800">
                <a:latin typeface="Roboto"/>
                <a:ea typeface="Roboto"/>
                <a:cs typeface="Roboto"/>
                <a:sym typeface="Roboto"/>
              </a:rPr>
              <a:t>Lesson 5 &amp; 6 Values &amp; </a:t>
            </a:r>
            <a:endParaRPr sz="2800">
              <a:latin typeface="Roboto"/>
              <a:ea typeface="Roboto"/>
              <a:cs typeface="Roboto"/>
              <a:sym typeface="Roboto"/>
            </a:endParaRPr>
          </a:p>
          <a:p>
            <a:pPr indent="0" lvl="0" marL="0" rtl="0" algn="ctr">
              <a:spcBef>
                <a:spcPts val="0"/>
              </a:spcBef>
              <a:spcAft>
                <a:spcPts val="0"/>
              </a:spcAft>
              <a:buNone/>
            </a:pPr>
            <a:r>
              <a:rPr lang="en" sz="2800">
                <a:latin typeface="Roboto"/>
                <a:ea typeface="Roboto"/>
                <a:cs typeface="Roboto"/>
                <a:sym typeface="Roboto"/>
              </a:rPr>
              <a:t>Perspectives</a:t>
            </a:r>
            <a:endParaRPr sz="2800">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9"/>
          <p:cNvSpPr txBox="1"/>
          <p:nvPr>
            <p:ph type="title"/>
          </p:nvPr>
        </p:nvSpPr>
        <p:spPr>
          <a:xfrm>
            <a:off x="1043475" y="2246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oboto"/>
                <a:ea typeface="Roboto"/>
                <a:cs typeface="Roboto"/>
                <a:sym typeface="Roboto"/>
              </a:rPr>
              <a:t>Values vs Perspectives</a:t>
            </a:r>
            <a:endParaRPr b="1">
              <a:latin typeface="Roboto"/>
              <a:ea typeface="Roboto"/>
              <a:cs typeface="Roboto"/>
              <a:sym typeface="Roboto"/>
            </a:endParaRPr>
          </a:p>
        </p:txBody>
      </p:sp>
      <p:sp>
        <p:nvSpPr>
          <p:cNvPr id="201" name="Google Shape;201;p39"/>
          <p:cNvSpPr txBox="1"/>
          <p:nvPr>
            <p:ph idx="1" type="body"/>
          </p:nvPr>
        </p:nvSpPr>
        <p:spPr>
          <a:xfrm>
            <a:off x="128100" y="1048075"/>
            <a:ext cx="4933500" cy="355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latin typeface="Roboto"/>
                <a:ea typeface="Roboto"/>
                <a:cs typeface="Roboto"/>
                <a:sym typeface="Roboto"/>
              </a:rPr>
              <a:t>What is a Value?</a:t>
            </a:r>
            <a:endParaRPr b="1" sz="2100">
              <a:solidFill>
                <a:schemeClr val="dk1"/>
              </a:solidFill>
              <a:latin typeface="Roboto"/>
              <a:ea typeface="Roboto"/>
              <a:cs typeface="Roboto"/>
              <a:sym typeface="Roboto"/>
            </a:endParaRPr>
          </a:p>
          <a:p>
            <a:pPr indent="0" lvl="0" marL="0" rtl="0" algn="l">
              <a:spcBef>
                <a:spcPts val="0"/>
              </a:spcBef>
              <a:spcAft>
                <a:spcPts val="0"/>
              </a:spcAft>
              <a:buNone/>
            </a:pPr>
            <a:r>
              <a:t/>
            </a:r>
            <a:endParaRPr b="1" sz="190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ts val="1900"/>
              <a:buFont typeface="Roboto"/>
              <a:buChar char="●"/>
            </a:pPr>
            <a:r>
              <a:rPr b="1" lang="en" sz="1900">
                <a:solidFill>
                  <a:schemeClr val="dk1"/>
                </a:solidFill>
                <a:latin typeface="Roboto"/>
                <a:ea typeface="Roboto"/>
                <a:cs typeface="Roboto"/>
                <a:sym typeface="Roboto"/>
              </a:rPr>
              <a:t>Definition:</a:t>
            </a:r>
            <a:r>
              <a:rPr lang="en" sz="1900">
                <a:solidFill>
                  <a:schemeClr val="dk1"/>
                </a:solidFill>
                <a:latin typeface="Roboto"/>
                <a:ea typeface="Roboto"/>
                <a:cs typeface="Roboto"/>
                <a:sym typeface="Roboto"/>
              </a:rPr>
              <a:t> A core standard or belief about what is important, good, or desirable.</a:t>
            </a:r>
            <a:endParaRPr sz="190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ts val="1900"/>
              <a:buFont typeface="Roboto"/>
              <a:buChar char="●"/>
            </a:pPr>
            <a:r>
              <a:rPr b="1" lang="en" sz="1900">
                <a:solidFill>
                  <a:schemeClr val="dk1"/>
                </a:solidFill>
                <a:latin typeface="Roboto"/>
                <a:ea typeface="Roboto"/>
                <a:cs typeface="Roboto"/>
                <a:sym typeface="Roboto"/>
              </a:rPr>
              <a:t>Function:</a:t>
            </a:r>
            <a:r>
              <a:rPr lang="en" sz="1900">
                <a:solidFill>
                  <a:schemeClr val="dk1"/>
                </a:solidFill>
                <a:latin typeface="Roboto"/>
                <a:ea typeface="Roboto"/>
                <a:cs typeface="Roboto"/>
                <a:sym typeface="Roboto"/>
              </a:rPr>
              <a:t> Acts as an inner compass that guides your choices, priorities, and moral judgments.</a:t>
            </a:r>
            <a:endParaRPr sz="190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ts val="1900"/>
              <a:buFont typeface="Roboto"/>
              <a:buChar char="●"/>
            </a:pPr>
            <a:r>
              <a:rPr b="1" lang="en" sz="1900">
                <a:solidFill>
                  <a:schemeClr val="dk1"/>
                </a:solidFill>
                <a:latin typeface="Roboto"/>
                <a:ea typeface="Roboto"/>
                <a:cs typeface="Roboto"/>
                <a:sym typeface="Roboto"/>
              </a:rPr>
              <a:t>Stability:</a:t>
            </a:r>
            <a:r>
              <a:rPr lang="en" sz="1900">
                <a:solidFill>
                  <a:schemeClr val="dk1"/>
                </a:solidFill>
                <a:latin typeface="Roboto"/>
                <a:ea typeface="Roboto"/>
                <a:cs typeface="Roboto"/>
                <a:sym typeface="Roboto"/>
              </a:rPr>
              <a:t> Highly stable and slow to change over time.</a:t>
            </a:r>
            <a:endParaRPr sz="1900">
              <a:solidFill>
                <a:schemeClr val="dk1"/>
              </a:solidFill>
              <a:latin typeface="Roboto"/>
              <a:ea typeface="Roboto"/>
              <a:cs typeface="Roboto"/>
              <a:sym typeface="Roboto"/>
            </a:endParaRPr>
          </a:p>
        </p:txBody>
      </p:sp>
      <p:pic>
        <p:nvPicPr>
          <p:cNvPr descr="Island_School_Badge.png" id="202" name="Google Shape;202;p39"/>
          <p:cNvPicPr preferRelativeResize="0"/>
          <p:nvPr/>
        </p:nvPicPr>
        <p:blipFill>
          <a:blip r:embed="rId3">
            <a:alphaModFix/>
          </a:blip>
          <a:stretch>
            <a:fillRect/>
          </a:stretch>
        </p:blipFill>
        <p:spPr>
          <a:xfrm>
            <a:off x="128100" y="114400"/>
            <a:ext cx="757875" cy="793125"/>
          </a:xfrm>
          <a:prstGeom prst="rect">
            <a:avLst/>
          </a:prstGeom>
          <a:noFill/>
          <a:ln>
            <a:noFill/>
          </a:ln>
        </p:spPr>
      </p:pic>
      <p:sp>
        <p:nvSpPr>
          <p:cNvPr id="203" name="Google Shape;203;p39"/>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looking at topics from different points of views</a:t>
            </a:r>
            <a:endParaRPr b="1" sz="1250">
              <a:solidFill>
                <a:srgbClr val="FFFFFF"/>
              </a:solidFill>
            </a:endParaRPr>
          </a:p>
        </p:txBody>
      </p:sp>
      <p:pic>
        <p:nvPicPr>
          <p:cNvPr id="204" name="Google Shape;204;p39"/>
          <p:cNvPicPr preferRelativeResize="0"/>
          <p:nvPr/>
        </p:nvPicPr>
        <p:blipFill>
          <a:blip r:embed="rId4">
            <a:alphaModFix/>
          </a:blip>
          <a:stretch>
            <a:fillRect/>
          </a:stretch>
        </p:blipFill>
        <p:spPr>
          <a:xfrm>
            <a:off x="5360100" y="752688"/>
            <a:ext cx="3647724" cy="36381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0"/>
          <p:cNvSpPr txBox="1"/>
          <p:nvPr>
            <p:ph type="title"/>
          </p:nvPr>
        </p:nvSpPr>
        <p:spPr>
          <a:xfrm>
            <a:off x="1043475" y="2246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oboto"/>
                <a:ea typeface="Roboto"/>
                <a:cs typeface="Roboto"/>
                <a:sym typeface="Roboto"/>
              </a:rPr>
              <a:t>What do you value more?</a:t>
            </a:r>
            <a:endParaRPr b="1">
              <a:latin typeface="Roboto"/>
              <a:ea typeface="Roboto"/>
              <a:cs typeface="Roboto"/>
              <a:sym typeface="Roboto"/>
            </a:endParaRPr>
          </a:p>
        </p:txBody>
      </p:sp>
      <p:sp>
        <p:nvSpPr>
          <p:cNvPr id="210" name="Google Shape;210;p40"/>
          <p:cNvSpPr txBox="1"/>
          <p:nvPr>
            <p:ph idx="1" type="body"/>
          </p:nvPr>
        </p:nvSpPr>
        <p:spPr>
          <a:xfrm>
            <a:off x="4093025" y="989925"/>
            <a:ext cx="4842900" cy="355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Roboto"/>
                <a:ea typeface="Roboto"/>
                <a:cs typeface="Roboto"/>
                <a:sym typeface="Roboto"/>
              </a:rPr>
              <a:t>Review this </a:t>
            </a:r>
            <a:r>
              <a:rPr lang="en" sz="1900" u="sng">
                <a:solidFill>
                  <a:schemeClr val="hlink"/>
                </a:solidFill>
                <a:latin typeface="Roboto"/>
                <a:ea typeface="Roboto"/>
                <a:cs typeface="Roboto"/>
                <a:sym typeface="Roboto"/>
                <a:hlinkClick r:id="rId3"/>
              </a:rPr>
              <a:t>list of values</a:t>
            </a:r>
            <a:r>
              <a:rPr lang="en" sz="1900">
                <a:solidFill>
                  <a:schemeClr val="dk1"/>
                </a:solidFill>
                <a:latin typeface="Roboto"/>
                <a:ea typeface="Roboto"/>
                <a:cs typeface="Roboto"/>
                <a:sym typeface="Roboto"/>
              </a:rPr>
              <a:t> and their brief definitions. Sort the values into an order according to their relative importance to you.</a:t>
            </a:r>
            <a:endParaRPr sz="1900">
              <a:solidFill>
                <a:schemeClr val="dk1"/>
              </a:solidFill>
              <a:latin typeface="Roboto"/>
              <a:ea typeface="Roboto"/>
              <a:cs typeface="Roboto"/>
              <a:sym typeface="Roboto"/>
            </a:endParaRPr>
          </a:p>
          <a:p>
            <a:pPr indent="0" lvl="0" marL="0" rtl="0" algn="l">
              <a:spcBef>
                <a:spcPts val="1600"/>
              </a:spcBef>
              <a:spcAft>
                <a:spcPts val="0"/>
              </a:spcAft>
              <a:buNone/>
            </a:pPr>
            <a:r>
              <a:rPr lang="en" sz="1900">
                <a:solidFill>
                  <a:schemeClr val="dk1"/>
                </a:solidFill>
                <a:latin typeface="Roboto"/>
                <a:ea typeface="Roboto"/>
                <a:cs typeface="Roboto"/>
                <a:sym typeface="Roboto"/>
              </a:rPr>
              <a:t>Place those values that are most important to you at the top and the least at the bottom.</a:t>
            </a:r>
            <a:endParaRPr sz="1900">
              <a:solidFill>
                <a:schemeClr val="dk1"/>
              </a:solidFill>
              <a:latin typeface="Roboto"/>
              <a:ea typeface="Roboto"/>
              <a:cs typeface="Roboto"/>
              <a:sym typeface="Roboto"/>
            </a:endParaRPr>
          </a:p>
          <a:p>
            <a:pPr indent="0" lvl="0" marL="0" rtl="0" algn="l">
              <a:spcBef>
                <a:spcPts val="1600"/>
              </a:spcBef>
              <a:spcAft>
                <a:spcPts val="0"/>
              </a:spcAft>
              <a:buNone/>
            </a:pPr>
            <a:r>
              <a:rPr lang="en" sz="1900">
                <a:solidFill>
                  <a:schemeClr val="dk1"/>
                </a:solidFill>
                <a:latin typeface="Roboto"/>
                <a:ea typeface="Roboto"/>
                <a:cs typeface="Roboto"/>
                <a:sym typeface="Roboto"/>
              </a:rPr>
              <a:t>Answer the follow up questions before we share what we have learned </a:t>
            </a:r>
            <a:r>
              <a:rPr lang="en" sz="1900">
                <a:solidFill>
                  <a:schemeClr val="dk1"/>
                </a:solidFill>
                <a:latin typeface="Roboto"/>
                <a:ea typeface="Roboto"/>
                <a:cs typeface="Roboto"/>
                <a:sym typeface="Roboto"/>
              </a:rPr>
              <a:t>with</a:t>
            </a:r>
            <a:r>
              <a:rPr lang="en" sz="1900">
                <a:solidFill>
                  <a:schemeClr val="dk1"/>
                </a:solidFill>
                <a:latin typeface="Roboto"/>
                <a:ea typeface="Roboto"/>
                <a:cs typeface="Roboto"/>
                <a:sym typeface="Roboto"/>
              </a:rPr>
              <a:t> </a:t>
            </a:r>
            <a:r>
              <a:rPr lang="en" sz="1900">
                <a:solidFill>
                  <a:schemeClr val="dk1"/>
                </a:solidFill>
                <a:latin typeface="Roboto"/>
                <a:ea typeface="Roboto"/>
                <a:cs typeface="Roboto"/>
                <a:sym typeface="Roboto"/>
              </a:rPr>
              <a:t>the</a:t>
            </a:r>
            <a:r>
              <a:rPr lang="en" sz="1900">
                <a:solidFill>
                  <a:schemeClr val="dk1"/>
                </a:solidFill>
                <a:latin typeface="Roboto"/>
                <a:ea typeface="Roboto"/>
                <a:cs typeface="Roboto"/>
                <a:sym typeface="Roboto"/>
              </a:rPr>
              <a:t> class.</a:t>
            </a:r>
            <a:endParaRPr sz="1900">
              <a:solidFill>
                <a:schemeClr val="dk1"/>
              </a:solidFill>
              <a:latin typeface="Roboto"/>
              <a:ea typeface="Roboto"/>
              <a:cs typeface="Roboto"/>
              <a:sym typeface="Roboto"/>
            </a:endParaRPr>
          </a:p>
          <a:p>
            <a:pPr indent="0" lvl="0" marL="0" rtl="0" algn="l">
              <a:spcBef>
                <a:spcPts val="1600"/>
              </a:spcBef>
              <a:spcAft>
                <a:spcPts val="0"/>
              </a:spcAft>
              <a:buNone/>
            </a:pPr>
            <a:r>
              <a:t/>
            </a:r>
            <a:endParaRPr sz="1900">
              <a:solidFill>
                <a:schemeClr val="dk1"/>
              </a:solidFill>
              <a:latin typeface="Roboto"/>
              <a:ea typeface="Roboto"/>
              <a:cs typeface="Roboto"/>
              <a:sym typeface="Roboto"/>
            </a:endParaRPr>
          </a:p>
          <a:p>
            <a:pPr indent="0" lvl="0" marL="0" rtl="0" algn="l">
              <a:spcBef>
                <a:spcPts val="1600"/>
              </a:spcBef>
              <a:spcAft>
                <a:spcPts val="0"/>
              </a:spcAft>
              <a:buNone/>
            </a:pPr>
            <a:r>
              <a:t/>
            </a:r>
            <a:endParaRPr sz="1900">
              <a:solidFill>
                <a:schemeClr val="dk1"/>
              </a:solidFill>
              <a:latin typeface="Roboto"/>
              <a:ea typeface="Roboto"/>
              <a:cs typeface="Roboto"/>
              <a:sym typeface="Roboto"/>
            </a:endParaRPr>
          </a:p>
          <a:p>
            <a:pPr indent="0" lvl="0" marL="0" rtl="0" algn="l">
              <a:spcBef>
                <a:spcPts val="1600"/>
              </a:spcBef>
              <a:spcAft>
                <a:spcPts val="1600"/>
              </a:spcAft>
              <a:buNone/>
            </a:pPr>
            <a:r>
              <a:t/>
            </a:r>
            <a:endParaRPr sz="1900">
              <a:solidFill>
                <a:schemeClr val="dk1"/>
              </a:solidFill>
              <a:latin typeface="Roboto"/>
              <a:ea typeface="Roboto"/>
              <a:cs typeface="Roboto"/>
              <a:sym typeface="Roboto"/>
            </a:endParaRPr>
          </a:p>
        </p:txBody>
      </p:sp>
      <p:pic>
        <p:nvPicPr>
          <p:cNvPr descr="Island_School_Badge.png" id="211" name="Google Shape;211;p40"/>
          <p:cNvPicPr preferRelativeResize="0"/>
          <p:nvPr/>
        </p:nvPicPr>
        <p:blipFill>
          <a:blip r:embed="rId4">
            <a:alphaModFix/>
          </a:blip>
          <a:stretch>
            <a:fillRect/>
          </a:stretch>
        </p:blipFill>
        <p:spPr>
          <a:xfrm>
            <a:off x="128100" y="114400"/>
            <a:ext cx="757875" cy="793125"/>
          </a:xfrm>
          <a:prstGeom prst="rect">
            <a:avLst/>
          </a:prstGeom>
          <a:noFill/>
          <a:ln>
            <a:noFill/>
          </a:ln>
        </p:spPr>
      </p:pic>
      <p:sp>
        <p:nvSpPr>
          <p:cNvPr id="212" name="Google Shape;212;p40"/>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looking at topics from different points of views</a:t>
            </a:r>
            <a:endParaRPr b="1" sz="1250">
              <a:solidFill>
                <a:srgbClr val="FFFFFF"/>
              </a:solidFill>
            </a:endParaRPr>
          </a:p>
        </p:txBody>
      </p:sp>
      <p:pic>
        <p:nvPicPr>
          <p:cNvPr id="213" name="Google Shape;213;p40"/>
          <p:cNvPicPr preferRelativeResize="0"/>
          <p:nvPr/>
        </p:nvPicPr>
        <p:blipFill rotWithShape="1">
          <a:blip r:embed="rId5">
            <a:alphaModFix/>
          </a:blip>
          <a:srcRect b="0" l="10455" r="11983" t="0"/>
          <a:stretch/>
        </p:blipFill>
        <p:spPr>
          <a:xfrm>
            <a:off x="218011" y="1138325"/>
            <a:ext cx="3612514" cy="3409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1"/>
          <p:cNvSpPr txBox="1"/>
          <p:nvPr>
            <p:ph type="title"/>
          </p:nvPr>
        </p:nvSpPr>
        <p:spPr>
          <a:xfrm>
            <a:off x="1043475" y="2246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oboto"/>
                <a:ea typeface="Roboto"/>
                <a:cs typeface="Roboto"/>
                <a:sym typeface="Roboto"/>
              </a:rPr>
              <a:t>Values vs Perspectives</a:t>
            </a:r>
            <a:endParaRPr b="1">
              <a:latin typeface="Roboto"/>
              <a:ea typeface="Roboto"/>
              <a:cs typeface="Roboto"/>
              <a:sym typeface="Roboto"/>
            </a:endParaRPr>
          </a:p>
        </p:txBody>
      </p:sp>
      <p:sp>
        <p:nvSpPr>
          <p:cNvPr id="219" name="Google Shape;219;p41"/>
          <p:cNvSpPr txBox="1"/>
          <p:nvPr>
            <p:ph idx="1" type="body"/>
          </p:nvPr>
        </p:nvSpPr>
        <p:spPr>
          <a:xfrm>
            <a:off x="128100" y="1048075"/>
            <a:ext cx="5150700" cy="355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Roboto"/>
                <a:ea typeface="Roboto"/>
                <a:cs typeface="Roboto"/>
                <a:sym typeface="Roboto"/>
              </a:rPr>
              <a:t>What is a Perspective?</a:t>
            </a:r>
            <a:endParaRPr b="1" sz="190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ts val="1900"/>
              <a:buFont typeface="Roboto"/>
              <a:buChar char="●"/>
            </a:pPr>
            <a:r>
              <a:rPr b="1" lang="en" sz="1900">
                <a:solidFill>
                  <a:schemeClr val="dk1"/>
                </a:solidFill>
                <a:latin typeface="Roboto"/>
                <a:ea typeface="Roboto"/>
                <a:cs typeface="Roboto"/>
                <a:sym typeface="Roboto"/>
              </a:rPr>
              <a:t>Definition: </a:t>
            </a:r>
            <a:r>
              <a:rPr lang="en" sz="1900">
                <a:solidFill>
                  <a:schemeClr val="dk1"/>
                </a:solidFill>
                <a:latin typeface="Roboto"/>
                <a:ea typeface="Roboto"/>
                <a:cs typeface="Roboto"/>
                <a:sym typeface="Roboto"/>
              </a:rPr>
              <a:t>An overall viewpoint, angle, or framework used to look at a specific situation or topic.</a:t>
            </a:r>
            <a:endParaRPr sz="190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ts val="1900"/>
              <a:buFont typeface="Roboto"/>
              <a:buChar char="●"/>
            </a:pPr>
            <a:r>
              <a:rPr b="1" lang="en" sz="1900">
                <a:solidFill>
                  <a:schemeClr val="dk1"/>
                </a:solidFill>
                <a:latin typeface="Roboto"/>
                <a:ea typeface="Roboto"/>
                <a:cs typeface="Roboto"/>
                <a:sym typeface="Roboto"/>
              </a:rPr>
              <a:t>Function: </a:t>
            </a:r>
            <a:r>
              <a:rPr lang="en" sz="1900">
                <a:solidFill>
                  <a:schemeClr val="dk1"/>
                </a:solidFill>
                <a:latin typeface="Roboto"/>
                <a:ea typeface="Roboto"/>
                <a:cs typeface="Roboto"/>
                <a:sym typeface="Roboto"/>
              </a:rPr>
              <a:t>Shapes how you process information, understand experiences, and form opinions based on your current context or role.</a:t>
            </a:r>
            <a:endParaRPr sz="1900">
              <a:solidFill>
                <a:schemeClr val="dk1"/>
              </a:solidFill>
              <a:latin typeface="Roboto"/>
              <a:ea typeface="Roboto"/>
              <a:cs typeface="Roboto"/>
              <a:sym typeface="Roboto"/>
            </a:endParaRPr>
          </a:p>
          <a:p>
            <a:pPr indent="-349250" lvl="0" marL="457200" rtl="0" algn="l">
              <a:spcBef>
                <a:spcPts val="0"/>
              </a:spcBef>
              <a:spcAft>
                <a:spcPts val="0"/>
              </a:spcAft>
              <a:buClr>
                <a:schemeClr val="dk1"/>
              </a:buClr>
              <a:buSzPts val="1900"/>
              <a:buFont typeface="Roboto"/>
              <a:buChar char="●"/>
            </a:pPr>
            <a:r>
              <a:rPr b="1" lang="en" sz="1900">
                <a:solidFill>
                  <a:schemeClr val="dk1"/>
                </a:solidFill>
                <a:latin typeface="Roboto"/>
                <a:ea typeface="Roboto"/>
                <a:cs typeface="Roboto"/>
                <a:sym typeface="Roboto"/>
              </a:rPr>
              <a:t>Stability: </a:t>
            </a:r>
            <a:r>
              <a:rPr lang="en" sz="1900">
                <a:solidFill>
                  <a:schemeClr val="dk1"/>
                </a:solidFill>
                <a:latin typeface="Roboto"/>
                <a:ea typeface="Roboto"/>
                <a:cs typeface="Roboto"/>
                <a:sym typeface="Roboto"/>
              </a:rPr>
              <a:t>Flexible; it can change quickly if your circumstances, role, or information change.</a:t>
            </a:r>
            <a:endParaRPr sz="1900">
              <a:solidFill>
                <a:schemeClr val="dk1"/>
              </a:solidFill>
              <a:latin typeface="Roboto"/>
              <a:ea typeface="Roboto"/>
              <a:cs typeface="Roboto"/>
              <a:sym typeface="Roboto"/>
            </a:endParaRPr>
          </a:p>
        </p:txBody>
      </p:sp>
      <p:pic>
        <p:nvPicPr>
          <p:cNvPr descr="Island_School_Badge.png" id="220" name="Google Shape;220;p41"/>
          <p:cNvPicPr preferRelativeResize="0"/>
          <p:nvPr/>
        </p:nvPicPr>
        <p:blipFill>
          <a:blip r:embed="rId3">
            <a:alphaModFix/>
          </a:blip>
          <a:stretch>
            <a:fillRect/>
          </a:stretch>
        </p:blipFill>
        <p:spPr>
          <a:xfrm>
            <a:off x="128100" y="114400"/>
            <a:ext cx="757875" cy="793125"/>
          </a:xfrm>
          <a:prstGeom prst="rect">
            <a:avLst/>
          </a:prstGeom>
          <a:noFill/>
          <a:ln>
            <a:noFill/>
          </a:ln>
        </p:spPr>
      </p:pic>
      <p:sp>
        <p:nvSpPr>
          <p:cNvPr id="221" name="Google Shape;221;p41"/>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looking at topics from different points of views</a:t>
            </a:r>
            <a:endParaRPr b="1" sz="1250">
              <a:solidFill>
                <a:srgbClr val="FFFFFF"/>
              </a:solidFill>
            </a:endParaRPr>
          </a:p>
        </p:txBody>
      </p:sp>
      <p:pic>
        <p:nvPicPr>
          <p:cNvPr id="222" name="Google Shape;222;p41"/>
          <p:cNvPicPr preferRelativeResize="0"/>
          <p:nvPr/>
        </p:nvPicPr>
        <p:blipFill rotWithShape="1">
          <a:blip r:embed="rId4">
            <a:alphaModFix/>
          </a:blip>
          <a:srcRect b="0" l="17107" r="17047" t="0"/>
          <a:stretch/>
        </p:blipFill>
        <p:spPr>
          <a:xfrm>
            <a:off x="5104642" y="1041725"/>
            <a:ext cx="3881358" cy="3454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2"/>
          <p:cNvSpPr txBox="1"/>
          <p:nvPr>
            <p:ph type="title"/>
          </p:nvPr>
        </p:nvSpPr>
        <p:spPr>
          <a:xfrm>
            <a:off x="1043475" y="2246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oboto"/>
                <a:ea typeface="Roboto"/>
                <a:cs typeface="Roboto"/>
                <a:sym typeface="Roboto"/>
              </a:rPr>
              <a:t>Factors Influencing P</a:t>
            </a:r>
            <a:r>
              <a:rPr b="1" lang="en">
                <a:latin typeface="Roboto"/>
                <a:ea typeface="Roboto"/>
                <a:cs typeface="Roboto"/>
                <a:sym typeface="Roboto"/>
              </a:rPr>
              <a:t>erspectives</a:t>
            </a:r>
            <a:endParaRPr b="1">
              <a:latin typeface="Roboto"/>
              <a:ea typeface="Roboto"/>
              <a:cs typeface="Roboto"/>
              <a:sym typeface="Roboto"/>
            </a:endParaRPr>
          </a:p>
        </p:txBody>
      </p:sp>
      <p:sp>
        <p:nvSpPr>
          <p:cNvPr id="228" name="Google Shape;228;p42"/>
          <p:cNvSpPr txBox="1"/>
          <p:nvPr>
            <p:ph idx="1" type="body"/>
          </p:nvPr>
        </p:nvSpPr>
        <p:spPr>
          <a:xfrm>
            <a:off x="128100" y="1048075"/>
            <a:ext cx="4278000" cy="355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Roboto"/>
                <a:ea typeface="Roboto"/>
                <a:cs typeface="Roboto"/>
                <a:sym typeface="Roboto"/>
              </a:rPr>
              <a:t>Different viewpoints/perspectives about world and local issues are influenced by a wide range of factors.</a:t>
            </a:r>
            <a:endParaRPr sz="1900">
              <a:solidFill>
                <a:schemeClr val="dk1"/>
              </a:solidFill>
              <a:latin typeface="Roboto"/>
              <a:ea typeface="Roboto"/>
              <a:cs typeface="Roboto"/>
              <a:sym typeface="Roboto"/>
            </a:endParaRPr>
          </a:p>
          <a:p>
            <a:pPr indent="0" lvl="0" marL="0" rtl="0" algn="l">
              <a:spcBef>
                <a:spcPts val="1600"/>
              </a:spcBef>
              <a:spcAft>
                <a:spcPts val="0"/>
              </a:spcAft>
              <a:buNone/>
            </a:pPr>
            <a:r>
              <a:rPr lang="en" sz="1900">
                <a:solidFill>
                  <a:schemeClr val="dk1"/>
                </a:solidFill>
                <a:latin typeface="Roboto"/>
                <a:ea typeface="Roboto"/>
                <a:cs typeface="Roboto"/>
                <a:sym typeface="Roboto"/>
              </a:rPr>
              <a:t>In Explorations you need be able to identify and analyse different perspectives.</a:t>
            </a:r>
            <a:endParaRPr sz="1900">
              <a:solidFill>
                <a:schemeClr val="dk1"/>
              </a:solidFill>
              <a:latin typeface="Roboto"/>
              <a:ea typeface="Roboto"/>
              <a:cs typeface="Roboto"/>
              <a:sym typeface="Roboto"/>
            </a:endParaRPr>
          </a:p>
          <a:p>
            <a:pPr indent="0" lvl="0" marL="0" rtl="0" algn="l">
              <a:spcBef>
                <a:spcPts val="1600"/>
              </a:spcBef>
              <a:spcAft>
                <a:spcPts val="1600"/>
              </a:spcAft>
              <a:buNone/>
            </a:pPr>
            <a:r>
              <a:rPr b="1" lang="en" sz="1900">
                <a:solidFill>
                  <a:schemeClr val="dk1"/>
                </a:solidFill>
                <a:latin typeface="Roboto"/>
                <a:ea typeface="Roboto"/>
                <a:cs typeface="Roboto"/>
                <a:sym typeface="Roboto"/>
              </a:rPr>
              <a:t>How do your views and perspectives compare to other people in the world?</a:t>
            </a:r>
            <a:endParaRPr sz="1900">
              <a:solidFill>
                <a:schemeClr val="dk1"/>
              </a:solidFill>
              <a:latin typeface="Roboto"/>
              <a:ea typeface="Roboto"/>
              <a:cs typeface="Roboto"/>
              <a:sym typeface="Roboto"/>
            </a:endParaRPr>
          </a:p>
        </p:txBody>
      </p:sp>
      <p:pic>
        <p:nvPicPr>
          <p:cNvPr id="229" name="Google Shape;229;p42"/>
          <p:cNvPicPr preferRelativeResize="0"/>
          <p:nvPr/>
        </p:nvPicPr>
        <p:blipFill>
          <a:blip r:embed="rId3">
            <a:alphaModFix/>
          </a:blip>
          <a:stretch>
            <a:fillRect/>
          </a:stretch>
        </p:blipFill>
        <p:spPr>
          <a:xfrm>
            <a:off x="4678125" y="1204600"/>
            <a:ext cx="4024775" cy="3244650"/>
          </a:xfrm>
          <a:prstGeom prst="rect">
            <a:avLst/>
          </a:prstGeom>
          <a:noFill/>
          <a:ln>
            <a:noFill/>
          </a:ln>
        </p:spPr>
      </p:pic>
      <p:pic>
        <p:nvPicPr>
          <p:cNvPr descr="Island_School_Badge.png" id="230" name="Google Shape;230;p42"/>
          <p:cNvPicPr preferRelativeResize="0"/>
          <p:nvPr/>
        </p:nvPicPr>
        <p:blipFill>
          <a:blip r:embed="rId4">
            <a:alphaModFix/>
          </a:blip>
          <a:stretch>
            <a:fillRect/>
          </a:stretch>
        </p:blipFill>
        <p:spPr>
          <a:xfrm>
            <a:off x="128100" y="114400"/>
            <a:ext cx="757875" cy="793125"/>
          </a:xfrm>
          <a:prstGeom prst="rect">
            <a:avLst/>
          </a:prstGeom>
          <a:noFill/>
          <a:ln>
            <a:noFill/>
          </a:ln>
        </p:spPr>
      </p:pic>
      <p:sp>
        <p:nvSpPr>
          <p:cNvPr id="231" name="Google Shape;231;p42"/>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looking at topics from different points of views</a:t>
            </a:r>
            <a:endParaRPr b="1" sz="125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3"/>
          <p:cNvSpPr txBox="1"/>
          <p:nvPr>
            <p:ph type="title"/>
          </p:nvPr>
        </p:nvSpPr>
        <p:spPr>
          <a:xfrm>
            <a:off x="5604250" y="128750"/>
            <a:ext cx="3228000" cy="888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300">
                <a:latin typeface="Roboto"/>
                <a:ea typeface="Roboto"/>
                <a:cs typeface="Roboto"/>
                <a:sym typeface="Roboto"/>
              </a:rPr>
              <a:t>Factors Influencing Perspectives:</a:t>
            </a:r>
            <a:endParaRPr b="1" sz="2300">
              <a:latin typeface="Roboto"/>
              <a:ea typeface="Roboto"/>
              <a:cs typeface="Roboto"/>
              <a:sym typeface="Roboto"/>
            </a:endParaRPr>
          </a:p>
        </p:txBody>
      </p:sp>
      <p:sp>
        <p:nvSpPr>
          <p:cNvPr id="237" name="Google Shape;237;p43"/>
          <p:cNvSpPr txBox="1"/>
          <p:nvPr>
            <p:ph idx="1" type="body"/>
          </p:nvPr>
        </p:nvSpPr>
        <p:spPr>
          <a:xfrm>
            <a:off x="5444500" y="1017650"/>
            <a:ext cx="3699600" cy="3796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Roboto"/>
              <a:buAutoNum type="arabicPeriod"/>
            </a:pPr>
            <a:r>
              <a:rPr lang="en">
                <a:solidFill>
                  <a:schemeClr val="dk1"/>
                </a:solidFill>
                <a:latin typeface="Roboto"/>
                <a:ea typeface="Roboto"/>
                <a:cs typeface="Roboto"/>
                <a:sym typeface="Roboto"/>
              </a:rPr>
              <a:t>Explain</a:t>
            </a:r>
            <a:r>
              <a:rPr lang="en">
                <a:solidFill>
                  <a:schemeClr val="dk1"/>
                </a:solidFill>
                <a:latin typeface="Roboto"/>
                <a:ea typeface="Roboto"/>
                <a:cs typeface="Roboto"/>
                <a:sym typeface="Roboto"/>
              </a:rPr>
              <a:t> how 3 of these factors might influence </a:t>
            </a:r>
            <a:r>
              <a:rPr lang="en">
                <a:solidFill>
                  <a:schemeClr val="dk1"/>
                </a:solidFill>
                <a:latin typeface="Roboto"/>
                <a:ea typeface="Roboto"/>
                <a:cs typeface="Roboto"/>
                <a:sym typeface="Roboto"/>
              </a:rPr>
              <a:t>someone's</a:t>
            </a:r>
            <a:r>
              <a:rPr lang="en">
                <a:solidFill>
                  <a:schemeClr val="dk1"/>
                </a:solidFill>
                <a:latin typeface="Roboto"/>
                <a:ea typeface="Roboto"/>
                <a:cs typeface="Roboto"/>
                <a:sym typeface="Roboto"/>
              </a:rPr>
              <a:t>’ perspectives on your issue?</a:t>
            </a:r>
            <a:endParaRPr>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AutoNum type="arabicPeriod"/>
            </a:pPr>
            <a:r>
              <a:rPr b="1" lang="en">
                <a:solidFill>
                  <a:schemeClr val="dk1"/>
                </a:solidFill>
                <a:latin typeface="Roboto"/>
                <a:ea typeface="Roboto"/>
                <a:cs typeface="Roboto"/>
                <a:sym typeface="Roboto"/>
              </a:rPr>
              <a:t>Complete your own identity wheel </a:t>
            </a:r>
            <a:r>
              <a:rPr lang="en">
                <a:solidFill>
                  <a:schemeClr val="dk1"/>
                </a:solidFill>
                <a:latin typeface="Roboto"/>
                <a:ea typeface="Roboto"/>
                <a:cs typeface="Roboto"/>
                <a:sym typeface="Roboto"/>
              </a:rPr>
              <a:t>in your booklet.</a:t>
            </a:r>
            <a:endParaRPr>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AutoNum type="arabicPeriod"/>
            </a:pPr>
            <a:r>
              <a:rPr b="1" lang="en">
                <a:solidFill>
                  <a:schemeClr val="dk1"/>
                </a:solidFill>
                <a:latin typeface="Roboto"/>
                <a:ea typeface="Roboto"/>
                <a:cs typeface="Roboto"/>
                <a:sym typeface="Roboto"/>
              </a:rPr>
              <a:t>How might your views on an issue be influenced by your identity? </a:t>
            </a:r>
            <a:r>
              <a:rPr lang="en">
                <a:solidFill>
                  <a:schemeClr val="dk1"/>
                </a:solidFill>
                <a:latin typeface="Roboto"/>
                <a:ea typeface="Roboto"/>
                <a:cs typeface="Roboto"/>
                <a:sym typeface="Roboto"/>
              </a:rPr>
              <a:t>Eg. does your religion or family background make you think about issues in a certain way?</a:t>
            </a:r>
            <a:endParaRPr>
              <a:solidFill>
                <a:schemeClr val="dk1"/>
              </a:solidFill>
              <a:latin typeface="Roboto"/>
              <a:ea typeface="Roboto"/>
              <a:cs typeface="Roboto"/>
              <a:sym typeface="Roboto"/>
            </a:endParaRPr>
          </a:p>
        </p:txBody>
      </p:sp>
      <p:pic>
        <p:nvPicPr>
          <p:cNvPr id="238" name="Google Shape;238;p43"/>
          <p:cNvPicPr preferRelativeResize="0"/>
          <p:nvPr/>
        </p:nvPicPr>
        <p:blipFill>
          <a:blip r:embed="rId3">
            <a:alphaModFix/>
          </a:blip>
          <a:stretch>
            <a:fillRect/>
          </a:stretch>
        </p:blipFill>
        <p:spPr>
          <a:xfrm>
            <a:off x="0" y="0"/>
            <a:ext cx="5534375"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4"/>
          <p:cNvSpPr txBox="1"/>
          <p:nvPr>
            <p:ph type="title"/>
          </p:nvPr>
        </p:nvSpPr>
        <p:spPr>
          <a:xfrm>
            <a:off x="1020925" y="249913"/>
            <a:ext cx="7590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oboto"/>
                <a:ea typeface="Roboto"/>
                <a:cs typeface="Roboto"/>
                <a:sym typeface="Roboto"/>
              </a:rPr>
              <a:t>Contrasting Perspectives on your issue</a:t>
            </a:r>
            <a:endParaRPr b="1">
              <a:latin typeface="Roboto"/>
              <a:ea typeface="Roboto"/>
              <a:cs typeface="Roboto"/>
              <a:sym typeface="Roboto"/>
            </a:endParaRPr>
          </a:p>
        </p:txBody>
      </p:sp>
      <p:sp>
        <p:nvSpPr>
          <p:cNvPr id="244" name="Google Shape;244;p44"/>
          <p:cNvSpPr txBox="1"/>
          <p:nvPr>
            <p:ph idx="1" type="body"/>
          </p:nvPr>
        </p:nvSpPr>
        <p:spPr>
          <a:xfrm>
            <a:off x="311700" y="1039275"/>
            <a:ext cx="4632000" cy="35955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Font typeface="Roboto"/>
              <a:buAutoNum type="arabicPeriod"/>
            </a:pPr>
            <a:r>
              <a:rPr b="1" lang="en" sz="1900">
                <a:solidFill>
                  <a:srgbClr val="38761D"/>
                </a:solidFill>
                <a:latin typeface="Roboto"/>
                <a:ea typeface="Roboto"/>
                <a:cs typeface="Roboto"/>
                <a:sym typeface="Roboto"/>
              </a:rPr>
              <a:t>Identify 2 contrasting perspectives from </a:t>
            </a:r>
            <a:r>
              <a:rPr b="1" lang="en" sz="1900">
                <a:latin typeface="Roboto"/>
                <a:ea typeface="Roboto"/>
                <a:cs typeface="Roboto"/>
                <a:sym typeface="Roboto"/>
              </a:rPr>
              <a:t>your research that give different views on your topic.</a:t>
            </a:r>
            <a:endParaRPr b="1" sz="1900">
              <a:latin typeface="Roboto"/>
              <a:ea typeface="Roboto"/>
              <a:cs typeface="Roboto"/>
              <a:sym typeface="Roboto"/>
            </a:endParaRPr>
          </a:p>
          <a:p>
            <a:pPr indent="-349250" lvl="0" marL="457200" rtl="0" algn="l">
              <a:spcBef>
                <a:spcPts val="0"/>
              </a:spcBef>
              <a:spcAft>
                <a:spcPts val="0"/>
              </a:spcAft>
              <a:buSzPts val="1900"/>
              <a:buFont typeface="Roboto"/>
              <a:buAutoNum type="arabicPeriod"/>
            </a:pPr>
            <a:r>
              <a:rPr b="1" lang="en" sz="1900">
                <a:solidFill>
                  <a:srgbClr val="85200C"/>
                </a:solidFill>
                <a:latin typeface="Roboto"/>
                <a:ea typeface="Roboto"/>
                <a:cs typeface="Roboto"/>
                <a:sym typeface="Roboto"/>
              </a:rPr>
              <a:t>What do these different views tell us </a:t>
            </a:r>
            <a:r>
              <a:rPr b="1" lang="en" sz="1900">
                <a:latin typeface="Roboto"/>
                <a:ea typeface="Roboto"/>
                <a:cs typeface="Roboto"/>
                <a:sym typeface="Roboto"/>
              </a:rPr>
              <a:t>about the causes, consequences or solutions to the issue?</a:t>
            </a:r>
            <a:endParaRPr b="1" sz="1900">
              <a:latin typeface="Roboto"/>
              <a:ea typeface="Roboto"/>
              <a:cs typeface="Roboto"/>
              <a:sym typeface="Roboto"/>
            </a:endParaRPr>
          </a:p>
          <a:p>
            <a:pPr indent="-349250" lvl="0" marL="457200" rtl="0" algn="l">
              <a:spcBef>
                <a:spcPts val="0"/>
              </a:spcBef>
              <a:spcAft>
                <a:spcPts val="0"/>
              </a:spcAft>
              <a:buSzPts val="1900"/>
              <a:buFont typeface="Roboto"/>
              <a:buAutoNum type="arabicPeriod"/>
            </a:pPr>
            <a:r>
              <a:rPr b="1" lang="en" sz="1900">
                <a:solidFill>
                  <a:srgbClr val="0B5394"/>
                </a:solidFill>
                <a:latin typeface="Roboto"/>
                <a:ea typeface="Roboto"/>
                <a:cs typeface="Roboto"/>
                <a:sym typeface="Roboto"/>
              </a:rPr>
              <a:t>Name and find a picture of the </a:t>
            </a:r>
            <a:r>
              <a:rPr b="1" lang="en" sz="1900">
                <a:latin typeface="Roboto"/>
                <a:ea typeface="Roboto"/>
                <a:cs typeface="Roboto"/>
                <a:sym typeface="Roboto"/>
              </a:rPr>
              <a:t>stakeholders the cite a quote </a:t>
            </a:r>
            <a:r>
              <a:rPr b="1" lang="en" sz="1900">
                <a:latin typeface="Roboto"/>
                <a:ea typeface="Roboto"/>
                <a:cs typeface="Roboto"/>
                <a:sym typeface="Roboto"/>
              </a:rPr>
              <a:t>about</a:t>
            </a:r>
            <a:r>
              <a:rPr b="1" lang="en" sz="1900">
                <a:latin typeface="Roboto"/>
                <a:ea typeface="Roboto"/>
                <a:cs typeface="Roboto"/>
                <a:sym typeface="Roboto"/>
              </a:rPr>
              <a:t> what they say about this issue in your resource booklet.</a:t>
            </a:r>
            <a:endParaRPr b="1" sz="1900">
              <a:latin typeface="Roboto"/>
              <a:ea typeface="Roboto"/>
              <a:cs typeface="Roboto"/>
              <a:sym typeface="Roboto"/>
            </a:endParaRPr>
          </a:p>
        </p:txBody>
      </p:sp>
      <p:pic>
        <p:nvPicPr>
          <p:cNvPr descr="Island_School_Badge.png" id="245" name="Google Shape;245;p44"/>
          <p:cNvPicPr preferRelativeResize="0"/>
          <p:nvPr/>
        </p:nvPicPr>
        <p:blipFill>
          <a:blip r:embed="rId3">
            <a:alphaModFix/>
          </a:blip>
          <a:stretch>
            <a:fillRect/>
          </a:stretch>
        </p:blipFill>
        <p:spPr>
          <a:xfrm>
            <a:off x="136100" y="139700"/>
            <a:ext cx="757875" cy="793125"/>
          </a:xfrm>
          <a:prstGeom prst="rect">
            <a:avLst/>
          </a:prstGeom>
          <a:noFill/>
          <a:ln>
            <a:noFill/>
          </a:ln>
        </p:spPr>
      </p:pic>
      <p:pic>
        <p:nvPicPr>
          <p:cNvPr id="246" name="Google Shape;246;p44"/>
          <p:cNvPicPr preferRelativeResize="0"/>
          <p:nvPr/>
        </p:nvPicPr>
        <p:blipFill>
          <a:blip r:embed="rId4">
            <a:alphaModFix/>
          </a:blip>
          <a:stretch>
            <a:fillRect/>
          </a:stretch>
        </p:blipFill>
        <p:spPr>
          <a:xfrm>
            <a:off x="4943825" y="1152475"/>
            <a:ext cx="3929500" cy="2363900"/>
          </a:xfrm>
          <a:prstGeom prst="rect">
            <a:avLst/>
          </a:prstGeom>
          <a:noFill/>
          <a:ln>
            <a:noFill/>
          </a:ln>
        </p:spPr>
      </p:pic>
      <p:sp>
        <p:nvSpPr>
          <p:cNvPr id="247" name="Google Shape;247;p44"/>
          <p:cNvSpPr txBox="1"/>
          <p:nvPr/>
        </p:nvSpPr>
        <p:spPr>
          <a:xfrm>
            <a:off x="5129713" y="4058525"/>
            <a:ext cx="3557700" cy="400200"/>
          </a:xfrm>
          <a:prstGeom prst="rect">
            <a:avLst/>
          </a:prstGeom>
          <a:solidFill>
            <a:srgbClr val="FFFF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Record this in your planning document</a:t>
            </a:r>
            <a:endParaRPr b="1">
              <a:latin typeface="Roboto"/>
              <a:ea typeface="Roboto"/>
              <a:cs typeface="Roboto"/>
              <a:sym typeface="Roboto"/>
            </a:endParaRPr>
          </a:p>
        </p:txBody>
      </p:sp>
      <p:sp>
        <p:nvSpPr>
          <p:cNvPr id="248" name="Google Shape;248;p44"/>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50">
                <a:solidFill>
                  <a:srgbClr val="FFFFFF"/>
                </a:solidFill>
              </a:rPr>
              <a:t>Global competency skill development: Critical thinking - I am skilled at looking at topics from different points of views</a:t>
            </a:r>
            <a:endParaRPr b="1" sz="125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5"/>
          <p:cNvSpPr txBox="1"/>
          <p:nvPr>
            <p:ph type="title"/>
          </p:nvPr>
        </p:nvSpPr>
        <p:spPr>
          <a:xfrm>
            <a:off x="1028400" y="334813"/>
            <a:ext cx="781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oboto"/>
                <a:ea typeface="Roboto"/>
                <a:cs typeface="Roboto"/>
                <a:sym typeface="Roboto"/>
              </a:rPr>
              <a:t>What Makes a Strong Argument?</a:t>
            </a:r>
            <a:endParaRPr b="1">
              <a:latin typeface="Roboto"/>
              <a:ea typeface="Roboto"/>
              <a:cs typeface="Roboto"/>
              <a:sym typeface="Roboto"/>
            </a:endParaRPr>
          </a:p>
        </p:txBody>
      </p:sp>
      <p:sp>
        <p:nvSpPr>
          <p:cNvPr id="254" name="Google Shape;254;p45"/>
          <p:cNvSpPr txBox="1"/>
          <p:nvPr>
            <p:ph idx="1" type="body"/>
          </p:nvPr>
        </p:nvSpPr>
        <p:spPr>
          <a:xfrm>
            <a:off x="207300" y="1085100"/>
            <a:ext cx="8729400" cy="79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700">
                <a:solidFill>
                  <a:schemeClr val="dk1"/>
                </a:solidFill>
                <a:latin typeface="Roboto"/>
                <a:ea typeface="Roboto"/>
                <a:cs typeface="Roboto"/>
                <a:sym typeface="Roboto"/>
              </a:rPr>
              <a:t>Think about the following factors- </a:t>
            </a:r>
            <a:r>
              <a:rPr lang="en" sz="1700">
                <a:solidFill>
                  <a:schemeClr val="dk1"/>
                </a:solidFill>
                <a:highlight>
                  <a:srgbClr val="FFFF00"/>
                </a:highlight>
                <a:latin typeface="Roboto"/>
                <a:ea typeface="Roboto"/>
                <a:cs typeface="Roboto"/>
                <a:sym typeface="Roboto"/>
              </a:rPr>
              <a:t>discuss this as a group and class</a:t>
            </a:r>
            <a:r>
              <a:rPr lang="en" sz="1700">
                <a:solidFill>
                  <a:schemeClr val="dk1"/>
                </a:solidFill>
                <a:latin typeface="Roboto"/>
                <a:ea typeface="Roboto"/>
                <a:cs typeface="Roboto"/>
                <a:sym typeface="Roboto"/>
              </a:rPr>
              <a:t> - are there any examples of this in the research you have done so far?</a:t>
            </a:r>
            <a:endParaRPr sz="1700">
              <a:solidFill>
                <a:schemeClr val="dk1"/>
              </a:solidFill>
              <a:latin typeface="Roboto"/>
              <a:ea typeface="Roboto"/>
              <a:cs typeface="Roboto"/>
              <a:sym typeface="Roboto"/>
            </a:endParaRPr>
          </a:p>
          <a:p>
            <a:pPr indent="0" lvl="0" marL="0" rtl="0" algn="l">
              <a:spcBef>
                <a:spcPts val="0"/>
              </a:spcBef>
              <a:spcAft>
                <a:spcPts val="0"/>
              </a:spcAft>
              <a:buNone/>
            </a:pPr>
            <a:r>
              <a:t/>
            </a:r>
            <a:endParaRPr sz="1700">
              <a:solidFill>
                <a:schemeClr val="dk1"/>
              </a:solidFill>
              <a:latin typeface="Roboto"/>
              <a:ea typeface="Roboto"/>
              <a:cs typeface="Roboto"/>
              <a:sym typeface="Roboto"/>
            </a:endParaRPr>
          </a:p>
          <a:p>
            <a:pPr indent="0" lvl="0" marL="0" rtl="0" algn="l">
              <a:spcBef>
                <a:spcPts val="0"/>
              </a:spcBef>
              <a:spcAft>
                <a:spcPts val="0"/>
              </a:spcAft>
              <a:buNone/>
            </a:pPr>
            <a:r>
              <a:t/>
            </a:r>
            <a:endParaRPr sz="1700">
              <a:solidFill>
                <a:schemeClr val="dk1"/>
              </a:solidFill>
              <a:latin typeface="Roboto"/>
              <a:ea typeface="Roboto"/>
              <a:cs typeface="Roboto"/>
              <a:sym typeface="Roboto"/>
            </a:endParaRPr>
          </a:p>
          <a:p>
            <a:pPr indent="0" lvl="0" marL="0" rtl="0" algn="l">
              <a:spcBef>
                <a:spcPts val="0"/>
              </a:spcBef>
              <a:spcAft>
                <a:spcPts val="0"/>
              </a:spcAft>
              <a:buNone/>
            </a:pPr>
            <a:r>
              <a:t/>
            </a:r>
            <a:endParaRPr sz="1700">
              <a:solidFill>
                <a:schemeClr val="dk1"/>
              </a:solidFill>
              <a:latin typeface="Roboto"/>
              <a:ea typeface="Roboto"/>
              <a:cs typeface="Roboto"/>
              <a:sym typeface="Roboto"/>
            </a:endParaRPr>
          </a:p>
          <a:p>
            <a:pPr indent="0" lvl="0" marL="0" rtl="0" algn="l">
              <a:spcBef>
                <a:spcPts val="0"/>
              </a:spcBef>
              <a:spcAft>
                <a:spcPts val="0"/>
              </a:spcAft>
              <a:buNone/>
            </a:pPr>
            <a:r>
              <a:t/>
            </a:r>
            <a:endParaRPr sz="17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700">
              <a:solidFill>
                <a:schemeClr val="dk1"/>
              </a:solidFill>
              <a:latin typeface="Roboto"/>
              <a:ea typeface="Roboto"/>
              <a:cs typeface="Roboto"/>
              <a:sym typeface="Roboto"/>
            </a:endParaRPr>
          </a:p>
        </p:txBody>
      </p:sp>
      <p:pic>
        <p:nvPicPr>
          <p:cNvPr descr="Island_School_Badge.png" id="255" name="Google Shape;255;p45"/>
          <p:cNvPicPr preferRelativeResize="0"/>
          <p:nvPr/>
        </p:nvPicPr>
        <p:blipFill>
          <a:blip r:embed="rId3">
            <a:alphaModFix/>
          </a:blip>
          <a:stretch>
            <a:fillRect/>
          </a:stretch>
        </p:blipFill>
        <p:spPr>
          <a:xfrm>
            <a:off x="270525" y="224600"/>
            <a:ext cx="757875" cy="793125"/>
          </a:xfrm>
          <a:prstGeom prst="rect">
            <a:avLst/>
          </a:prstGeom>
          <a:noFill/>
          <a:ln>
            <a:noFill/>
          </a:ln>
        </p:spPr>
      </p:pic>
      <p:pic>
        <p:nvPicPr>
          <p:cNvPr id="256" name="Google Shape;256;p45"/>
          <p:cNvPicPr preferRelativeResize="0"/>
          <p:nvPr/>
        </p:nvPicPr>
        <p:blipFill rotWithShape="1">
          <a:blip r:embed="rId4">
            <a:alphaModFix/>
          </a:blip>
          <a:srcRect b="7476" l="0" r="0" t="0"/>
          <a:stretch/>
        </p:blipFill>
        <p:spPr>
          <a:xfrm>
            <a:off x="5062025" y="2925160"/>
            <a:ext cx="3721876" cy="2119240"/>
          </a:xfrm>
          <a:prstGeom prst="rect">
            <a:avLst/>
          </a:prstGeom>
          <a:noFill/>
          <a:ln>
            <a:noFill/>
          </a:ln>
        </p:spPr>
      </p:pic>
      <p:sp>
        <p:nvSpPr>
          <p:cNvPr id="257" name="Google Shape;257;p45"/>
          <p:cNvSpPr txBox="1"/>
          <p:nvPr/>
        </p:nvSpPr>
        <p:spPr>
          <a:xfrm>
            <a:off x="345675" y="3228250"/>
            <a:ext cx="4062300" cy="1349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700">
                <a:solidFill>
                  <a:schemeClr val="dk1"/>
                </a:solidFill>
                <a:latin typeface="Roboto"/>
                <a:ea typeface="Roboto"/>
                <a:cs typeface="Roboto"/>
                <a:sym typeface="Roboto"/>
              </a:rPr>
              <a:t>Write 2 or 3 examples of strong arguments or weak arguments in your booklet/ presentation based on a research article you have used so far.</a:t>
            </a:r>
            <a:endParaRPr sz="1700">
              <a:solidFill>
                <a:schemeClr val="dk1"/>
              </a:solidFill>
              <a:latin typeface="Roboto"/>
              <a:ea typeface="Roboto"/>
              <a:cs typeface="Roboto"/>
              <a:sym typeface="Roboto"/>
            </a:endParaRPr>
          </a:p>
        </p:txBody>
      </p:sp>
      <p:graphicFrame>
        <p:nvGraphicFramePr>
          <p:cNvPr id="258" name="Google Shape;258;p45"/>
          <p:cNvGraphicFramePr/>
          <p:nvPr/>
        </p:nvGraphicFramePr>
        <p:xfrm>
          <a:off x="345675" y="2010213"/>
          <a:ext cx="3000000" cy="3000000"/>
        </p:xfrm>
        <a:graphic>
          <a:graphicData uri="http://schemas.openxmlformats.org/drawingml/2006/table">
            <a:tbl>
              <a:tblPr>
                <a:noFill/>
                <a:tableStyleId>{2C4215A7-2D24-4F11-BA94-D9DA686A44AE}</a:tableStyleId>
              </a:tblPr>
              <a:tblGrid>
                <a:gridCol w="2754950"/>
                <a:gridCol w="2754950"/>
                <a:gridCol w="2754950"/>
              </a:tblGrid>
              <a:tr h="381000">
                <a:tc>
                  <a:txBody>
                    <a:bodyPr/>
                    <a:lstStyle/>
                    <a:p>
                      <a:pPr indent="0" lvl="0" marL="0" rtl="0" algn="ctr">
                        <a:spcBef>
                          <a:spcPts val="0"/>
                        </a:spcBef>
                        <a:spcAft>
                          <a:spcPts val="0"/>
                        </a:spcAft>
                        <a:buNone/>
                      </a:pPr>
                      <a:r>
                        <a:rPr b="1" lang="en" sz="1700">
                          <a:latin typeface="Roboto"/>
                          <a:ea typeface="Roboto"/>
                          <a:cs typeface="Roboto"/>
                          <a:sym typeface="Roboto"/>
                        </a:rPr>
                        <a:t>Language</a:t>
                      </a:r>
                      <a:endParaRPr b="1" sz="1700">
                        <a:latin typeface="Roboto"/>
                        <a:ea typeface="Roboto"/>
                        <a:cs typeface="Roboto"/>
                        <a:sym typeface="Roboto"/>
                      </a:endParaRPr>
                    </a:p>
                  </a:txBody>
                  <a:tcPr marT="91425" marB="91425" marR="91425" marL="91425">
                    <a:solidFill>
                      <a:srgbClr val="FFE599"/>
                    </a:solidFill>
                  </a:tcPr>
                </a:tc>
                <a:tc>
                  <a:txBody>
                    <a:bodyPr/>
                    <a:lstStyle/>
                    <a:p>
                      <a:pPr indent="0" lvl="0" marL="0" rtl="0" algn="ctr">
                        <a:spcBef>
                          <a:spcPts val="0"/>
                        </a:spcBef>
                        <a:spcAft>
                          <a:spcPts val="0"/>
                        </a:spcAft>
                        <a:buNone/>
                      </a:pPr>
                      <a:r>
                        <a:rPr b="1" lang="en" sz="1700">
                          <a:latin typeface="Roboto"/>
                          <a:ea typeface="Roboto"/>
                          <a:cs typeface="Roboto"/>
                          <a:sym typeface="Roboto"/>
                        </a:rPr>
                        <a:t>Evidence</a:t>
                      </a:r>
                      <a:endParaRPr b="1" sz="1700">
                        <a:latin typeface="Roboto"/>
                        <a:ea typeface="Roboto"/>
                        <a:cs typeface="Roboto"/>
                        <a:sym typeface="Roboto"/>
                      </a:endParaRPr>
                    </a:p>
                  </a:txBody>
                  <a:tcPr marT="91425" marB="91425" marR="91425" marL="91425">
                    <a:solidFill>
                      <a:srgbClr val="C9DAF8"/>
                    </a:solidFill>
                  </a:tcPr>
                </a:tc>
                <a:tc>
                  <a:txBody>
                    <a:bodyPr/>
                    <a:lstStyle/>
                    <a:p>
                      <a:pPr indent="0" lvl="0" marL="0" rtl="0" algn="ctr">
                        <a:spcBef>
                          <a:spcPts val="0"/>
                        </a:spcBef>
                        <a:spcAft>
                          <a:spcPts val="0"/>
                        </a:spcAft>
                        <a:buNone/>
                      </a:pPr>
                      <a:r>
                        <a:rPr b="1" lang="en" sz="1700">
                          <a:latin typeface="Roboto"/>
                          <a:ea typeface="Roboto"/>
                          <a:cs typeface="Roboto"/>
                          <a:sym typeface="Roboto"/>
                        </a:rPr>
                        <a:t>Clarity</a:t>
                      </a:r>
                      <a:endParaRPr b="1" sz="1700">
                        <a:latin typeface="Roboto"/>
                        <a:ea typeface="Roboto"/>
                        <a:cs typeface="Roboto"/>
                        <a:sym typeface="Roboto"/>
                      </a:endParaRPr>
                    </a:p>
                  </a:txBody>
                  <a:tcPr marT="91425" marB="91425" marR="91425" marL="91425">
                    <a:solidFill>
                      <a:srgbClr val="F4CCCC"/>
                    </a:solidFill>
                  </a:tcPr>
                </a:tc>
              </a:tr>
              <a:tr h="381000">
                <a:tc>
                  <a:txBody>
                    <a:bodyPr/>
                    <a:lstStyle/>
                    <a:p>
                      <a:pPr indent="0" lvl="0" marL="0" rtl="0" algn="ctr">
                        <a:spcBef>
                          <a:spcPts val="0"/>
                        </a:spcBef>
                        <a:spcAft>
                          <a:spcPts val="0"/>
                        </a:spcAft>
                        <a:buNone/>
                      </a:pPr>
                      <a:r>
                        <a:rPr b="1" lang="en" sz="1700">
                          <a:latin typeface="Roboto"/>
                          <a:ea typeface="Roboto"/>
                          <a:cs typeface="Roboto"/>
                          <a:sym typeface="Roboto"/>
                        </a:rPr>
                        <a:t>Reasoning</a:t>
                      </a:r>
                      <a:endParaRPr b="1" sz="1700">
                        <a:latin typeface="Roboto"/>
                        <a:ea typeface="Roboto"/>
                        <a:cs typeface="Roboto"/>
                        <a:sym typeface="Roboto"/>
                      </a:endParaRPr>
                    </a:p>
                  </a:txBody>
                  <a:tcPr marT="91425" marB="91425" marR="91425" marL="91425">
                    <a:solidFill>
                      <a:srgbClr val="B6D7A8"/>
                    </a:solidFill>
                  </a:tcPr>
                </a:tc>
                <a:tc>
                  <a:txBody>
                    <a:bodyPr/>
                    <a:lstStyle/>
                    <a:p>
                      <a:pPr indent="0" lvl="0" marL="0" rtl="0" algn="ctr">
                        <a:spcBef>
                          <a:spcPts val="0"/>
                        </a:spcBef>
                        <a:spcAft>
                          <a:spcPts val="0"/>
                        </a:spcAft>
                        <a:buNone/>
                      </a:pPr>
                      <a:r>
                        <a:rPr b="1" lang="en" sz="1700">
                          <a:latin typeface="Roboto"/>
                          <a:ea typeface="Roboto"/>
                          <a:cs typeface="Roboto"/>
                          <a:sym typeface="Roboto"/>
                        </a:rPr>
                        <a:t>Clarity</a:t>
                      </a:r>
                      <a:endParaRPr b="1" sz="1700">
                        <a:latin typeface="Roboto"/>
                        <a:ea typeface="Roboto"/>
                        <a:cs typeface="Roboto"/>
                        <a:sym typeface="Roboto"/>
                      </a:endParaRPr>
                    </a:p>
                  </a:txBody>
                  <a:tcPr marT="91425" marB="91425" marR="91425" marL="91425">
                    <a:solidFill>
                      <a:srgbClr val="D9D2E9"/>
                    </a:solidFill>
                  </a:tcPr>
                </a:tc>
                <a:tc>
                  <a:txBody>
                    <a:bodyPr/>
                    <a:lstStyle/>
                    <a:p>
                      <a:pPr indent="0" lvl="0" marL="0" rtl="0" algn="ctr">
                        <a:spcBef>
                          <a:spcPts val="0"/>
                        </a:spcBef>
                        <a:spcAft>
                          <a:spcPts val="0"/>
                        </a:spcAft>
                        <a:buNone/>
                      </a:pPr>
                      <a:r>
                        <a:rPr b="1" lang="en" sz="1700">
                          <a:latin typeface="Roboto"/>
                          <a:ea typeface="Roboto"/>
                          <a:cs typeface="Roboto"/>
                          <a:sym typeface="Roboto"/>
                        </a:rPr>
                        <a:t>Structure/Balance</a:t>
                      </a:r>
                      <a:endParaRPr b="1" sz="1700">
                        <a:latin typeface="Roboto"/>
                        <a:ea typeface="Roboto"/>
                        <a:cs typeface="Roboto"/>
                        <a:sym typeface="Roboto"/>
                      </a:endParaRPr>
                    </a:p>
                  </a:txBody>
                  <a:tcPr marT="91425" marB="91425" marR="91425" marL="91425">
                    <a:solidFill>
                      <a:srgbClr val="FFF2CC"/>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264" name="Google Shape;264;p4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265" name="Google Shape;265;p46"/>
          <p:cNvPicPr preferRelativeResize="0"/>
          <p:nvPr/>
        </p:nvPicPr>
        <p:blipFill rotWithShape="1">
          <a:blip r:embed="rId3">
            <a:alphaModFix/>
          </a:blip>
          <a:srcRect b="12495" l="0" r="0" t="12503"/>
          <a:stretch/>
        </p:blipFill>
        <p:spPr>
          <a:xfrm>
            <a:off x="0" y="0"/>
            <a:ext cx="9144000" cy="5143497"/>
          </a:xfrm>
          <a:prstGeom prst="rect">
            <a:avLst/>
          </a:prstGeom>
          <a:noFill/>
          <a:ln>
            <a:noFill/>
          </a:ln>
        </p:spPr>
      </p:pic>
      <p:sp>
        <p:nvSpPr>
          <p:cNvPr id="266" name="Google Shape;266;p46"/>
          <p:cNvSpPr/>
          <p:nvPr/>
        </p:nvSpPr>
        <p:spPr>
          <a:xfrm>
            <a:off x="0" y="486125"/>
            <a:ext cx="9144000" cy="3900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3500"/>
              <a:t>I</a:t>
            </a:r>
            <a:r>
              <a:rPr b="1" lang="en" sz="3200"/>
              <a:t>ntroduction to Explorations</a:t>
            </a:r>
            <a:endParaRPr b="1" sz="3200"/>
          </a:p>
          <a:p>
            <a:pPr indent="0" lvl="0" marL="0" rtl="0" algn="ctr">
              <a:spcBef>
                <a:spcPts val="0"/>
              </a:spcBef>
              <a:spcAft>
                <a:spcPts val="0"/>
              </a:spcAft>
              <a:buNone/>
            </a:pPr>
            <a:r>
              <a:rPr b="1" lang="en" sz="3200"/>
              <a:t> Year 10</a:t>
            </a:r>
            <a:endParaRPr b="1" sz="3200"/>
          </a:p>
          <a:p>
            <a:pPr indent="0" lvl="0" marL="0" rtl="0" algn="ctr">
              <a:spcBef>
                <a:spcPts val="0"/>
              </a:spcBef>
              <a:spcAft>
                <a:spcPts val="0"/>
              </a:spcAft>
              <a:buNone/>
            </a:pPr>
            <a:r>
              <a:rPr b="1" lang="en" sz="3200"/>
              <a:t>Lesson 7 Information Literacy</a:t>
            </a:r>
            <a:endParaRPr b="1" sz="3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7"/>
          <p:cNvSpPr txBox="1"/>
          <p:nvPr>
            <p:ph type="title"/>
          </p:nvPr>
        </p:nvSpPr>
        <p:spPr>
          <a:xfrm>
            <a:off x="1097750" y="268325"/>
            <a:ext cx="7713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Information Literacy</a:t>
            </a:r>
            <a:endParaRPr b="1"/>
          </a:p>
        </p:txBody>
      </p:sp>
      <p:sp>
        <p:nvSpPr>
          <p:cNvPr id="272" name="Google Shape;272;p47"/>
          <p:cNvSpPr txBox="1"/>
          <p:nvPr>
            <p:ph idx="1" type="body"/>
          </p:nvPr>
        </p:nvSpPr>
        <p:spPr>
          <a:xfrm>
            <a:off x="437025" y="1152475"/>
            <a:ext cx="4493400" cy="327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a:t>
            </a:r>
            <a:r>
              <a:rPr lang="en"/>
              <a:t>the</a:t>
            </a:r>
            <a:r>
              <a:rPr lang="en"/>
              <a:t> next lesson you will be asked to </a:t>
            </a:r>
            <a:r>
              <a:rPr b="1" lang="en"/>
              <a:t>consider the</a:t>
            </a:r>
            <a:r>
              <a:rPr b="1" lang="en">
                <a:solidFill>
                  <a:srgbClr val="FF0000"/>
                </a:solidFill>
              </a:rPr>
              <a:t> reliability </a:t>
            </a:r>
            <a:r>
              <a:rPr b="1" lang="en"/>
              <a:t>of the information you have collected so far and </a:t>
            </a:r>
            <a:r>
              <a:rPr b="1" lang="en">
                <a:solidFill>
                  <a:srgbClr val="FF0000"/>
                </a:solidFill>
              </a:rPr>
              <a:t>evaluate the reliability </a:t>
            </a:r>
            <a:r>
              <a:rPr b="1" lang="en"/>
              <a:t>of the sources you have used.</a:t>
            </a:r>
            <a:endParaRPr b="1"/>
          </a:p>
          <a:p>
            <a:pPr indent="0" lvl="0" marL="0" rtl="0" algn="l">
              <a:spcBef>
                <a:spcPts val="1600"/>
              </a:spcBef>
              <a:spcAft>
                <a:spcPts val="1600"/>
              </a:spcAft>
              <a:buNone/>
            </a:pPr>
            <a:r>
              <a:rPr lang="en"/>
              <a:t>…..</a:t>
            </a:r>
            <a:r>
              <a:rPr b="1" lang="en"/>
              <a:t>But first </a:t>
            </a:r>
            <a:r>
              <a:rPr lang="en"/>
              <a:t>let’s have a look at a range of factors that influence the reliability media and tools that can enable us to evaluate the reliability of sources of information.</a:t>
            </a:r>
            <a:endParaRPr/>
          </a:p>
        </p:txBody>
      </p:sp>
      <p:pic>
        <p:nvPicPr>
          <p:cNvPr descr="Island_School_Badge.png" id="273" name="Google Shape;273;p47"/>
          <p:cNvPicPr preferRelativeResize="0"/>
          <p:nvPr/>
        </p:nvPicPr>
        <p:blipFill>
          <a:blip r:embed="rId3">
            <a:alphaModFix/>
          </a:blip>
          <a:stretch>
            <a:fillRect/>
          </a:stretch>
        </p:blipFill>
        <p:spPr>
          <a:xfrm>
            <a:off x="129025" y="139700"/>
            <a:ext cx="757875" cy="793125"/>
          </a:xfrm>
          <a:prstGeom prst="rect">
            <a:avLst/>
          </a:prstGeom>
          <a:noFill/>
          <a:ln>
            <a:noFill/>
          </a:ln>
        </p:spPr>
      </p:pic>
      <p:pic>
        <p:nvPicPr>
          <p:cNvPr id="274" name="Google Shape;274;p47"/>
          <p:cNvPicPr preferRelativeResize="0"/>
          <p:nvPr/>
        </p:nvPicPr>
        <p:blipFill>
          <a:blip r:embed="rId4">
            <a:alphaModFix/>
          </a:blip>
          <a:stretch>
            <a:fillRect/>
          </a:stretch>
        </p:blipFill>
        <p:spPr>
          <a:xfrm>
            <a:off x="4987025" y="1314750"/>
            <a:ext cx="3955100" cy="2851575"/>
          </a:xfrm>
          <a:prstGeom prst="rect">
            <a:avLst/>
          </a:prstGeom>
          <a:noFill/>
          <a:ln>
            <a:noFill/>
          </a:ln>
        </p:spPr>
      </p:pic>
      <p:sp>
        <p:nvSpPr>
          <p:cNvPr id="275" name="Google Shape;275;p47"/>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Global competency skill development: Critical thinking - </a:t>
            </a:r>
            <a:r>
              <a:rPr b="1" lang="en" sz="1200">
                <a:solidFill>
                  <a:srgbClr val="FFFFFF"/>
                </a:solidFill>
              </a:rPr>
              <a:t>I understand when information is trustworthy and when it isn’t</a:t>
            </a:r>
            <a:endParaRPr b="1" sz="12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9" name="Shape 279"/>
        <p:cNvGrpSpPr/>
        <p:nvPr/>
      </p:nvGrpSpPr>
      <p:grpSpPr>
        <a:xfrm>
          <a:off x="0" y="0"/>
          <a:ext cx="0" cy="0"/>
          <a:chOff x="0" y="0"/>
          <a:chExt cx="0" cy="0"/>
        </a:xfrm>
      </p:grpSpPr>
      <p:sp>
        <p:nvSpPr>
          <p:cNvPr id="280" name="Google Shape;280;p48"/>
          <p:cNvSpPr txBox="1"/>
          <p:nvPr>
            <p:ph type="title"/>
          </p:nvPr>
        </p:nvSpPr>
        <p:spPr>
          <a:xfrm>
            <a:off x="40265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a:solidFill>
                  <a:srgbClr val="000000"/>
                </a:solidFill>
              </a:rPr>
              <a:t>How to choose your news?</a:t>
            </a:r>
            <a:endParaRPr b="1">
              <a:solidFill>
                <a:srgbClr val="000000"/>
              </a:solidFill>
            </a:endParaRPr>
          </a:p>
        </p:txBody>
      </p:sp>
      <p:sp>
        <p:nvSpPr>
          <p:cNvPr id="281" name="Google Shape;281;p48"/>
          <p:cNvSpPr txBox="1"/>
          <p:nvPr>
            <p:ph idx="1" type="body"/>
          </p:nvPr>
        </p:nvSpPr>
        <p:spPr>
          <a:xfrm>
            <a:off x="457200" y="1200150"/>
            <a:ext cx="8229600" cy="33945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t/>
            </a:r>
            <a:endParaRPr/>
          </a:p>
        </p:txBody>
      </p:sp>
      <p:pic>
        <p:nvPicPr>
          <p:cNvPr descr="How do we choose which news to consume? Get the scoop on how opinions and facts affect the news and how to tell them apart.&#10;&#10;--&#10;&#10;With the advent of the Internet and social media, news is distributed at an incredible rate by an unprecedented number of different media outlets. How do we choose which news to consume? Damon Brown gives the inside scoop on how the opinions and facts (and sometimes non-facts) make their way into the news and how the smart reader can tell them apart.&#10;&#10;Lesson by Damon Brown, animation by Augenblick Studios.&#10;&#10;Sign up for our newsletter: http://bit.ly/TEDEdNewsletter&#10;Support us on Patreon: http://bit.ly/TEDEdPatreon&#10;Follow us on Facebook: http://bit.ly/TEDEdFacebook&#10;Find us on Twitter: http://bit.ly/TEDEdTwitter&#10;Peep us on Instagram: http://bit.ly/TEDEdInstagram&#10;View full lesson: http://ed.ted.com/lessons/how-to-choose-your-news-damon-brown" id="282" name="Google Shape;282;p48" title="How to choose your news - Damon Brown">
            <a:hlinkClick r:id="rId3"/>
          </p:cNvPr>
          <p:cNvPicPr preferRelativeResize="0"/>
          <p:nvPr/>
        </p:nvPicPr>
        <p:blipFill>
          <a:blip r:embed="rId4">
            <a:alphaModFix/>
          </a:blip>
          <a:stretch>
            <a:fillRect/>
          </a:stretch>
        </p:blipFill>
        <p:spPr>
          <a:xfrm>
            <a:off x="509150" y="1153388"/>
            <a:ext cx="8016600" cy="381963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6" name="Shape 286"/>
        <p:cNvGrpSpPr/>
        <p:nvPr/>
      </p:nvGrpSpPr>
      <p:grpSpPr>
        <a:xfrm>
          <a:off x="0" y="0"/>
          <a:ext cx="0" cy="0"/>
          <a:chOff x="0" y="0"/>
          <a:chExt cx="0" cy="0"/>
        </a:xfrm>
      </p:grpSpPr>
      <p:sp>
        <p:nvSpPr>
          <p:cNvPr id="287" name="Google Shape;287;p49"/>
          <p:cNvSpPr txBox="1"/>
          <p:nvPr>
            <p:ph idx="4294967295" type="title"/>
          </p:nvPr>
        </p:nvSpPr>
        <p:spPr>
          <a:xfrm>
            <a:off x="457200" y="205978"/>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news bias?</a:t>
            </a:r>
            <a:endParaRPr/>
          </a:p>
        </p:txBody>
      </p:sp>
      <p:pic>
        <p:nvPicPr>
          <p:cNvPr id="288" name="Google Shape;288;p49"/>
          <p:cNvPicPr preferRelativeResize="0"/>
          <p:nvPr/>
        </p:nvPicPr>
        <p:blipFill>
          <a:blip r:embed="rId3">
            <a:alphaModFix/>
          </a:blip>
          <a:stretch>
            <a:fillRect/>
          </a:stretch>
        </p:blipFill>
        <p:spPr>
          <a:xfrm>
            <a:off x="0" y="0"/>
            <a:ext cx="6964676" cy="5090201"/>
          </a:xfrm>
          <a:prstGeom prst="rect">
            <a:avLst/>
          </a:prstGeom>
          <a:noFill/>
          <a:ln>
            <a:noFill/>
          </a:ln>
        </p:spPr>
      </p:pic>
      <p:sp>
        <p:nvSpPr>
          <p:cNvPr id="289" name="Google Shape;289;p49"/>
          <p:cNvSpPr txBox="1"/>
          <p:nvPr/>
        </p:nvSpPr>
        <p:spPr>
          <a:xfrm>
            <a:off x="6990825" y="0"/>
            <a:ext cx="2155800" cy="15900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Different news media are sometimes viewed as being biased towards the left and right of politics</a:t>
            </a:r>
            <a:endParaRPr b="1" sz="1500">
              <a:latin typeface="Century Gothic"/>
              <a:ea typeface="Century Gothic"/>
              <a:cs typeface="Century Gothic"/>
              <a:sym typeface="Century Gothic"/>
            </a:endParaRPr>
          </a:p>
        </p:txBody>
      </p:sp>
      <p:sp>
        <p:nvSpPr>
          <p:cNvPr id="290" name="Google Shape;290;p49"/>
          <p:cNvSpPr txBox="1"/>
          <p:nvPr/>
        </p:nvSpPr>
        <p:spPr>
          <a:xfrm>
            <a:off x="6990825" y="1687825"/>
            <a:ext cx="2155800" cy="3402300"/>
          </a:xfrm>
          <a:prstGeom prst="rect">
            <a:avLst/>
          </a:prstGeom>
          <a:solidFill>
            <a:srgbClr val="F4CCCC"/>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entury Gothic"/>
                <a:ea typeface="Century Gothic"/>
                <a:cs typeface="Century Gothic"/>
                <a:sym typeface="Century Gothic"/>
              </a:rPr>
              <a:t>Some news organisations are seen as biased towards the Left- more socialist liberal views</a:t>
            </a:r>
            <a:endParaRPr b="1">
              <a:latin typeface="Century Gothic"/>
              <a:ea typeface="Century Gothic"/>
              <a:cs typeface="Century Gothic"/>
              <a:sym typeface="Century Gothic"/>
            </a:endParaRPr>
          </a:p>
          <a:p>
            <a:pPr indent="0" lvl="0" marL="0" rtl="0" algn="l">
              <a:spcBef>
                <a:spcPts val="0"/>
              </a:spcBef>
              <a:spcAft>
                <a:spcPts val="0"/>
              </a:spcAft>
              <a:buNone/>
            </a:pPr>
            <a:r>
              <a:t/>
            </a:r>
            <a:endParaRPr b="1">
              <a:latin typeface="Century Gothic"/>
              <a:ea typeface="Century Gothic"/>
              <a:cs typeface="Century Gothic"/>
              <a:sym typeface="Century Gothic"/>
            </a:endParaRPr>
          </a:p>
          <a:p>
            <a:pPr indent="0" lvl="0" marL="0" rtl="0" algn="l">
              <a:spcBef>
                <a:spcPts val="0"/>
              </a:spcBef>
              <a:spcAft>
                <a:spcPts val="0"/>
              </a:spcAft>
              <a:buNone/>
            </a:pPr>
            <a:r>
              <a:rPr b="1" lang="en">
                <a:latin typeface="Century Gothic"/>
                <a:ea typeface="Century Gothic"/>
                <a:cs typeface="Century Gothic"/>
                <a:sym typeface="Century Gothic"/>
              </a:rPr>
              <a:t>Some organisations are biased towards the right more conservative traditional views</a:t>
            </a:r>
            <a:endParaRPr b="1">
              <a:latin typeface="Century Gothic"/>
              <a:ea typeface="Century Gothic"/>
              <a:cs typeface="Century Gothic"/>
              <a:sym typeface="Century Gothic"/>
            </a:endParaRPr>
          </a:p>
          <a:p>
            <a:pPr indent="0" lvl="0" marL="0" rtl="0" algn="l">
              <a:spcBef>
                <a:spcPts val="0"/>
              </a:spcBef>
              <a:spcAft>
                <a:spcPts val="0"/>
              </a:spcAft>
              <a:buNone/>
            </a:pPr>
            <a:r>
              <a:t/>
            </a:r>
            <a:endParaRPr b="1">
              <a:latin typeface="Century Gothic"/>
              <a:ea typeface="Century Gothic"/>
              <a:cs typeface="Century Gothic"/>
              <a:sym typeface="Century Gothic"/>
            </a:endParaRPr>
          </a:p>
          <a:p>
            <a:pPr indent="0" lvl="0" marL="0" rtl="0" algn="l">
              <a:spcBef>
                <a:spcPts val="0"/>
              </a:spcBef>
              <a:spcAft>
                <a:spcPts val="0"/>
              </a:spcAft>
              <a:buNone/>
            </a:pPr>
            <a:r>
              <a:rPr b="1" lang="en" sz="1500">
                <a:latin typeface="Century Gothic"/>
                <a:ea typeface="Century Gothic"/>
                <a:cs typeface="Century Gothic"/>
                <a:sym typeface="Century Gothic"/>
              </a:rPr>
              <a:t>This is a useful tool:</a:t>
            </a:r>
            <a:endParaRPr b="1" sz="1500">
              <a:latin typeface="Century Gothic"/>
              <a:ea typeface="Century Gothic"/>
              <a:cs typeface="Century Gothic"/>
              <a:sym typeface="Century Gothic"/>
            </a:endParaRPr>
          </a:p>
          <a:p>
            <a:pPr indent="0" lvl="0" marL="0" rtl="0" algn="l">
              <a:spcBef>
                <a:spcPts val="0"/>
              </a:spcBef>
              <a:spcAft>
                <a:spcPts val="0"/>
              </a:spcAft>
              <a:buNone/>
            </a:pPr>
            <a:r>
              <a:rPr b="1" lang="en" sz="1500" u="sng">
                <a:latin typeface="Century Gothic"/>
                <a:ea typeface="Century Gothic"/>
                <a:cs typeface="Century Gothic"/>
                <a:sym typeface="Century Gothic"/>
                <a:hlinkClick r:id="rId4"/>
              </a:rPr>
              <a:t>website-bias fact check</a:t>
            </a:r>
            <a:endParaRPr b="1" sz="1500">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4" name="Shape 294"/>
        <p:cNvGrpSpPr/>
        <p:nvPr/>
      </p:nvGrpSpPr>
      <p:grpSpPr>
        <a:xfrm>
          <a:off x="0" y="0"/>
          <a:ext cx="0" cy="0"/>
          <a:chOff x="0" y="0"/>
          <a:chExt cx="0" cy="0"/>
        </a:xfrm>
      </p:grpSpPr>
      <p:sp>
        <p:nvSpPr>
          <p:cNvPr id="295" name="Google Shape;295;p50"/>
          <p:cNvSpPr txBox="1"/>
          <p:nvPr>
            <p:ph idx="4294967295" type="title"/>
          </p:nvPr>
        </p:nvSpPr>
        <p:spPr>
          <a:xfrm>
            <a:off x="804000" y="104325"/>
            <a:ext cx="8340000" cy="914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a:solidFill>
                  <a:srgbClr val="000000"/>
                </a:solidFill>
              </a:rPr>
              <a:t>Influence of the internet?</a:t>
            </a:r>
            <a:endParaRPr b="1"/>
          </a:p>
        </p:txBody>
      </p:sp>
      <p:pic>
        <p:nvPicPr>
          <p:cNvPr descr="DCMP members can access the full video for free here: https://www.dcmp.org/media/9990 - To find out if you qualify, visit https://dcmp.org/signup&#10;&#10;How does one tell what Internet sources are reliable? Viewers explore ways to identify bias and propaganda on the Internet while sifting through the various influences that may be behind some web content. Spotlighting key aspects of propaganda and bias-driven writing, viewers also gain important tips for differentiating between advertising and useful, scholarly material. Part of the &quot;Internet Research and Information Literacy: Effective Strategies and Cautionary Tales&quot; series." id="296" name="Google Shape;296;p50" title="Recognizing Online Propaganda, Bias, and Advertising (Accessible Preview)">
            <a:hlinkClick r:id="rId3"/>
          </p:cNvPr>
          <p:cNvPicPr preferRelativeResize="0"/>
          <p:nvPr/>
        </p:nvPicPr>
        <p:blipFill>
          <a:blip r:embed="rId4">
            <a:alphaModFix/>
          </a:blip>
          <a:stretch>
            <a:fillRect/>
          </a:stretch>
        </p:blipFill>
        <p:spPr>
          <a:xfrm>
            <a:off x="281225" y="1073350"/>
            <a:ext cx="4290775" cy="3490972"/>
          </a:xfrm>
          <a:prstGeom prst="rect">
            <a:avLst/>
          </a:prstGeom>
          <a:noFill/>
          <a:ln>
            <a:noFill/>
          </a:ln>
        </p:spPr>
      </p:pic>
      <p:sp>
        <p:nvSpPr>
          <p:cNvPr id="297" name="Google Shape;297;p50"/>
          <p:cNvSpPr txBox="1"/>
          <p:nvPr/>
        </p:nvSpPr>
        <p:spPr>
          <a:xfrm>
            <a:off x="5143500" y="843925"/>
            <a:ext cx="3424200" cy="383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entury Gothic"/>
                <a:ea typeface="Century Gothic"/>
                <a:cs typeface="Century Gothic"/>
                <a:sym typeface="Century Gothic"/>
              </a:rPr>
              <a:t>How do we know if something is true?</a:t>
            </a:r>
            <a:endParaRPr sz="1800">
              <a:latin typeface="Century Gothic"/>
              <a:ea typeface="Century Gothic"/>
              <a:cs typeface="Century Gothic"/>
              <a:sym typeface="Century Gothic"/>
            </a:endParaRPr>
          </a:p>
          <a:p>
            <a:pPr indent="0" lvl="0" marL="457200" rtl="0" algn="l">
              <a:spcBef>
                <a:spcPts val="0"/>
              </a:spcBef>
              <a:spcAft>
                <a:spcPts val="0"/>
              </a:spcAft>
              <a:buNone/>
            </a:pPr>
            <a:r>
              <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Bias</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Fact</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Value judgement</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Propaganda</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Credibility</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Opinion</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Vested interest</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Gossip </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Hype</a:t>
            </a:r>
            <a:endParaRPr sz="1800">
              <a:latin typeface="Century Gothic"/>
              <a:ea typeface="Century Gothic"/>
              <a:cs typeface="Century Gothic"/>
              <a:sym typeface="Century Gothic"/>
            </a:endParaRPr>
          </a:p>
          <a:p>
            <a:pPr indent="-342900" lvl="0" marL="457200" rtl="0" algn="l">
              <a:spcBef>
                <a:spcPts val="0"/>
              </a:spcBef>
              <a:spcAft>
                <a:spcPts val="0"/>
              </a:spcAft>
              <a:buSzPts val="1800"/>
              <a:buFont typeface="Century Gothic"/>
              <a:buChar char="●"/>
            </a:pPr>
            <a:r>
              <a:rPr lang="en" sz="1800">
                <a:latin typeface="Century Gothic"/>
                <a:ea typeface="Century Gothic"/>
                <a:cs typeface="Century Gothic"/>
                <a:sym typeface="Century Gothic"/>
              </a:rPr>
              <a:t>Predictions</a:t>
            </a:r>
            <a:endParaRPr sz="1800">
              <a:latin typeface="Century Gothic"/>
              <a:ea typeface="Century Gothic"/>
              <a:cs typeface="Century Gothic"/>
              <a:sym typeface="Century Gothic"/>
            </a:endParaRPr>
          </a:p>
          <a:p>
            <a:pPr indent="0" lvl="0" marL="0" rtl="0" algn="l">
              <a:spcBef>
                <a:spcPts val="0"/>
              </a:spcBef>
              <a:spcAft>
                <a:spcPts val="0"/>
              </a:spcAft>
              <a:buNone/>
            </a:pPr>
            <a:r>
              <a:t/>
            </a:r>
            <a:endParaRPr sz="1800">
              <a:latin typeface="Century Gothic"/>
              <a:ea typeface="Century Gothic"/>
              <a:cs typeface="Century Gothic"/>
              <a:sym typeface="Century Gothic"/>
            </a:endParaRPr>
          </a:p>
          <a:p>
            <a:pPr indent="0" lvl="0" marL="0" rtl="0" algn="l">
              <a:spcBef>
                <a:spcPts val="0"/>
              </a:spcBef>
              <a:spcAft>
                <a:spcPts val="0"/>
              </a:spcAft>
              <a:buNone/>
            </a:pPr>
            <a:r>
              <a:t/>
            </a:r>
            <a:endParaRPr sz="18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t/>
            </a:r>
            <a:endParaRPr sz="18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lang="en" sz="1800">
                <a:solidFill>
                  <a:srgbClr val="FFFFFF"/>
                </a:solidFill>
                <a:latin typeface="Century Gothic"/>
                <a:ea typeface="Century Gothic"/>
                <a:cs typeface="Century Gothic"/>
                <a:sym typeface="Century Gothic"/>
              </a:rPr>
              <a:t> </a:t>
            </a:r>
            <a:endParaRPr sz="1800">
              <a:solidFill>
                <a:srgbClr val="FFFFFF"/>
              </a:solidFill>
              <a:latin typeface="Century Gothic"/>
              <a:ea typeface="Century Gothic"/>
              <a:cs typeface="Century Gothic"/>
              <a:sym typeface="Century Gothic"/>
            </a:endParaRPr>
          </a:p>
        </p:txBody>
      </p:sp>
      <p:pic>
        <p:nvPicPr>
          <p:cNvPr descr="Island_School_Badge.png" id="298" name="Google Shape;298;p50"/>
          <p:cNvPicPr preferRelativeResize="0"/>
          <p:nvPr/>
        </p:nvPicPr>
        <p:blipFill>
          <a:blip r:embed="rId5">
            <a:alphaModFix/>
          </a:blip>
          <a:stretch>
            <a:fillRect/>
          </a:stretch>
        </p:blipFill>
        <p:spPr>
          <a:xfrm>
            <a:off x="93650" y="104325"/>
            <a:ext cx="757875" cy="793125"/>
          </a:xfrm>
          <a:prstGeom prst="rect">
            <a:avLst/>
          </a:prstGeom>
          <a:noFill/>
          <a:ln>
            <a:noFill/>
          </a:ln>
        </p:spPr>
      </p:pic>
      <p:sp>
        <p:nvSpPr>
          <p:cNvPr id="299" name="Google Shape;299;p50"/>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Global competency skill development: Critical thinking - I understand when information is trustworthy and when it isn’t</a:t>
            </a:r>
            <a:endParaRPr b="1" sz="12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3" name="Shape 303"/>
        <p:cNvGrpSpPr/>
        <p:nvPr/>
      </p:nvGrpSpPr>
      <p:grpSpPr>
        <a:xfrm>
          <a:off x="0" y="0"/>
          <a:ext cx="0" cy="0"/>
          <a:chOff x="0" y="0"/>
          <a:chExt cx="0" cy="0"/>
        </a:xfrm>
      </p:grpSpPr>
      <p:graphicFrame>
        <p:nvGraphicFramePr>
          <p:cNvPr id="304" name="Google Shape;304;p51"/>
          <p:cNvGraphicFramePr/>
          <p:nvPr/>
        </p:nvGraphicFramePr>
        <p:xfrm>
          <a:off x="4736725" y="837675"/>
          <a:ext cx="3000000" cy="3000000"/>
        </p:xfrm>
        <a:graphic>
          <a:graphicData uri="http://schemas.openxmlformats.org/drawingml/2006/table">
            <a:tbl>
              <a:tblPr>
                <a:solidFill>
                  <a:srgbClr val="FFFFFF"/>
                </a:solidFill>
                <a:tableStyleId>{F095E5B8-DBC9-4398-B7EC-3F8027094D57}</a:tableStyleId>
              </a:tblPr>
              <a:tblGrid>
                <a:gridCol w="3605650"/>
              </a:tblGrid>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.edu</a:t>
                      </a:r>
                      <a:r>
                        <a:rPr lang="en" sz="1800">
                          <a:highlight>
                            <a:srgbClr val="FFFFFF"/>
                          </a:highlight>
                          <a:latin typeface="Times New Roman"/>
                          <a:ea typeface="Times New Roman"/>
                          <a:cs typeface="Times New Roman"/>
                          <a:sym typeface="Times New Roman"/>
                        </a:rPr>
                        <a:t> - education sites</a:t>
                      </a:r>
                      <a:endParaRPr sz="1800">
                        <a:highlight>
                          <a:srgbClr val="FFFFFF"/>
                        </a:highlight>
                        <a:latin typeface="Times New Roman"/>
                        <a:ea typeface="Times New Roman"/>
                        <a:cs typeface="Times New Roman"/>
                        <a:sym typeface="Times New Roman"/>
                      </a:endParaRPr>
                    </a:p>
                  </a:txBody>
                  <a:tcPr marT="68575" marB="68575" marR="91425" marL="91425"/>
                </a:tc>
              </a:tr>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.gov - </a:t>
                      </a:r>
                      <a:r>
                        <a:rPr lang="en" sz="1800">
                          <a:highlight>
                            <a:srgbClr val="FFFFFF"/>
                          </a:highlight>
                          <a:latin typeface="Times New Roman"/>
                          <a:ea typeface="Times New Roman"/>
                          <a:cs typeface="Times New Roman"/>
                          <a:sym typeface="Times New Roman"/>
                        </a:rPr>
                        <a:t>government sites</a:t>
                      </a:r>
                      <a:endParaRPr sz="1800">
                        <a:highlight>
                          <a:srgbClr val="FFFFFF"/>
                        </a:highlight>
                        <a:latin typeface="Times New Roman"/>
                        <a:ea typeface="Times New Roman"/>
                        <a:cs typeface="Times New Roman"/>
                        <a:sym typeface="Times New Roman"/>
                      </a:endParaRPr>
                    </a:p>
                  </a:txBody>
                  <a:tcPr marT="68575" marB="68575" marR="91425" marL="91425"/>
                </a:tc>
              </a:tr>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.org - </a:t>
                      </a:r>
                      <a:r>
                        <a:rPr lang="en" sz="1800">
                          <a:highlight>
                            <a:srgbClr val="FFFFFF"/>
                          </a:highlight>
                          <a:latin typeface="Times New Roman"/>
                          <a:ea typeface="Times New Roman"/>
                          <a:cs typeface="Times New Roman"/>
                          <a:sym typeface="Times New Roman"/>
                        </a:rPr>
                        <a:t>organization sites</a:t>
                      </a:r>
                      <a:endParaRPr sz="1800">
                        <a:highlight>
                          <a:srgbClr val="FFFFFF"/>
                        </a:highlight>
                        <a:latin typeface="Times New Roman"/>
                        <a:ea typeface="Times New Roman"/>
                        <a:cs typeface="Times New Roman"/>
                        <a:sym typeface="Times New Roman"/>
                      </a:endParaRPr>
                    </a:p>
                  </a:txBody>
                  <a:tcPr marT="68575" marB="68575" marR="91425" marL="91425"/>
                </a:tc>
              </a:tr>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.com - </a:t>
                      </a:r>
                      <a:r>
                        <a:rPr lang="en" sz="1800">
                          <a:highlight>
                            <a:srgbClr val="FFFFFF"/>
                          </a:highlight>
                          <a:latin typeface="Times New Roman"/>
                          <a:ea typeface="Times New Roman"/>
                          <a:cs typeface="Times New Roman"/>
                          <a:sym typeface="Times New Roman"/>
                        </a:rPr>
                        <a:t>commercial sites</a:t>
                      </a:r>
                      <a:endParaRPr sz="1800">
                        <a:highlight>
                          <a:srgbClr val="FFFFFF"/>
                        </a:highlight>
                        <a:latin typeface="Times New Roman"/>
                        <a:ea typeface="Times New Roman"/>
                        <a:cs typeface="Times New Roman"/>
                        <a:sym typeface="Times New Roman"/>
                      </a:endParaRPr>
                    </a:p>
                  </a:txBody>
                  <a:tcPr marT="68575" marB="68575" marR="91425" marL="91425"/>
                </a:tc>
              </a:tr>
              <a:tr h="477000">
                <a:tc>
                  <a:txBody>
                    <a:bodyPr/>
                    <a:lstStyle/>
                    <a:p>
                      <a:pPr indent="0" lvl="0" marL="0" rtl="0" algn="l">
                        <a:spcBef>
                          <a:spcPts val="0"/>
                        </a:spcBef>
                        <a:spcAft>
                          <a:spcPts val="0"/>
                        </a:spcAft>
                        <a:buNone/>
                      </a:pPr>
                      <a:r>
                        <a:rPr b="1" lang="en" sz="1800">
                          <a:highlight>
                            <a:srgbClr val="FFFFFF"/>
                          </a:highlight>
                          <a:latin typeface="Times New Roman"/>
                          <a:ea typeface="Times New Roman"/>
                          <a:cs typeface="Times New Roman"/>
                          <a:sym typeface="Times New Roman"/>
                        </a:rPr>
                        <a:t>.net - </a:t>
                      </a:r>
                      <a:r>
                        <a:rPr lang="en" sz="1800">
                          <a:highlight>
                            <a:srgbClr val="FFFFFF"/>
                          </a:highlight>
                          <a:latin typeface="Times New Roman"/>
                          <a:ea typeface="Times New Roman"/>
                          <a:cs typeface="Times New Roman"/>
                          <a:sym typeface="Times New Roman"/>
                        </a:rPr>
                        <a:t>network infrastructures</a:t>
                      </a:r>
                      <a:endParaRPr sz="1800">
                        <a:highlight>
                          <a:srgbClr val="FFFFFF"/>
                        </a:highlight>
                        <a:latin typeface="Times New Roman"/>
                        <a:ea typeface="Times New Roman"/>
                        <a:cs typeface="Times New Roman"/>
                        <a:sym typeface="Times New Roman"/>
                      </a:endParaRPr>
                    </a:p>
                  </a:txBody>
                  <a:tcPr marT="68575" marB="68575" marR="91425" marL="91425"/>
                </a:tc>
              </a:tr>
            </a:tbl>
          </a:graphicData>
        </a:graphic>
      </p:graphicFrame>
      <p:sp>
        <p:nvSpPr>
          <p:cNvPr id="305" name="Google Shape;305;p51"/>
          <p:cNvSpPr txBox="1"/>
          <p:nvPr/>
        </p:nvSpPr>
        <p:spPr>
          <a:xfrm>
            <a:off x="1277350" y="283963"/>
            <a:ext cx="7323300" cy="5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latin typeface="Century Gothic"/>
                <a:ea typeface="Century Gothic"/>
                <a:cs typeface="Century Gothic"/>
                <a:sym typeface="Century Gothic"/>
              </a:rPr>
              <a:t>Origin of Websites</a:t>
            </a:r>
            <a:endParaRPr b="1" sz="2600">
              <a:latin typeface="Century Gothic"/>
              <a:ea typeface="Century Gothic"/>
              <a:cs typeface="Century Gothic"/>
              <a:sym typeface="Century Gothic"/>
            </a:endParaRPr>
          </a:p>
        </p:txBody>
      </p:sp>
      <p:sp>
        <p:nvSpPr>
          <p:cNvPr id="306" name="Google Shape;306;p51"/>
          <p:cNvSpPr txBox="1"/>
          <p:nvPr/>
        </p:nvSpPr>
        <p:spPr>
          <a:xfrm>
            <a:off x="195425" y="1083775"/>
            <a:ext cx="3685200" cy="3819900"/>
          </a:xfrm>
          <a:prstGeom prst="rect">
            <a:avLst/>
          </a:prstGeom>
          <a:solidFill>
            <a:srgbClr val="FFFF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entury Gothic"/>
                <a:ea typeface="Century Gothic"/>
                <a:cs typeface="Century Gothic"/>
                <a:sym typeface="Century Gothic"/>
              </a:rPr>
              <a:t>Different websites are written by different organisations for different purposes.</a:t>
            </a:r>
            <a:endParaRPr sz="2400">
              <a:latin typeface="Century Gothic"/>
              <a:ea typeface="Century Gothic"/>
              <a:cs typeface="Century Gothic"/>
              <a:sym typeface="Century Gothic"/>
            </a:endParaRPr>
          </a:p>
          <a:p>
            <a:pPr indent="0" lvl="0" marL="0" rtl="0" algn="l">
              <a:spcBef>
                <a:spcPts val="0"/>
              </a:spcBef>
              <a:spcAft>
                <a:spcPts val="0"/>
              </a:spcAft>
              <a:buNone/>
            </a:pPr>
            <a:r>
              <a:t/>
            </a:r>
            <a:endParaRPr sz="2400">
              <a:latin typeface="Century Gothic"/>
              <a:ea typeface="Century Gothic"/>
              <a:cs typeface="Century Gothic"/>
              <a:sym typeface="Century Gothic"/>
            </a:endParaRPr>
          </a:p>
          <a:p>
            <a:pPr indent="0" lvl="0" marL="0" rtl="0" algn="l">
              <a:spcBef>
                <a:spcPts val="0"/>
              </a:spcBef>
              <a:spcAft>
                <a:spcPts val="0"/>
              </a:spcAft>
              <a:buNone/>
            </a:pPr>
            <a:r>
              <a:rPr lang="en" sz="2400">
                <a:latin typeface="Century Gothic"/>
                <a:ea typeface="Century Gothic"/>
                <a:cs typeface="Century Gothic"/>
                <a:sym typeface="Century Gothic"/>
              </a:rPr>
              <a:t>Being aware of the source of your research is an important skill in Global Perspectives.</a:t>
            </a:r>
            <a:endParaRPr sz="2400">
              <a:latin typeface="Century Gothic"/>
              <a:ea typeface="Century Gothic"/>
              <a:cs typeface="Century Gothic"/>
              <a:sym typeface="Century Gothic"/>
            </a:endParaRPr>
          </a:p>
        </p:txBody>
      </p:sp>
      <p:sp>
        <p:nvSpPr>
          <p:cNvPr id="307" name="Google Shape;307;p51"/>
          <p:cNvSpPr txBox="1"/>
          <p:nvPr/>
        </p:nvSpPr>
        <p:spPr>
          <a:xfrm>
            <a:off x="4237400" y="3465600"/>
            <a:ext cx="4632600" cy="126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Century Gothic"/>
                <a:ea typeface="Century Gothic"/>
                <a:cs typeface="Century Gothic"/>
                <a:sym typeface="Century Gothic"/>
              </a:rPr>
              <a:t>Different websites may reflect different opinions, interests, values and biases.</a:t>
            </a:r>
            <a:endParaRPr sz="2400">
              <a:latin typeface="Century Gothic"/>
              <a:ea typeface="Century Gothic"/>
              <a:cs typeface="Century Gothic"/>
              <a:sym typeface="Century Gothic"/>
            </a:endParaRPr>
          </a:p>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t/>
            </a:r>
            <a:endParaRPr>
              <a:solidFill>
                <a:srgbClr val="FFFFFF"/>
              </a:solidFill>
              <a:latin typeface="Century Gothic"/>
              <a:ea typeface="Century Gothic"/>
              <a:cs typeface="Century Gothic"/>
              <a:sym typeface="Century Gothic"/>
            </a:endParaRPr>
          </a:p>
        </p:txBody>
      </p:sp>
      <p:pic>
        <p:nvPicPr>
          <p:cNvPr descr="Island_School_Badge.png" id="308" name="Google Shape;308;p51"/>
          <p:cNvPicPr preferRelativeResize="0"/>
          <p:nvPr/>
        </p:nvPicPr>
        <p:blipFill>
          <a:blip r:embed="rId3">
            <a:alphaModFix/>
          </a:blip>
          <a:stretch>
            <a:fillRect/>
          </a:stretch>
        </p:blipFill>
        <p:spPr>
          <a:xfrm>
            <a:off x="136100" y="139700"/>
            <a:ext cx="757875" cy="793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2" name="Shape 312"/>
        <p:cNvGrpSpPr/>
        <p:nvPr/>
      </p:nvGrpSpPr>
      <p:grpSpPr>
        <a:xfrm>
          <a:off x="0" y="0"/>
          <a:ext cx="0" cy="0"/>
          <a:chOff x="0" y="0"/>
          <a:chExt cx="0" cy="0"/>
        </a:xfrm>
      </p:grpSpPr>
      <p:sp>
        <p:nvSpPr>
          <p:cNvPr id="313" name="Google Shape;313;p52"/>
          <p:cNvSpPr txBox="1"/>
          <p:nvPr>
            <p:ph type="title"/>
          </p:nvPr>
        </p:nvSpPr>
        <p:spPr>
          <a:xfrm>
            <a:off x="968425" y="104363"/>
            <a:ext cx="7295100" cy="642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
                <a:solidFill>
                  <a:srgbClr val="000000"/>
                </a:solidFill>
              </a:rPr>
              <a:t>Is there bias in the media?</a:t>
            </a:r>
            <a:endParaRPr b="1">
              <a:solidFill>
                <a:srgbClr val="000000"/>
              </a:solidFill>
            </a:endParaRPr>
          </a:p>
        </p:txBody>
      </p:sp>
      <p:sp>
        <p:nvSpPr>
          <p:cNvPr id="314" name="Google Shape;314;p52"/>
          <p:cNvSpPr txBox="1"/>
          <p:nvPr>
            <p:ph idx="1" type="body"/>
          </p:nvPr>
        </p:nvSpPr>
        <p:spPr>
          <a:xfrm>
            <a:off x="98075" y="829275"/>
            <a:ext cx="8926500" cy="4038900"/>
          </a:xfrm>
          <a:prstGeom prst="rect">
            <a:avLst/>
          </a:prstGeom>
        </p:spPr>
        <p:txBody>
          <a:bodyPr anchorCtr="0" anchor="t" bIns="45700" lIns="91425" spcFirstLastPara="1" rIns="91425" wrap="square" tIns="45700">
            <a:noAutofit/>
          </a:bodyPr>
          <a:lstStyle/>
          <a:p>
            <a:pPr indent="0" lvl="0" marL="0" rtl="0" algn="l">
              <a:spcBef>
                <a:spcPts val="640"/>
              </a:spcBef>
              <a:spcAft>
                <a:spcPts val="0"/>
              </a:spcAft>
              <a:buNone/>
            </a:pPr>
            <a:r>
              <a:rPr b="1" lang="en" sz="1900">
                <a:solidFill>
                  <a:srgbClr val="000000"/>
                </a:solidFill>
              </a:rPr>
              <a:t>Optional Activity</a:t>
            </a:r>
            <a:r>
              <a:rPr lang="en" sz="1900">
                <a:solidFill>
                  <a:srgbClr val="000000"/>
                </a:solidFill>
              </a:rPr>
              <a:t>- </a:t>
            </a:r>
            <a:r>
              <a:rPr lang="en" sz="1900">
                <a:solidFill>
                  <a:srgbClr val="000000"/>
                </a:solidFill>
              </a:rPr>
              <a:t>Bias in the news- Read this </a:t>
            </a:r>
            <a:r>
              <a:rPr lang="en" sz="1900" u="sng">
                <a:solidFill>
                  <a:srgbClr val="000000"/>
                </a:solidFill>
                <a:hlinkClick r:id="rId3">
                  <a:extLst>
                    <a:ext uri="{A12FA001-AC4F-418D-AE19-62706E023703}">
                      <ahyp:hlinkClr val="tx"/>
                    </a:ext>
                  </a:extLst>
                </a:hlinkClick>
              </a:rPr>
              <a:t>article</a:t>
            </a:r>
            <a:endParaRPr sz="1900">
              <a:solidFill>
                <a:srgbClr val="000000"/>
              </a:solidFill>
            </a:endParaRPr>
          </a:p>
          <a:p>
            <a:pPr indent="0" lvl="0" marL="0" rtl="0" algn="l">
              <a:spcBef>
                <a:spcPts val="640"/>
              </a:spcBef>
              <a:spcAft>
                <a:spcPts val="0"/>
              </a:spcAft>
              <a:buNone/>
            </a:pPr>
            <a:r>
              <a:rPr lang="en" sz="1900">
                <a:solidFill>
                  <a:srgbClr val="000000"/>
                </a:solidFill>
              </a:rPr>
              <a:t>Choose one or two of the following aspects of bias and be prepared to explain what they mean in a discussion</a:t>
            </a:r>
            <a:endParaRPr sz="1900">
              <a:solidFill>
                <a:srgbClr val="000000"/>
              </a:solidFill>
            </a:endParaRPr>
          </a:p>
          <a:p>
            <a:pPr indent="-349250" lvl="0" marL="457200" rtl="0" algn="l">
              <a:spcBef>
                <a:spcPts val="640"/>
              </a:spcBef>
              <a:spcAft>
                <a:spcPts val="0"/>
              </a:spcAft>
              <a:buClr>
                <a:srgbClr val="000000"/>
              </a:buClr>
              <a:buSzPts val="1900"/>
              <a:buChar char="•"/>
            </a:pPr>
            <a:r>
              <a:rPr lang="en" sz="1900">
                <a:solidFill>
                  <a:srgbClr val="000000"/>
                </a:solidFill>
              </a:rPr>
              <a:t>bias by selection or omission</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through placement</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by headline</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by word choice</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by use of names/titles</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through statistics</a:t>
            </a:r>
            <a:endParaRPr sz="1900">
              <a:solidFill>
                <a:srgbClr val="000000"/>
              </a:solidFill>
            </a:endParaRPr>
          </a:p>
          <a:p>
            <a:pPr indent="-349250" lvl="0" marL="457200" rtl="0" algn="l">
              <a:spcBef>
                <a:spcPts val="0"/>
              </a:spcBef>
              <a:spcAft>
                <a:spcPts val="0"/>
              </a:spcAft>
              <a:buClr>
                <a:srgbClr val="000000"/>
              </a:buClr>
              <a:buSzPts val="1900"/>
              <a:buChar char="•"/>
            </a:pPr>
            <a:r>
              <a:rPr lang="en" sz="1900">
                <a:solidFill>
                  <a:srgbClr val="000000"/>
                </a:solidFill>
              </a:rPr>
              <a:t>bias by source control</a:t>
            </a:r>
            <a:endParaRPr sz="1900">
              <a:solidFill>
                <a:srgbClr val="000000"/>
              </a:solidFill>
            </a:endParaRPr>
          </a:p>
          <a:p>
            <a:pPr indent="0" lvl="0" marL="0" rtl="0" algn="l">
              <a:spcBef>
                <a:spcPts val="640"/>
              </a:spcBef>
              <a:spcAft>
                <a:spcPts val="0"/>
              </a:spcAft>
              <a:buNone/>
            </a:pPr>
            <a:r>
              <a:rPr lang="en" sz="1900">
                <a:solidFill>
                  <a:srgbClr val="000000"/>
                </a:solidFill>
              </a:rPr>
              <a:t>Can you identify any examples in sources that you have come </a:t>
            </a:r>
            <a:r>
              <a:rPr lang="en" sz="1900">
                <a:solidFill>
                  <a:srgbClr val="000000"/>
                </a:solidFill>
              </a:rPr>
              <a:t>across</a:t>
            </a:r>
            <a:r>
              <a:rPr lang="en" sz="1900">
                <a:solidFill>
                  <a:srgbClr val="000000"/>
                </a:solidFill>
              </a:rPr>
              <a:t> so far? Use </a:t>
            </a:r>
            <a:r>
              <a:rPr lang="en" sz="1900" u="sng">
                <a:solidFill>
                  <a:schemeClr val="hlink"/>
                </a:solidFill>
                <a:hlinkClick r:id="rId4"/>
              </a:rPr>
              <a:t>Ground News</a:t>
            </a:r>
            <a:r>
              <a:rPr lang="en" sz="1900">
                <a:solidFill>
                  <a:srgbClr val="000000"/>
                </a:solidFill>
              </a:rPr>
              <a:t> to help you with this. </a:t>
            </a:r>
            <a:endParaRPr sz="1900">
              <a:solidFill>
                <a:srgbClr val="000000"/>
              </a:solidFill>
            </a:endParaRPr>
          </a:p>
          <a:p>
            <a:pPr indent="0" lvl="0" marL="0" rtl="0" algn="l">
              <a:spcBef>
                <a:spcPts val="640"/>
              </a:spcBef>
              <a:spcAft>
                <a:spcPts val="0"/>
              </a:spcAft>
              <a:buNone/>
            </a:pPr>
            <a:r>
              <a:rPr lang="en" sz="1900"/>
              <a:t> </a:t>
            </a:r>
            <a:endParaRPr sz="1900"/>
          </a:p>
        </p:txBody>
      </p:sp>
      <p:pic>
        <p:nvPicPr>
          <p:cNvPr descr="Island_School_Badge.png" id="315" name="Google Shape;315;p52"/>
          <p:cNvPicPr preferRelativeResize="0"/>
          <p:nvPr/>
        </p:nvPicPr>
        <p:blipFill>
          <a:blip r:embed="rId5">
            <a:alphaModFix/>
          </a:blip>
          <a:stretch>
            <a:fillRect/>
          </a:stretch>
        </p:blipFill>
        <p:spPr>
          <a:xfrm>
            <a:off x="98075" y="79375"/>
            <a:ext cx="662100" cy="692900"/>
          </a:xfrm>
          <a:prstGeom prst="rect">
            <a:avLst/>
          </a:prstGeom>
          <a:noFill/>
          <a:ln>
            <a:noFill/>
          </a:ln>
        </p:spPr>
      </p:pic>
      <p:sp>
        <p:nvSpPr>
          <p:cNvPr id="316" name="Google Shape;316;p52"/>
          <p:cNvSpPr txBox="1"/>
          <p:nvPr/>
        </p:nvSpPr>
        <p:spPr>
          <a:xfrm>
            <a:off x="0" y="4740225"/>
            <a:ext cx="9144000" cy="403200"/>
          </a:xfrm>
          <a:prstGeom prst="rect">
            <a:avLst/>
          </a:prstGeom>
          <a:solidFill>
            <a:srgbClr val="07376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Global competency skill development: Critical thinking - I understand when information is trustworthy and when it isn’t</a:t>
            </a:r>
            <a:endParaRPr b="1" sz="12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0" name="Shape 320"/>
        <p:cNvGrpSpPr/>
        <p:nvPr/>
      </p:nvGrpSpPr>
      <p:grpSpPr>
        <a:xfrm>
          <a:off x="0" y="0"/>
          <a:ext cx="0" cy="0"/>
          <a:chOff x="0" y="0"/>
          <a:chExt cx="0" cy="0"/>
        </a:xfrm>
      </p:grpSpPr>
      <p:sp>
        <p:nvSpPr>
          <p:cNvPr id="321" name="Google Shape;321;p53"/>
          <p:cNvSpPr txBox="1"/>
          <p:nvPr/>
        </p:nvSpPr>
        <p:spPr>
          <a:xfrm>
            <a:off x="213900" y="887869"/>
            <a:ext cx="8716200" cy="547500"/>
          </a:xfrm>
          <a:prstGeom prst="rect">
            <a:avLst/>
          </a:prstGeom>
          <a:solidFill>
            <a:srgbClr val="D9EAD3"/>
          </a:solidFill>
          <a:ln cap="flat" cmpd="sng" w="9525">
            <a:solidFill>
              <a:srgbClr val="D9EAD3"/>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Opinion:</a:t>
            </a:r>
            <a:r>
              <a:rPr lang="en" sz="1500">
                <a:latin typeface="Century Gothic"/>
                <a:ea typeface="Century Gothic"/>
                <a:cs typeface="Century Gothic"/>
                <a:sym typeface="Century Gothic"/>
              </a:rPr>
              <a:t> generally defined as an individual’s point of view or belief which is not necessarily shared by others/supported by evidence.</a:t>
            </a:r>
            <a:endParaRPr sz="1500">
              <a:latin typeface="Century Gothic"/>
              <a:ea typeface="Century Gothic"/>
              <a:cs typeface="Century Gothic"/>
              <a:sym typeface="Century Gothic"/>
            </a:endParaRPr>
          </a:p>
        </p:txBody>
      </p:sp>
      <p:sp>
        <p:nvSpPr>
          <p:cNvPr id="322" name="Google Shape;322;p53"/>
          <p:cNvSpPr txBox="1"/>
          <p:nvPr/>
        </p:nvSpPr>
        <p:spPr>
          <a:xfrm>
            <a:off x="171825" y="1572186"/>
            <a:ext cx="8716200" cy="519000"/>
          </a:xfrm>
          <a:prstGeom prst="rect">
            <a:avLst/>
          </a:prstGeom>
          <a:solidFill>
            <a:srgbClr val="F4CCCC"/>
          </a:solidFill>
          <a:ln cap="flat" cmpd="sng" w="9525">
            <a:solidFill>
              <a:srgbClr val="F4CCCC"/>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Fact: </a:t>
            </a:r>
            <a:r>
              <a:rPr lang="en" sz="1500">
                <a:latin typeface="Century Gothic"/>
                <a:ea typeface="Century Gothic"/>
                <a:cs typeface="Century Gothic"/>
                <a:sym typeface="Century Gothic"/>
              </a:rPr>
              <a:t>something which can be checked or proved; something that is true and which can be verified from experience and observation; a piece of information.</a:t>
            </a:r>
            <a:endParaRPr sz="1500">
              <a:latin typeface="Century Gothic"/>
              <a:ea typeface="Century Gothic"/>
              <a:cs typeface="Century Gothic"/>
              <a:sym typeface="Century Gothic"/>
            </a:endParaRPr>
          </a:p>
        </p:txBody>
      </p:sp>
      <p:sp>
        <p:nvSpPr>
          <p:cNvPr id="323" name="Google Shape;323;p53"/>
          <p:cNvSpPr txBox="1"/>
          <p:nvPr/>
        </p:nvSpPr>
        <p:spPr>
          <a:xfrm>
            <a:off x="171825" y="2321004"/>
            <a:ext cx="8716200" cy="740100"/>
          </a:xfrm>
          <a:prstGeom prst="rect">
            <a:avLst/>
          </a:prstGeom>
          <a:solidFill>
            <a:srgbClr val="C9DAF8"/>
          </a:solidFill>
          <a:ln cap="flat" cmpd="sng" w="9525">
            <a:solidFill>
              <a:srgbClr val="C9DAF8"/>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entury Gothic"/>
                <a:ea typeface="Century Gothic"/>
                <a:cs typeface="Century Gothic"/>
                <a:sym typeface="Century Gothic"/>
              </a:rPr>
              <a:t>Value Judgment: </a:t>
            </a:r>
            <a:r>
              <a:rPr lang="en">
                <a:latin typeface="Century Gothic"/>
                <a:ea typeface="Century Gothic"/>
                <a:cs typeface="Century Gothic"/>
                <a:sym typeface="Century Gothic"/>
              </a:rPr>
              <a:t>a particular type of opinion. It is a subjective assessment based on a code of values concerning what is right and wrong; a decision based on moral principles or beliefs; not based upon facts which can be checked or proved. </a:t>
            </a:r>
            <a:endParaRPr>
              <a:latin typeface="Century Gothic"/>
              <a:ea typeface="Century Gothic"/>
              <a:cs typeface="Century Gothic"/>
              <a:sym typeface="Century Gothic"/>
            </a:endParaRPr>
          </a:p>
        </p:txBody>
      </p:sp>
      <p:sp>
        <p:nvSpPr>
          <p:cNvPr id="324" name="Google Shape;324;p53"/>
          <p:cNvSpPr txBox="1"/>
          <p:nvPr/>
        </p:nvSpPr>
        <p:spPr>
          <a:xfrm>
            <a:off x="171825" y="3181839"/>
            <a:ext cx="8716200" cy="519000"/>
          </a:xfrm>
          <a:prstGeom prst="rect">
            <a:avLst/>
          </a:prstGeom>
          <a:solidFill>
            <a:srgbClr val="FFE599"/>
          </a:solidFill>
          <a:ln cap="flat" cmpd="sng" w="9525">
            <a:solidFill>
              <a:srgbClr val="FFE59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Bias: </a:t>
            </a:r>
            <a:r>
              <a:rPr lang="en" sz="1500">
                <a:latin typeface="Century Gothic"/>
                <a:ea typeface="Century Gothic"/>
                <a:cs typeface="Century Gothic"/>
                <a:sym typeface="Century Gothic"/>
              </a:rPr>
              <a:t>Inclination or prejudice for or against one person or group, especially in a way considered to be unfair.</a:t>
            </a:r>
            <a:endParaRPr sz="1500">
              <a:latin typeface="Century Gothic"/>
              <a:ea typeface="Century Gothic"/>
              <a:cs typeface="Century Gothic"/>
              <a:sym typeface="Century Gothic"/>
            </a:endParaRPr>
          </a:p>
        </p:txBody>
      </p:sp>
      <p:sp>
        <p:nvSpPr>
          <p:cNvPr id="325" name="Google Shape;325;p53"/>
          <p:cNvSpPr txBox="1"/>
          <p:nvPr/>
        </p:nvSpPr>
        <p:spPr>
          <a:xfrm>
            <a:off x="171825" y="3821588"/>
            <a:ext cx="8716200" cy="547500"/>
          </a:xfrm>
          <a:prstGeom prst="rect">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Vested Interest: </a:t>
            </a:r>
            <a:r>
              <a:rPr lang="en" sz="1500">
                <a:latin typeface="Century Gothic"/>
                <a:ea typeface="Century Gothic"/>
                <a:cs typeface="Century Gothic"/>
                <a:sym typeface="Century Gothic"/>
              </a:rPr>
              <a:t>If you have a personal stake in something which causes you to be biased toward it, you have a vested interest in it.</a:t>
            </a:r>
            <a:endParaRPr sz="1500">
              <a:latin typeface="Century Gothic"/>
              <a:ea typeface="Century Gothic"/>
              <a:cs typeface="Century Gothic"/>
              <a:sym typeface="Century Gothic"/>
            </a:endParaRPr>
          </a:p>
        </p:txBody>
      </p:sp>
      <p:sp>
        <p:nvSpPr>
          <p:cNvPr id="326" name="Google Shape;326;p53"/>
          <p:cNvSpPr txBox="1"/>
          <p:nvPr/>
        </p:nvSpPr>
        <p:spPr>
          <a:xfrm>
            <a:off x="171825" y="4467508"/>
            <a:ext cx="8716200" cy="547500"/>
          </a:xfrm>
          <a:prstGeom prst="rect">
            <a:avLst/>
          </a:prstGeom>
          <a:solidFill>
            <a:srgbClr val="A2C4C9"/>
          </a:solidFill>
          <a:ln cap="flat" cmpd="sng" w="9525">
            <a:solidFill>
              <a:srgbClr val="A2C4C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500">
                <a:latin typeface="Century Gothic"/>
                <a:ea typeface="Century Gothic"/>
                <a:cs typeface="Century Gothic"/>
                <a:sym typeface="Century Gothic"/>
              </a:rPr>
              <a:t>Prediction: </a:t>
            </a:r>
            <a:r>
              <a:rPr lang="en" sz="1500">
                <a:latin typeface="Century Gothic"/>
                <a:ea typeface="Century Gothic"/>
                <a:cs typeface="Century Gothic"/>
                <a:sym typeface="Century Gothic"/>
              </a:rPr>
              <a:t>Generally defined as a statement suggesting something which is likely to happen in the future.</a:t>
            </a:r>
            <a:endParaRPr sz="1500">
              <a:latin typeface="Century Gothic"/>
              <a:ea typeface="Century Gothic"/>
              <a:cs typeface="Century Gothic"/>
              <a:sym typeface="Century Gothic"/>
            </a:endParaRPr>
          </a:p>
        </p:txBody>
      </p:sp>
      <p:sp>
        <p:nvSpPr>
          <p:cNvPr id="327" name="Google Shape;327;p53"/>
          <p:cNvSpPr txBox="1"/>
          <p:nvPr/>
        </p:nvSpPr>
        <p:spPr>
          <a:xfrm>
            <a:off x="254575" y="222113"/>
            <a:ext cx="8633400" cy="420600"/>
          </a:xfrm>
          <a:prstGeom prst="rect">
            <a:avLst/>
          </a:prstGeom>
          <a:solidFill>
            <a:srgbClr val="FFFF00"/>
          </a:solidFill>
          <a:ln cap="flat" cmpd="sng" w="9525">
            <a:solidFill>
              <a:srgbClr val="D9EAD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t>IMPORTANT VOCABULARY </a:t>
            </a:r>
            <a:endParaRPr b="1"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1000"/>
                                        <p:tgtEl>
                                          <p:spTgt spid="3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1000"/>
                                        <p:tgtEl>
                                          <p:spTgt spid="3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4"/>
          <p:cNvSpPr txBox="1"/>
          <p:nvPr>
            <p:ph type="title"/>
          </p:nvPr>
        </p:nvSpPr>
        <p:spPr>
          <a:xfrm>
            <a:off x="1066000" y="234000"/>
            <a:ext cx="7973100" cy="90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t>Identifying Opinions, facts, predictions, value judgements</a:t>
            </a:r>
            <a:endParaRPr b="1" sz="2200"/>
          </a:p>
          <a:p>
            <a:pPr indent="0" lvl="0" marL="0" rtl="0" algn="l">
              <a:spcBef>
                <a:spcPts val="0"/>
              </a:spcBef>
              <a:spcAft>
                <a:spcPts val="0"/>
              </a:spcAft>
              <a:buNone/>
            </a:pPr>
            <a:r>
              <a:rPr b="1" lang="en" sz="2200"/>
              <a:t>Additional Task </a:t>
            </a:r>
            <a:endParaRPr b="1" sz="2200"/>
          </a:p>
        </p:txBody>
      </p:sp>
      <p:sp>
        <p:nvSpPr>
          <p:cNvPr id="333" name="Google Shape;333;p54"/>
          <p:cNvSpPr txBox="1"/>
          <p:nvPr/>
        </p:nvSpPr>
        <p:spPr>
          <a:xfrm>
            <a:off x="122250" y="1092650"/>
            <a:ext cx="5456700" cy="398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t>For an </a:t>
            </a:r>
            <a:r>
              <a:rPr b="1" lang="en" sz="1900"/>
              <a:t>online article</a:t>
            </a:r>
            <a:r>
              <a:rPr lang="en" sz="1900"/>
              <a:t> you have used so far identify the following using the Diigo research annotation tool. This is a useful tool for bookmarking and annotating articles</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b="1" lang="en" sz="1900"/>
              <a:t>Annotate </a:t>
            </a:r>
            <a:r>
              <a:rPr lang="en" sz="1900"/>
              <a:t>the </a:t>
            </a:r>
            <a:r>
              <a:rPr lang="en" sz="1900"/>
              <a:t>article</a:t>
            </a:r>
            <a:r>
              <a:rPr lang="en" sz="1900"/>
              <a:t> to highlight examples of :</a:t>
            </a:r>
            <a:endParaRPr sz="1900"/>
          </a:p>
          <a:p>
            <a:pPr indent="0" lvl="0" marL="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Facts</a:t>
            </a:r>
            <a:endParaRPr sz="1900"/>
          </a:p>
          <a:p>
            <a:pPr indent="-349250" lvl="0" marL="457200" rtl="0" algn="l">
              <a:spcBef>
                <a:spcPts val="0"/>
              </a:spcBef>
              <a:spcAft>
                <a:spcPts val="0"/>
              </a:spcAft>
              <a:buSzPts val="1900"/>
              <a:buChar char="●"/>
            </a:pPr>
            <a:r>
              <a:rPr lang="en" sz="1900"/>
              <a:t>Predictions</a:t>
            </a:r>
            <a:endParaRPr sz="1900"/>
          </a:p>
          <a:p>
            <a:pPr indent="-349250" lvl="0" marL="457200" rtl="0" algn="l">
              <a:spcBef>
                <a:spcPts val="0"/>
              </a:spcBef>
              <a:spcAft>
                <a:spcPts val="0"/>
              </a:spcAft>
              <a:buSzPts val="1900"/>
              <a:buChar char="●"/>
            </a:pPr>
            <a:r>
              <a:rPr lang="en" sz="1900"/>
              <a:t>Opinions</a:t>
            </a:r>
            <a:endParaRPr sz="1900"/>
          </a:p>
          <a:p>
            <a:pPr indent="-349250" lvl="0" marL="457200" rtl="0" algn="l">
              <a:spcBef>
                <a:spcPts val="0"/>
              </a:spcBef>
              <a:spcAft>
                <a:spcPts val="0"/>
              </a:spcAft>
              <a:buSzPts val="1900"/>
              <a:buChar char="●"/>
            </a:pPr>
            <a:r>
              <a:rPr lang="en" sz="1900"/>
              <a:t>Value judgements</a:t>
            </a:r>
            <a:endParaRPr sz="1900"/>
          </a:p>
          <a:p>
            <a:pPr indent="0" lvl="0" marL="0" rtl="0" algn="l">
              <a:spcBef>
                <a:spcPts val="0"/>
              </a:spcBef>
              <a:spcAft>
                <a:spcPts val="0"/>
              </a:spcAft>
              <a:buNone/>
            </a:pPr>
            <a:r>
              <a:t/>
            </a:r>
            <a:endParaRPr sz="1900"/>
          </a:p>
          <a:p>
            <a:pPr indent="0" lvl="0" marL="0" rtl="0" algn="l">
              <a:spcBef>
                <a:spcPts val="0"/>
              </a:spcBef>
              <a:spcAft>
                <a:spcPts val="0"/>
              </a:spcAft>
              <a:buNone/>
            </a:pPr>
            <a:r>
              <a:rPr lang="en" sz="1900"/>
              <a:t>Share these examples with the class</a:t>
            </a:r>
            <a:endParaRPr/>
          </a:p>
        </p:txBody>
      </p:sp>
      <p:sp>
        <p:nvSpPr>
          <p:cNvPr id="334" name="Google Shape;334;p54"/>
          <p:cNvSpPr txBox="1"/>
          <p:nvPr/>
        </p:nvSpPr>
        <p:spPr>
          <a:xfrm>
            <a:off x="5703800" y="2414850"/>
            <a:ext cx="300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3"/>
              </a:rPr>
              <a:t>https://www.diigo.com/</a:t>
            </a:r>
            <a:endParaRPr/>
          </a:p>
          <a:p>
            <a:pPr indent="0" lvl="0" marL="0" rtl="0" algn="l">
              <a:spcBef>
                <a:spcPts val="0"/>
              </a:spcBef>
              <a:spcAft>
                <a:spcPts val="0"/>
              </a:spcAft>
              <a:buNone/>
            </a:pPr>
            <a:r>
              <a:t/>
            </a:r>
            <a:endParaRPr/>
          </a:p>
        </p:txBody>
      </p:sp>
      <p:pic>
        <p:nvPicPr>
          <p:cNvPr id="335" name="Google Shape;335;p54"/>
          <p:cNvPicPr preferRelativeResize="0"/>
          <p:nvPr/>
        </p:nvPicPr>
        <p:blipFill>
          <a:blip r:embed="rId4">
            <a:alphaModFix/>
          </a:blip>
          <a:stretch>
            <a:fillRect/>
          </a:stretch>
        </p:blipFill>
        <p:spPr>
          <a:xfrm>
            <a:off x="5517450" y="766875"/>
            <a:ext cx="3000000" cy="1647975"/>
          </a:xfrm>
          <a:prstGeom prst="rect">
            <a:avLst/>
          </a:prstGeom>
          <a:noFill/>
          <a:ln>
            <a:noFill/>
          </a:ln>
        </p:spPr>
      </p:pic>
      <p:pic>
        <p:nvPicPr>
          <p:cNvPr descr="Island_School_Badge.png" id="336" name="Google Shape;336;p54"/>
          <p:cNvPicPr preferRelativeResize="0"/>
          <p:nvPr/>
        </p:nvPicPr>
        <p:blipFill>
          <a:blip r:embed="rId5">
            <a:alphaModFix/>
          </a:blip>
          <a:stretch>
            <a:fillRect/>
          </a:stretch>
        </p:blipFill>
        <p:spPr>
          <a:xfrm>
            <a:off x="270525" y="224600"/>
            <a:ext cx="757875" cy="793125"/>
          </a:xfrm>
          <a:prstGeom prst="rect">
            <a:avLst/>
          </a:prstGeom>
          <a:noFill/>
          <a:ln>
            <a:noFill/>
          </a:ln>
        </p:spPr>
      </p:pic>
      <p:pic>
        <p:nvPicPr>
          <p:cNvPr descr="Use  sidebar in Diigo extension to  collect and organize knowledge" id="337" name="Google Shape;337;p54" title="Diigo outliner sidebar:  Collect and Organize knowledge">
            <a:hlinkClick r:id="rId6"/>
          </p:cNvPr>
          <p:cNvPicPr preferRelativeResize="0"/>
          <p:nvPr/>
        </p:nvPicPr>
        <p:blipFill>
          <a:blip r:embed="rId7">
            <a:alphaModFix/>
          </a:blip>
          <a:stretch>
            <a:fillRect/>
          </a:stretch>
        </p:blipFill>
        <p:spPr>
          <a:xfrm>
            <a:off x="5703800" y="3030450"/>
            <a:ext cx="2813650" cy="1956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7"/>
                                        </p:tgtEl>
                                        <p:attrNameLst>
                                          <p:attrName>style.visibility</p:attrName>
                                        </p:attrNameLst>
                                      </p:cBhvr>
                                      <p:to>
                                        <p:strVal val="visible"/>
                                      </p:to>
                                    </p:set>
                                    <p:animEffect filter="fade" transition="in">
                                      <p:cBhvr>
                                        <p:cTn dur="1000"/>
                                        <p:tgtEl>
                                          <p:spTgt spid="3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5"/>
          <p:cNvSpPr txBox="1"/>
          <p:nvPr>
            <p:ph type="title"/>
          </p:nvPr>
        </p:nvSpPr>
        <p:spPr>
          <a:xfrm>
            <a:off x="1359175" y="445025"/>
            <a:ext cx="7473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CRAAP Test- Evaluating sources</a:t>
            </a:r>
            <a:endParaRPr b="1"/>
          </a:p>
        </p:txBody>
      </p:sp>
      <p:sp>
        <p:nvSpPr>
          <p:cNvPr id="343" name="Google Shape;343;p55"/>
          <p:cNvSpPr txBox="1"/>
          <p:nvPr/>
        </p:nvSpPr>
        <p:spPr>
          <a:xfrm>
            <a:off x="186550" y="1243675"/>
            <a:ext cx="2736300" cy="370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t>Remember from year 9? -The CRAAP test can be used as a way of </a:t>
            </a:r>
            <a:r>
              <a:rPr b="1" lang="en" sz="1700"/>
              <a:t>evaluating a the </a:t>
            </a:r>
            <a:r>
              <a:rPr b="1" lang="en" sz="1700"/>
              <a:t>reliability</a:t>
            </a:r>
            <a:r>
              <a:rPr b="1" lang="en" sz="1700"/>
              <a:t> of a source/s.</a:t>
            </a:r>
            <a:endParaRPr b="1" sz="1700"/>
          </a:p>
          <a:p>
            <a:pPr indent="0" lvl="0" marL="0" rtl="0" algn="l">
              <a:spcBef>
                <a:spcPts val="0"/>
              </a:spcBef>
              <a:spcAft>
                <a:spcPts val="0"/>
              </a:spcAft>
              <a:buNone/>
            </a:pPr>
            <a:r>
              <a:t/>
            </a:r>
            <a:endParaRPr sz="1700"/>
          </a:p>
          <a:p>
            <a:pPr indent="0" lvl="0" marL="0" rtl="0" algn="l">
              <a:spcBef>
                <a:spcPts val="0"/>
              </a:spcBef>
              <a:spcAft>
                <a:spcPts val="0"/>
              </a:spcAft>
              <a:buNone/>
            </a:pPr>
            <a:r>
              <a:rPr lang="en" sz="1700"/>
              <a:t>This is a key skill in Global Perspectives and you will need to demonstrate this skill in assessments throughout the course.</a:t>
            </a:r>
            <a:endParaRPr sz="17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descr="Island_School_Badge.png" id="344" name="Google Shape;344;p55"/>
          <p:cNvPicPr preferRelativeResize="0"/>
          <p:nvPr/>
        </p:nvPicPr>
        <p:blipFill>
          <a:blip r:embed="rId3">
            <a:alphaModFix/>
          </a:blip>
          <a:stretch>
            <a:fillRect/>
          </a:stretch>
        </p:blipFill>
        <p:spPr>
          <a:xfrm>
            <a:off x="270525" y="224600"/>
            <a:ext cx="757875" cy="793125"/>
          </a:xfrm>
          <a:prstGeom prst="rect">
            <a:avLst/>
          </a:prstGeom>
          <a:noFill/>
          <a:ln>
            <a:noFill/>
          </a:ln>
        </p:spPr>
      </p:pic>
      <p:pic>
        <p:nvPicPr>
          <p:cNvPr id="345" name="Google Shape;345;p55"/>
          <p:cNvPicPr preferRelativeResize="0"/>
          <p:nvPr/>
        </p:nvPicPr>
        <p:blipFill>
          <a:blip r:embed="rId4">
            <a:alphaModFix/>
          </a:blip>
          <a:stretch>
            <a:fillRect/>
          </a:stretch>
        </p:blipFill>
        <p:spPr>
          <a:xfrm>
            <a:off x="3020375" y="1262650"/>
            <a:ext cx="5971225" cy="37387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6"/>
          <p:cNvSpPr/>
          <p:nvPr/>
        </p:nvSpPr>
        <p:spPr>
          <a:xfrm>
            <a:off x="0" y="2888250"/>
            <a:ext cx="5261100" cy="2255100"/>
          </a:xfrm>
          <a:prstGeom prst="rect">
            <a:avLst/>
          </a:prstGeom>
          <a:solidFill>
            <a:srgbClr val="FFF2CC"/>
          </a:solidFill>
          <a:ln cap="flat" cmpd="sng" w="9525">
            <a:solidFill>
              <a:srgbClr val="FFF2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1500"/>
              </a:spcBef>
              <a:spcAft>
                <a:spcPts val="0"/>
              </a:spcAft>
              <a:buNone/>
            </a:pPr>
            <a:r>
              <a:rPr b="1" lang="en" sz="1800">
                <a:solidFill>
                  <a:srgbClr val="333333"/>
                </a:solidFill>
                <a:latin typeface="Century Gothic"/>
                <a:ea typeface="Century Gothic"/>
                <a:cs typeface="Century Gothic"/>
                <a:sym typeface="Century Gothic"/>
              </a:rPr>
              <a:t>Au</a:t>
            </a:r>
            <a:r>
              <a:rPr b="1" lang="en" sz="1700">
                <a:solidFill>
                  <a:srgbClr val="333333"/>
                </a:solidFill>
                <a:latin typeface="Century Gothic"/>
                <a:ea typeface="Century Gothic"/>
                <a:cs typeface="Century Gothic"/>
                <a:sym typeface="Century Gothic"/>
              </a:rPr>
              <a:t>thority</a:t>
            </a:r>
            <a:endParaRPr b="1" sz="17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Is the author identified? If the author has chosen to remain anonymous, ask yourself 'why?'</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Is the author a person you recognise as an expert in his field?</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If not, is there enough information provided to establish the author’s credibility?</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Can you find references to them elsewhere?</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Is the author affiliated to an academic institution or credible organisation?</a:t>
            </a:r>
            <a:endParaRPr sz="1100">
              <a:solidFill>
                <a:srgbClr val="333333"/>
              </a:solidFill>
              <a:latin typeface="Century Gothic"/>
              <a:ea typeface="Century Gothic"/>
              <a:cs typeface="Century Gothic"/>
              <a:sym typeface="Century Gothic"/>
            </a:endParaRPr>
          </a:p>
          <a:p>
            <a:pPr indent="-298450" lvl="0" marL="457200" rtl="0" algn="l">
              <a:lnSpc>
                <a:spcPct val="115000"/>
              </a:lnSpc>
              <a:spcBef>
                <a:spcPts val="0"/>
              </a:spcBef>
              <a:spcAft>
                <a:spcPts val="0"/>
              </a:spcAft>
              <a:buClr>
                <a:srgbClr val="333333"/>
              </a:buClr>
              <a:buSzPts val="1100"/>
              <a:buFont typeface="Century Gothic"/>
              <a:buChar char="●"/>
            </a:pPr>
            <a:r>
              <a:rPr lang="en" sz="1100">
                <a:solidFill>
                  <a:srgbClr val="333333"/>
                </a:solidFill>
                <a:latin typeface="Century Gothic"/>
                <a:ea typeface="Century Gothic"/>
                <a:cs typeface="Century Gothic"/>
                <a:sym typeface="Century Gothic"/>
              </a:rPr>
              <a:t>Does  the sources have a reputation for impartiality or lack of bias?</a:t>
            </a:r>
            <a:endParaRPr sz="1100">
              <a:solidFill>
                <a:srgbClr val="333333"/>
              </a:solidFill>
              <a:latin typeface="Century Gothic"/>
              <a:ea typeface="Century Gothic"/>
              <a:cs typeface="Century Gothic"/>
              <a:sym typeface="Century Gothic"/>
            </a:endParaRPr>
          </a:p>
        </p:txBody>
      </p:sp>
      <p:sp>
        <p:nvSpPr>
          <p:cNvPr id="351" name="Google Shape;351;p56"/>
          <p:cNvSpPr/>
          <p:nvPr/>
        </p:nvSpPr>
        <p:spPr>
          <a:xfrm>
            <a:off x="5261100" y="2001500"/>
            <a:ext cx="3954900" cy="3141900"/>
          </a:xfrm>
          <a:prstGeom prst="rect">
            <a:avLst/>
          </a:prstGeom>
          <a:solidFill>
            <a:srgbClr val="C9DAF8"/>
          </a:solidFill>
          <a:ln cap="flat" cmpd="sng" w="9525">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800">
                <a:solidFill>
                  <a:srgbClr val="333333"/>
                </a:solidFill>
                <a:latin typeface="Century Gothic"/>
                <a:ea typeface="Century Gothic"/>
                <a:cs typeface="Century Gothic"/>
                <a:sym typeface="Century Gothic"/>
              </a:rPr>
              <a:t>Purpose</a:t>
            </a:r>
            <a:endParaRPr b="1" sz="1800">
              <a:solidFill>
                <a:srgbClr val="333333"/>
              </a:solidFill>
              <a:latin typeface="Century Gothic"/>
              <a:ea typeface="Century Gothic"/>
              <a:cs typeface="Century Gothic"/>
              <a:sym typeface="Century Gothic"/>
            </a:endParaRPr>
          </a:p>
          <a:p>
            <a:pPr indent="-304800" lvl="0" marL="457200" rtl="0" algn="l">
              <a:lnSpc>
                <a:spcPct val="115000"/>
              </a:lnSpc>
              <a:spcBef>
                <a:spcPts val="0"/>
              </a:spcBef>
              <a:spcAft>
                <a:spcPts val="0"/>
              </a:spcAft>
              <a:buClr>
                <a:srgbClr val="333333"/>
              </a:buClr>
              <a:buSzPts val="1200"/>
              <a:buFont typeface="Century Gothic"/>
              <a:buChar char="●"/>
            </a:pPr>
            <a:r>
              <a:rPr lang="en" sz="1200">
                <a:solidFill>
                  <a:srgbClr val="333333"/>
                </a:solidFill>
                <a:latin typeface="Century Gothic"/>
                <a:ea typeface="Century Gothic"/>
                <a:cs typeface="Century Gothic"/>
                <a:sym typeface="Century Gothic"/>
              </a:rPr>
              <a:t>Does the author present a variety of arguments and viewpoints?</a:t>
            </a:r>
            <a:endParaRPr sz="1200">
              <a:solidFill>
                <a:srgbClr val="333333"/>
              </a:solidFill>
              <a:latin typeface="Century Gothic"/>
              <a:ea typeface="Century Gothic"/>
              <a:cs typeface="Century Gothic"/>
              <a:sym typeface="Century Gothic"/>
            </a:endParaRPr>
          </a:p>
          <a:p>
            <a:pPr indent="-304800" lvl="0" marL="457200" rtl="0" algn="l">
              <a:lnSpc>
                <a:spcPct val="115000"/>
              </a:lnSpc>
              <a:spcBef>
                <a:spcPts val="0"/>
              </a:spcBef>
              <a:spcAft>
                <a:spcPts val="0"/>
              </a:spcAft>
              <a:buClr>
                <a:srgbClr val="333333"/>
              </a:buClr>
              <a:buSzPts val="1200"/>
              <a:buFont typeface="Century Gothic"/>
              <a:buChar char="●"/>
            </a:pPr>
            <a:r>
              <a:rPr lang="en" sz="1200">
                <a:solidFill>
                  <a:srgbClr val="333333"/>
                </a:solidFill>
                <a:latin typeface="Century Gothic"/>
                <a:ea typeface="Century Gothic"/>
                <a:cs typeface="Century Gothic"/>
                <a:sym typeface="Century Gothic"/>
              </a:rPr>
              <a:t>Is it a personal website? Does it express personal opinions?</a:t>
            </a:r>
            <a:endParaRPr sz="1200">
              <a:solidFill>
                <a:srgbClr val="333333"/>
              </a:solidFill>
              <a:latin typeface="Century Gothic"/>
              <a:ea typeface="Century Gothic"/>
              <a:cs typeface="Century Gothic"/>
              <a:sym typeface="Century Gothic"/>
            </a:endParaRPr>
          </a:p>
          <a:p>
            <a:pPr indent="-304800" lvl="0" marL="457200" rtl="0" algn="l">
              <a:lnSpc>
                <a:spcPct val="115000"/>
              </a:lnSpc>
              <a:spcBef>
                <a:spcPts val="0"/>
              </a:spcBef>
              <a:spcAft>
                <a:spcPts val="0"/>
              </a:spcAft>
              <a:buClr>
                <a:srgbClr val="333333"/>
              </a:buClr>
              <a:buSzPts val="1200"/>
              <a:buFont typeface="Century Gothic"/>
              <a:buChar char="●"/>
            </a:pPr>
            <a:r>
              <a:rPr lang="en" sz="1200">
                <a:solidFill>
                  <a:srgbClr val="333333"/>
                </a:solidFill>
                <a:latin typeface="Century Gothic"/>
                <a:ea typeface="Century Gothic"/>
                <a:cs typeface="Century Gothic"/>
                <a:sym typeface="Century Gothic"/>
              </a:rPr>
              <a:t>Is the website part of a commercial organisation, a political party or an organisation with a specific agenda? If yes, question the motives for publishing the information.</a:t>
            </a:r>
            <a:endParaRPr sz="1200">
              <a:solidFill>
                <a:srgbClr val="333333"/>
              </a:solidFill>
              <a:latin typeface="Century Gothic"/>
              <a:ea typeface="Century Gothic"/>
              <a:cs typeface="Century Gothic"/>
              <a:sym typeface="Century Gothic"/>
            </a:endParaRPr>
          </a:p>
          <a:p>
            <a:pPr indent="-304800" lvl="0" marL="457200" rtl="0" algn="l">
              <a:lnSpc>
                <a:spcPct val="115000"/>
              </a:lnSpc>
              <a:spcBef>
                <a:spcPts val="0"/>
              </a:spcBef>
              <a:spcAft>
                <a:spcPts val="0"/>
              </a:spcAft>
              <a:buClr>
                <a:srgbClr val="333333"/>
              </a:buClr>
              <a:buSzPts val="1200"/>
              <a:buFont typeface="Century Gothic"/>
              <a:buChar char="●"/>
            </a:pPr>
            <a:r>
              <a:rPr lang="en" sz="1200">
                <a:solidFill>
                  <a:srgbClr val="333333"/>
                </a:solidFill>
                <a:latin typeface="Century Gothic"/>
                <a:ea typeface="Century Gothic"/>
                <a:cs typeface="Century Gothic"/>
                <a:sym typeface="Century Gothic"/>
              </a:rPr>
              <a:t>Does the website promote a biased viewpoint?</a:t>
            </a:r>
            <a:endParaRPr sz="1200">
              <a:solidFill>
                <a:srgbClr val="333333"/>
              </a:solidFill>
              <a:latin typeface="Century Gothic"/>
              <a:ea typeface="Century Gothic"/>
              <a:cs typeface="Century Gothic"/>
              <a:sym typeface="Century Gothic"/>
            </a:endParaRPr>
          </a:p>
        </p:txBody>
      </p:sp>
      <p:sp>
        <p:nvSpPr>
          <p:cNvPr id="352" name="Google Shape;352;p56"/>
          <p:cNvSpPr/>
          <p:nvPr/>
        </p:nvSpPr>
        <p:spPr>
          <a:xfrm>
            <a:off x="5261100" y="11900"/>
            <a:ext cx="3882900" cy="1989600"/>
          </a:xfrm>
          <a:prstGeom prst="rect">
            <a:avLst/>
          </a:prstGeom>
          <a:solidFill>
            <a:srgbClr val="D9EAD3"/>
          </a:solidFill>
          <a:ln cap="flat" cmpd="sng" w="9525">
            <a:solidFill>
              <a:srgbClr val="D9EAD3"/>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700">
                <a:solidFill>
                  <a:srgbClr val="333333"/>
                </a:solidFill>
                <a:latin typeface="Century Gothic"/>
                <a:ea typeface="Century Gothic"/>
                <a:cs typeface="Century Gothic"/>
                <a:sym typeface="Century Gothic"/>
              </a:rPr>
              <a:t>Accuracy</a:t>
            </a:r>
            <a:endParaRPr b="1" sz="17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Is it free from spelling errors?</a:t>
            </a:r>
            <a:endParaRPr sz="13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Has the author included a bibliography?</a:t>
            </a:r>
            <a:endParaRPr sz="13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Are the sources cited reliable and can they be verified elsewhere?</a:t>
            </a:r>
            <a:endParaRPr sz="1300">
              <a:solidFill>
                <a:srgbClr val="333333"/>
              </a:solidFill>
              <a:latin typeface="Century Gothic"/>
              <a:ea typeface="Century Gothic"/>
              <a:cs typeface="Century Gothic"/>
              <a:sym typeface="Century Gothic"/>
            </a:endParaRPr>
          </a:p>
        </p:txBody>
      </p:sp>
      <p:sp>
        <p:nvSpPr>
          <p:cNvPr id="353" name="Google Shape;353;p56"/>
          <p:cNvSpPr/>
          <p:nvPr/>
        </p:nvSpPr>
        <p:spPr>
          <a:xfrm>
            <a:off x="0" y="11900"/>
            <a:ext cx="5261100" cy="1210500"/>
          </a:xfrm>
          <a:prstGeom prst="rect">
            <a:avLst/>
          </a:prstGeom>
          <a:solidFill>
            <a:srgbClr val="F4CCCC"/>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b="1" lang="en" sz="1700">
                <a:solidFill>
                  <a:srgbClr val="333333"/>
                </a:solidFill>
                <a:latin typeface="Century Gothic"/>
                <a:ea typeface="Century Gothic"/>
                <a:cs typeface="Century Gothic"/>
                <a:sym typeface="Century Gothic"/>
              </a:rPr>
              <a:t>Currency</a:t>
            </a:r>
            <a:endParaRPr b="1" sz="17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Can you tell when the information was published?</a:t>
            </a:r>
            <a:endParaRPr sz="13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Is the information up to date?</a:t>
            </a:r>
            <a:endParaRPr sz="1300">
              <a:solidFill>
                <a:srgbClr val="333333"/>
              </a:solidFill>
              <a:latin typeface="Century Gothic"/>
              <a:ea typeface="Century Gothic"/>
              <a:cs typeface="Century Gothic"/>
              <a:sym typeface="Century Gothic"/>
            </a:endParaRPr>
          </a:p>
          <a:p>
            <a:pPr indent="-311150" lvl="0" marL="457200" rtl="0" algn="l">
              <a:lnSpc>
                <a:spcPct val="115000"/>
              </a:lnSpc>
              <a:spcBef>
                <a:spcPts val="0"/>
              </a:spcBef>
              <a:spcAft>
                <a:spcPts val="0"/>
              </a:spcAft>
              <a:buClr>
                <a:srgbClr val="333333"/>
              </a:buClr>
              <a:buSzPts val="1300"/>
              <a:buFont typeface="Century Gothic"/>
              <a:buChar char="●"/>
            </a:pPr>
            <a:r>
              <a:rPr lang="en" sz="1300">
                <a:solidFill>
                  <a:srgbClr val="333333"/>
                </a:solidFill>
                <a:latin typeface="Century Gothic"/>
                <a:ea typeface="Century Gothic"/>
                <a:cs typeface="Century Gothic"/>
                <a:sym typeface="Century Gothic"/>
              </a:rPr>
              <a:t>Are the links up to date and working?</a:t>
            </a:r>
            <a:endParaRPr sz="1300">
              <a:solidFill>
                <a:srgbClr val="333333"/>
              </a:solidFill>
              <a:latin typeface="Century Gothic"/>
              <a:ea typeface="Century Gothic"/>
              <a:cs typeface="Century Gothic"/>
              <a:sym typeface="Century Gothic"/>
            </a:endParaRPr>
          </a:p>
        </p:txBody>
      </p:sp>
      <p:sp>
        <p:nvSpPr>
          <p:cNvPr id="354" name="Google Shape;354;p56"/>
          <p:cNvSpPr/>
          <p:nvPr/>
        </p:nvSpPr>
        <p:spPr>
          <a:xfrm>
            <a:off x="0" y="1223550"/>
            <a:ext cx="5261100" cy="1664700"/>
          </a:xfrm>
          <a:prstGeom prst="rect">
            <a:avLst/>
          </a:prstGeom>
          <a:solidFill>
            <a:srgbClr val="D9D2E9"/>
          </a:solidFill>
          <a:ln cap="flat" cmpd="sng" w="9525">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700">
                <a:latin typeface="Century Gothic"/>
                <a:ea typeface="Century Gothic"/>
                <a:cs typeface="Century Gothic"/>
                <a:sym typeface="Century Gothic"/>
              </a:rPr>
              <a:t>Relevance</a:t>
            </a:r>
            <a:endParaRPr sz="1700">
              <a:latin typeface="Century Gothic"/>
              <a:ea typeface="Century Gothic"/>
              <a:cs typeface="Century Gothic"/>
              <a:sym typeface="Century Gothic"/>
            </a:endParaRPr>
          </a:p>
          <a:p>
            <a:pPr indent="-311150" lvl="0" marL="457200" rtl="0" algn="l">
              <a:spcBef>
                <a:spcPts val="0"/>
              </a:spcBef>
              <a:spcAft>
                <a:spcPts val="0"/>
              </a:spcAft>
              <a:buSzPts val="1300"/>
              <a:buFont typeface="Century Gothic"/>
              <a:buChar char="●"/>
            </a:pPr>
            <a:r>
              <a:rPr lang="en" sz="1300">
                <a:latin typeface="Century Gothic"/>
                <a:ea typeface="Century Gothic"/>
                <a:cs typeface="Century Gothic"/>
                <a:sym typeface="Century Gothic"/>
              </a:rPr>
              <a:t>Does the info. relate to your topic or answer your question?</a:t>
            </a:r>
            <a:endParaRPr sz="1300">
              <a:latin typeface="Century Gothic"/>
              <a:ea typeface="Century Gothic"/>
              <a:cs typeface="Century Gothic"/>
              <a:sym typeface="Century Gothic"/>
            </a:endParaRPr>
          </a:p>
          <a:p>
            <a:pPr indent="-311150" lvl="0" marL="457200" rtl="0" algn="l">
              <a:spcBef>
                <a:spcPts val="0"/>
              </a:spcBef>
              <a:spcAft>
                <a:spcPts val="0"/>
              </a:spcAft>
              <a:buSzPts val="1300"/>
              <a:buFont typeface="Century Gothic"/>
              <a:buChar char="●"/>
            </a:pPr>
            <a:r>
              <a:rPr lang="en" sz="1300">
                <a:latin typeface="Century Gothic"/>
                <a:ea typeface="Century Gothic"/>
                <a:cs typeface="Century Gothic"/>
                <a:sym typeface="Century Gothic"/>
              </a:rPr>
              <a:t>Is the information at an appropriate level (i.e. not too elementary or advanced for your needs)?</a:t>
            </a:r>
            <a:endParaRPr sz="1300">
              <a:latin typeface="Century Gothic"/>
              <a:ea typeface="Century Gothic"/>
              <a:cs typeface="Century Gothic"/>
              <a:sym typeface="Century Gothic"/>
            </a:endParaRPr>
          </a:p>
          <a:p>
            <a:pPr indent="-311150" lvl="0" marL="457200" rtl="0" algn="l">
              <a:spcBef>
                <a:spcPts val="0"/>
              </a:spcBef>
              <a:spcAft>
                <a:spcPts val="0"/>
              </a:spcAft>
              <a:buSzPts val="1300"/>
              <a:buFont typeface="Century Gothic"/>
              <a:buChar char="●"/>
            </a:pPr>
            <a:r>
              <a:rPr lang="en" sz="1300">
                <a:latin typeface="Century Gothic"/>
                <a:ea typeface="Century Gothic"/>
                <a:cs typeface="Century Gothic"/>
                <a:sym typeface="Century Gothic"/>
              </a:rPr>
              <a:t>Have you looked at a variety of sources before determining this is one you will use?</a:t>
            </a:r>
            <a:endParaRPr sz="1300">
              <a:latin typeface="Century Gothic"/>
              <a:ea typeface="Century Gothic"/>
              <a:cs typeface="Century Gothic"/>
              <a:sym typeface="Century Gothic"/>
            </a:endParaRPr>
          </a:p>
        </p:txBody>
      </p:sp>
      <p:sp>
        <p:nvSpPr>
          <p:cNvPr id="355" name="Google Shape;355;p56"/>
          <p:cNvSpPr txBox="1"/>
          <p:nvPr/>
        </p:nvSpPr>
        <p:spPr>
          <a:xfrm>
            <a:off x="1518250" y="20700"/>
            <a:ext cx="4567500" cy="23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7"/>
          <p:cNvSpPr txBox="1"/>
          <p:nvPr>
            <p:ph type="title"/>
          </p:nvPr>
        </p:nvSpPr>
        <p:spPr>
          <a:xfrm>
            <a:off x="1028400" y="224600"/>
            <a:ext cx="7808700" cy="79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300"/>
              <a:t>Complete a CRAAP analysis for 2 of the sources you have used in your research for your assessment</a:t>
            </a:r>
            <a:endParaRPr b="1" sz="2300"/>
          </a:p>
        </p:txBody>
      </p:sp>
      <p:pic>
        <p:nvPicPr>
          <p:cNvPr descr="Island_School_Badge.png" id="361" name="Google Shape;361;p57"/>
          <p:cNvPicPr preferRelativeResize="0"/>
          <p:nvPr/>
        </p:nvPicPr>
        <p:blipFill>
          <a:blip r:embed="rId3">
            <a:alphaModFix/>
          </a:blip>
          <a:stretch>
            <a:fillRect/>
          </a:stretch>
        </p:blipFill>
        <p:spPr>
          <a:xfrm>
            <a:off x="270525" y="224600"/>
            <a:ext cx="757875" cy="793125"/>
          </a:xfrm>
          <a:prstGeom prst="rect">
            <a:avLst/>
          </a:prstGeom>
          <a:noFill/>
          <a:ln>
            <a:noFill/>
          </a:ln>
        </p:spPr>
      </p:pic>
      <p:sp>
        <p:nvSpPr>
          <p:cNvPr id="362" name="Google Shape;362;p57"/>
          <p:cNvSpPr txBox="1"/>
          <p:nvPr/>
        </p:nvSpPr>
        <p:spPr>
          <a:xfrm>
            <a:off x="453050" y="1368050"/>
            <a:ext cx="4432800" cy="366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t>In your unit booklet complete a CRAAP test for at least 2 contrasting sources that you have used so far.</a:t>
            </a:r>
            <a:r>
              <a:rPr lang="en" sz="1800"/>
              <a:t>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Record your analysis in your booklet- you don’t have to apply all the CRAAP aspects just two or three that are the most important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You will share this with this class at the end of the lesson today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363" name="Google Shape;363;p57"/>
          <p:cNvPicPr preferRelativeResize="0"/>
          <p:nvPr/>
        </p:nvPicPr>
        <p:blipFill>
          <a:blip r:embed="rId4">
            <a:alphaModFix/>
          </a:blip>
          <a:stretch>
            <a:fillRect/>
          </a:stretch>
        </p:blipFill>
        <p:spPr>
          <a:xfrm>
            <a:off x="5206350" y="1368050"/>
            <a:ext cx="3200400" cy="2971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8"/>
          <p:cNvSpPr txBox="1"/>
          <p:nvPr>
            <p:ph type="title"/>
          </p:nvPr>
        </p:nvSpPr>
        <p:spPr>
          <a:xfrm>
            <a:off x="1244825" y="368825"/>
            <a:ext cx="7663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CRAAP</a:t>
            </a:r>
            <a:endParaRPr b="1"/>
          </a:p>
        </p:txBody>
      </p:sp>
      <p:sp>
        <p:nvSpPr>
          <p:cNvPr id="369" name="Google Shape;369;p58"/>
          <p:cNvSpPr txBox="1"/>
          <p:nvPr/>
        </p:nvSpPr>
        <p:spPr>
          <a:xfrm>
            <a:off x="205950" y="1076350"/>
            <a:ext cx="88716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222222"/>
                </a:solidFill>
                <a:highlight>
                  <a:srgbClr val="FFFFFF"/>
                </a:highlight>
              </a:rPr>
              <a:t>Questions to consider: </a:t>
            </a:r>
            <a:endParaRPr sz="1900">
              <a:solidFill>
                <a:srgbClr val="222222"/>
              </a:solidFill>
              <a:highlight>
                <a:srgbClr val="FFFFFF"/>
              </a:highlight>
            </a:endParaRPr>
          </a:p>
          <a:p>
            <a:pPr indent="0" lvl="0" marL="0" rtl="0" algn="l">
              <a:spcBef>
                <a:spcPts val="0"/>
              </a:spcBef>
              <a:spcAft>
                <a:spcPts val="0"/>
              </a:spcAft>
              <a:buNone/>
            </a:pPr>
            <a:r>
              <a:t/>
            </a:r>
            <a:endParaRPr sz="19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Why is the currency or date of publication an important consideration?</a:t>
            </a:r>
            <a:endParaRPr sz="17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Not all sources are created equal, how can credibility be understood in relation to journalists, newspapers or media organization?</a:t>
            </a:r>
            <a:endParaRPr sz="17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Reliability, truthfulness, correctness and accuracy seem to be harder and harder to find, especially in political discourse. How does a reader seek to be correctly and accurately informed in 2026?</a:t>
            </a:r>
            <a:endParaRPr sz="17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What ways does bias appear in media and how can students and researchers recognize it or avoid it?</a:t>
            </a:r>
            <a:endParaRPr sz="1700">
              <a:solidFill>
                <a:srgbClr val="222222"/>
              </a:solidFill>
              <a:highlight>
                <a:srgbClr val="FFFFFF"/>
              </a:highlight>
            </a:endParaRPr>
          </a:p>
          <a:p>
            <a:pPr indent="-336550" lvl="0" marL="457200" rtl="0" algn="l">
              <a:spcBef>
                <a:spcPts val="0"/>
              </a:spcBef>
              <a:spcAft>
                <a:spcPts val="0"/>
              </a:spcAft>
              <a:buClr>
                <a:srgbClr val="222222"/>
              </a:buClr>
              <a:buSzPts val="1700"/>
              <a:buAutoNum type="arabicPeriod"/>
            </a:pPr>
            <a:r>
              <a:rPr lang="en" sz="1700">
                <a:solidFill>
                  <a:srgbClr val="222222"/>
                </a:solidFill>
                <a:highlight>
                  <a:srgbClr val="FFFFFF"/>
                </a:highlight>
              </a:rPr>
              <a:t>How might teens or young adults speak with people who might be misinformed or under a false narrative?</a:t>
            </a:r>
            <a:endParaRPr sz="1700"/>
          </a:p>
        </p:txBody>
      </p:sp>
      <p:pic>
        <p:nvPicPr>
          <p:cNvPr descr="Island_School_Badge.png" id="370" name="Google Shape;370;p58"/>
          <p:cNvPicPr preferRelativeResize="0"/>
          <p:nvPr/>
        </p:nvPicPr>
        <p:blipFill>
          <a:blip r:embed="rId3">
            <a:alphaModFix/>
          </a:blip>
          <a:stretch>
            <a:fillRect/>
          </a:stretch>
        </p:blipFill>
        <p:spPr>
          <a:xfrm>
            <a:off x="270525" y="224600"/>
            <a:ext cx="757875" cy="793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descr="Peter McIndoe isn't a fan of birds. In fact, he has a theory about them that might shock you. Listen along to this eye-opening talk as it takes a turn and makes a larger point about conspiracies, truth and belonging in divisive times.&#10;&#10;If you love watching TED Talks like this one, become a TED Member to support our mission of spreading ideas: https://ted.com/membership&#10;&#10;Follow TED! &#10;Twitter: https://twitter.com/TEDTalks&#10;Instagram: https://www.instagram.com/ted&#10;Facebook: https://facebook.com/TED&#10;LinkedIn: https://www.linkedin.com/company/ted-conferences&#10;TikTok: https://www.tiktok.com/@tedtoks&#10;&#10;The TED Talks channel features talks, performances and original series from the world's leading thinkers and doers. Subscribe to our channel for videos on Technology, Entertainment and Design — plus science, business, global issues, the arts and more. Visit https://TED.com to get our entire library of TED Talks, transcripts, translations, personalized talk recommendations and more.&#10;&#10;Watch more: https://go.ted.com/petermcindoe&#10;&#10;https://youtu.be/3VEkzweBJPM&#10;&#10;TED's videos may be used for non-commercial purposes under a Creative Commons License, Attribution–Non Commercial–No Derivatives (or the CC BY – NC – ND 4.0 International) and in accordance with our TED Talks Usage Policy: https://www.ted.com/about/our-organization/our-policies-terms/ted-talks-usage-policy. For more information on using TED for commercial purposes (e.g. employee learning, in a film or online course), please submit a Media Request at https://media-requests.ted.com&#10;&#10;#TED #TEDTalks #conspiracy" id="375" name="Google Shape;375;p59" title="Birds Aren’t Real? How a Conspiracy Takes Flight | Peter McIndoe | TED">
            <a:hlinkClick r:id="rId3"/>
          </p:cNvPr>
          <p:cNvPicPr preferRelativeResize="0"/>
          <p:nvPr/>
        </p:nvPicPr>
        <p:blipFill>
          <a:blip r:embed="rId4">
            <a:alphaModFix/>
          </a:blip>
          <a:stretch>
            <a:fillRect/>
          </a:stretch>
        </p:blipFill>
        <p:spPr>
          <a:xfrm>
            <a:off x="220750" y="124175"/>
            <a:ext cx="8702500" cy="4895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000"/>
                                        <p:tgtEl>
                                          <p:spTgt spid="3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