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 id="2147483683"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Lst>
  <p:sldSz cy="5143500" cx="9144000"/>
  <p:notesSz cx="6858000" cy="9144000"/>
  <p:embeddedFontLst>
    <p:embeddedFont>
      <p:font typeface="PT Sans Narrow"/>
      <p:regular r:id="rId28"/>
      <p:bold r:id="rId29"/>
    </p:embeddedFont>
    <p:embeddedFont>
      <p:font typeface="Century Gothic"/>
      <p:regular r:id="rId30"/>
      <p:bold r:id="rId31"/>
      <p:italic r:id="rId32"/>
      <p:boldItalic r:id="rId33"/>
    </p:embeddedFont>
    <p:embeddedFont>
      <p:font typeface="Open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233EDC-A73D-4F2E-A2D7-97DA1582146B}">
  <a:tblStyle styleId="{ED233EDC-A73D-4F2E-A2D7-97DA1582146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font" Target="fonts/PTSansNarrow-regular.fntdata"/><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PTSansNarrow-bold.fntdata"/><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CenturyGothic-bold.fntdata"/><Relationship Id="rId30" Type="http://schemas.openxmlformats.org/officeDocument/2006/relationships/font" Target="fonts/CenturyGothic-regular.fntdata"/><Relationship Id="rId11" Type="http://schemas.openxmlformats.org/officeDocument/2006/relationships/slide" Target="slides/slide3.xml"/><Relationship Id="rId33" Type="http://schemas.openxmlformats.org/officeDocument/2006/relationships/font" Target="fonts/CenturyGothic-boldItalic.fntdata"/><Relationship Id="rId10" Type="http://schemas.openxmlformats.org/officeDocument/2006/relationships/slide" Target="slides/slide2.xml"/><Relationship Id="rId32" Type="http://schemas.openxmlformats.org/officeDocument/2006/relationships/font" Target="fonts/CenturyGothic-italic.fntdata"/><Relationship Id="rId13" Type="http://schemas.openxmlformats.org/officeDocument/2006/relationships/slide" Target="slides/slide5.xml"/><Relationship Id="rId35" Type="http://schemas.openxmlformats.org/officeDocument/2006/relationships/font" Target="fonts/OpenSans-bold.fntdata"/><Relationship Id="rId12" Type="http://schemas.openxmlformats.org/officeDocument/2006/relationships/slide" Target="slides/slide4.xml"/><Relationship Id="rId34" Type="http://schemas.openxmlformats.org/officeDocument/2006/relationships/font" Target="fonts/OpenSans-regular.fntdata"/><Relationship Id="rId15" Type="http://schemas.openxmlformats.org/officeDocument/2006/relationships/slide" Target="slides/slide7.xml"/><Relationship Id="rId37" Type="http://schemas.openxmlformats.org/officeDocument/2006/relationships/font" Target="fonts/OpenSans-boldItalic.fntdata"/><Relationship Id="rId14" Type="http://schemas.openxmlformats.org/officeDocument/2006/relationships/slide" Target="slides/slide6.xml"/><Relationship Id="rId36" Type="http://schemas.openxmlformats.org/officeDocument/2006/relationships/font" Target="fonts/OpenSans-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7a1b993ad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7a1b993ad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7a1b993ad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a1b993a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df16fd8f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df16fd8f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ed886183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ed886183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f54cdc2619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f54cdc2619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ce15b702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ce15b702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b4262e8dc6_1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b4262e8dc6_1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https://www.youtube.com/results?search_query=how+to+choose+your+news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b4262e8dc6_1_4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b4262e8dc6_1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b4262e8dc6_1_4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b4262e8dc6_1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b4262e8dc6_1_5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b4262e8dc6_1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b4262e8dc6_1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b4262e8dc6_1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b4262e8dc6_1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b4262e8dc6_1_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d10ab071e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d10ab071e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e15b7026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ce15b7026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b4262e8dc6_1_9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b4262e8dc6_1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1200">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ce15b7026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ce15b7026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1574c3f0a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1574c3f0a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ffc74f54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ffc74f54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4" name="Google Shape;64;p1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marR="0" rtl="0" algn="ctr">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ctr">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ctr">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0" name="Google Shape;70;p1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71" name="Google Shape;71;p1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2" name="Google Shape;72;p1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3" name="Google Shape;73;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7"/>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1"/>
              </a:buClr>
              <a:buSzPts val="4000"/>
              <a:buFont typeface="Century Gothic"/>
              <a:buNone/>
              <a:defRPr b="1" i="0" sz="4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6" name="Google Shape;76;p17"/>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1pPr>
            <a:lvl2pPr indent="-228600" lvl="1" marL="914400" marR="0" rtl="0" algn="l">
              <a:spcBef>
                <a:spcPts val="360"/>
              </a:spcBef>
              <a:spcAft>
                <a:spcPts val="0"/>
              </a:spcAft>
              <a:buClr>
                <a:schemeClr val="lt1"/>
              </a:buClr>
              <a:buSzPts val="1800"/>
              <a:buFont typeface="Arial"/>
              <a:buNone/>
              <a:defRPr b="0" i="0" sz="1800" u="none" cap="none" strike="noStrike">
                <a:solidFill>
                  <a:schemeClr val="lt1"/>
                </a:solidFill>
                <a:latin typeface="Century Gothic"/>
                <a:ea typeface="Century Gothic"/>
                <a:cs typeface="Century Gothic"/>
                <a:sym typeface="Century Gothic"/>
              </a:defRPr>
            </a:lvl2pPr>
            <a:lvl3pPr indent="-228600" lvl="2" marL="1371600" marR="0" rtl="0" algn="l">
              <a:spcBef>
                <a:spcPts val="320"/>
              </a:spcBef>
              <a:spcAft>
                <a:spcPts val="0"/>
              </a:spcAft>
              <a:buClr>
                <a:schemeClr val="lt1"/>
              </a:buClr>
              <a:buSzPts val="1600"/>
              <a:buFont typeface="Arial"/>
              <a:buNone/>
              <a:defRPr b="0" i="0" sz="1600" u="none" cap="none" strike="noStrike">
                <a:solidFill>
                  <a:schemeClr val="lt1"/>
                </a:solidFill>
                <a:latin typeface="Century Gothic"/>
                <a:ea typeface="Century Gothic"/>
                <a:cs typeface="Century Gothic"/>
                <a:sym typeface="Century Gothic"/>
              </a:defRPr>
            </a:lvl3pPr>
            <a:lvl4pPr indent="-228600" lvl="3" marL="18288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4pPr>
            <a:lvl5pPr indent="-228600" lvl="4" marL="22860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5pPr>
            <a:lvl6pPr indent="-228600" lvl="5" marL="2743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6pPr>
            <a:lvl7pPr indent="-228600" lvl="6" marL="32004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7pPr>
            <a:lvl8pPr indent="-228600" lvl="7" marL="36576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8pPr>
            <a:lvl9pPr indent="-228600" lvl="8" marL="41148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9pPr>
          </a:lstStyle>
          <a:p/>
        </p:txBody>
      </p:sp>
      <p:sp>
        <p:nvSpPr>
          <p:cNvPr id="77" name="Google Shape;77;p1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8" name="Google Shape;78;p1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9" name="Google Shape;79;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 name="Shape 80"/>
        <p:cNvGrpSpPr/>
        <p:nvPr/>
      </p:nvGrpSpPr>
      <p:grpSpPr>
        <a:xfrm>
          <a:off x="0" y="0"/>
          <a:ext cx="0" cy="0"/>
          <a:chOff x="0" y="0"/>
          <a:chExt cx="0" cy="0"/>
        </a:xfrm>
      </p:grpSpPr>
      <p:sp>
        <p:nvSpPr>
          <p:cNvPr id="81" name="Google Shape;81;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2" name="Google Shape;82;p18"/>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9pPr>
          </a:lstStyle>
          <a:p/>
        </p:txBody>
      </p:sp>
      <p:sp>
        <p:nvSpPr>
          <p:cNvPr id="83" name="Google Shape;83;p18"/>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9pPr>
          </a:lstStyle>
          <a:p/>
        </p:txBody>
      </p:sp>
      <p:sp>
        <p:nvSpPr>
          <p:cNvPr id="84" name="Google Shape;84;p1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5" name="Google Shape;85;p1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6" name="Google Shape;86;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9" name="Google Shape;89;p19"/>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entury Gothic"/>
                <a:ea typeface="Century Gothic"/>
                <a:cs typeface="Century Gothic"/>
                <a:sym typeface="Century Gothic"/>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entury Gothic"/>
                <a:ea typeface="Century Gothic"/>
                <a:cs typeface="Century Gothic"/>
                <a:sym typeface="Century Gothic"/>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entury Gothic"/>
                <a:ea typeface="Century Gothic"/>
                <a:cs typeface="Century Gothic"/>
                <a:sym typeface="Century Gothic"/>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5pPr>
            <a:lvl6pPr indent="-228600" lvl="5" marL="27432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6pPr>
            <a:lvl7pPr indent="-228600" lvl="6" marL="32004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7pPr>
            <a:lvl8pPr indent="-228600" lvl="7" marL="36576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8pPr>
            <a:lvl9pPr indent="-228600" lvl="8" marL="4114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9pPr>
          </a:lstStyle>
          <a:p/>
        </p:txBody>
      </p:sp>
      <p:sp>
        <p:nvSpPr>
          <p:cNvPr id="90" name="Google Shape;90;p19"/>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1" name="Google Shape;91;p19"/>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entury Gothic"/>
                <a:ea typeface="Century Gothic"/>
                <a:cs typeface="Century Gothic"/>
                <a:sym typeface="Century Gothic"/>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entury Gothic"/>
                <a:ea typeface="Century Gothic"/>
                <a:cs typeface="Century Gothic"/>
                <a:sym typeface="Century Gothic"/>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entury Gothic"/>
                <a:ea typeface="Century Gothic"/>
                <a:cs typeface="Century Gothic"/>
                <a:sym typeface="Century Gothic"/>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5pPr>
            <a:lvl6pPr indent="-228600" lvl="5" marL="27432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6pPr>
            <a:lvl7pPr indent="-228600" lvl="6" marL="32004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7pPr>
            <a:lvl8pPr indent="-228600" lvl="7" marL="36576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8pPr>
            <a:lvl9pPr indent="-228600" lvl="8" marL="4114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9pPr>
          </a:lstStyle>
          <a:p/>
        </p:txBody>
      </p:sp>
      <p:sp>
        <p:nvSpPr>
          <p:cNvPr id="92" name="Google Shape;92;p19"/>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3" name="Google Shape;93;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4" name="Google Shape;94;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5" name="Google Shape;95;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2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8" name="Google Shape;98;p2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9" name="Google Shape;99;p2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0" name="Google Shape;100;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p2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3" name="Google Shape;103;p2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4" name="Google Shape;104;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2000"/>
              <a:buFont typeface="Century Gothic"/>
              <a:buNone/>
              <a:defRPr b="1" i="0" sz="2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7" name="Google Shape;107;p22"/>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08" name="Google Shape;108;p22"/>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entury Gothic"/>
                <a:ea typeface="Century Gothic"/>
                <a:cs typeface="Century Gothic"/>
                <a:sym typeface="Century Gothic"/>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228600" lvl="5" marL="27432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228600" lvl="6" marL="32004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228600" lvl="7" marL="36576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228600" lvl="8" marL="4114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p:txBody>
      </p:sp>
      <p:sp>
        <p:nvSpPr>
          <p:cNvPr id="109" name="Google Shape;109;p2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0" name="Google Shape;110;p2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1" name="Google Shape;111;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2000"/>
              <a:buFont typeface="Century Gothic"/>
              <a:buNone/>
              <a:defRPr b="1" i="0" sz="2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4" name="Google Shape;114;p23"/>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115" name="Google Shape;115;p23"/>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entury Gothic"/>
                <a:ea typeface="Century Gothic"/>
                <a:cs typeface="Century Gothic"/>
                <a:sym typeface="Century Gothic"/>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228600" lvl="5" marL="27432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228600" lvl="6" marL="32004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228600" lvl="7" marL="36576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228600" lvl="8" marL="4114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1" name="Google Shape;121;p24"/>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7" name="Google Shape;127;p25"/>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28" name="Google Shape;128;p2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9" name="Google Shape;129;p2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0" name="Google Shape;130;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5" name="Shape 135"/>
        <p:cNvGrpSpPr/>
        <p:nvPr/>
      </p:nvGrpSpPr>
      <p:grpSpPr>
        <a:xfrm>
          <a:off x="0" y="0"/>
          <a:ext cx="0" cy="0"/>
          <a:chOff x="0" y="0"/>
          <a:chExt cx="0" cy="0"/>
        </a:xfrm>
      </p:grpSpPr>
      <p:cxnSp>
        <p:nvCxnSpPr>
          <p:cNvPr id="136" name="Google Shape;136;p27"/>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37" name="Google Shape;137;p27"/>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38" name="Google Shape;138;p27"/>
          <p:cNvGrpSpPr/>
          <p:nvPr/>
        </p:nvGrpSpPr>
        <p:grpSpPr>
          <a:xfrm>
            <a:off x="1004144" y="1022025"/>
            <a:ext cx="7136668" cy="152400"/>
            <a:chOff x="1346429" y="1011300"/>
            <a:chExt cx="6452100" cy="152400"/>
          </a:xfrm>
        </p:grpSpPr>
        <p:cxnSp>
          <p:nvCxnSpPr>
            <p:cNvPr id="139" name="Google Shape;139;p27"/>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0" name="Google Shape;140;p27"/>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41" name="Google Shape;141;p27"/>
          <p:cNvGrpSpPr/>
          <p:nvPr/>
        </p:nvGrpSpPr>
        <p:grpSpPr>
          <a:xfrm>
            <a:off x="1004151" y="3969100"/>
            <a:ext cx="7136668" cy="152400"/>
            <a:chOff x="1346435" y="3969088"/>
            <a:chExt cx="6452100" cy="152400"/>
          </a:xfrm>
        </p:grpSpPr>
        <p:cxnSp>
          <p:nvCxnSpPr>
            <p:cNvPr id="142" name="Google Shape;142;p27"/>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3" name="Google Shape;143;p27"/>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44" name="Google Shape;144;p27"/>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145" name="Google Shape;145;p27"/>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46" name="Google Shape;14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7" name="Shape 147"/>
        <p:cNvGrpSpPr/>
        <p:nvPr/>
      </p:nvGrpSpPr>
      <p:grpSpPr>
        <a:xfrm>
          <a:off x="0" y="0"/>
          <a:ext cx="0" cy="0"/>
          <a:chOff x="0" y="0"/>
          <a:chExt cx="0" cy="0"/>
        </a:xfrm>
      </p:grpSpPr>
      <p:sp>
        <p:nvSpPr>
          <p:cNvPr id="148" name="Google Shape;148;p28"/>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8"/>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150" name="Google Shape;150;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1" name="Shape 151"/>
        <p:cNvGrpSpPr/>
        <p:nvPr/>
      </p:nvGrpSpPr>
      <p:grpSpPr>
        <a:xfrm>
          <a:off x="0" y="0"/>
          <a:ext cx="0" cy="0"/>
          <a:chOff x="0" y="0"/>
          <a:chExt cx="0" cy="0"/>
        </a:xfrm>
      </p:grpSpPr>
      <p:sp>
        <p:nvSpPr>
          <p:cNvPr id="152" name="Google Shape;152;p29"/>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54" name="Google Shape;154;p2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55" name="Google Shape;155;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58" name="Google Shape;158;p30"/>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59" name="Google Shape;159;p30"/>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0" name="Google Shape;16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1" name="Shape 161"/>
        <p:cNvGrpSpPr/>
        <p:nvPr/>
      </p:nvGrpSpPr>
      <p:grpSpPr>
        <a:xfrm>
          <a:off x="0" y="0"/>
          <a:ext cx="0" cy="0"/>
          <a:chOff x="0" y="0"/>
          <a:chExt cx="0" cy="0"/>
        </a:xfrm>
      </p:grpSpPr>
      <p:sp>
        <p:nvSpPr>
          <p:cNvPr id="162" name="Google Shape;162;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63" name="Google Shape;163;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4" name="Shape 164"/>
        <p:cNvGrpSpPr/>
        <p:nvPr/>
      </p:nvGrpSpPr>
      <p:grpSpPr>
        <a:xfrm>
          <a:off x="0" y="0"/>
          <a:ext cx="0" cy="0"/>
          <a:chOff x="0" y="0"/>
          <a:chExt cx="0" cy="0"/>
        </a:xfrm>
      </p:grpSpPr>
      <p:sp>
        <p:nvSpPr>
          <p:cNvPr id="165" name="Google Shape;165;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6" name="Google Shape;166;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7" name="Google Shape;16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168" name="Shape 168"/>
        <p:cNvGrpSpPr/>
        <p:nvPr/>
      </p:nvGrpSpPr>
      <p:grpSpPr>
        <a:xfrm>
          <a:off x="0" y="0"/>
          <a:ext cx="0" cy="0"/>
          <a:chOff x="0" y="0"/>
          <a:chExt cx="0" cy="0"/>
        </a:xfrm>
      </p:grpSpPr>
      <p:sp>
        <p:nvSpPr>
          <p:cNvPr id="169" name="Google Shape;169;p33"/>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170" name="Google Shape;17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1" name="Shape 171"/>
        <p:cNvGrpSpPr/>
        <p:nvPr/>
      </p:nvGrpSpPr>
      <p:grpSpPr>
        <a:xfrm>
          <a:off x="0" y="0"/>
          <a:ext cx="0" cy="0"/>
          <a:chOff x="0" y="0"/>
          <a:chExt cx="0" cy="0"/>
        </a:xfrm>
      </p:grpSpPr>
      <p:sp>
        <p:nvSpPr>
          <p:cNvPr id="172" name="Google Shape;172;p34"/>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3" name="Google Shape;173;p3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4" name="Google Shape;174;p34"/>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5" name="Google Shape;175;p34"/>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6" name="Google Shape;176;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177" name="Google Shape;177;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8" name="Shape 178"/>
        <p:cNvGrpSpPr/>
        <p:nvPr/>
      </p:nvGrpSpPr>
      <p:grpSpPr>
        <a:xfrm>
          <a:off x="0" y="0"/>
          <a:ext cx="0" cy="0"/>
          <a:chOff x="0" y="0"/>
          <a:chExt cx="0" cy="0"/>
        </a:xfrm>
      </p:grpSpPr>
      <p:sp>
        <p:nvSpPr>
          <p:cNvPr id="179" name="Google Shape;179;p35"/>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80" name="Google Shape;180;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1" name="Shape 181"/>
        <p:cNvGrpSpPr/>
        <p:nvPr/>
      </p:nvGrpSpPr>
      <p:grpSpPr>
        <a:xfrm>
          <a:off x="0" y="0"/>
          <a:ext cx="0" cy="0"/>
          <a:chOff x="0" y="0"/>
          <a:chExt cx="0" cy="0"/>
        </a:xfrm>
      </p:grpSpPr>
      <p:sp>
        <p:nvSpPr>
          <p:cNvPr id="182" name="Google Shape;182;p36"/>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6"/>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184" name="Google Shape;184;p36"/>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85" name="Google Shape;185;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6" name="Shape 186"/>
        <p:cNvGrpSpPr/>
        <p:nvPr/>
      </p:nvGrpSpPr>
      <p:grpSpPr>
        <a:xfrm>
          <a:off x="0" y="0"/>
          <a:ext cx="0" cy="0"/>
          <a:chOff x="0" y="0"/>
          <a:chExt cx="0" cy="0"/>
        </a:xfrm>
      </p:grpSpPr>
      <p:sp>
        <p:nvSpPr>
          <p:cNvPr id="187" name="Google Shape;187;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2.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133" name="Google Shape;133;p26"/>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34" name="Google Shape;13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www.youtube.com/watch?v=q-Y-z6HmRgI"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hyperlink" Target="https://mediabiasfactcheck.com/south-china-morning-pos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hyperlink" Target="http://www.youtube.com/watch?v=wzIP_Amnvco" TargetMode="External"/><Relationship Id="rId4" Type="http://schemas.openxmlformats.org/officeDocument/2006/relationships/image" Target="../media/image5.jpg"/><Relationship Id="rId5"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hyperlink" Target="https://docs.google.com/document/d/1gmkPEM67uJJWvYAo853pNhIWYxmeu4cVIBmfd8dUzKw/edit?usp=sharing" TargetMode="External"/><Relationship Id="rId4" Type="http://schemas.openxmlformats.org/officeDocument/2006/relationships/hyperlink" Target="https://ground.news/" TargetMode="External"/><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s://www.diigo.com/" TargetMode="External"/><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hyperlink" Target="http://www.youtube.com/watch?v=LpiVOWaqgys" TargetMode="External"/><Relationship Id="rId7"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hyperlink" Target="http://www.youtube.com/watch?v=3VEkzweBJPM" TargetMode="Externa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3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94" name="Google Shape;194;p38"/>
          <p:cNvPicPr preferRelativeResize="0"/>
          <p:nvPr/>
        </p:nvPicPr>
        <p:blipFill rotWithShape="1">
          <a:blip r:embed="rId3">
            <a:alphaModFix/>
          </a:blip>
          <a:srcRect b="12495" l="0" r="0" t="12503"/>
          <a:stretch/>
        </p:blipFill>
        <p:spPr>
          <a:xfrm>
            <a:off x="0" y="0"/>
            <a:ext cx="9144000" cy="5143497"/>
          </a:xfrm>
          <a:prstGeom prst="rect">
            <a:avLst/>
          </a:prstGeom>
          <a:noFill/>
          <a:ln>
            <a:noFill/>
          </a:ln>
        </p:spPr>
      </p:pic>
      <p:sp>
        <p:nvSpPr>
          <p:cNvPr id="195" name="Google Shape;195;p38"/>
          <p:cNvSpPr/>
          <p:nvPr/>
        </p:nvSpPr>
        <p:spPr>
          <a:xfrm>
            <a:off x="0" y="486125"/>
            <a:ext cx="9144000" cy="3900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t>I</a:t>
            </a:r>
            <a:r>
              <a:rPr b="1" lang="en" sz="3200"/>
              <a:t>ntroduction to Explorations</a:t>
            </a:r>
            <a:endParaRPr b="1" sz="3200"/>
          </a:p>
          <a:p>
            <a:pPr indent="0" lvl="0" marL="0" rtl="0" algn="ctr">
              <a:spcBef>
                <a:spcPts val="0"/>
              </a:spcBef>
              <a:spcAft>
                <a:spcPts val="0"/>
              </a:spcAft>
              <a:buNone/>
            </a:pPr>
            <a:r>
              <a:rPr b="1" lang="en" sz="3200"/>
              <a:t> Year 10</a:t>
            </a:r>
            <a:endParaRPr b="1" sz="3200"/>
          </a:p>
          <a:p>
            <a:pPr indent="0" lvl="0" marL="0" rtl="0" algn="ctr">
              <a:spcBef>
                <a:spcPts val="0"/>
              </a:spcBef>
              <a:spcAft>
                <a:spcPts val="0"/>
              </a:spcAft>
              <a:buNone/>
            </a:pPr>
            <a:r>
              <a:rPr b="1" lang="en" sz="3200"/>
              <a:t>Lesson 5 Values </a:t>
            </a:r>
            <a:endParaRPr b="1" sz="3200"/>
          </a:p>
          <a:p>
            <a:pPr indent="0" lvl="0" marL="0" rtl="0" algn="ctr">
              <a:spcBef>
                <a:spcPts val="0"/>
              </a:spcBef>
              <a:spcAft>
                <a:spcPts val="0"/>
              </a:spcAft>
              <a:buNone/>
            </a:pPr>
            <a:r>
              <a:rPr b="1" lang="en" sz="3200"/>
              <a:t>Lesson 6 perspectives</a:t>
            </a:r>
            <a:endParaRPr b="1" sz="3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9"/>
          <p:cNvSpPr txBox="1"/>
          <p:nvPr>
            <p:ph type="title"/>
          </p:nvPr>
        </p:nvSpPr>
        <p:spPr>
          <a:xfrm>
            <a:off x="1043475" y="2246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Factors influencing </a:t>
            </a:r>
            <a:r>
              <a:rPr b="1" lang="en"/>
              <a:t>perspectives</a:t>
            </a:r>
            <a:endParaRPr b="1"/>
          </a:p>
        </p:txBody>
      </p:sp>
      <p:sp>
        <p:nvSpPr>
          <p:cNvPr id="201" name="Google Shape;201;p39"/>
          <p:cNvSpPr txBox="1"/>
          <p:nvPr>
            <p:ph idx="1" type="body"/>
          </p:nvPr>
        </p:nvSpPr>
        <p:spPr>
          <a:xfrm>
            <a:off x="128100" y="1048075"/>
            <a:ext cx="4278000" cy="355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Different viewpoints/perspectives about world and local issues are influenced by a wide range of factors.</a:t>
            </a:r>
            <a:endParaRPr/>
          </a:p>
          <a:p>
            <a:pPr indent="0" lvl="0" marL="0" rtl="0" algn="l">
              <a:spcBef>
                <a:spcPts val="1600"/>
              </a:spcBef>
              <a:spcAft>
                <a:spcPts val="0"/>
              </a:spcAft>
              <a:buNone/>
            </a:pPr>
            <a:r>
              <a:rPr lang="en"/>
              <a:t>In Explorations you need be able to identify and analyse different perspectives.</a:t>
            </a:r>
            <a:endParaRPr/>
          </a:p>
          <a:p>
            <a:pPr indent="0" lvl="0" marL="0" rtl="0" algn="l">
              <a:spcBef>
                <a:spcPts val="1600"/>
              </a:spcBef>
              <a:spcAft>
                <a:spcPts val="1600"/>
              </a:spcAft>
              <a:buNone/>
            </a:pPr>
            <a:r>
              <a:rPr b="1" lang="en"/>
              <a:t>How do your views and perspectives compare to other people in the world?</a:t>
            </a:r>
            <a:endParaRPr/>
          </a:p>
        </p:txBody>
      </p:sp>
      <p:pic>
        <p:nvPicPr>
          <p:cNvPr id="202" name="Google Shape;202;p39"/>
          <p:cNvPicPr preferRelativeResize="0"/>
          <p:nvPr/>
        </p:nvPicPr>
        <p:blipFill>
          <a:blip r:embed="rId3">
            <a:alphaModFix/>
          </a:blip>
          <a:stretch>
            <a:fillRect/>
          </a:stretch>
        </p:blipFill>
        <p:spPr>
          <a:xfrm>
            <a:off x="4678125" y="1204600"/>
            <a:ext cx="4024775" cy="3244650"/>
          </a:xfrm>
          <a:prstGeom prst="rect">
            <a:avLst/>
          </a:prstGeom>
          <a:noFill/>
          <a:ln>
            <a:noFill/>
          </a:ln>
        </p:spPr>
      </p:pic>
      <p:pic>
        <p:nvPicPr>
          <p:cNvPr descr="Island_School_Badge.png" id="203" name="Google Shape;203;p39"/>
          <p:cNvPicPr preferRelativeResize="0"/>
          <p:nvPr/>
        </p:nvPicPr>
        <p:blipFill>
          <a:blip r:embed="rId4">
            <a:alphaModFix/>
          </a:blip>
          <a:stretch>
            <a:fillRect/>
          </a:stretch>
        </p:blipFill>
        <p:spPr>
          <a:xfrm>
            <a:off x="128100" y="114400"/>
            <a:ext cx="757875" cy="793125"/>
          </a:xfrm>
          <a:prstGeom prst="rect">
            <a:avLst/>
          </a:prstGeom>
          <a:noFill/>
          <a:ln>
            <a:noFill/>
          </a:ln>
        </p:spPr>
      </p:pic>
      <p:sp>
        <p:nvSpPr>
          <p:cNvPr id="204" name="Google Shape;204;p39"/>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0"/>
          <p:cNvSpPr txBox="1"/>
          <p:nvPr>
            <p:ph type="title"/>
          </p:nvPr>
        </p:nvSpPr>
        <p:spPr>
          <a:xfrm>
            <a:off x="5604250" y="128750"/>
            <a:ext cx="3228000" cy="88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300"/>
              <a:t>Factors influencing perspectives:</a:t>
            </a:r>
            <a:endParaRPr b="1" sz="2300"/>
          </a:p>
        </p:txBody>
      </p:sp>
      <p:sp>
        <p:nvSpPr>
          <p:cNvPr id="210" name="Google Shape;210;p40"/>
          <p:cNvSpPr txBox="1"/>
          <p:nvPr>
            <p:ph idx="1" type="body"/>
          </p:nvPr>
        </p:nvSpPr>
        <p:spPr>
          <a:xfrm>
            <a:off x="5489100" y="1279200"/>
            <a:ext cx="3547500" cy="37965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a:pPr>
            <a:r>
              <a:rPr lang="en" sz="1700"/>
              <a:t>Explain</a:t>
            </a:r>
            <a:r>
              <a:rPr lang="en" sz="1700"/>
              <a:t> how 3 of these factors might influence </a:t>
            </a:r>
            <a:r>
              <a:rPr lang="en" sz="1700"/>
              <a:t>someone's</a:t>
            </a:r>
            <a:r>
              <a:rPr lang="en" sz="1700"/>
              <a:t>’ perspectives on your issue?</a:t>
            </a:r>
            <a:endParaRPr sz="1700"/>
          </a:p>
          <a:p>
            <a:pPr indent="-336550" lvl="0" marL="457200" rtl="0" algn="l">
              <a:spcBef>
                <a:spcPts val="0"/>
              </a:spcBef>
              <a:spcAft>
                <a:spcPts val="0"/>
              </a:spcAft>
              <a:buSzPts val="1700"/>
              <a:buAutoNum type="arabicPeriod"/>
            </a:pPr>
            <a:r>
              <a:rPr b="1" lang="en" sz="1700"/>
              <a:t>Complete your own identity wheel </a:t>
            </a:r>
            <a:r>
              <a:rPr lang="en" sz="1700"/>
              <a:t>in your booklet.</a:t>
            </a:r>
            <a:endParaRPr sz="1700"/>
          </a:p>
          <a:p>
            <a:pPr indent="-336550" lvl="0" marL="457200" rtl="0" algn="l">
              <a:spcBef>
                <a:spcPts val="0"/>
              </a:spcBef>
              <a:spcAft>
                <a:spcPts val="0"/>
              </a:spcAft>
              <a:buSzPts val="1700"/>
              <a:buAutoNum type="arabicPeriod"/>
            </a:pPr>
            <a:r>
              <a:rPr b="1" lang="en" sz="1700"/>
              <a:t>How might your views on an issue be influenced by your identity? </a:t>
            </a:r>
            <a:r>
              <a:rPr lang="en" sz="1700"/>
              <a:t>Eg. does your religion or family background make you think about issues in a certain way?</a:t>
            </a:r>
            <a:endParaRPr sz="1700"/>
          </a:p>
        </p:txBody>
      </p:sp>
      <p:pic>
        <p:nvPicPr>
          <p:cNvPr id="211" name="Google Shape;211;p40"/>
          <p:cNvPicPr preferRelativeResize="0"/>
          <p:nvPr/>
        </p:nvPicPr>
        <p:blipFill>
          <a:blip r:embed="rId3">
            <a:alphaModFix/>
          </a:blip>
          <a:stretch>
            <a:fillRect/>
          </a:stretch>
        </p:blipFill>
        <p:spPr>
          <a:xfrm>
            <a:off x="0" y="0"/>
            <a:ext cx="5534375"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1"/>
          <p:cNvSpPr txBox="1"/>
          <p:nvPr>
            <p:ph type="title"/>
          </p:nvPr>
        </p:nvSpPr>
        <p:spPr>
          <a:xfrm>
            <a:off x="1020925" y="249913"/>
            <a:ext cx="759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Contrasting Perspectives on your issue</a:t>
            </a:r>
            <a:endParaRPr b="1"/>
          </a:p>
        </p:txBody>
      </p:sp>
      <p:sp>
        <p:nvSpPr>
          <p:cNvPr id="217" name="Google Shape;217;p41"/>
          <p:cNvSpPr txBox="1"/>
          <p:nvPr>
            <p:ph idx="1" type="body"/>
          </p:nvPr>
        </p:nvSpPr>
        <p:spPr>
          <a:xfrm>
            <a:off x="311700" y="1039275"/>
            <a:ext cx="4414200" cy="35955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a:pPr>
            <a:r>
              <a:rPr b="1" lang="en" sz="1700">
                <a:solidFill>
                  <a:srgbClr val="38761D"/>
                </a:solidFill>
              </a:rPr>
              <a:t>Identify 2 contrasting perspectives from </a:t>
            </a:r>
            <a:r>
              <a:rPr b="1" lang="en" sz="1700"/>
              <a:t>your research that give different views on your topic.</a:t>
            </a:r>
            <a:endParaRPr b="1" sz="1700"/>
          </a:p>
          <a:p>
            <a:pPr indent="-336550" lvl="0" marL="457200" rtl="0" algn="l">
              <a:spcBef>
                <a:spcPts val="0"/>
              </a:spcBef>
              <a:spcAft>
                <a:spcPts val="0"/>
              </a:spcAft>
              <a:buSzPts val="1700"/>
              <a:buAutoNum type="arabicPeriod"/>
            </a:pPr>
            <a:r>
              <a:rPr b="1" lang="en" sz="1700">
                <a:solidFill>
                  <a:srgbClr val="85200C"/>
                </a:solidFill>
              </a:rPr>
              <a:t>What do these different views tell us </a:t>
            </a:r>
            <a:r>
              <a:rPr b="1" lang="en" sz="1700"/>
              <a:t>about the causes, consequences or solutions to the issue?</a:t>
            </a:r>
            <a:endParaRPr b="1" sz="1700"/>
          </a:p>
          <a:p>
            <a:pPr indent="-336550" lvl="0" marL="457200" rtl="0" algn="l">
              <a:spcBef>
                <a:spcPts val="0"/>
              </a:spcBef>
              <a:spcAft>
                <a:spcPts val="0"/>
              </a:spcAft>
              <a:buSzPts val="1700"/>
              <a:buAutoNum type="arabicPeriod"/>
            </a:pPr>
            <a:r>
              <a:rPr b="1" lang="en" sz="1700">
                <a:solidFill>
                  <a:srgbClr val="0B5394"/>
                </a:solidFill>
              </a:rPr>
              <a:t>Name and find a picture of the </a:t>
            </a:r>
            <a:r>
              <a:rPr b="1" lang="en" sz="1700"/>
              <a:t>stakeholders the cite a quote </a:t>
            </a:r>
            <a:r>
              <a:rPr b="1" lang="en" sz="1700"/>
              <a:t>about</a:t>
            </a:r>
            <a:r>
              <a:rPr b="1" lang="en" sz="1700"/>
              <a:t> what they say about this issue in your resource booklet.</a:t>
            </a:r>
            <a:endParaRPr b="1" sz="1700"/>
          </a:p>
        </p:txBody>
      </p:sp>
      <p:pic>
        <p:nvPicPr>
          <p:cNvPr descr="Island_School_Badge.png" id="218" name="Google Shape;218;p41"/>
          <p:cNvPicPr preferRelativeResize="0"/>
          <p:nvPr/>
        </p:nvPicPr>
        <p:blipFill>
          <a:blip r:embed="rId3">
            <a:alphaModFix/>
          </a:blip>
          <a:stretch>
            <a:fillRect/>
          </a:stretch>
        </p:blipFill>
        <p:spPr>
          <a:xfrm>
            <a:off x="136100" y="139700"/>
            <a:ext cx="757875" cy="793125"/>
          </a:xfrm>
          <a:prstGeom prst="rect">
            <a:avLst/>
          </a:prstGeom>
          <a:noFill/>
          <a:ln>
            <a:noFill/>
          </a:ln>
        </p:spPr>
      </p:pic>
      <p:pic>
        <p:nvPicPr>
          <p:cNvPr id="219" name="Google Shape;219;p41"/>
          <p:cNvPicPr preferRelativeResize="0"/>
          <p:nvPr/>
        </p:nvPicPr>
        <p:blipFill>
          <a:blip r:embed="rId4">
            <a:alphaModFix/>
          </a:blip>
          <a:stretch>
            <a:fillRect/>
          </a:stretch>
        </p:blipFill>
        <p:spPr>
          <a:xfrm>
            <a:off x="4572000" y="1152475"/>
            <a:ext cx="4301325" cy="2363900"/>
          </a:xfrm>
          <a:prstGeom prst="rect">
            <a:avLst/>
          </a:prstGeom>
          <a:noFill/>
          <a:ln>
            <a:noFill/>
          </a:ln>
        </p:spPr>
      </p:pic>
      <p:sp>
        <p:nvSpPr>
          <p:cNvPr id="220" name="Google Shape;220;p41"/>
          <p:cNvSpPr txBox="1"/>
          <p:nvPr/>
        </p:nvSpPr>
        <p:spPr>
          <a:xfrm>
            <a:off x="4943813" y="3791325"/>
            <a:ext cx="3557700" cy="400200"/>
          </a:xfrm>
          <a:prstGeom prst="rect">
            <a:avLst/>
          </a:prstGeom>
          <a:solidFill>
            <a:srgbClr val="FF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Record this in your planning document</a:t>
            </a:r>
            <a:endParaRPr b="1"/>
          </a:p>
        </p:txBody>
      </p:sp>
      <p:sp>
        <p:nvSpPr>
          <p:cNvPr id="221" name="Google Shape;221;p41"/>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2"/>
          <p:cNvSpPr txBox="1"/>
          <p:nvPr>
            <p:ph type="title"/>
          </p:nvPr>
        </p:nvSpPr>
        <p:spPr>
          <a:xfrm>
            <a:off x="1016500" y="445025"/>
            <a:ext cx="781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makes a strong argument?</a:t>
            </a:r>
            <a:endParaRPr b="1"/>
          </a:p>
        </p:txBody>
      </p:sp>
      <p:sp>
        <p:nvSpPr>
          <p:cNvPr id="227" name="Google Shape;227;p42"/>
          <p:cNvSpPr txBox="1"/>
          <p:nvPr>
            <p:ph idx="1" type="body"/>
          </p:nvPr>
        </p:nvSpPr>
        <p:spPr>
          <a:xfrm>
            <a:off x="115025" y="1152475"/>
            <a:ext cx="4547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solidFill>
                  <a:schemeClr val="dk1"/>
                </a:solidFill>
              </a:rPr>
              <a:t>Think about the following factors- </a:t>
            </a:r>
            <a:r>
              <a:rPr b="1" lang="en" sz="1400">
                <a:solidFill>
                  <a:schemeClr val="dk1"/>
                </a:solidFill>
                <a:highlight>
                  <a:srgbClr val="FFFF00"/>
                </a:highlight>
              </a:rPr>
              <a:t>discuss this as a group and class</a:t>
            </a:r>
            <a:r>
              <a:rPr b="1" lang="en" sz="1400">
                <a:solidFill>
                  <a:schemeClr val="dk1"/>
                </a:solidFill>
              </a:rPr>
              <a:t> - are there any examples of this in the research you have done so far?</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None/>
            </a:pPr>
            <a:r>
              <a:t/>
            </a:r>
            <a:endParaRPr b="1" sz="1400">
              <a:solidFill>
                <a:schemeClr val="dk1"/>
              </a:solidFill>
            </a:endParaRPr>
          </a:p>
          <a:p>
            <a:pPr indent="0" lvl="0" marL="0" rtl="0" algn="l">
              <a:spcBef>
                <a:spcPts val="0"/>
              </a:spcBef>
              <a:spcAft>
                <a:spcPts val="0"/>
              </a:spcAft>
              <a:buClr>
                <a:schemeClr val="dk1"/>
              </a:buClr>
              <a:buSzPts val="1100"/>
              <a:buFont typeface="Arial"/>
              <a:buNone/>
            </a:pPr>
            <a:r>
              <a:rPr b="1" lang="en" sz="1400">
                <a:solidFill>
                  <a:schemeClr val="dk1"/>
                </a:solidFill>
              </a:rPr>
              <a:t>Write 2 or 3 examples of strong arguments or weak arguments in your booklet/ presentation based on a research article you have used so far.</a:t>
            </a:r>
            <a:endParaRPr b="1" sz="1400">
              <a:solidFill>
                <a:schemeClr val="dk1"/>
              </a:solidFill>
            </a:endParaRPr>
          </a:p>
        </p:txBody>
      </p:sp>
      <p:pic>
        <p:nvPicPr>
          <p:cNvPr descr="Island_School_Badge.png" id="228" name="Google Shape;228;p42"/>
          <p:cNvPicPr preferRelativeResize="0"/>
          <p:nvPr/>
        </p:nvPicPr>
        <p:blipFill>
          <a:blip r:embed="rId3">
            <a:alphaModFix/>
          </a:blip>
          <a:stretch>
            <a:fillRect/>
          </a:stretch>
        </p:blipFill>
        <p:spPr>
          <a:xfrm>
            <a:off x="270525" y="224600"/>
            <a:ext cx="757875" cy="793125"/>
          </a:xfrm>
          <a:prstGeom prst="rect">
            <a:avLst/>
          </a:prstGeom>
          <a:noFill/>
          <a:ln>
            <a:noFill/>
          </a:ln>
        </p:spPr>
      </p:pic>
      <p:pic>
        <p:nvPicPr>
          <p:cNvPr id="229" name="Google Shape;229;p42"/>
          <p:cNvPicPr preferRelativeResize="0"/>
          <p:nvPr/>
        </p:nvPicPr>
        <p:blipFill>
          <a:blip r:embed="rId4">
            <a:alphaModFix/>
          </a:blip>
          <a:stretch>
            <a:fillRect/>
          </a:stretch>
        </p:blipFill>
        <p:spPr>
          <a:xfrm>
            <a:off x="4926650" y="1152475"/>
            <a:ext cx="3992525" cy="3611525"/>
          </a:xfrm>
          <a:prstGeom prst="rect">
            <a:avLst/>
          </a:prstGeom>
          <a:noFill/>
          <a:ln>
            <a:noFill/>
          </a:ln>
        </p:spPr>
      </p:pic>
      <p:pic>
        <p:nvPicPr>
          <p:cNvPr id="230" name="Google Shape;230;p42"/>
          <p:cNvPicPr preferRelativeResize="0"/>
          <p:nvPr/>
        </p:nvPicPr>
        <p:blipFill>
          <a:blip r:embed="rId5">
            <a:alphaModFix/>
          </a:blip>
          <a:stretch>
            <a:fillRect/>
          </a:stretch>
        </p:blipFill>
        <p:spPr>
          <a:xfrm>
            <a:off x="115022" y="2258425"/>
            <a:ext cx="4621899" cy="933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4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37" name="Google Shape;237;p43"/>
          <p:cNvPicPr preferRelativeResize="0"/>
          <p:nvPr/>
        </p:nvPicPr>
        <p:blipFill rotWithShape="1">
          <a:blip r:embed="rId3">
            <a:alphaModFix/>
          </a:blip>
          <a:srcRect b="12495" l="0" r="0" t="12503"/>
          <a:stretch/>
        </p:blipFill>
        <p:spPr>
          <a:xfrm>
            <a:off x="0" y="0"/>
            <a:ext cx="9144000" cy="5143497"/>
          </a:xfrm>
          <a:prstGeom prst="rect">
            <a:avLst/>
          </a:prstGeom>
          <a:noFill/>
          <a:ln>
            <a:noFill/>
          </a:ln>
        </p:spPr>
      </p:pic>
      <p:sp>
        <p:nvSpPr>
          <p:cNvPr id="238" name="Google Shape;238;p43"/>
          <p:cNvSpPr/>
          <p:nvPr/>
        </p:nvSpPr>
        <p:spPr>
          <a:xfrm>
            <a:off x="0" y="486125"/>
            <a:ext cx="9144000" cy="3900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t>I</a:t>
            </a:r>
            <a:r>
              <a:rPr b="1" lang="en" sz="3200"/>
              <a:t>ntroduction to Explorations</a:t>
            </a:r>
            <a:endParaRPr b="1" sz="3200"/>
          </a:p>
          <a:p>
            <a:pPr indent="0" lvl="0" marL="0" rtl="0" algn="ctr">
              <a:spcBef>
                <a:spcPts val="0"/>
              </a:spcBef>
              <a:spcAft>
                <a:spcPts val="0"/>
              </a:spcAft>
              <a:buNone/>
            </a:pPr>
            <a:r>
              <a:rPr b="1" lang="en" sz="3200"/>
              <a:t> Year 10</a:t>
            </a:r>
            <a:endParaRPr b="1" sz="3200"/>
          </a:p>
          <a:p>
            <a:pPr indent="0" lvl="0" marL="0" rtl="0" algn="ctr">
              <a:spcBef>
                <a:spcPts val="0"/>
              </a:spcBef>
              <a:spcAft>
                <a:spcPts val="0"/>
              </a:spcAft>
              <a:buNone/>
            </a:pPr>
            <a:r>
              <a:rPr b="1" lang="en" sz="3200"/>
              <a:t>Lesson 7 Information Literacy</a:t>
            </a:r>
            <a:endParaRPr b="1" sz="3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4"/>
          <p:cNvSpPr txBox="1"/>
          <p:nvPr>
            <p:ph type="title"/>
          </p:nvPr>
        </p:nvSpPr>
        <p:spPr>
          <a:xfrm>
            <a:off x="1097750" y="268325"/>
            <a:ext cx="7713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Information Literacy</a:t>
            </a:r>
            <a:endParaRPr b="1"/>
          </a:p>
        </p:txBody>
      </p:sp>
      <p:sp>
        <p:nvSpPr>
          <p:cNvPr id="244" name="Google Shape;244;p44"/>
          <p:cNvSpPr txBox="1"/>
          <p:nvPr>
            <p:ph idx="1" type="body"/>
          </p:nvPr>
        </p:nvSpPr>
        <p:spPr>
          <a:xfrm>
            <a:off x="437025" y="1152475"/>
            <a:ext cx="4493400" cy="327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t>
            </a:r>
            <a:r>
              <a:rPr lang="en"/>
              <a:t>the</a:t>
            </a:r>
            <a:r>
              <a:rPr lang="en"/>
              <a:t> next lesson you will be asked to </a:t>
            </a:r>
            <a:r>
              <a:rPr b="1" lang="en"/>
              <a:t>consider the</a:t>
            </a:r>
            <a:r>
              <a:rPr b="1" lang="en">
                <a:solidFill>
                  <a:srgbClr val="FF0000"/>
                </a:solidFill>
              </a:rPr>
              <a:t> reliability </a:t>
            </a:r>
            <a:r>
              <a:rPr b="1" lang="en"/>
              <a:t>of the information you have collected so far and </a:t>
            </a:r>
            <a:r>
              <a:rPr b="1" lang="en">
                <a:solidFill>
                  <a:srgbClr val="FF0000"/>
                </a:solidFill>
              </a:rPr>
              <a:t>evaluate the reliability </a:t>
            </a:r>
            <a:r>
              <a:rPr b="1" lang="en"/>
              <a:t>of the sources you have used.</a:t>
            </a:r>
            <a:endParaRPr b="1"/>
          </a:p>
          <a:p>
            <a:pPr indent="0" lvl="0" marL="0" rtl="0" algn="l">
              <a:spcBef>
                <a:spcPts val="1600"/>
              </a:spcBef>
              <a:spcAft>
                <a:spcPts val="1600"/>
              </a:spcAft>
              <a:buNone/>
            </a:pPr>
            <a:r>
              <a:rPr lang="en"/>
              <a:t>…..</a:t>
            </a:r>
            <a:r>
              <a:rPr b="1" lang="en"/>
              <a:t>But first </a:t>
            </a:r>
            <a:r>
              <a:rPr lang="en"/>
              <a:t>let’s have a look at a range of factors that influence the reliability media and tools that can enable us to evaluate the reliability of sources of information.</a:t>
            </a:r>
            <a:endParaRPr/>
          </a:p>
        </p:txBody>
      </p:sp>
      <p:pic>
        <p:nvPicPr>
          <p:cNvPr descr="Island_School_Badge.png" id="245" name="Google Shape;245;p44"/>
          <p:cNvPicPr preferRelativeResize="0"/>
          <p:nvPr/>
        </p:nvPicPr>
        <p:blipFill>
          <a:blip r:embed="rId3">
            <a:alphaModFix/>
          </a:blip>
          <a:stretch>
            <a:fillRect/>
          </a:stretch>
        </p:blipFill>
        <p:spPr>
          <a:xfrm>
            <a:off x="129025" y="139700"/>
            <a:ext cx="757875" cy="793125"/>
          </a:xfrm>
          <a:prstGeom prst="rect">
            <a:avLst/>
          </a:prstGeom>
          <a:noFill/>
          <a:ln>
            <a:noFill/>
          </a:ln>
        </p:spPr>
      </p:pic>
      <p:pic>
        <p:nvPicPr>
          <p:cNvPr id="246" name="Google Shape;246;p44"/>
          <p:cNvPicPr preferRelativeResize="0"/>
          <p:nvPr/>
        </p:nvPicPr>
        <p:blipFill>
          <a:blip r:embed="rId4">
            <a:alphaModFix/>
          </a:blip>
          <a:stretch>
            <a:fillRect/>
          </a:stretch>
        </p:blipFill>
        <p:spPr>
          <a:xfrm>
            <a:off x="4987025" y="1314750"/>
            <a:ext cx="3955100" cy="2851575"/>
          </a:xfrm>
          <a:prstGeom prst="rect">
            <a:avLst/>
          </a:prstGeom>
          <a:noFill/>
          <a:ln>
            <a:noFill/>
          </a:ln>
        </p:spPr>
      </p:pic>
      <p:sp>
        <p:nvSpPr>
          <p:cNvPr id="247" name="Google Shape;247;p44"/>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Global competency skill development: Critical thinking - </a:t>
            </a:r>
            <a:r>
              <a:rPr b="1" lang="en" sz="1200">
                <a:solidFill>
                  <a:srgbClr val="FFFFFF"/>
                </a:solidFill>
              </a:rPr>
              <a:t>I understand when information is trustworthy and when it isn’t</a:t>
            </a:r>
            <a:endParaRPr b="1" sz="12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1" name="Shape 251"/>
        <p:cNvGrpSpPr/>
        <p:nvPr/>
      </p:nvGrpSpPr>
      <p:grpSpPr>
        <a:xfrm>
          <a:off x="0" y="0"/>
          <a:ext cx="0" cy="0"/>
          <a:chOff x="0" y="0"/>
          <a:chExt cx="0" cy="0"/>
        </a:xfrm>
      </p:grpSpPr>
      <p:sp>
        <p:nvSpPr>
          <p:cNvPr id="252" name="Google Shape;252;p45"/>
          <p:cNvSpPr txBox="1"/>
          <p:nvPr>
            <p:ph type="title"/>
          </p:nvPr>
        </p:nvSpPr>
        <p:spPr>
          <a:xfrm>
            <a:off x="40265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a:solidFill>
                  <a:srgbClr val="000000"/>
                </a:solidFill>
              </a:rPr>
              <a:t>How to choose your news?</a:t>
            </a:r>
            <a:endParaRPr b="1">
              <a:solidFill>
                <a:srgbClr val="000000"/>
              </a:solidFill>
            </a:endParaRPr>
          </a:p>
        </p:txBody>
      </p:sp>
      <p:sp>
        <p:nvSpPr>
          <p:cNvPr id="253" name="Google Shape;253;p45"/>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t/>
            </a:r>
            <a:endParaRPr/>
          </a:p>
        </p:txBody>
      </p:sp>
      <p:pic>
        <p:nvPicPr>
          <p:cNvPr descr="How do we choose which news to consume? Get the scoop on how opinions and facts affect the news and how to tell them apart.&#10;&#10;--&#10;&#10;With the advent of the Internet and social media, news is distributed at an incredible rate by an unprecedented number of different media outlets. How do we choose which news to consume? Damon Brown gives the inside scoop on how the opinions and facts (and sometimes non-facts) make their way into the news and how the smart reader can tell them apart.&#10;&#10;Lesson by Damon Brown, animation by Augenblick Studios.&#10;&#10;Sign up for our newsletter: http://bit.ly/TEDEdNewsletter&#10;Support us on Patreon: http://bit.ly/TEDEdPatreon&#10;Follow us on Facebook: http://bit.ly/TEDEdFacebook&#10;Find us on Twitter: http://bit.ly/TEDEdTwitter&#10;Peep us on Instagram: http://bit.ly/TEDEdInstagram&#10;View full lesson: http://ed.ted.com/lessons/how-to-choose-your-news-damon-brown" id="254" name="Google Shape;254;p45" title="How to choose your news - Damon Brown">
            <a:hlinkClick r:id="rId3"/>
          </p:cNvPr>
          <p:cNvPicPr preferRelativeResize="0"/>
          <p:nvPr/>
        </p:nvPicPr>
        <p:blipFill>
          <a:blip r:embed="rId4">
            <a:alphaModFix/>
          </a:blip>
          <a:stretch>
            <a:fillRect/>
          </a:stretch>
        </p:blipFill>
        <p:spPr>
          <a:xfrm>
            <a:off x="509150" y="1153388"/>
            <a:ext cx="8016600" cy="38196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8" name="Shape 258"/>
        <p:cNvGrpSpPr/>
        <p:nvPr/>
      </p:nvGrpSpPr>
      <p:grpSpPr>
        <a:xfrm>
          <a:off x="0" y="0"/>
          <a:ext cx="0" cy="0"/>
          <a:chOff x="0" y="0"/>
          <a:chExt cx="0" cy="0"/>
        </a:xfrm>
      </p:grpSpPr>
      <p:sp>
        <p:nvSpPr>
          <p:cNvPr id="259" name="Google Shape;259;p46"/>
          <p:cNvSpPr txBox="1"/>
          <p:nvPr>
            <p:ph idx="4294967295"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news bias?</a:t>
            </a:r>
            <a:endParaRPr/>
          </a:p>
        </p:txBody>
      </p:sp>
      <p:pic>
        <p:nvPicPr>
          <p:cNvPr id="260" name="Google Shape;260;p46"/>
          <p:cNvPicPr preferRelativeResize="0"/>
          <p:nvPr/>
        </p:nvPicPr>
        <p:blipFill>
          <a:blip r:embed="rId3">
            <a:alphaModFix/>
          </a:blip>
          <a:stretch>
            <a:fillRect/>
          </a:stretch>
        </p:blipFill>
        <p:spPr>
          <a:xfrm>
            <a:off x="0" y="0"/>
            <a:ext cx="6964676" cy="5090201"/>
          </a:xfrm>
          <a:prstGeom prst="rect">
            <a:avLst/>
          </a:prstGeom>
          <a:noFill/>
          <a:ln>
            <a:noFill/>
          </a:ln>
        </p:spPr>
      </p:pic>
      <p:sp>
        <p:nvSpPr>
          <p:cNvPr id="261" name="Google Shape;261;p46"/>
          <p:cNvSpPr txBox="1"/>
          <p:nvPr/>
        </p:nvSpPr>
        <p:spPr>
          <a:xfrm>
            <a:off x="6990825" y="0"/>
            <a:ext cx="2155800" cy="15900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Different news media are sometimes viewed as being biased towards the left and right of politics</a:t>
            </a:r>
            <a:endParaRPr b="1" sz="1500">
              <a:latin typeface="Century Gothic"/>
              <a:ea typeface="Century Gothic"/>
              <a:cs typeface="Century Gothic"/>
              <a:sym typeface="Century Gothic"/>
            </a:endParaRPr>
          </a:p>
        </p:txBody>
      </p:sp>
      <p:sp>
        <p:nvSpPr>
          <p:cNvPr id="262" name="Google Shape;262;p46"/>
          <p:cNvSpPr txBox="1"/>
          <p:nvPr/>
        </p:nvSpPr>
        <p:spPr>
          <a:xfrm>
            <a:off x="6990825" y="1687825"/>
            <a:ext cx="2155800" cy="3402300"/>
          </a:xfrm>
          <a:prstGeom prst="rect">
            <a:avLst/>
          </a:prstGeom>
          <a:solidFill>
            <a:srgbClr val="F4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entury Gothic"/>
                <a:ea typeface="Century Gothic"/>
                <a:cs typeface="Century Gothic"/>
                <a:sym typeface="Century Gothic"/>
              </a:rPr>
              <a:t>Some news organisations are seen as biased towards the Left- more socialist liberal views</a:t>
            </a:r>
            <a:endParaRPr b="1">
              <a:latin typeface="Century Gothic"/>
              <a:ea typeface="Century Gothic"/>
              <a:cs typeface="Century Gothic"/>
              <a:sym typeface="Century Gothic"/>
            </a:endParaRPr>
          </a:p>
          <a:p>
            <a:pPr indent="0" lvl="0" marL="0" rtl="0" algn="l">
              <a:spcBef>
                <a:spcPts val="0"/>
              </a:spcBef>
              <a:spcAft>
                <a:spcPts val="0"/>
              </a:spcAft>
              <a:buNone/>
            </a:pPr>
            <a:r>
              <a:t/>
            </a:r>
            <a:endParaRPr b="1">
              <a:latin typeface="Century Gothic"/>
              <a:ea typeface="Century Gothic"/>
              <a:cs typeface="Century Gothic"/>
              <a:sym typeface="Century Gothic"/>
            </a:endParaRPr>
          </a:p>
          <a:p>
            <a:pPr indent="0" lvl="0" marL="0" rtl="0" algn="l">
              <a:spcBef>
                <a:spcPts val="0"/>
              </a:spcBef>
              <a:spcAft>
                <a:spcPts val="0"/>
              </a:spcAft>
              <a:buNone/>
            </a:pPr>
            <a:r>
              <a:rPr b="1" lang="en">
                <a:latin typeface="Century Gothic"/>
                <a:ea typeface="Century Gothic"/>
                <a:cs typeface="Century Gothic"/>
                <a:sym typeface="Century Gothic"/>
              </a:rPr>
              <a:t>Some organisations are biased towards the right more conservative traditional views</a:t>
            </a:r>
            <a:endParaRPr b="1">
              <a:latin typeface="Century Gothic"/>
              <a:ea typeface="Century Gothic"/>
              <a:cs typeface="Century Gothic"/>
              <a:sym typeface="Century Gothic"/>
            </a:endParaRPr>
          </a:p>
          <a:p>
            <a:pPr indent="0" lvl="0" marL="0" rtl="0" algn="l">
              <a:spcBef>
                <a:spcPts val="0"/>
              </a:spcBef>
              <a:spcAft>
                <a:spcPts val="0"/>
              </a:spcAft>
              <a:buNone/>
            </a:pPr>
            <a:r>
              <a:t/>
            </a:r>
            <a:endParaRPr b="1">
              <a:latin typeface="Century Gothic"/>
              <a:ea typeface="Century Gothic"/>
              <a:cs typeface="Century Gothic"/>
              <a:sym typeface="Century Gothic"/>
            </a:endParaRPr>
          </a:p>
          <a:p>
            <a:pPr indent="0" lvl="0" marL="0" rtl="0" algn="l">
              <a:spcBef>
                <a:spcPts val="0"/>
              </a:spcBef>
              <a:spcAft>
                <a:spcPts val="0"/>
              </a:spcAft>
              <a:buNone/>
            </a:pPr>
            <a:r>
              <a:rPr b="1" lang="en" sz="1500">
                <a:latin typeface="Century Gothic"/>
                <a:ea typeface="Century Gothic"/>
                <a:cs typeface="Century Gothic"/>
                <a:sym typeface="Century Gothic"/>
              </a:rPr>
              <a:t>This is a useful tool:</a:t>
            </a:r>
            <a:endParaRPr b="1" sz="1500">
              <a:latin typeface="Century Gothic"/>
              <a:ea typeface="Century Gothic"/>
              <a:cs typeface="Century Gothic"/>
              <a:sym typeface="Century Gothic"/>
            </a:endParaRPr>
          </a:p>
          <a:p>
            <a:pPr indent="0" lvl="0" marL="0" rtl="0" algn="l">
              <a:spcBef>
                <a:spcPts val="0"/>
              </a:spcBef>
              <a:spcAft>
                <a:spcPts val="0"/>
              </a:spcAft>
              <a:buNone/>
            </a:pPr>
            <a:r>
              <a:rPr b="1" lang="en" sz="1500" u="sng">
                <a:latin typeface="Century Gothic"/>
                <a:ea typeface="Century Gothic"/>
                <a:cs typeface="Century Gothic"/>
                <a:sym typeface="Century Gothic"/>
                <a:hlinkClick r:id="rId4"/>
              </a:rPr>
              <a:t>website-bias fact check</a:t>
            </a:r>
            <a:endParaRPr b="1" sz="1500">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6" name="Shape 266"/>
        <p:cNvGrpSpPr/>
        <p:nvPr/>
      </p:nvGrpSpPr>
      <p:grpSpPr>
        <a:xfrm>
          <a:off x="0" y="0"/>
          <a:ext cx="0" cy="0"/>
          <a:chOff x="0" y="0"/>
          <a:chExt cx="0" cy="0"/>
        </a:xfrm>
      </p:grpSpPr>
      <p:sp>
        <p:nvSpPr>
          <p:cNvPr id="267" name="Google Shape;267;p47"/>
          <p:cNvSpPr txBox="1"/>
          <p:nvPr>
            <p:ph idx="4294967295" type="title"/>
          </p:nvPr>
        </p:nvSpPr>
        <p:spPr>
          <a:xfrm>
            <a:off x="804000" y="104325"/>
            <a:ext cx="8340000" cy="914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a:solidFill>
                  <a:srgbClr val="000000"/>
                </a:solidFill>
              </a:rPr>
              <a:t>Influence of the internet?</a:t>
            </a:r>
            <a:endParaRPr b="1"/>
          </a:p>
        </p:txBody>
      </p:sp>
      <p:pic>
        <p:nvPicPr>
          <p:cNvPr descr="DCMP members can access the full video for free here: https://www.dcmp.org/media/9990 - To find out if you qualify, visit https://dcmp.org/signup&#10;&#10;How does one tell what Internet sources are reliable? Viewers explore ways to identify bias and propaganda on the Internet while sifting through the various influences that may be behind some web content. Spotlighting key aspects of propaganda and bias-driven writing, viewers also gain important tips for differentiating between advertising and useful, scholarly material. Part of the &quot;Internet Research and Information Literacy: Effective Strategies and Cautionary Tales&quot; series." id="268" name="Google Shape;268;p47" title="Recognizing Online Propaganda, Bias, and Advertising (Accessible Preview)">
            <a:hlinkClick r:id="rId3"/>
          </p:cNvPr>
          <p:cNvPicPr preferRelativeResize="0"/>
          <p:nvPr/>
        </p:nvPicPr>
        <p:blipFill>
          <a:blip r:embed="rId4">
            <a:alphaModFix/>
          </a:blip>
          <a:stretch>
            <a:fillRect/>
          </a:stretch>
        </p:blipFill>
        <p:spPr>
          <a:xfrm>
            <a:off x="281225" y="1073350"/>
            <a:ext cx="4290775" cy="3490972"/>
          </a:xfrm>
          <a:prstGeom prst="rect">
            <a:avLst/>
          </a:prstGeom>
          <a:noFill/>
          <a:ln>
            <a:noFill/>
          </a:ln>
        </p:spPr>
      </p:pic>
      <p:sp>
        <p:nvSpPr>
          <p:cNvPr id="269" name="Google Shape;269;p47"/>
          <p:cNvSpPr txBox="1"/>
          <p:nvPr/>
        </p:nvSpPr>
        <p:spPr>
          <a:xfrm>
            <a:off x="5143500" y="843925"/>
            <a:ext cx="3424200" cy="383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entury Gothic"/>
                <a:ea typeface="Century Gothic"/>
                <a:cs typeface="Century Gothic"/>
                <a:sym typeface="Century Gothic"/>
              </a:rPr>
              <a:t>How do we know if something is true?</a:t>
            </a:r>
            <a:endParaRPr sz="1800">
              <a:latin typeface="Century Gothic"/>
              <a:ea typeface="Century Gothic"/>
              <a:cs typeface="Century Gothic"/>
              <a:sym typeface="Century Gothic"/>
            </a:endParaRPr>
          </a:p>
          <a:p>
            <a:pPr indent="0" lvl="0" marL="457200" rtl="0" algn="l">
              <a:spcBef>
                <a:spcPts val="0"/>
              </a:spcBef>
              <a:spcAft>
                <a:spcPts val="0"/>
              </a:spcAft>
              <a:buNone/>
            </a:pPr>
            <a:r>
              <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Bias</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Fact</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Value judgement</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Propaganda</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Credibility</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Opinion</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Vested interest</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Gossip </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Hype</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Predictions</a:t>
            </a:r>
            <a:endParaRPr sz="1800">
              <a:latin typeface="Century Gothic"/>
              <a:ea typeface="Century Gothic"/>
              <a:cs typeface="Century Gothic"/>
              <a:sym typeface="Century Gothic"/>
            </a:endParaRPr>
          </a:p>
          <a:p>
            <a:pPr indent="0" lvl="0" marL="0" rtl="0" algn="l">
              <a:spcBef>
                <a:spcPts val="0"/>
              </a:spcBef>
              <a:spcAft>
                <a:spcPts val="0"/>
              </a:spcAft>
              <a:buNone/>
            </a:pPr>
            <a:r>
              <a:t/>
            </a:r>
            <a:endParaRPr sz="1800">
              <a:latin typeface="Century Gothic"/>
              <a:ea typeface="Century Gothic"/>
              <a:cs typeface="Century Gothic"/>
              <a:sym typeface="Century Gothic"/>
            </a:endParaRPr>
          </a:p>
          <a:p>
            <a:pPr indent="0" lvl="0" marL="0" rtl="0" algn="l">
              <a:spcBef>
                <a:spcPts val="0"/>
              </a:spcBef>
              <a:spcAft>
                <a:spcPts val="0"/>
              </a:spcAft>
              <a:buNone/>
            </a:pPr>
            <a:r>
              <a:t/>
            </a:r>
            <a:endParaRPr sz="18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lang="en" sz="1800">
                <a:solidFill>
                  <a:srgbClr val="FFFFFF"/>
                </a:solidFill>
                <a:latin typeface="Century Gothic"/>
                <a:ea typeface="Century Gothic"/>
                <a:cs typeface="Century Gothic"/>
                <a:sym typeface="Century Gothic"/>
              </a:rPr>
              <a:t> </a:t>
            </a:r>
            <a:endParaRPr sz="1800">
              <a:solidFill>
                <a:srgbClr val="FFFFFF"/>
              </a:solidFill>
              <a:latin typeface="Century Gothic"/>
              <a:ea typeface="Century Gothic"/>
              <a:cs typeface="Century Gothic"/>
              <a:sym typeface="Century Gothic"/>
            </a:endParaRPr>
          </a:p>
        </p:txBody>
      </p:sp>
      <p:pic>
        <p:nvPicPr>
          <p:cNvPr descr="Island_School_Badge.png" id="270" name="Google Shape;270;p47"/>
          <p:cNvPicPr preferRelativeResize="0"/>
          <p:nvPr/>
        </p:nvPicPr>
        <p:blipFill>
          <a:blip r:embed="rId5">
            <a:alphaModFix/>
          </a:blip>
          <a:stretch>
            <a:fillRect/>
          </a:stretch>
        </p:blipFill>
        <p:spPr>
          <a:xfrm>
            <a:off x="93650" y="104325"/>
            <a:ext cx="757875" cy="793125"/>
          </a:xfrm>
          <a:prstGeom prst="rect">
            <a:avLst/>
          </a:prstGeom>
          <a:noFill/>
          <a:ln>
            <a:noFill/>
          </a:ln>
        </p:spPr>
      </p:pic>
      <p:sp>
        <p:nvSpPr>
          <p:cNvPr id="271" name="Google Shape;271;p47"/>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Global competency skill development: Critical thinking - I understand when information is trustworthy and when it isn’t</a:t>
            </a:r>
            <a:endParaRPr b="1"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5" name="Shape 275"/>
        <p:cNvGrpSpPr/>
        <p:nvPr/>
      </p:nvGrpSpPr>
      <p:grpSpPr>
        <a:xfrm>
          <a:off x="0" y="0"/>
          <a:ext cx="0" cy="0"/>
          <a:chOff x="0" y="0"/>
          <a:chExt cx="0" cy="0"/>
        </a:xfrm>
      </p:grpSpPr>
      <p:graphicFrame>
        <p:nvGraphicFramePr>
          <p:cNvPr id="276" name="Google Shape;276;p48"/>
          <p:cNvGraphicFramePr/>
          <p:nvPr/>
        </p:nvGraphicFramePr>
        <p:xfrm>
          <a:off x="4736725" y="837675"/>
          <a:ext cx="3000000" cy="3000000"/>
        </p:xfrm>
        <a:graphic>
          <a:graphicData uri="http://schemas.openxmlformats.org/drawingml/2006/table">
            <a:tbl>
              <a:tblPr>
                <a:solidFill>
                  <a:srgbClr val="FFFFFF"/>
                </a:solidFill>
                <a:tableStyleId>{ED233EDC-A73D-4F2E-A2D7-97DA1582146B}</a:tableStyleId>
              </a:tblPr>
              <a:tblGrid>
                <a:gridCol w="3605650"/>
              </a:tblGrid>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.edu</a:t>
                      </a:r>
                      <a:r>
                        <a:rPr lang="en" sz="1800">
                          <a:highlight>
                            <a:srgbClr val="FFFFFF"/>
                          </a:highlight>
                          <a:latin typeface="Times New Roman"/>
                          <a:ea typeface="Times New Roman"/>
                          <a:cs typeface="Times New Roman"/>
                          <a:sym typeface="Times New Roman"/>
                        </a:rPr>
                        <a:t> - education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.gov - </a:t>
                      </a:r>
                      <a:r>
                        <a:rPr lang="en" sz="1800">
                          <a:highlight>
                            <a:srgbClr val="FFFFFF"/>
                          </a:highlight>
                          <a:latin typeface="Times New Roman"/>
                          <a:ea typeface="Times New Roman"/>
                          <a:cs typeface="Times New Roman"/>
                          <a:sym typeface="Times New Roman"/>
                        </a:rPr>
                        <a:t>government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.org - </a:t>
                      </a:r>
                      <a:r>
                        <a:rPr lang="en" sz="1800">
                          <a:highlight>
                            <a:srgbClr val="FFFFFF"/>
                          </a:highlight>
                          <a:latin typeface="Times New Roman"/>
                          <a:ea typeface="Times New Roman"/>
                          <a:cs typeface="Times New Roman"/>
                          <a:sym typeface="Times New Roman"/>
                        </a:rPr>
                        <a:t>organization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.com - </a:t>
                      </a:r>
                      <a:r>
                        <a:rPr lang="en" sz="1800">
                          <a:highlight>
                            <a:srgbClr val="FFFFFF"/>
                          </a:highlight>
                          <a:latin typeface="Times New Roman"/>
                          <a:ea typeface="Times New Roman"/>
                          <a:cs typeface="Times New Roman"/>
                          <a:sym typeface="Times New Roman"/>
                        </a:rPr>
                        <a:t>commercial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.net - </a:t>
                      </a:r>
                      <a:r>
                        <a:rPr lang="en" sz="1800">
                          <a:highlight>
                            <a:srgbClr val="FFFFFF"/>
                          </a:highlight>
                          <a:latin typeface="Times New Roman"/>
                          <a:ea typeface="Times New Roman"/>
                          <a:cs typeface="Times New Roman"/>
                          <a:sym typeface="Times New Roman"/>
                        </a:rPr>
                        <a:t>network infrastructures</a:t>
                      </a:r>
                      <a:endParaRPr sz="1800">
                        <a:highlight>
                          <a:srgbClr val="FFFFFF"/>
                        </a:highlight>
                        <a:latin typeface="Times New Roman"/>
                        <a:ea typeface="Times New Roman"/>
                        <a:cs typeface="Times New Roman"/>
                        <a:sym typeface="Times New Roman"/>
                      </a:endParaRPr>
                    </a:p>
                  </a:txBody>
                  <a:tcPr marT="68575" marB="68575" marR="91425" marL="91425"/>
                </a:tc>
              </a:tr>
            </a:tbl>
          </a:graphicData>
        </a:graphic>
      </p:graphicFrame>
      <p:sp>
        <p:nvSpPr>
          <p:cNvPr id="277" name="Google Shape;277;p48"/>
          <p:cNvSpPr txBox="1"/>
          <p:nvPr/>
        </p:nvSpPr>
        <p:spPr>
          <a:xfrm>
            <a:off x="1277350" y="283963"/>
            <a:ext cx="7323300" cy="5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Century Gothic"/>
                <a:ea typeface="Century Gothic"/>
                <a:cs typeface="Century Gothic"/>
                <a:sym typeface="Century Gothic"/>
              </a:rPr>
              <a:t>Origin of Websites</a:t>
            </a:r>
            <a:endParaRPr b="1" sz="2600">
              <a:latin typeface="Century Gothic"/>
              <a:ea typeface="Century Gothic"/>
              <a:cs typeface="Century Gothic"/>
              <a:sym typeface="Century Gothic"/>
            </a:endParaRPr>
          </a:p>
        </p:txBody>
      </p:sp>
      <p:sp>
        <p:nvSpPr>
          <p:cNvPr id="278" name="Google Shape;278;p48"/>
          <p:cNvSpPr txBox="1"/>
          <p:nvPr/>
        </p:nvSpPr>
        <p:spPr>
          <a:xfrm>
            <a:off x="195425" y="1083775"/>
            <a:ext cx="3685200" cy="38199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entury Gothic"/>
                <a:ea typeface="Century Gothic"/>
                <a:cs typeface="Century Gothic"/>
                <a:sym typeface="Century Gothic"/>
              </a:rPr>
              <a:t>Different websites are written by different organisations for different purposes.</a:t>
            </a:r>
            <a:endParaRPr sz="2400">
              <a:latin typeface="Century Gothic"/>
              <a:ea typeface="Century Gothic"/>
              <a:cs typeface="Century Gothic"/>
              <a:sym typeface="Century Gothic"/>
            </a:endParaRPr>
          </a:p>
          <a:p>
            <a:pPr indent="0" lvl="0" marL="0" rtl="0" algn="l">
              <a:spcBef>
                <a:spcPts val="0"/>
              </a:spcBef>
              <a:spcAft>
                <a:spcPts val="0"/>
              </a:spcAft>
              <a:buNone/>
            </a:pPr>
            <a:r>
              <a:t/>
            </a:r>
            <a:endParaRPr sz="2400">
              <a:latin typeface="Century Gothic"/>
              <a:ea typeface="Century Gothic"/>
              <a:cs typeface="Century Gothic"/>
              <a:sym typeface="Century Gothic"/>
            </a:endParaRPr>
          </a:p>
          <a:p>
            <a:pPr indent="0" lvl="0" marL="0" rtl="0" algn="l">
              <a:spcBef>
                <a:spcPts val="0"/>
              </a:spcBef>
              <a:spcAft>
                <a:spcPts val="0"/>
              </a:spcAft>
              <a:buNone/>
            </a:pPr>
            <a:r>
              <a:rPr lang="en" sz="2400">
                <a:latin typeface="Century Gothic"/>
                <a:ea typeface="Century Gothic"/>
                <a:cs typeface="Century Gothic"/>
                <a:sym typeface="Century Gothic"/>
              </a:rPr>
              <a:t>Being aware of the source of your research is an important skill in Global Perspectives.</a:t>
            </a:r>
            <a:endParaRPr sz="2400">
              <a:latin typeface="Century Gothic"/>
              <a:ea typeface="Century Gothic"/>
              <a:cs typeface="Century Gothic"/>
              <a:sym typeface="Century Gothic"/>
            </a:endParaRPr>
          </a:p>
        </p:txBody>
      </p:sp>
      <p:sp>
        <p:nvSpPr>
          <p:cNvPr id="279" name="Google Shape;279;p48"/>
          <p:cNvSpPr txBox="1"/>
          <p:nvPr/>
        </p:nvSpPr>
        <p:spPr>
          <a:xfrm>
            <a:off x="4237400" y="3465600"/>
            <a:ext cx="4632600" cy="126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entury Gothic"/>
                <a:ea typeface="Century Gothic"/>
                <a:cs typeface="Century Gothic"/>
                <a:sym typeface="Century Gothic"/>
              </a:rPr>
              <a:t>Different websites may reflect different opinions, interests, values and biases.</a:t>
            </a:r>
            <a:endParaRPr sz="2400">
              <a:latin typeface="Century Gothic"/>
              <a:ea typeface="Century Gothic"/>
              <a:cs typeface="Century Gothic"/>
              <a:sym typeface="Century Gothic"/>
            </a:endParaRPr>
          </a:p>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pic>
        <p:nvPicPr>
          <p:cNvPr descr="Island_School_Badge.png" id="280" name="Google Shape;280;p48"/>
          <p:cNvPicPr preferRelativeResize="0"/>
          <p:nvPr/>
        </p:nvPicPr>
        <p:blipFill>
          <a:blip r:embed="rId3">
            <a:alphaModFix/>
          </a:blip>
          <a:stretch>
            <a:fillRect/>
          </a:stretch>
        </p:blipFill>
        <p:spPr>
          <a:xfrm>
            <a:off x="136100" y="139700"/>
            <a:ext cx="757875" cy="79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4" name="Shape 284"/>
        <p:cNvGrpSpPr/>
        <p:nvPr/>
      </p:nvGrpSpPr>
      <p:grpSpPr>
        <a:xfrm>
          <a:off x="0" y="0"/>
          <a:ext cx="0" cy="0"/>
          <a:chOff x="0" y="0"/>
          <a:chExt cx="0" cy="0"/>
        </a:xfrm>
      </p:grpSpPr>
      <p:sp>
        <p:nvSpPr>
          <p:cNvPr id="285" name="Google Shape;285;p49"/>
          <p:cNvSpPr txBox="1"/>
          <p:nvPr>
            <p:ph type="title"/>
          </p:nvPr>
        </p:nvSpPr>
        <p:spPr>
          <a:xfrm>
            <a:off x="968425" y="104363"/>
            <a:ext cx="7295100" cy="642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a:solidFill>
                  <a:srgbClr val="000000"/>
                </a:solidFill>
              </a:rPr>
              <a:t>Is there bias in the media?</a:t>
            </a:r>
            <a:endParaRPr b="1">
              <a:solidFill>
                <a:srgbClr val="000000"/>
              </a:solidFill>
            </a:endParaRPr>
          </a:p>
        </p:txBody>
      </p:sp>
      <p:sp>
        <p:nvSpPr>
          <p:cNvPr id="286" name="Google Shape;286;p49"/>
          <p:cNvSpPr txBox="1"/>
          <p:nvPr>
            <p:ph idx="1" type="body"/>
          </p:nvPr>
        </p:nvSpPr>
        <p:spPr>
          <a:xfrm>
            <a:off x="98075" y="829275"/>
            <a:ext cx="8926500" cy="40389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b="1" lang="en" sz="1900">
                <a:solidFill>
                  <a:srgbClr val="000000"/>
                </a:solidFill>
              </a:rPr>
              <a:t>Optional Activity</a:t>
            </a:r>
            <a:r>
              <a:rPr lang="en" sz="1900">
                <a:solidFill>
                  <a:srgbClr val="000000"/>
                </a:solidFill>
              </a:rPr>
              <a:t>- </a:t>
            </a:r>
            <a:r>
              <a:rPr lang="en" sz="1900">
                <a:solidFill>
                  <a:srgbClr val="000000"/>
                </a:solidFill>
              </a:rPr>
              <a:t>Bias in the news- Read this </a:t>
            </a:r>
            <a:r>
              <a:rPr lang="en" sz="1900" u="sng">
                <a:solidFill>
                  <a:srgbClr val="000000"/>
                </a:solidFill>
                <a:hlinkClick r:id="rId3">
                  <a:extLst>
                    <a:ext uri="{A12FA001-AC4F-418D-AE19-62706E023703}">
                      <ahyp:hlinkClr val="tx"/>
                    </a:ext>
                  </a:extLst>
                </a:hlinkClick>
              </a:rPr>
              <a:t>article</a:t>
            </a:r>
            <a:endParaRPr sz="1900">
              <a:solidFill>
                <a:srgbClr val="000000"/>
              </a:solidFill>
            </a:endParaRPr>
          </a:p>
          <a:p>
            <a:pPr indent="0" lvl="0" marL="0" rtl="0" algn="l">
              <a:spcBef>
                <a:spcPts val="640"/>
              </a:spcBef>
              <a:spcAft>
                <a:spcPts val="0"/>
              </a:spcAft>
              <a:buNone/>
            </a:pPr>
            <a:r>
              <a:rPr lang="en" sz="1900">
                <a:solidFill>
                  <a:srgbClr val="000000"/>
                </a:solidFill>
              </a:rPr>
              <a:t>Choose one or two of the following aspects of bias and be prepared to explain what they mean in a discussion</a:t>
            </a:r>
            <a:endParaRPr sz="1900">
              <a:solidFill>
                <a:srgbClr val="000000"/>
              </a:solidFill>
            </a:endParaRPr>
          </a:p>
          <a:p>
            <a:pPr indent="-349250" lvl="0" marL="457200" rtl="0" algn="l">
              <a:spcBef>
                <a:spcPts val="640"/>
              </a:spcBef>
              <a:spcAft>
                <a:spcPts val="0"/>
              </a:spcAft>
              <a:buClr>
                <a:srgbClr val="000000"/>
              </a:buClr>
              <a:buSzPts val="1900"/>
              <a:buChar char="•"/>
            </a:pPr>
            <a:r>
              <a:rPr lang="en" sz="1900">
                <a:solidFill>
                  <a:srgbClr val="000000"/>
                </a:solidFill>
              </a:rPr>
              <a:t>bias by selection or omission</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through placement</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headline</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word choice</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use of names/titles</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through statistics</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source control</a:t>
            </a:r>
            <a:endParaRPr sz="1900">
              <a:solidFill>
                <a:srgbClr val="000000"/>
              </a:solidFill>
            </a:endParaRPr>
          </a:p>
          <a:p>
            <a:pPr indent="0" lvl="0" marL="0" rtl="0" algn="l">
              <a:spcBef>
                <a:spcPts val="640"/>
              </a:spcBef>
              <a:spcAft>
                <a:spcPts val="0"/>
              </a:spcAft>
              <a:buNone/>
            </a:pPr>
            <a:r>
              <a:rPr lang="en" sz="1900">
                <a:solidFill>
                  <a:srgbClr val="000000"/>
                </a:solidFill>
              </a:rPr>
              <a:t>Can you identify any examples in sources that you have come </a:t>
            </a:r>
            <a:r>
              <a:rPr lang="en" sz="1900">
                <a:solidFill>
                  <a:srgbClr val="000000"/>
                </a:solidFill>
              </a:rPr>
              <a:t>across</a:t>
            </a:r>
            <a:r>
              <a:rPr lang="en" sz="1900">
                <a:solidFill>
                  <a:srgbClr val="000000"/>
                </a:solidFill>
              </a:rPr>
              <a:t> so far? Use </a:t>
            </a:r>
            <a:r>
              <a:rPr lang="en" sz="1900" u="sng">
                <a:solidFill>
                  <a:schemeClr val="hlink"/>
                </a:solidFill>
                <a:hlinkClick r:id="rId4"/>
              </a:rPr>
              <a:t>Ground News</a:t>
            </a:r>
            <a:r>
              <a:rPr lang="en" sz="1900">
                <a:solidFill>
                  <a:srgbClr val="000000"/>
                </a:solidFill>
              </a:rPr>
              <a:t> to help you with this. </a:t>
            </a:r>
            <a:endParaRPr sz="1900">
              <a:solidFill>
                <a:srgbClr val="000000"/>
              </a:solidFill>
            </a:endParaRPr>
          </a:p>
          <a:p>
            <a:pPr indent="0" lvl="0" marL="0" rtl="0" algn="l">
              <a:spcBef>
                <a:spcPts val="640"/>
              </a:spcBef>
              <a:spcAft>
                <a:spcPts val="0"/>
              </a:spcAft>
              <a:buNone/>
            </a:pPr>
            <a:r>
              <a:rPr lang="en" sz="1900"/>
              <a:t> </a:t>
            </a:r>
            <a:endParaRPr sz="1900"/>
          </a:p>
        </p:txBody>
      </p:sp>
      <p:pic>
        <p:nvPicPr>
          <p:cNvPr descr="Island_School_Badge.png" id="287" name="Google Shape;287;p49"/>
          <p:cNvPicPr preferRelativeResize="0"/>
          <p:nvPr/>
        </p:nvPicPr>
        <p:blipFill>
          <a:blip r:embed="rId5">
            <a:alphaModFix/>
          </a:blip>
          <a:stretch>
            <a:fillRect/>
          </a:stretch>
        </p:blipFill>
        <p:spPr>
          <a:xfrm>
            <a:off x="98075" y="79375"/>
            <a:ext cx="662100" cy="692900"/>
          </a:xfrm>
          <a:prstGeom prst="rect">
            <a:avLst/>
          </a:prstGeom>
          <a:noFill/>
          <a:ln>
            <a:noFill/>
          </a:ln>
        </p:spPr>
      </p:pic>
      <p:sp>
        <p:nvSpPr>
          <p:cNvPr id="288" name="Google Shape;288;p49"/>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Global competency skill development: Critical thinking - I understand when information is trustworthy and when it isn’t</a:t>
            </a:r>
            <a:endParaRPr b="1" sz="1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2" name="Shape 292"/>
        <p:cNvGrpSpPr/>
        <p:nvPr/>
      </p:nvGrpSpPr>
      <p:grpSpPr>
        <a:xfrm>
          <a:off x="0" y="0"/>
          <a:ext cx="0" cy="0"/>
          <a:chOff x="0" y="0"/>
          <a:chExt cx="0" cy="0"/>
        </a:xfrm>
      </p:grpSpPr>
      <p:sp>
        <p:nvSpPr>
          <p:cNvPr id="293" name="Google Shape;293;p50"/>
          <p:cNvSpPr txBox="1"/>
          <p:nvPr/>
        </p:nvSpPr>
        <p:spPr>
          <a:xfrm>
            <a:off x="213900" y="887869"/>
            <a:ext cx="8716200" cy="547500"/>
          </a:xfrm>
          <a:prstGeom prst="rect">
            <a:avLst/>
          </a:prstGeom>
          <a:solidFill>
            <a:srgbClr val="D9EAD3"/>
          </a:solidFill>
          <a:ln cap="flat" cmpd="sng" w="9525">
            <a:solidFill>
              <a:srgbClr val="D9EAD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Opinion:</a:t>
            </a:r>
            <a:r>
              <a:rPr lang="en" sz="1500">
                <a:latin typeface="Century Gothic"/>
                <a:ea typeface="Century Gothic"/>
                <a:cs typeface="Century Gothic"/>
                <a:sym typeface="Century Gothic"/>
              </a:rPr>
              <a:t> generally defined as an individual’s point of view or belief which is not necessarily shared by others/supported by evidence.</a:t>
            </a:r>
            <a:endParaRPr sz="1500">
              <a:latin typeface="Century Gothic"/>
              <a:ea typeface="Century Gothic"/>
              <a:cs typeface="Century Gothic"/>
              <a:sym typeface="Century Gothic"/>
            </a:endParaRPr>
          </a:p>
        </p:txBody>
      </p:sp>
      <p:sp>
        <p:nvSpPr>
          <p:cNvPr id="294" name="Google Shape;294;p50"/>
          <p:cNvSpPr txBox="1"/>
          <p:nvPr/>
        </p:nvSpPr>
        <p:spPr>
          <a:xfrm>
            <a:off x="171825" y="1572186"/>
            <a:ext cx="8716200" cy="519000"/>
          </a:xfrm>
          <a:prstGeom prst="rect">
            <a:avLst/>
          </a:prstGeom>
          <a:solidFill>
            <a:srgbClr val="F4CCCC"/>
          </a:solidFill>
          <a:ln cap="flat" cmpd="sng" w="9525">
            <a:solidFill>
              <a:srgbClr val="F4CC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Fact: </a:t>
            </a:r>
            <a:r>
              <a:rPr lang="en" sz="1500">
                <a:latin typeface="Century Gothic"/>
                <a:ea typeface="Century Gothic"/>
                <a:cs typeface="Century Gothic"/>
                <a:sym typeface="Century Gothic"/>
              </a:rPr>
              <a:t>something which can be checked or proved; something that is true and which can be verified from experience and observation; a piece of information.</a:t>
            </a:r>
            <a:endParaRPr sz="1500">
              <a:latin typeface="Century Gothic"/>
              <a:ea typeface="Century Gothic"/>
              <a:cs typeface="Century Gothic"/>
              <a:sym typeface="Century Gothic"/>
            </a:endParaRPr>
          </a:p>
        </p:txBody>
      </p:sp>
      <p:sp>
        <p:nvSpPr>
          <p:cNvPr id="295" name="Google Shape;295;p50"/>
          <p:cNvSpPr txBox="1"/>
          <p:nvPr/>
        </p:nvSpPr>
        <p:spPr>
          <a:xfrm>
            <a:off x="171825" y="2321004"/>
            <a:ext cx="8716200" cy="740100"/>
          </a:xfrm>
          <a:prstGeom prst="rect">
            <a:avLst/>
          </a:prstGeom>
          <a:solidFill>
            <a:srgbClr val="C9DAF8"/>
          </a:solidFill>
          <a:ln cap="flat" cmpd="sng" w="9525">
            <a:solidFill>
              <a:srgbClr val="C9DAF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entury Gothic"/>
                <a:ea typeface="Century Gothic"/>
                <a:cs typeface="Century Gothic"/>
                <a:sym typeface="Century Gothic"/>
              </a:rPr>
              <a:t>Value Judgment: </a:t>
            </a:r>
            <a:r>
              <a:rPr lang="en">
                <a:latin typeface="Century Gothic"/>
                <a:ea typeface="Century Gothic"/>
                <a:cs typeface="Century Gothic"/>
                <a:sym typeface="Century Gothic"/>
              </a:rPr>
              <a:t>a particular type of opinion. It is a subjective assessment based on a code of values concerning what is right and wrong; a decision based on moral principles or beliefs; not based upon facts which can be checked or proved. </a:t>
            </a:r>
            <a:endParaRPr>
              <a:latin typeface="Century Gothic"/>
              <a:ea typeface="Century Gothic"/>
              <a:cs typeface="Century Gothic"/>
              <a:sym typeface="Century Gothic"/>
            </a:endParaRPr>
          </a:p>
        </p:txBody>
      </p:sp>
      <p:sp>
        <p:nvSpPr>
          <p:cNvPr id="296" name="Google Shape;296;p50"/>
          <p:cNvSpPr txBox="1"/>
          <p:nvPr/>
        </p:nvSpPr>
        <p:spPr>
          <a:xfrm>
            <a:off x="171825" y="3181839"/>
            <a:ext cx="8716200" cy="519000"/>
          </a:xfrm>
          <a:prstGeom prst="rect">
            <a:avLst/>
          </a:prstGeom>
          <a:solidFill>
            <a:srgbClr val="FFE599"/>
          </a:solidFill>
          <a:ln cap="flat" cmpd="sng" w="9525">
            <a:solidFill>
              <a:srgbClr val="FFE59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Bias: </a:t>
            </a:r>
            <a:r>
              <a:rPr lang="en" sz="1500">
                <a:latin typeface="Century Gothic"/>
                <a:ea typeface="Century Gothic"/>
                <a:cs typeface="Century Gothic"/>
                <a:sym typeface="Century Gothic"/>
              </a:rPr>
              <a:t>Inclination or prejudice for or against one person or group, especially in a way considered to be unfair.</a:t>
            </a:r>
            <a:endParaRPr sz="1500">
              <a:latin typeface="Century Gothic"/>
              <a:ea typeface="Century Gothic"/>
              <a:cs typeface="Century Gothic"/>
              <a:sym typeface="Century Gothic"/>
            </a:endParaRPr>
          </a:p>
        </p:txBody>
      </p:sp>
      <p:sp>
        <p:nvSpPr>
          <p:cNvPr id="297" name="Google Shape;297;p50"/>
          <p:cNvSpPr txBox="1"/>
          <p:nvPr/>
        </p:nvSpPr>
        <p:spPr>
          <a:xfrm>
            <a:off x="171825" y="3821588"/>
            <a:ext cx="8716200" cy="547500"/>
          </a:xfrm>
          <a:prstGeom prst="rect">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Vested Interest: </a:t>
            </a:r>
            <a:r>
              <a:rPr lang="en" sz="1500">
                <a:latin typeface="Century Gothic"/>
                <a:ea typeface="Century Gothic"/>
                <a:cs typeface="Century Gothic"/>
                <a:sym typeface="Century Gothic"/>
              </a:rPr>
              <a:t>If you have a personal stake in something which causes you to be biased toward it, you have a vested interest in it.</a:t>
            </a:r>
            <a:endParaRPr sz="1500">
              <a:latin typeface="Century Gothic"/>
              <a:ea typeface="Century Gothic"/>
              <a:cs typeface="Century Gothic"/>
              <a:sym typeface="Century Gothic"/>
            </a:endParaRPr>
          </a:p>
        </p:txBody>
      </p:sp>
      <p:sp>
        <p:nvSpPr>
          <p:cNvPr id="298" name="Google Shape;298;p50"/>
          <p:cNvSpPr txBox="1"/>
          <p:nvPr/>
        </p:nvSpPr>
        <p:spPr>
          <a:xfrm>
            <a:off x="171825" y="4467508"/>
            <a:ext cx="8716200" cy="547500"/>
          </a:xfrm>
          <a:prstGeom prst="rect">
            <a:avLst/>
          </a:prstGeom>
          <a:solidFill>
            <a:srgbClr val="A2C4C9"/>
          </a:solidFill>
          <a:ln cap="flat" cmpd="sng" w="9525">
            <a:solidFill>
              <a:srgbClr val="A2C4C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Prediction: </a:t>
            </a:r>
            <a:r>
              <a:rPr lang="en" sz="1500">
                <a:latin typeface="Century Gothic"/>
                <a:ea typeface="Century Gothic"/>
                <a:cs typeface="Century Gothic"/>
                <a:sym typeface="Century Gothic"/>
              </a:rPr>
              <a:t>Generally defined as a statement suggesting something which is likely to happen in the future.</a:t>
            </a:r>
            <a:endParaRPr sz="1500">
              <a:latin typeface="Century Gothic"/>
              <a:ea typeface="Century Gothic"/>
              <a:cs typeface="Century Gothic"/>
              <a:sym typeface="Century Gothic"/>
            </a:endParaRPr>
          </a:p>
        </p:txBody>
      </p:sp>
      <p:sp>
        <p:nvSpPr>
          <p:cNvPr id="299" name="Google Shape;299;p50"/>
          <p:cNvSpPr txBox="1"/>
          <p:nvPr/>
        </p:nvSpPr>
        <p:spPr>
          <a:xfrm>
            <a:off x="254575" y="222113"/>
            <a:ext cx="8633400" cy="420600"/>
          </a:xfrm>
          <a:prstGeom prst="rect">
            <a:avLst/>
          </a:prstGeom>
          <a:solidFill>
            <a:srgbClr val="FFFF00"/>
          </a:solidFill>
          <a:ln cap="flat" cmpd="sng" w="9525">
            <a:solidFill>
              <a:srgbClr val="D9EAD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t>IMPORTANT VOCABULARY </a:t>
            </a:r>
            <a:endParaRPr b="1"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1"/>
          <p:cNvSpPr txBox="1"/>
          <p:nvPr>
            <p:ph type="title"/>
          </p:nvPr>
        </p:nvSpPr>
        <p:spPr>
          <a:xfrm>
            <a:off x="1066000" y="234000"/>
            <a:ext cx="7973100" cy="90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Identifying Opinions, facts, predictions, value judgements</a:t>
            </a:r>
            <a:endParaRPr b="1" sz="2200"/>
          </a:p>
          <a:p>
            <a:pPr indent="0" lvl="0" marL="0" rtl="0" algn="l">
              <a:spcBef>
                <a:spcPts val="0"/>
              </a:spcBef>
              <a:spcAft>
                <a:spcPts val="0"/>
              </a:spcAft>
              <a:buNone/>
            </a:pPr>
            <a:r>
              <a:rPr b="1" lang="en" sz="2200"/>
              <a:t>Additional Task </a:t>
            </a:r>
            <a:endParaRPr b="1" sz="2200"/>
          </a:p>
        </p:txBody>
      </p:sp>
      <p:sp>
        <p:nvSpPr>
          <p:cNvPr id="305" name="Google Shape;305;p51"/>
          <p:cNvSpPr txBox="1"/>
          <p:nvPr/>
        </p:nvSpPr>
        <p:spPr>
          <a:xfrm>
            <a:off x="122250" y="1092650"/>
            <a:ext cx="5456700" cy="398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For an </a:t>
            </a:r>
            <a:r>
              <a:rPr b="1" lang="en" sz="1900"/>
              <a:t>online article</a:t>
            </a:r>
            <a:r>
              <a:rPr lang="en" sz="1900"/>
              <a:t> you have used so far identify the following using the Diigo research annotation tool. This is a useful tool for bookmarking and annotating articles</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b="1" lang="en" sz="1900"/>
              <a:t>Annotate </a:t>
            </a:r>
            <a:r>
              <a:rPr lang="en" sz="1900"/>
              <a:t>the </a:t>
            </a:r>
            <a:r>
              <a:rPr lang="en" sz="1900"/>
              <a:t>article</a:t>
            </a:r>
            <a:r>
              <a:rPr lang="en" sz="1900"/>
              <a:t> to highlight examples of :</a:t>
            </a:r>
            <a:endParaRPr sz="1900"/>
          </a:p>
          <a:p>
            <a:pPr indent="0" lvl="0" marL="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Facts</a:t>
            </a:r>
            <a:endParaRPr sz="1900"/>
          </a:p>
          <a:p>
            <a:pPr indent="-349250" lvl="0" marL="457200" rtl="0" algn="l">
              <a:spcBef>
                <a:spcPts val="0"/>
              </a:spcBef>
              <a:spcAft>
                <a:spcPts val="0"/>
              </a:spcAft>
              <a:buSzPts val="1900"/>
              <a:buChar char="●"/>
            </a:pPr>
            <a:r>
              <a:rPr lang="en" sz="1900"/>
              <a:t>Predictions</a:t>
            </a:r>
            <a:endParaRPr sz="1900"/>
          </a:p>
          <a:p>
            <a:pPr indent="-349250" lvl="0" marL="457200" rtl="0" algn="l">
              <a:spcBef>
                <a:spcPts val="0"/>
              </a:spcBef>
              <a:spcAft>
                <a:spcPts val="0"/>
              </a:spcAft>
              <a:buSzPts val="1900"/>
              <a:buChar char="●"/>
            </a:pPr>
            <a:r>
              <a:rPr lang="en" sz="1900"/>
              <a:t>Opinions</a:t>
            </a:r>
            <a:endParaRPr sz="1900"/>
          </a:p>
          <a:p>
            <a:pPr indent="-349250" lvl="0" marL="457200" rtl="0" algn="l">
              <a:spcBef>
                <a:spcPts val="0"/>
              </a:spcBef>
              <a:spcAft>
                <a:spcPts val="0"/>
              </a:spcAft>
              <a:buSzPts val="1900"/>
              <a:buChar char="●"/>
            </a:pPr>
            <a:r>
              <a:rPr lang="en" sz="1900"/>
              <a:t>Value judgements</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Share these examples with the class</a:t>
            </a:r>
            <a:endParaRPr/>
          </a:p>
        </p:txBody>
      </p:sp>
      <p:sp>
        <p:nvSpPr>
          <p:cNvPr id="306" name="Google Shape;306;p51"/>
          <p:cNvSpPr txBox="1"/>
          <p:nvPr/>
        </p:nvSpPr>
        <p:spPr>
          <a:xfrm>
            <a:off x="5703800" y="241485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https://www.diigo.com/</a:t>
            </a:r>
            <a:endParaRPr/>
          </a:p>
          <a:p>
            <a:pPr indent="0" lvl="0" marL="0" rtl="0" algn="l">
              <a:spcBef>
                <a:spcPts val="0"/>
              </a:spcBef>
              <a:spcAft>
                <a:spcPts val="0"/>
              </a:spcAft>
              <a:buNone/>
            </a:pPr>
            <a:r>
              <a:t/>
            </a:r>
            <a:endParaRPr/>
          </a:p>
        </p:txBody>
      </p:sp>
      <p:pic>
        <p:nvPicPr>
          <p:cNvPr id="307" name="Google Shape;307;p51"/>
          <p:cNvPicPr preferRelativeResize="0"/>
          <p:nvPr/>
        </p:nvPicPr>
        <p:blipFill>
          <a:blip r:embed="rId4">
            <a:alphaModFix/>
          </a:blip>
          <a:stretch>
            <a:fillRect/>
          </a:stretch>
        </p:blipFill>
        <p:spPr>
          <a:xfrm>
            <a:off x="5517450" y="766875"/>
            <a:ext cx="3000000" cy="1647975"/>
          </a:xfrm>
          <a:prstGeom prst="rect">
            <a:avLst/>
          </a:prstGeom>
          <a:noFill/>
          <a:ln>
            <a:noFill/>
          </a:ln>
        </p:spPr>
      </p:pic>
      <p:pic>
        <p:nvPicPr>
          <p:cNvPr descr="Island_School_Badge.png" id="308" name="Google Shape;308;p51"/>
          <p:cNvPicPr preferRelativeResize="0"/>
          <p:nvPr/>
        </p:nvPicPr>
        <p:blipFill>
          <a:blip r:embed="rId5">
            <a:alphaModFix/>
          </a:blip>
          <a:stretch>
            <a:fillRect/>
          </a:stretch>
        </p:blipFill>
        <p:spPr>
          <a:xfrm>
            <a:off x="270525" y="224600"/>
            <a:ext cx="757875" cy="793125"/>
          </a:xfrm>
          <a:prstGeom prst="rect">
            <a:avLst/>
          </a:prstGeom>
          <a:noFill/>
          <a:ln>
            <a:noFill/>
          </a:ln>
        </p:spPr>
      </p:pic>
      <p:pic>
        <p:nvPicPr>
          <p:cNvPr descr="Use  sidebar in Diigo extension to  collect and organize knowledge" id="309" name="Google Shape;309;p51" title="Diigo outliner sidebar:  Collect and Organize knowledge">
            <a:hlinkClick r:id="rId6"/>
          </p:cNvPr>
          <p:cNvPicPr preferRelativeResize="0"/>
          <p:nvPr/>
        </p:nvPicPr>
        <p:blipFill>
          <a:blip r:embed="rId7">
            <a:alphaModFix/>
          </a:blip>
          <a:stretch>
            <a:fillRect/>
          </a:stretch>
        </p:blipFill>
        <p:spPr>
          <a:xfrm>
            <a:off x="5703800" y="3030450"/>
            <a:ext cx="2813650" cy="1956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2"/>
          <p:cNvSpPr txBox="1"/>
          <p:nvPr>
            <p:ph type="title"/>
          </p:nvPr>
        </p:nvSpPr>
        <p:spPr>
          <a:xfrm>
            <a:off x="1359175" y="445025"/>
            <a:ext cx="7473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CRAAP Test- Evaluating sources</a:t>
            </a:r>
            <a:endParaRPr b="1"/>
          </a:p>
        </p:txBody>
      </p:sp>
      <p:sp>
        <p:nvSpPr>
          <p:cNvPr id="315" name="Google Shape;315;p52"/>
          <p:cNvSpPr txBox="1"/>
          <p:nvPr/>
        </p:nvSpPr>
        <p:spPr>
          <a:xfrm>
            <a:off x="186550" y="1243675"/>
            <a:ext cx="2736300" cy="370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Remember from year 9? -The CRAAP test can be used as a way of </a:t>
            </a:r>
            <a:r>
              <a:rPr b="1" lang="en" sz="1700"/>
              <a:t>evaluating a the </a:t>
            </a:r>
            <a:r>
              <a:rPr b="1" lang="en" sz="1700"/>
              <a:t>reliability</a:t>
            </a:r>
            <a:r>
              <a:rPr b="1" lang="en" sz="1700"/>
              <a:t> of a source/s.</a:t>
            </a:r>
            <a:endParaRPr b="1"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This is a key skill in Global Perspectives and you will need to demonstrate this skill in assessments throughout the course.</a:t>
            </a:r>
            <a:endParaRPr sz="17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Island_School_Badge.png" id="316" name="Google Shape;316;p52"/>
          <p:cNvPicPr preferRelativeResize="0"/>
          <p:nvPr/>
        </p:nvPicPr>
        <p:blipFill>
          <a:blip r:embed="rId3">
            <a:alphaModFix/>
          </a:blip>
          <a:stretch>
            <a:fillRect/>
          </a:stretch>
        </p:blipFill>
        <p:spPr>
          <a:xfrm>
            <a:off x="270525" y="224600"/>
            <a:ext cx="757875" cy="793125"/>
          </a:xfrm>
          <a:prstGeom prst="rect">
            <a:avLst/>
          </a:prstGeom>
          <a:noFill/>
          <a:ln>
            <a:noFill/>
          </a:ln>
        </p:spPr>
      </p:pic>
      <p:pic>
        <p:nvPicPr>
          <p:cNvPr id="317" name="Google Shape;317;p52"/>
          <p:cNvPicPr preferRelativeResize="0"/>
          <p:nvPr/>
        </p:nvPicPr>
        <p:blipFill>
          <a:blip r:embed="rId4">
            <a:alphaModFix/>
          </a:blip>
          <a:stretch>
            <a:fillRect/>
          </a:stretch>
        </p:blipFill>
        <p:spPr>
          <a:xfrm>
            <a:off x="3020375" y="1262650"/>
            <a:ext cx="5971225" cy="3738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3"/>
          <p:cNvSpPr/>
          <p:nvPr/>
        </p:nvSpPr>
        <p:spPr>
          <a:xfrm>
            <a:off x="0" y="2888250"/>
            <a:ext cx="5261100" cy="2255100"/>
          </a:xfrm>
          <a:prstGeom prst="rect">
            <a:avLst/>
          </a:prstGeom>
          <a:solidFill>
            <a:srgbClr val="FFF2CC"/>
          </a:soli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1500"/>
              </a:spcBef>
              <a:spcAft>
                <a:spcPts val="0"/>
              </a:spcAft>
              <a:buNone/>
            </a:pPr>
            <a:r>
              <a:rPr b="1" lang="en" sz="1800">
                <a:solidFill>
                  <a:srgbClr val="333333"/>
                </a:solidFill>
                <a:latin typeface="Century Gothic"/>
                <a:ea typeface="Century Gothic"/>
                <a:cs typeface="Century Gothic"/>
                <a:sym typeface="Century Gothic"/>
              </a:rPr>
              <a:t>Au</a:t>
            </a:r>
            <a:r>
              <a:rPr b="1" lang="en" sz="1700">
                <a:solidFill>
                  <a:srgbClr val="333333"/>
                </a:solidFill>
                <a:latin typeface="Century Gothic"/>
                <a:ea typeface="Century Gothic"/>
                <a:cs typeface="Century Gothic"/>
                <a:sym typeface="Century Gothic"/>
              </a:rPr>
              <a:t>thority</a:t>
            </a:r>
            <a:endParaRPr b="1" sz="17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Is the author identified? If the author has chosen to remain anonymous, ask yourself 'why?'</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Is the author a person you recognise as an expert in his field?</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If not, is there enough information provided to establish the author’s credibility?</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Can you find references to them elsewhere?</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Is the author affiliated to an academic institution or credible organisation?</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Does  the sources have a reputation for impartiality or lack of bias?</a:t>
            </a:r>
            <a:endParaRPr sz="1100">
              <a:solidFill>
                <a:srgbClr val="333333"/>
              </a:solidFill>
              <a:latin typeface="Century Gothic"/>
              <a:ea typeface="Century Gothic"/>
              <a:cs typeface="Century Gothic"/>
              <a:sym typeface="Century Gothic"/>
            </a:endParaRPr>
          </a:p>
        </p:txBody>
      </p:sp>
      <p:sp>
        <p:nvSpPr>
          <p:cNvPr id="323" name="Google Shape;323;p53"/>
          <p:cNvSpPr/>
          <p:nvPr/>
        </p:nvSpPr>
        <p:spPr>
          <a:xfrm>
            <a:off x="5261100" y="2001500"/>
            <a:ext cx="3954900" cy="3141900"/>
          </a:xfrm>
          <a:prstGeom prst="rect">
            <a:avLst/>
          </a:prstGeom>
          <a:solidFill>
            <a:srgbClr val="C9DAF8"/>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800">
                <a:solidFill>
                  <a:srgbClr val="333333"/>
                </a:solidFill>
                <a:latin typeface="Century Gothic"/>
                <a:ea typeface="Century Gothic"/>
                <a:cs typeface="Century Gothic"/>
                <a:sym typeface="Century Gothic"/>
              </a:rPr>
              <a:t>Purpose</a:t>
            </a:r>
            <a:endParaRPr b="1" sz="18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Does the author present a variety of arguments and viewpoints?</a:t>
            </a:r>
            <a:endParaRPr sz="12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Is it a personal website? Does it express personal opinions?</a:t>
            </a:r>
            <a:endParaRPr sz="12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Is the website part of a commercial organisation, a political party or an organisation with a specific agenda? If yes, question the motives for publishing the information.</a:t>
            </a:r>
            <a:endParaRPr sz="12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Does the website promote a biased viewpoint?</a:t>
            </a:r>
            <a:endParaRPr sz="1200">
              <a:solidFill>
                <a:srgbClr val="333333"/>
              </a:solidFill>
              <a:latin typeface="Century Gothic"/>
              <a:ea typeface="Century Gothic"/>
              <a:cs typeface="Century Gothic"/>
              <a:sym typeface="Century Gothic"/>
            </a:endParaRPr>
          </a:p>
        </p:txBody>
      </p:sp>
      <p:sp>
        <p:nvSpPr>
          <p:cNvPr id="324" name="Google Shape;324;p53"/>
          <p:cNvSpPr/>
          <p:nvPr/>
        </p:nvSpPr>
        <p:spPr>
          <a:xfrm>
            <a:off x="5261100" y="11900"/>
            <a:ext cx="3882900" cy="1989600"/>
          </a:xfrm>
          <a:prstGeom prst="rect">
            <a:avLst/>
          </a:prstGeom>
          <a:solidFill>
            <a:srgbClr val="D9EAD3"/>
          </a:solidFill>
          <a:ln cap="flat" cmpd="sng" w="9525">
            <a:solidFill>
              <a:srgbClr val="D9EAD3"/>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700">
                <a:solidFill>
                  <a:srgbClr val="333333"/>
                </a:solidFill>
                <a:latin typeface="Century Gothic"/>
                <a:ea typeface="Century Gothic"/>
                <a:cs typeface="Century Gothic"/>
                <a:sym typeface="Century Gothic"/>
              </a:rPr>
              <a:t>Accuracy</a:t>
            </a:r>
            <a:endParaRPr b="1" sz="17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Is it free from spelling errors?</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Has the author included a bibliography?</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Are the sources cited reliable and can they be verified elsewhere?</a:t>
            </a:r>
            <a:endParaRPr sz="1300">
              <a:solidFill>
                <a:srgbClr val="333333"/>
              </a:solidFill>
              <a:latin typeface="Century Gothic"/>
              <a:ea typeface="Century Gothic"/>
              <a:cs typeface="Century Gothic"/>
              <a:sym typeface="Century Gothic"/>
            </a:endParaRPr>
          </a:p>
        </p:txBody>
      </p:sp>
      <p:sp>
        <p:nvSpPr>
          <p:cNvPr id="325" name="Google Shape;325;p53"/>
          <p:cNvSpPr/>
          <p:nvPr/>
        </p:nvSpPr>
        <p:spPr>
          <a:xfrm>
            <a:off x="0" y="11900"/>
            <a:ext cx="5261100" cy="1210500"/>
          </a:xfrm>
          <a:prstGeom prst="rect">
            <a:avLst/>
          </a:prstGeom>
          <a:solidFill>
            <a:srgbClr val="F4CCCC"/>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700">
                <a:solidFill>
                  <a:srgbClr val="333333"/>
                </a:solidFill>
                <a:latin typeface="Century Gothic"/>
                <a:ea typeface="Century Gothic"/>
                <a:cs typeface="Century Gothic"/>
                <a:sym typeface="Century Gothic"/>
              </a:rPr>
              <a:t>Currency</a:t>
            </a:r>
            <a:endParaRPr b="1" sz="17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Can you tell when the information was published?</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Is the information up to date?</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Are the links up to date and working?</a:t>
            </a:r>
            <a:endParaRPr sz="1300">
              <a:solidFill>
                <a:srgbClr val="333333"/>
              </a:solidFill>
              <a:latin typeface="Century Gothic"/>
              <a:ea typeface="Century Gothic"/>
              <a:cs typeface="Century Gothic"/>
              <a:sym typeface="Century Gothic"/>
            </a:endParaRPr>
          </a:p>
        </p:txBody>
      </p:sp>
      <p:sp>
        <p:nvSpPr>
          <p:cNvPr id="326" name="Google Shape;326;p53"/>
          <p:cNvSpPr/>
          <p:nvPr/>
        </p:nvSpPr>
        <p:spPr>
          <a:xfrm>
            <a:off x="0" y="1223550"/>
            <a:ext cx="5261100" cy="1664700"/>
          </a:xfrm>
          <a:prstGeom prst="rect">
            <a:avLst/>
          </a:prstGeom>
          <a:solidFill>
            <a:srgbClr val="D9D2E9"/>
          </a:solidFill>
          <a:ln cap="flat" cmpd="sng" w="9525">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latin typeface="Century Gothic"/>
                <a:ea typeface="Century Gothic"/>
                <a:cs typeface="Century Gothic"/>
                <a:sym typeface="Century Gothic"/>
              </a:rPr>
              <a:t>Relevance</a:t>
            </a:r>
            <a:endParaRPr sz="1700">
              <a:latin typeface="Century Gothic"/>
              <a:ea typeface="Century Gothic"/>
              <a:cs typeface="Century Gothic"/>
              <a:sym typeface="Century Gothic"/>
            </a:endParaRPr>
          </a:p>
          <a:p>
            <a:pPr indent="-311150" lvl="0" marL="457200" rtl="0" algn="l">
              <a:spcBef>
                <a:spcPts val="0"/>
              </a:spcBef>
              <a:spcAft>
                <a:spcPts val="0"/>
              </a:spcAft>
              <a:buSzPts val="1300"/>
              <a:buFont typeface="Century Gothic"/>
              <a:buChar char="●"/>
            </a:pPr>
            <a:r>
              <a:rPr lang="en" sz="1300">
                <a:latin typeface="Century Gothic"/>
                <a:ea typeface="Century Gothic"/>
                <a:cs typeface="Century Gothic"/>
                <a:sym typeface="Century Gothic"/>
              </a:rPr>
              <a:t>Does the info. relate to your topic or answer your question?</a:t>
            </a:r>
            <a:endParaRPr sz="1300">
              <a:latin typeface="Century Gothic"/>
              <a:ea typeface="Century Gothic"/>
              <a:cs typeface="Century Gothic"/>
              <a:sym typeface="Century Gothic"/>
            </a:endParaRPr>
          </a:p>
          <a:p>
            <a:pPr indent="-311150" lvl="0" marL="457200" rtl="0" algn="l">
              <a:spcBef>
                <a:spcPts val="0"/>
              </a:spcBef>
              <a:spcAft>
                <a:spcPts val="0"/>
              </a:spcAft>
              <a:buSzPts val="1300"/>
              <a:buFont typeface="Century Gothic"/>
              <a:buChar char="●"/>
            </a:pPr>
            <a:r>
              <a:rPr lang="en" sz="1300">
                <a:latin typeface="Century Gothic"/>
                <a:ea typeface="Century Gothic"/>
                <a:cs typeface="Century Gothic"/>
                <a:sym typeface="Century Gothic"/>
              </a:rPr>
              <a:t>Is the information at an appropriate level (i.e. not too elementary or advanced for your needs)?</a:t>
            </a:r>
            <a:endParaRPr sz="1300">
              <a:latin typeface="Century Gothic"/>
              <a:ea typeface="Century Gothic"/>
              <a:cs typeface="Century Gothic"/>
              <a:sym typeface="Century Gothic"/>
            </a:endParaRPr>
          </a:p>
          <a:p>
            <a:pPr indent="-311150" lvl="0" marL="457200" rtl="0" algn="l">
              <a:spcBef>
                <a:spcPts val="0"/>
              </a:spcBef>
              <a:spcAft>
                <a:spcPts val="0"/>
              </a:spcAft>
              <a:buSzPts val="1300"/>
              <a:buFont typeface="Century Gothic"/>
              <a:buChar char="●"/>
            </a:pPr>
            <a:r>
              <a:rPr lang="en" sz="1300">
                <a:latin typeface="Century Gothic"/>
                <a:ea typeface="Century Gothic"/>
                <a:cs typeface="Century Gothic"/>
                <a:sym typeface="Century Gothic"/>
              </a:rPr>
              <a:t>Have you looked at a variety of sources before determining this is one you will use?</a:t>
            </a:r>
            <a:endParaRPr sz="1300">
              <a:latin typeface="Century Gothic"/>
              <a:ea typeface="Century Gothic"/>
              <a:cs typeface="Century Gothic"/>
              <a:sym typeface="Century Gothic"/>
            </a:endParaRPr>
          </a:p>
        </p:txBody>
      </p:sp>
      <p:sp>
        <p:nvSpPr>
          <p:cNvPr id="327" name="Google Shape;327;p53"/>
          <p:cNvSpPr txBox="1"/>
          <p:nvPr/>
        </p:nvSpPr>
        <p:spPr>
          <a:xfrm>
            <a:off x="1518250" y="20700"/>
            <a:ext cx="4567500" cy="2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4"/>
          <p:cNvSpPr txBox="1"/>
          <p:nvPr>
            <p:ph type="title"/>
          </p:nvPr>
        </p:nvSpPr>
        <p:spPr>
          <a:xfrm>
            <a:off x="1028400" y="224600"/>
            <a:ext cx="7808700" cy="79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t>Complete a CRAAP analysis for 2 of the sources you have used in your research for your assessment</a:t>
            </a:r>
            <a:endParaRPr b="1" sz="2300"/>
          </a:p>
        </p:txBody>
      </p:sp>
      <p:pic>
        <p:nvPicPr>
          <p:cNvPr descr="Island_School_Badge.png" id="333" name="Google Shape;333;p54"/>
          <p:cNvPicPr preferRelativeResize="0"/>
          <p:nvPr/>
        </p:nvPicPr>
        <p:blipFill>
          <a:blip r:embed="rId3">
            <a:alphaModFix/>
          </a:blip>
          <a:stretch>
            <a:fillRect/>
          </a:stretch>
        </p:blipFill>
        <p:spPr>
          <a:xfrm>
            <a:off x="270525" y="224600"/>
            <a:ext cx="757875" cy="793125"/>
          </a:xfrm>
          <a:prstGeom prst="rect">
            <a:avLst/>
          </a:prstGeom>
          <a:noFill/>
          <a:ln>
            <a:noFill/>
          </a:ln>
        </p:spPr>
      </p:pic>
      <p:sp>
        <p:nvSpPr>
          <p:cNvPr id="334" name="Google Shape;334;p54"/>
          <p:cNvSpPr txBox="1"/>
          <p:nvPr/>
        </p:nvSpPr>
        <p:spPr>
          <a:xfrm>
            <a:off x="453050" y="1368050"/>
            <a:ext cx="4432800" cy="366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In your unit booklet complete a CRAAP test for at least 2 contrasting sources that you have used so far.</a:t>
            </a:r>
            <a:r>
              <a:rPr lang="en" sz="1800"/>
              <a: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Record your analysis in your booklet- you don’t have to apply all the CRAAP aspects just two or three that are the most important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You will share this with this class at the end of the lesson today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35" name="Google Shape;335;p54"/>
          <p:cNvPicPr preferRelativeResize="0"/>
          <p:nvPr/>
        </p:nvPicPr>
        <p:blipFill>
          <a:blip r:embed="rId4">
            <a:alphaModFix/>
          </a:blip>
          <a:stretch>
            <a:fillRect/>
          </a:stretch>
        </p:blipFill>
        <p:spPr>
          <a:xfrm>
            <a:off x="5206350" y="1368050"/>
            <a:ext cx="3200400" cy="2971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5"/>
          <p:cNvSpPr txBox="1"/>
          <p:nvPr>
            <p:ph type="title"/>
          </p:nvPr>
        </p:nvSpPr>
        <p:spPr>
          <a:xfrm>
            <a:off x="1244825" y="368825"/>
            <a:ext cx="766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CRAAP</a:t>
            </a:r>
            <a:endParaRPr b="1"/>
          </a:p>
        </p:txBody>
      </p:sp>
      <p:sp>
        <p:nvSpPr>
          <p:cNvPr id="341" name="Google Shape;341;p55"/>
          <p:cNvSpPr txBox="1"/>
          <p:nvPr/>
        </p:nvSpPr>
        <p:spPr>
          <a:xfrm>
            <a:off x="205950" y="1076350"/>
            <a:ext cx="88716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222222"/>
                </a:solidFill>
                <a:highlight>
                  <a:srgbClr val="FFFFFF"/>
                </a:highlight>
              </a:rPr>
              <a:t>Questions to consider: </a:t>
            </a:r>
            <a:endParaRPr sz="1900">
              <a:solidFill>
                <a:srgbClr val="222222"/>
              </a:solidFill>
              <a:highlight>
                <a:srgbClr val="FFFFFF"/>
              </a:highlight>
            </a:endParaRPr>
          </a:p>
          <a:p>
            <a:pPr indent="0" lvl="0" marL="0" rtl="0" algn="l">
              <a:spcBef>
                <a:spcPts val="0"/>
              </a:spcBef>
              <a:spcAft>
                <a:spcPts val="0"/>
              </a:spcAft>
              <a:buNone/>
            </a:pPr>
            <a:r>
              <a:t/>
            </a:r>
            <a:endParaRPr sz="19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Why is the currency or date of publication an important consideration?</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Not all sources are created equal, how can credibility be understood in relation to journalists, newspapers or media organization?</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Reliability, truthfulness, correctness and accuracy seem to be harder and harder to find, especially in political discourse. How does a reader seek to be correctly and accurately informed in 2026?</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What ways does bias appear in media and how can students and researchers recognize it or avoid it?</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How might teens or young adults speak with people who might be misinformed or under a false narrative?</a:t>
            </a:r>
            <a:endParaRPr sz="1700"/>
          </a:p>
        </p:txBody>
      </p:sp>
      <p:pic>
        <p:nvPicPr>
          <p:cNvPr descr="Island_School_Badge.png" id="342" name="Google Shape;342;p55"/>
          <p:cNvPicPr preferRelativeResize="0"/>
          <p:nvPr/>
        </p:nvPicPr>
        <p:blipFill>
          <a:blip r:embed="rId3">
            <a:alphaModFix/>
          </a:blip>
          <a:stretch>
            <a:fillRect/>
          </a:stretch>
        </p:blipFill>
        <p:spPr>
          <a:xfrm>
            <a:off x="270525" y="224600"/>
            <a:ext cx="757875" cy="793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descr="Peter McIndoe isn't a fan of birds. In fact, he has a theory about them that might shock you. Listen along to this eye-opening talk as it takes a turn and makes a larger point about conspiracies, truth and belonging in divisive times.&#10;&#10;If you love watching TED Talks like this one, become a TED Member to support our mission of spreading ideas: https://ted.com/membership&#10;&#10;Follow TED! &#10;Twitter: https://twitter.com/TEDTalks&#10;Instagram: https://www.instagram.com/ted&#10;Facebook: https://facebook.com/TED&#10;LinkedIn: https://www.linkedin.com/company/ted-conferences&#10;TikTok: https://www.tiktok.com/@tedtoks&#10;&#10;The TED Talks channel features talks, performances and original series from the world's leading thinkers and doers. Subscribe to our channel for videos on Technology, Entertainment and Design — plus science, business, global issues, the arts and more. Visit https://TED.com to get our entire library of TED Talks, transcripts, translations, personalized talk recommendations and more.&#10;&#10;Watch more: https://go.ted.com/petermcindoe&#10;&#10;https://youtu.be/3VEkzweBJPM&#10;&#10;TED's videos may be used for non-commercial purposes under a Creative Commons License, Attribution–Non Commercial–No Derivatives (or the CC BY – NC – ND 4.0 International) and in accordance with our TED Talks Usage Policy: https://www.ted.com/about/our-organization/our-policies-terms/ted-talks-usage-policy. For more information on using TED for commercial purposes (e.g. employee learning, in a film or online course), please submit a Media Request at https://media-requests.ted.com&#10;&#10;#TED #TEDTalks #conspiracy" id="347" name="Google Shape;347;p56" title="Birds Aren’t Real? How a Conspiracy Takes Flight | Peter McIndoe | TED">
            <a:hlinkClick r:id="rId3"/>
          </p:cNvPr>
          <p:cNvPicPr preferRelativeResize="0"/>
          <p:nvPr/>
        </p:nvPicPr>
        <p:blipFill>
          <a:blip r:embed="rId4">
            <a:alphaModFix/>
          </a:blip>
          <a:stretch>
            <a:fillRect/>
          </a:stretch>
        </p:blipFill>
        <p:spPr>
          <a:xfrm>
            <a:off x="220750" y="124175"/>
            <a:ext cx="8702500" cy="489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1000"/>
                                        <p:tgtEl>
                                          <p:spTgt spid="3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