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Century Gothic"/>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CenturyGothic-regular.fntdata"/><Relationship Id="rId14" Type="http://schemas.openxmlformats.org/officeDocument/2006/relationships/slide" Target="slides/slide8.xml"/><Relationship Id="rId17" Type="http://schemas.openxmlformats.org/officeDocument/2006/relationships/font" Target="fonts/CenturyGothic-italic.fntdata"/><Relationship Id="rId16" Type="http://schemas.openxmlformats.org/officeDocument/2006/relationships/font" Target="fonts/CenturyGothic-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18" Type="http://schemas.openxmlformats.org/officeDocument/2006/relationships/font" Target="fonts/CenturyGothic-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c9ecb261e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c9ecb261e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b41a8c958b_1_8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b41a8c958b_1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41e88f7a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41e88f7a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d2e8dad0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d2e8dad0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cbe40408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cbe40408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cd5c9b1d0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cd5c9b1d0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ce6e8de7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ce6e8de7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https://www.youtube.com/watch?v=xVWHuJOmaEk</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4" name="Google Shape;64;p1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marR="0" rtl="0" algn="ctr">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ctr">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ctr">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0" name="Google Shape;70;p1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71" name="Google Shape;71;p1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2" name="Google Shape;72;p1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3" name="Google Shape;73;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7"/>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1"/>
              </a:buClr>
              <a:buSzPts val="4000"/>
              <a:buFont typeface="Century Gothic"/>
              <a:buNone/>
              <a:defRPr b="1" i="0" sz="4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6" name="Google Shape;76;p17"/>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1pPr>
            <a:lvl2pPr indent="-228600" lvl="1" marL="914400" marR="0" rtl="0" algn="l">
              <a:spcBef>
                <a:spcPts val="360"/>
              </a:spcBef>
              <a:spcAft>
                <a:spcPts val="0"/>
              </a:spcAft>
              <a:buClr>
                <a:schemeClr val="lt1"/>
              </a:buClr>
              <a:buSzPts val="1800"/>
              <a:buFont typeface="Arial"/>
              <a:buNone/>
              <a:defRPr b="0" i="0" sz="1800" u="none" cap="none" strike="noStrike">
                <a:solidFill>
                  <a:schemeClr val="lt1"/>
                </a:solidFill>
                <a:latin typeface="Century Gothic"/>
                <a:ea typeface="Century Gothic"/>
                <a:cs typeface="Century Gothic"/>
                <a:sym typeface="Century Gothic"/>
              </a:defRPr>
            </a:lvl2pPr>
            <a:lvl3pPr indent="-228600" lvl="2" marL="1371600" marR="0" rtl="0" algn="l">
              <a:spcBef>
                <a:spcPts val="320"/>
              </a:spcBef>
              <a:spcAft>
                <a:spcPts val="0"/>
              </a:spcAft>
              <a:buClr>
                <a:schemeClr val="lt1"/>
              </a:buClr>
              <a:buSzPts val="1600"/>
              <a:buFont typeface="Arial"/>
              <a:buNone/>
              <a:defRPr b="0" i="0" sz="1600" u="none" cap="none" strike="noStrike">
                <a:solidFill>
                  <a:schemeClr val="lt1"/>
                </a:solidFill>
                <a:latin typeface="Century Gothic"/>
                <a:ea typeface="Century Gothic"/>
                <a:cs typeface="Century Gothic"/>
                <a:sym typeface="Century Gothic"/>
              </a:defRPr>
            </a:lvl3pPr>
            <a:lvl4pPr indent="-228600" lvl="3" marL="18288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4pPr>
            <a:lvl5pPr indent="-228600" lvl="4" marL="22860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5pPr>
            <a:lvl6pPr indent="-228600" lvl="5" marL="2743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6pPr>
            <a:lvl7pPr indent="-228600" lvl="6" marL="32004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7pPr>
            <a:lvl8pPr indent="-228600" lvl="7" marL="36576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8pPr>
            <a:lvl9pPr indent="-228600" lvl="8" marL="41148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9pPr>
          </a:lstStyle>
          <a:p/>
        </p:txBody>
      </p:sp>
      <p:sp>
        <p:nvSpPr>
          <p:cNvPr id="77" name="Google Shape;77;p1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8" name="Google Shape;78;p1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9" name="Google Shape;79;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 name="Shape 80"/>
        <p:cNvGrpSpPr/>
        <p:nvPr/>
      </p:nvGrpSpPr>
      <p:grpSpPr>
        <a:xfrm>
          <a:off x="0" y="0"/>
          <a:ext cx="0" cy="0"/>
          <a:chOff x="0" y="0"/>
          <a:chExt cx="0" cy="0"/>
        </a:xfrm>
      </p:grpSpPr>
      <p:sp>
        <p:nvSpPr>
          <p:cNvPr id="81" name="Google Shape;81;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2" name="Google Shape;82;p18"/>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9pPr>
          </a:lstStyle>
          <a:p/>
        </p:txBody>
      </p:sp>
      <p:sp>
        <p:nvSpPr>
          <p:cNvPr id="83" name="Google Shape;83;p18"/>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9pPr>
          </a:lstStyle>
          <a:p/>
        </p:txBody>
      </p:sp>
      <p:sp>
        <p:nvSpPr>
          <p:cNvPr id="84" name="Google Shape;84;p1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5" name="Google Shape;85;p1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6" name="Google Shape;86;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9" name="Google Shape;89;p19"/>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entury Gothic"/>
                <a:ea typeface="Century Gothic"/>
                <a:cs typeface="Century Gothic"/>
                <a:sym typeface="Century Gothic"/>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entury Gothic"/>
                <a:ea typeface="Century Gothic"/>
                <a:cs typeface="Century Gothic"/>
                <a:sym typeface="Century Gothic"/>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entury Gothic"/>
                <a:ea typeface="Century Gothic"/>
                <a:cs typeface="Century Gothic"/>
                <a:sym typeface="Century Gothic"/>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5pPr>
            <a:lvl6pPr indent="-228600" lvl="5" marL="27432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6pPr>
            <a:lvl7pPr indent="-228600" lvl="6" marL="32004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7pPr>
            <a:lvl8pPr indent="-228600" lvl="7" marL="36576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8pPr>
            <a:lvl9pPr indent="-228600" lvl="8" marL="4114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9pPr>
          </a:lstStyle>
          <a:p/>
        </p:txBody>
      </p:sp>
      <p:sp>
        <p:nvSpPr>
          <p:cNvPr id="90" name="Google Shape;90;p19"/>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1" name="Google Shape;91;p19"/>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entury Gothic"/>
                <a:ea typeface="Century Gothic"/>
                <a:cs typeface="Century Gothic"/>
                <a:sym typeface="Century Gothic"/>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entury Gothic"/>
                <a:ea typeface="Century Gothic"/>
                <a:cs typeface="Century Gothic"/>
                <a:sym typeface="Century Gothic"/>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entury Gothic"/>
                <a:ea typeface="Century Gothic"/>
                <a:cs typeface="Century Gothic"/>
                <a:sym typeface="Century Gothic"/>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5pPr>
            <a:lvl6pPr indent="-228600" lvl="5" marL="27432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6pPr>
            <a:lvl7pPr indent="-228600" lvl="6" marL="32004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7pPr>
            <a:lvl8pPr indent="-228600" lvl="7" marL="36576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8pPr>
            <a:lvl9pPr indent="-228600" lvl="8" marL="4114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9pPr>
          </a:lstStyle>
          <a:p/>
        </p:txBody>
      </p:sp>
      <p:sp>
        <p:nvSpPr>
          <p:cNvPr id="92" name="Google Shape;92;p19"/>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3" name="Google Shape;93;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4" name="Google Shape;94;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5" name="Google Shape;95;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2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8" name="Google Shape;98;p2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9" name="Google Shape;99;p2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0" name="Google Shape;100;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p2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3" name="Google Shape;103;p2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4" name="Google Shape;104;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2000"/>
              <a:buFont typeface="Century Gothic"/>
              <a:buNone/>
              <a:defRPr b="1" i="0" sz="2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7" name="Google Shape;107;p22"/>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08" name="Google Shape;108;p22"/>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entury Gothic"/>
                <a:ea typeface="Century Gothic"/>
                <a:cs typeface="Century Gothic"/>
                <a:sym typeface="Century Gothic"/>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228600" lvl="5" marL="27432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228600" lvl="6" marL="32004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228600" lvl="7" marL="36576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228600" lvl="8" marL="4114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p:txBody>
      </p:sp>
      <p:sp>
        <p:nvSpPr>
          <p:cNvPr id="109" name="Google Shape;109;p2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0" name="Google Shape;110;p2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1" name="Google Shape;111;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2000"/>
              <a:buFont typeface="Century Gothic"/>
              <a:buNone/>
              <a:defRPr b="1" i="0" sz="2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4" name="Google Shape;114;p23"/>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115" name="Google Shape;115;p23"/>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entury Gothic"/>
                <a:ea typeface="Century Gothic"/>
                <a:cs typeface="Century Gothic"/>
                <a:sym typeface="Century Gothic"/>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228600" lvl="5" marL="27432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228600" lvl="6" marL="32004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228600" lvl="7" marL="36576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228600" lvl="8" marL="4114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1" name="Google Shape;121;p24"/>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7" name="Google Shape;127;p25"/>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28" name="Google Shape;128;p2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9" name="Google Shape;129;p2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0" name="Google Shape;130;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hyperlink" Target="http://www.youtube.com/watch?v=M-iJM02m_Hg" TargetMode="External"/><Relationship Id="rId5"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hyperlink" Target="https://sdgs.un.org/goals" TargetMode="External"/><Relationship Id="rId4" Type="http://schemas.openxmlformats.org/officeDocument/2006/relationships/image" Target="../media/image1.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hyperlink" Target="https://sdg-tracker.org/" TargetMode="External"/><Relationship Id="rId4" Type="http://schemas.openxmlformats.org/officeDocument/2006/relationships/hyperlink" Target="https://www.un.org/millenniumgoals/multimedia.shtml" TargetMode="External"/><Relationship Id="rId5" Type="http://schemas.openxmlformats.org/officeDocument/2006/relationships/image" Target="../media/image1.png"/><Relationship Id="rId6"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hyperlink" Target="https://www.youtube.com/watch?v=xVWHuJOmaEk" TargetMode="External"/><Relationship Id="rId4" Type="http://schemas.openxmlformats.org/officeDocument/2006/relationships/hyperlink" Target="http://www.youtube.com/watch?v=xVWHuJOmaEk" TargetMode="External"/><Relationship Id="rId5"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7" name="Google Shape;137;p26"/>
          <p:cNvPicPr preferRelativeResize="0"/>
          <p:nvPr/>
        </p:nvPicPr>
        <p:blipFill rotWithShape="1">
          <a:blip r:embed="rId3">
            <a:alphaModFix/>
          </a:blip>
          <a:srcRect b="12495" l="0" r="0" t="12503"/>
          <a:stretch/>
        </p:blipFill>
        <p:spPr>
          <a:xfrm>
            <a:off x="0" y="0"/>
            <a:ext cx="9144000" cy="5143497"/>
          </a:xfrm>
          <a:prstGeom prst="rect">
            <a:avLst/>
          </a:prstGeom>
          <a:noFill/>
          <a:ln>
            <a:noFill/>
          </a:ln>
        </p:spPr>
      </p:pic>
      <p:sp>
        <p:nvSpPr>
          <p:cNvPr id="138" name="Google Shape;138;p26"/>
          <p:cNvSpPr/>
          <p:nvPr/>
        </p:nvSpPr>
        <p:spPr>
          <a:xfrm>
            <a:off x="2624350" y="856725"/>
            <a:ext cx="3805800" cy="3530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t>I</a:t>
            </a:r>
            <a:r>
              <a:rPr b="1" lang="en" sz="3000"/>
              <a:t>ntroduction to Explorations</a:t>
            </a:r>
            <a:endParaRPr b="1" sz="3000"/>
          </a:p>
          <a:p>
            <a:pPr indent="0" lvl="0" marL="0" rtl="0" algn="ctr">
              <a:spcBef>
                <a:spcPts val="0"/>
              </a:spcBef>
              <a:spcAft>
                <a:spcPts val="0"/>
              </a:spcAft>
              <a:buNone/>
            </a:pPr>
            <a:r>
              <a:t/>
            </a:r>
            <a:endParaRPr b="1" sz="3200"/>
          </a:p>
          <a:p>
            <a:pPr indent="0" lvl="0" marL="0" rtl="0" algn="ctr">
              <a:spcBef>
                <a:spcPts val="0"/>
              </a:spcBef>
              <a:spcAft>
                <a:spcPts val="0"/>
              </a:spcAft>
              <a:buNone/>
            </a:pPr>
            <a:r>
              <a:rPr b="1" lang="en" sz="3200"/>
              <a:t> Year 10- lesson 2</a:t>
            </a:r>
            <a:endParaRPr b="1" sz="3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 name="Shape 142"/>
        <p:cNvGrpSpPr/>
        <p:nvPr/>
      </p:nvGrpSpPr>
      <p:grpSpPr>
        <a:xfrm>
          <a:off x="0" y="0"/>
          <a:ext cx="0" cy="0"/>
          <a:chOff x="0" y="0"/>
          <a:chExt cx="0" cy="0"/>
        </a:xfrm>
      </p:grpSpPr>
      <p:sp>
        <p:nvSpPr>
          <p:cNvPr id="143" name="Google Shape;143;p27"/>
          <p:cNvSpPr txBox="1"/>
          <p:nvPr>
            <p:ph type="title"/>
          </p:nvPr>
        </p:nvSpPr>
        <p:spPr>
          <a:xfrm>
            <a:off x="1268175" y="205975"/>
            <a:ext cx="74187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a:solidFill>
                  <a:srgbClr val="000000"/>
                </a:solidFill>
              </a:rPr>
              <a:t>Learning objectives</a:t>
            </a:r>
            <a:endParaRPr b="1">
              <a:solidFill>
                <a:srgbClr val="000000"/>
              </a:solidFill>
            </a:endParaRPr>
          </a:p>
        </p:txBody>
      </p:sp>
      <p:sp>
        <p:nvSpPr>
          <p:cNvPr id="144" name="Google Shape;144;p27"/>
          <p:cNvSpPr txBox="1"/>
          <p:nvPr>
            <p:ph idx="1" type="body"/>
          </p:nvPr>
        </p:nvSpPr>
        <p:spPr>
          <a:xfrm>
            <a:off x="457200" y="1410475"/>
            <a:ext cx="8229600" cy="3184200"/>
          </a:xfrm>
          <a:prstGeom prst="rect">
            <a:avLst/>
          </a:prstGeom>
        </p:spPr>
        <p:txBody>
          <a:bodyPr anchorCtr="0" anchor="t" bIns="45700" lIns="91425" spcFirstLastPara="1" rIns="91425" wrap="square" tIns="45700">
            <a:noAutofit/>
          </a:bodyPr>
          <a:lstStyle/>
          <a:p>
            <a:pPr indent="-374650" lvl="0" marL="457200" rtl="0" algn="l">
              <a:spcBef>
                <a:spcPts val="360"/>
              </a:spcBef>
              <a:spcAft>
                <a:spcPts val="0"/>
              </a:spcAft>
              <a:buClr>
                <a:srgbClr val="000000"/>
              </a:buClr>
              <a:buSzPts val="2300"/>
              <a:buChar char="•"/>
            </a:pPr>
            <a:r>
              <a:rPr lang="en" sz="2300">
                <a:solidFill>
                  <a:srgbClr val="000000"/>
                </a:solidFill>
              </a:rPr>
              <a:t>To develop knowledge and understanding of the United Nations Sustainable Development Goals (SDGs)</a:t>
            </a:r>
            <a:endParaRPr sz="23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To consider your thoughts and feelings about which SDGs are important to you.</a:t>
            </a:r>
            <a:endParaRPr sz="23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To develop an understanding of what progress is being made to solve these problems and how this is being done.</a:t>
            </a:r>
            <a:endParaRPr sz="23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To consider the barriers to achieving the SDGs</a:t>
            </a:r>
            <a:endParaRPr sz="2300">
              <a:solidFill>
                <a:srgbClr val="000000"/>
              </a:solidFill>
            </a:endParaRPr>
          </a:p>
        </p:txBody>
      </p:sp>
      <p:pic>
        <p:nvPicPr>
          <p:cNvPr descr="Island_School_Badge.png" id="145" name="Google Shape;145;p27"/>
          <p:cNvPicPr preferRelativeResize="0"/>
          <p:nvPr/>
        </p:nvPicPr>
        <p:blipFill>
          <a:blip r:embed="rId3">
            <a:alphaModFix/>
          </a:blip>
          <a:stretch>
            <a:fillRect/>
          </a:stretch>
        </p:blipFill>
        <p:spPr>
          <a:xfrm>
            <a:off x="270525" y="224600"/>
            <a:ext cx="757875" cy="793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9" name="Shape 149"/>
        <p:cNvGrpSpPr/>
        <p:nvPr/>
      </p:nvGrpSpPr>
      <p:grpSpPr>
        <a:xfrm>
          <a:off x="0" y="0"/>
          <a:ext cx="0" cy="0"/>
          <a:chOff x="0" y="0"/>
          <a:chExt cx="0" cy="0"/>
        </a:xfrm>
      </p:grpSpPr>
      <p:sp>
        <p:nvSpPr>
          <p:cNvPr id="150" name="Google Shape;150;p28"/>
          <p:cNvSpPr txBox="1"/>
          <p:nvPr>
            <p:ph type="title"/>
          </p:nvPr>
        </p:nvSpPr>
        <p:spPr>
          <a:xfrm>
            <a:off x="1268175" y="205975"/>
            <a:ext cx="74187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a:solidFill>
                  <a:srgbClr val="000000"/>
                </a:solidFill>
                <a:latin typeface="Century Gothic"/>
                <a:ea typeface="Century Gothic"/>
                <a:cs typeface="Century Gothic"/>
                <a:sym typeface="Century Gothic"/>
              </a:rPr>
              <a:t>UN Sustainable Development Goals</a:t>
            </a:r>
            <a:endParaRPr b="1">
              <a:solidFill>
                <a:srgbClr val="000000"/>
              </a:solidFill>
              <a:latin typeface="Century Gothic"/>
              <a:ea typeface="Century Gothic"/>
              <a:cs typeface="Century Gothic"/>
              <a:sym typeface="Century Gothic"/>
            </a:endParaRPr>
          </a:p>
        </p:txBody>
      </p:sp>
      <p:sp>
        <p:nvSpPr>
          <p:cNvPr id="151" name="Google Shape;151;p28"/>
          <p:cNvSpPr txBox="1"/>
          <p:nvPr>
            <p:ph idx="1" type="body"/>
          </p:nvPr>
        </p:nvSpPr>
        <p:spPr>
          <a:xfrm>
            <a:off x="224125" y="1200150"/>
            <a:ext cx="2869500" cy="3755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b="1" lang="en" sz="2100">
                <a:solidFill>
                  <a:srgbClr val="000000"/>
                </a:solidFill>
                <a:latin typeface="Century Gothic"/>
                <a:ea typeface="Century Gothic"/>
                <a:cs typeface="Century Gothic"/>
                <a:sym typeface="Century Gothic"/>
              </a:rPr>
              <a:t>The UN Sustainable Development Goals (SDGs) are series of targets set by the UN</a:t>
            </a:r>
            <a:r>
              <a:rPr lang="en" sz="2100">
                <a:solidFill>
                  <a:srgbClr val="000000"/>
                </a:solidFill>
                <a:latin typeface="Century Gothic"/>
                <a:ea typeface="Century Gothic"/>
                <a:cs typeface="Century Gothic"/>
                <a:sym typeface="Century Gothic"/>
              </a:rPr>
              <a:t>. </a:t>
            </a:r>
            <a:endParaRPr sz="2100">
              <a:solidFill>
                <a:srgbClr val="000000"/>
              </a:solidFill>
              <a:latin typeface="Century Gothic"/>
              <a:ea typeface="Century Gothic"/>
              <a:cs typeface="Century Gothic"/>
              <a:sym typeface="Century Gothic"/>
            </a:endParaRPr>
          </a:p>
          <a:p>
            <a:pPr indent="0" lvl="0" marL="0" rtl="0" algn="l">
              <a:spcBef>
                <a:spcPts val="360"/>
              </a:spcBef>
              <a:spcAft>
                <a:spcPts val="0"/>
              </a:spcAft>
              <a:buNone/>
            </a:pPr>
            <a:r>
              <a:t/>
            </a:r>
            <a:endParaRPr sz="2100">
              <a:solidFill>
                <a:srgbClr val="000000"/>
              </a:solidFill>
              <a:latin typeface="Century Gothic"/>
              <a:ea typeface="Century Gothic"/>
              <a:cs typeface="Century Gothic"/>
              <a:sym typeface="Century Gothic"/>
            </a:endParaRPr>
          </a:p>
          <a:p>
            <a:pPr indent="0" lvl="0" marL="0" rtl="0" algn="l">
              <a:spcBef>
                <a:spcPts val="360"/>
              </a:spcBef>
              <a:spcAft>
                <a:spcPts val="0"/>
              </a:spcAft>
              <a:buNone/>
            </a:pPr>
            <a:r>
              <a:rPr lang="en" sz="2100">
                <a:solidFill>
                  <a:srgbClr val="000000"/>
                </a:solidFill>
                <a:latin typeface="Century Gothic"/>
                <a:ea typeface="Century Gothic"/>
                <a:cs typeface="Century Gothic"/>
                <a:sym typeface="Century Gothic"/>
              </a:rPr>
              <a:t>They have been described as the </a:t>
            </a:r>
            <a:r>
              <a:rPr b="1" lang="en" sz="2100">
                <a:solidFill>
                  <a:srgbClr val="000000"/>
                </a:solidFill>
                <a:latin typeface="Century Gothic"/>
                <a:ea typeface="Century Gothic"/>
                <a:cs typeface="Century Gothic"/>
                <a:sym typeface="Century Gothic"/>
              </a:rPr>
              <a:t>ultimate ‘to do’ list </a:t>
            </a:r>
            <a:r>
              <a:rPr lang="en" sz="2100">
                <a:solidFill>
                  <a:srgbClr val="000000"/>
                </a:solidFill>
                <a:latin typeface="Century Gothic"/>
                <a:ea typeface="Century Gothic"/>
                <a:cs typeface="Century Gothic"/>
                <a:sym typeface="Century Gothic"/>
              </a:rPr>
              <a:t>for the world.</a:t>
            </a:r>
            <a:endParaRPr sz="2100">
              <a:solidFill>
                <a:srgbClr val="000000"/>
              </a:solidFill>
              <a:latin typeface="Century Gothic"/>
              <a:ea typeface="Century Gothic"/>
              <a:cs typeface="Century Gothic"/>
              <a:sym typeface="Century Gothic"/>
            </a:endParaRPr>
          </a:p>
          <a:p>
            <a:pPr indent="0" lvl="0" marL="0" rtl="0" algn="l">
              <a:spcBef>
                <a:spcPts val="360"/>
              </a:spcBef>
              <a:spcAft>
                <a:spcPts val="0"/>
              </a:spcAft>
              <a:buNone/>
            </a:pPr>
            <a:r>
              <a:t/>
            </a:r>
            <a:endParaRPr>
              <a:solidFill>
                <a:srgbClr val="000000"/>
              </a:solidFill>
              <a:latin typeface="Century Gothic"/>
              <a:ea typeface="Century Gothic"/>
              <a:cs typeface="Century Gothic"/>
              <a:sym typeface="Century Gothic"/>
            </a:endParaRPr>
          </a:p>
          <a:p>
            <a:pPr indent="0" lvl="0" marL="0" rtl="0" algn="l">
              <a:spcBef>
                <a:spcPts val="360"/>
              </a:spcBef>
              <a:spcAft>
                <a:spcPts val="0"/>
              </a:spcAft>
              <a:buNone/>
            </a:pPr>
            <a:r>
              <a:rPr lang="en">
                <a:solidFill>
                  <a:srgbClr val="000000"/>
                </a:solidFill>
                <a:latin typeface="Century Gothic"/>
                <a:ea typeface="Century Gothic"/>
                <a:cs typeface="Century Gothic"/>
                <a:sym typeface="Century Gothic"/>
              </a:rPr>
              <a:t> </a:t>
            </a:r>
            <a:endParaRPr>
              <a:solidFill>
                <a:srgbClr val="000000"/>
              </a:solidFill>
              <a:latin typeface="Century Gothic"/>
              <a:ea typeface="Century Gothic"/>
              <a:cs typeface="Century Gothic"/>
              <a:sym typeface="Century Gothic"/>
            </a:endParaRPr>
          </a:p>
        </p:txBody>
      </p:sp>
      <p:pic>
        <p:nvPicPr>
          <p:cNvPr descr="Island_School_Badge.png" id="152" name="Google Shape;152;p28"/>
          <p:cNvPicPr preferRelativeResize="0"/>
          <p:nvPr/>
        </p:nvPicPr>
        <p:blipFill>
          <a:blip r:embed="rId3">
            <a:alphaModFix/>
          </a:blip>
          <a:stretch>
            <a:fillRect/>
          </a:stretch>
        </p:blipFill>
        <p:spPr>
          <a:xfrm>
            <a:off x="270525" y="224600"/>
            <a:ext cx="757875" cy="793125"/>
          </a:xfrm>
          <a:prstGeom prst="rect">
            <a:avLst/>
          </a:prstGeom>
          <a:noFill/>
          <a:ln>
            <a:noFill/>
          </a:ln>
        </p:spPr>
      </p:pic>
      <p:pic>
        <p:nvPicPr>
          <p:cNvPr id="153" name="Google Shape;153;p28" title="UN Sustainable Development Goals - Overview">
            <a:hlinkClick r:id="rId4"/>
          </p:cNvPr>
          <p:cNvPicPr preferRelativeResize="0"/>
          <p:nvPr/>
        </p:nvPicPr>
        <p:blipFill>
          <a:blip r:embed="rId5">
            <a:alphaModFix/>
          </a:blip>
          <a:stretch>
            <a:fillRect/>
          </a:stretch>
        </p:blipFill>
        <p:spPr>
          <a:xfrm>
            <a:off x="3160050" y="1215775"/>
            <a:ext cx="5726225" cy="3591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7" name="Shape 157"/>
        <p:cNvGrpSpPr/>
        <p:nvPr/>
      </p:nvGrpSpPr>
      <p:grpSpPr>
        <a:xfrm>
          <a:off x="0" y="0"/>
          <a:ext cx="0" cy="0"/>
          <a:chOff x="0" y="0"/>
          <a:chExt cx="0" cy="0"/>
        </a:xfrm>
      </p:grpSpPr>
      <p:sp>
        <p:nvSpPr>
          <p:cNvPr id="158" name="Google Shape;158;p29"/>
          <p:cNvSpPr txBox="1"/>
          <p:nvPr>
            <p:ph type="title"/>
          </p:nvPr>
        </p:nvSpPr>
        <p:spPr>
          <a:xfrm>
            <a:off x="1028400" y="205975"/>
            <a:ext cx="31770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3000">
                <a:solidFill>
                  <a:srgbClr val="000000"/>
                </a:solidFill>
              </a:rPr>
              <a:t>Examples </a:t>
            </a:r>
            <a:endParaRPr b="1" sz="3000">
              <a:solidFill>
                <a:srgbClr val="000000"/>
              </a:solidFill>
            </a:endParaRPr>
          </a:p>
          <a:p>
            <a:pPr indent="0" lvl="0" marL="0" rtl="0" algn="ctr">
              <a:spcBef>
                <a:spcPts val="0"/>
              </a:spcBef>
              <a:spcAft>
                <a:spcPts val="0"/>
              </a:spcAft>
              <a:buNone/>
            </a:pPr>
            <a:r>
              <a:rPr b="1" lang="en" sz="3000">
                <a:solidFill>
                  <a:srgbClr val="000000"/>
                </a:solidFill>
              </a:rPr>
              <a:t>of SDGs</a:t>
            </a:r>
            <a:endParaRPr b="1" sz="3000">
              <a:solidFill>
                <a:srgbClr val="000000"/>
              </a:solidFill>
            </a:endParaRPr>
          </a:p>
        </p:txBody>
      </p:sp>
      <p:sp>
        <p:nvSpPr>
          <p:cNvPr id="159" name="Google Shape;159;p29"/>
          <p:cNvSpPr txBox="1"/>
          <p:nvPr>
            <p:ph idx="1" type="body"/>
          </p:nvPr>
        </p:nvSpPr>
        <p:spPr>
          <a:xfrm>
            <a:off x="167625" y="1147175"/>
            <a:ext cx="3657000" cy="38844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b="1" lang="en" sz="1800">
                <a:solidFill>
                  <a:srgbClr val="000000"/>
                </a:solidFill>
              </a:rPr>
              <a:t>Let’s take a closer look at one of the SDGs.</a:t>
            </a:r>
            <a:r>
              <a:rPr lang="en" sz="1800">
                <a:solidFill>
                  <a:srgbClr val="000000"/>
                </a:solidFill>
              </a:rPr>
              <a:t> </a:t>
            </a:r>
            <a:endParaRPr sz="1800">
              <a:solidFill>
                <a:srgbClr val="000000"/>
              </a:solidFill>
            </a:endParaRPr>
          </a:p>
          <a:p>
            <a:pPr indent="0" lvl="0" marL="0" rtl="0" algn="l">
              <a:spcBef>
                <a:spcPts val="560"/>
              </a:spcBef>
              <a:spcAft>
                <a:spcPts val="0"/>
              </a:spcAft>
              <a:buNone/>
            </a:pPr>
            <a:r>
              <a:t/>
            </a:r>
            <a:endParaRPr sz="1800">
              <a:solidFill>
                <a:srgbClr val="000000"/>
              </a:solidFill>
            </a:endParaRPr>
          </a:p>
          <a:p>
            <a:pPr indent="0" lvl="0" marL="0" rtl="0" algn="l">
              <a:spcBef>
                <a:spcPts val="560"/>
              </a:spcBef>
              <a:spcAft>
                <a:spcPts val="0"/>
              </a:spcAft>
              <a:buNone/>
            </a:pPr>
            <a:r>
              <a:rPr lang="en" sz="1800">
                <a:solidFill>
                  <a:srgbClr val="000000"/>
                </a:solidFill>
              </a:rPr>
              <a:t>Review the SDGs from this </a:t>
            </a:r>
            <a:r>
              <a:rPr lang="en" sz="1800" u="sng">
                <a:solidFill>
                  <a:schemeClr val="hlink"/>
                </a:solidFill>
                <a:hlinkClick r:id="rId3"/>
              </a:rPr>
              <a:t>link</a:t>
            </a:r>
            <a:r>
              <a:rPr lang="en" sz="1800">
                <a:solidFill>
                  <a:srgbClr val="000000"/>
                </a:solidFill>
              </a:rPr>
              <a:t> as a group. Which one do you think is most important?</a:t>
            </a:r>
            <a:endParaRPr sz="1800">
              <a:solidFill>
                <a:srgbClr val="000000"/>
              </a:solidFill>
            </a:endParaRPr>
          </a:p>
          <a:p>
            <a:pPr indent="0" lvl="0" marL="0" rtl="0" algn="l">
              <a:spcBef>
                <a:spcPts val="560"/>
              </a:spcBef>
              <a:spcAft>
                <a:spcPts val="0"/>
              </a:spcAft>
              <a:buNone/>
            </a:pPr>
            <a:r>
              <a:t/>
            </a:r>
            <a:endParaRPr sz="1800">
              <a:solidFill>
                <a:srgbClr val="000000"/>
              </a:solidFill>
            </a:endParaRPr>
          </a:p>
          <a:p>
            <a:pPr indent="0" lvl="0" marL="0" rtl="0" algn="l">
              <a:spcBef>
                <a:spcPts val="560"/>
              </a:spcBef>
              <a:spcAft>
                <a:spcPts val="0"/>
              </a:spcAft>
              <a:buNone/>
            </a:pPr>
            <a:r>
              <a:rPr lang="en" sz="1800">
                <a:solidFill>
                  <a:srgbClr val="000000"/>
                </a:solidFill>
              </a:rPr>
              <a:t>Now choose one SDG that interests you the most. What is the current problem in regards to the SDG?</a:t>
            </a:r>
            <a:endParaRPr sz="1800">
              <a:solidFill>
                <a:srgbClr val="000000"/>
              </a:solidFill>
            </a:endParaRPr>
          </a:p>
          <a:p>
            <a:pPr indent="0" lvl="0" marL="0" rtl="0" algn="l">
              <a:spcBef>
                <a:spcPts val="560"/>
              </a:spcBef>
              <a:spcAft>
                <a:spcPts val="0"/>
              </a:spcAft>
              <a:buNone/>
            </a:pPr>
            <a:r>
              <a:t/>
            </a:r>
            <a:endParaRPr sz="1500">
              <a:solidFill>
                <a:srgbClr val="000000"/>
              </a:solidFill>
            </a:endParaRPr>
          </a:p>
          <a:p>
            <a:pPr indent="0" lvl="0" marL="0" rtl="0" algn="l">
              <a:spcBef>
                <a:spcPts val="560"/>
              </a:spcBef>
              <a:spcAft>
                <a:spcPts val="0"/>
              </a:spcAft>
              <a:buNone/>
            </a:pPr>
            <a:r>
              <a:t/>
            </a:r>
            <a:endParaRPr sz="1500">
              <a:solidFill>
                <a:srgbClr val="000000"/>
              </a:solidFill>
            </a:endParaRPr>
          </a:p>
          <a:p>
            <a:pPr indent="0" lvl="0" marL="0" rtl="0" algn="l">
              <a:spcBef>
                <a:spcPts val="560"/>
              </a:spcBef>
              <a:spcAft>
                <a:spcPts val="0"/>
              </a:spcAft>
              <a:buNone/>
            </a:pPr>
            <a:r>
              <a:t/>
            </a:r>
            <a:endParaRPr sz="2100">
              <a:solidFill>
                <a:srgbClr val="000000"/>
              </a:solidFill>
            </a:endParaRPr>
          </a:p>
          <a:p>
            <a:pPr indent="0" lvl="0" marL="0" rtl="0" algn="l">
              <a:spcBef>
                <a:spcPts val="560"/>
              </a:spcBef>
              <a:spcAft>
                <a:spcPts val="0"/>
              </a:spcAft>
              <a:buNone/>
            </a:pPr>
            <a:r>
              <a:t/>
            </a:r>
            <a:endParaRPr sz="2100">
              <a:solidFill>
                <a:srgbClr val="000000"/>
              </a:solidFill>
            </a:endParaRPr>
          </a:p>
        </p:txBody>
      </p:sp>
      <p:sp>
        <p:nvSpPr>
          <p:cNvPr id="160" name="Google Shape;160;p29"/>
          <p:cNvSpPr txBox="1"/>
          <p:nvPr>
            <p:ph idx="2" type="body"/>
          </p:nvPr>
        </p:nvSpPr>
        <p:spPr>
          <a:xfrm>
            <a:off x="8426825" y="1200150"/>
            <a:ext cx="260100" cy="3394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
              <a:t>1</a:t>
            </a:r>
            <a:endParaRPr/>
          </a:p>
        </p:txBody>
      </p:sp>
      <p:pic>
        <p:nvPicPr>
          <p:cNvPr descr="Island_School_Badge.png" id="161" name="Google Shape;161;p29"/>
          <p:cNvPicPr preferRelativeResize="0"/>
          <p:nvPr/>
        </p:nvPicPr>
        <p:blipFill>
          <a:blip r:embed="rId4">
            <a:alphaModFix/>
          </a:blip>
          <a:stretch>
            <a:fillRect/>
          </a:stretch>
        </p:blipFill>
        <p:spPr>
          <a:xfrm>
            <a:off x="270525" y="224600"/>
            <a:ext cx="757875" cy="793125"/>
          </a:xfrm>
          <a:prstGeom prst="rect">
            <a:avLst/>
          </a:prstGeom>
          <a:noFill/>
          <a:ln>
            <a:noFill/>
          </a:ln>
        </p:spPr>
      </p:pic>
      <p:pic>
        <p:nvPicPr>
          <p:cNvPr id="162" name="Google Shape;162;p29"/>
          <p:cNvPicPr preferRelativeResize="0"/>
          <p:nvPr/>
        </p:nvPicPr>
        <p:blipFill>
          <a:blip r:embed="rId5">
            <a:alphaModFix/>
          </a:blip>
          <a:stretch>
            <a:fillRect/>
          </a:stretch>
        </p:blipFill>
        <p:spPr>
          <a:xfrm>
            <a:off x="3751850" y="94475"/>
            <a:ext cx="5392149" cy="4937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6" name="Shape 166"/>
        <p:cNvGrpSpPr/>
        <p:nvPr/>
      </p:nvGrpSpPr>
      <p:grpSpPr>
        <a:xfrm>
          <a:off x="0" y="0"/>
          <a:ext cx="0" cy="0"/>
          <a:chOff x="0" y="0"/>
          <a:chExt cx="0" cy="0"/>
        </a:xfrm>
      </p:grpSpPr>
      <p:sp>
        <p:nvSpPr>
          <p:cNvPr id="167" name="Google Shape;167;p30"/>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3300">
                <a:solidFill>
                  <a:srgbClr val="000000"/>
                </a:solidFill>
              </a:rPr>
              <a:t>Stakeholders and SDGs</a:t>
            </a:r>
            <a:endParaRPr b="1" sz="3300">
              <a:solidFill>
                <a:srgbClr val="000000"/>
              </a:solidFill>
            </a:endParaRPr>
          </a:p>
        </p:txBody>
      </p:sp>
      <p:sp>
        <p:nvSpPr>
          <p:cNvPr id="168" name="Google Shape;168;p30"/>
          <p:cNvSpPr txBox="1"/>
          <p:nvPr>
            <p:ph idx="1" type="body"/>
          </p:nvPr>
        </p:nvSpPr>
        <p:spPr>
          <a:xfrm>
            <a:off x="209950" y="1200150"/>
            <a:ext cx="4482300" cy="3754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 sz="2900">
                <a:solidFill>
                  <a:srgbClr val="000000"/>
                </a:solidFill>
              </a:rPr>
              <a:t>Different stakeholders and what role they play in tackling the  SDGs?</a:t>
            </a:r>
            <a:endParaRPr sz="2900">
              <a:solidFill>
                <a:srgbClr val="000000"/>
              </a:solidFill>
            </a:endParaRPr>
          </a:p>
          <a:p>
            <a:pPr indent="0" lvl="0" marL="0" rtl="0" algn="l">
              <a:spcBef>
                <a:spcPts val="560"/>
              </a:spcBef>
              <a:spcAft>
                <a:spcPts val="0"/>
              </a:spcAft>
              <a:buNone/>
            </a:pPr>
            <a:r>
              <a:t/>
            </a:r>
            <a:endParaRPr sz="2900">
              <a:solidFill>
                <a:srgbClr val="000000"/>
              </a:solidFill>
            </a:endParaRPr>
          </a:p>
          <a:p>
            <a:pPr indent="0" lvl="0" marL="0" rtl="0" algn="l">
              <a:spcBef>
                <a:spcPts val="560"/>
              </a:spcBef>
              <a:spcAft>
                <a:spcPts val="0"/>
              </a:spcAft>
              <a:buNone/>
            </a:pPr>
            <a:r>
              <a:rPr lang="en" sz="2900">
                <a:solidFill>
                  <a:srgbClr val="000000"/>
                </a:solidFill>
              </a:rPr>
              <a:t>See activity on page 6 of your student booklet.</a:t>
            </a:r>
            <a:endParaRPr sz="2900">
              <a:solidFill>
                <a:srgbClr val="000000"/>
              </a:solidFill>
            </a:endParaRPr>
          </a:p>
          <a:p>
            <a:pPr indent="0" lvl="0" marL="0" rtl="0" algn="l">
              <a:spcBef>
                <a:spcPts val="560"/>
              </a:spcBef>
              <a:spcAft>
                <a:spcPts val="0"/>
              </a:spcAft>
              <a:buNone/>
            </a:pPr>
            <a:r>
              <a:t/>
            </a:r>
            <a:endParaRPr>
              <a:solidFill>
                <a:srgbClr val="000000"/>
              </a:solidFill>
            </a:endParaRPr>
          </a:p>
        </p:txBody>
      </p:sp>
      <p:sp>
        <p:nvSpPr>
          <p:cNvPr id="169" name="Google Shape;169;p30"/>
          <p:cNvSpPr txBox="1"/>
          <p:nvPr>
            <p:ph idx="2" type="body"/>
          </p:nvPr>
        </p:nvSpPr>
        <p:spPr>
          <a:xfrm>
            <a:off x="4891575" y="1063375"/>
            <a:ext cx="4030800" cy="4038300"/>
          </a:xfrm>
          <a:prstGeom prst="rect">
            <a:avLst/>
          </a:prstGeom>
        </p:spPr>
        <p:txBody>
          <a:bodyPr anchorCtr="0" anchor="t" bIns="45700" lIns="91425" spcFirstLastPara="1" rIns="91425" wrap="square" tIns="45700">
            <a:noAutofit/>
          </a:bodyPr>
          <a:lstStyle/>
          <a:p>
            <a:pPr indent="-387350" lvl="0" marL="457200" rtl="0" algn="l">
              <a:spcBef>
                <a:spcPts val="560"/>
              </a:spcBef>
              <a:spcAft>
                <a:spcPts val="0"/>
              </a:spcAft>
              <a:buClr>
                <a:srgbClr val="000000"/>
              </a:buClr>
              <a:buSzPts val="2500"/>
              <a:buChar char="•"/>
            </a:pPr>
            <a:r>
              <a:rPr b="1" lang="en" sz="2500">
                <a:solidFill>
                  <a:srgbClr val="000000"/>
                </a:solidFill>
              </a:rPr>
              <a:t>UN</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NATIONAL GOVERNMENT</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LOCAL GOVERNMENT</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BUSINESS</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NGOS</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CITIZENS</a:t>
            </a:r>
            <a:endParaRPr b="1" sz="2500">
              <a:solidFill>
                <a:srgbClr val="000000"/>
              </a:solidFill>
            </a:endParaRPr>
          </a:p>
          <a:p>
            <a:pPr indent="-387350" lvl="0" marL="457200" rtl="0" algn="l">
              <a:spcBef>
                <a:spcPts val="0"/>
              </a:spcBef>
              <a:spcAft>
                <a:spcPts val="0"/>
              </a:spcAft>
              <a:buClr>
                <a:srgbClr val="000000"/>
              </a:buClr>
              <a:buSzPts val="2500"/>
              <a:buChar char="•"/>
            </a:pPr>
            <a:r>
              <a:rPr b="1" lang="en" sz="2500">
                <a:solidFill>
                  <a:srgbClr val="000000"/>
                </a:solidFill>
              </a:rPr>
              <a:t>UNIVERSITIES</a:t>
            </a:r>
            <a:endParaRPr b="1" sz="2500">
              <a:solidFill>
                <a:srgbClr val="000000"/>
              </a:solidFill>
            </a:endParaRPr>
          </a:p>
        </p:txBody>
      </p:sp>
      <p:pic>
        <p:nvPicPr>
          <p:cNvPr descr="Island_School_Badge.png" id="170" name="Google Shape;170;p30"/>
          <p:cNvPicPr preferRelativeResize="0"/>
          <p:nvPr/>
        </p:nvPicPr>
        <p:blipFill>
          <a:blip r:embed="rId3">
            <a:alphaModFix/>
          </a:blip>
          <a:stretch>
            <a:fillRect/>
          </a:stretch>
        </p:blipFill>
        <p:spPr>
          <a:xfrm>
            <a:off x="270525" y="224600"/>
            <a:ext cx="757875" cy="793125"/>
          </a:xfrm>
          <a:prstGeom prst="rect">
            <a:avLst/>
          </a:prstGeom>
          <a:noFill/>
          <a:ln>
            <a:noFill/>
          </a:ln>
        </p:spPr>
      </p:pic>
      <p:sp>
        <p:nvSpPr>
          <p:cNvPr id="171" name="Google Shape;171;p30"/>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a:t>
            </a:r>
            <a:r>
              <a:rPr b="1" lang="en" sz="1250">
                <a:solidFill>
                  <a:srgbClr val="FFFFFF"/>
                </a:solidFill>
              </a:rPr>
              <a:t>I am skilled at looking at topics from different points of views</a:t>
            </a:r>
            <a:endParaRPr b="1" sz="125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5" name="Shape 175"/>
        <p:cNvGrpSpPr/>
        <p:nvPr/>
      </p:nvGrpSpPr>
      <p:grpSpPr>
        <a:xfrm>
          <a:off x="0" y="0"/>
          <a:ext cx="0" cy="0"/>
          <a:chOff x="0" y="0"/>
          <a:chExt cx="0" cy="0"/>
        </a:xfrm>
      </p:grpSpPr>
      <p:sp>
        <p:nvSpPr>
          <p:cNvPr id="176" name="Google Shape;176;p31"/>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77" name="Google Shape;177;p31"/>
          <p:cNvSpPr txBox="1"/>
          <p:nvPr>
            <p:ph idx="1" type="body"/>
          </p:nvPr>
        </p:nvSpPr>
        <p:spPr>
          <a:xfrm>
            <a:off x="122175" y="1438075"/>
            <a:ext cx="5576100" cy="3708900"/>
          </a:xfrm>
          <a:prstGeom prst="rect">
            <a:avLst/>
          </a:prstGeom>
        </p:spPr>
        <p:txBody>
          <a:bodyPr anchorCtr="0" anchor="t" bIns="45700" lIns="91425" spcFirstLastPara="1" rIns="91425" wrap="square" tIns="45700">
            <a:noAutofit/>
          </a:bodyPr>
          <a:lstStyle/>
          <a:p>
            <a:pPr indent="-368300" lvl="0" marL="457200" rtl="0" algn="l">
              <a:spcBef>
                <a:spcPts val="560"/>
              </a:spcBef>
              <a:spcAft>
                <a:spcPts val="0"/>
              </a:spcAft>
              <a:buClr>
                <a:srgbClr val="000000"/>
              </a:buClr>
              <a:buSzPts val="2200"/>
              <a:buChar char="•"/>
            </a:pPr>
            <a:r>
              <a:rPr lang="en" sz="2200">
                <a:solidFill>
                  <a:srgbClr val="000000"/>
                </a:solidFill>
              </a:rPr>
              <a:t>What progress have humans made towards achieving </a:t>
            </a:r>
            <a:r>
              <a:rPr lang="en" sz="2200" u="sng">
                <a:solidFill>
                  <a:schemeClr val="hlink"/>
                </a:solidFill>
                <a:hlinkClick r:id="rId3"/>
              </a:rPr>
              <a:t>the SDGs</a:t>
            </a:r>
            <a:r>
              <a:rPr lang="en" sz="2200">
                <a:solidFill>
                  <a:srgbClr val="000000"/>
                </a:solidFill>
              </a:rPr>
              <a:t>?</a:t>
            </a:r>
            <a:endParaRPr sz="2200">
              <a:solidFill>
                <a:srgbClr val="000000"/>
              </a:solidFill>
            </a:endParaRPr>
          </a:p>
          <a:p>
            <a:pPr indent="-368300" lvl="0" marL="457200" rtl="0" algn="l">
              <a:spcBef>
                <a:spcPts val="0"/>
              </a:spcBef>
              <a:spcAft>
                <a:spcPts val="0"/>
              </a:spcAft>
              <a:buClr>
                <a:srgbClr val="000000"/>
              </a:buClr>
              <a:buSzPts val="2200"/>
              <a:buChar char="•"/>
            </a:pPr>
            <a:r>
              <a:rPr lang="en" sz="2200">
                <a:solidFill>
                  <a:srgbClr val="000000"/>
                </a:solidFill>
              </a:rPr>
              <a:t>Look at one infographic on this </a:t>
            </a:r>
            <a:r>
              <a:rPr b="1" lang="en" sz="2200" u="sng">
                <a:solidFill>
                  <a:srgbClr val="000000"/>
                </a:solidFill>
                <a:hlinkClick r:id="rId4">
                  <a:extLst>
                    <a:ext uri="{A12FA001-AC4F-418D-AE19-62706E023703}">
                      <ahyp:hlinkClr val="tx"/>
                    </a:ext>
                  </a:extLst>
                </a:hlinkClick>
              </a:rPr>
              <a:t>page</a:t>
            </a:r>
            <a:r>
              <a:rPr b="1" lang="en" sz="2200">
                <a:solidFill>
                  <a:srgbClr val="000000"/>
                </a:solidFill>
              </a:rPr>
              <a:t> </a:t>
            </a:r>
            <a:r>
              <a:rPr lang="en" sz="2200">
                <a:solidFill>
                  <a:srgbClr val="000000"/>
                </a:solidFill>
              </a:rPr>
              <a:t>and describe the progress that has been made in achieving one of the goals </a:t>
            </a:r>
            <a:endParaRPr sz="2200">
              <a:solidFill>
                <a:srgbClr val="000000"/>
              </a:solidFill>
            </a:endParaRPr>
          </a:p>
          <a:p>
            <a:pPr indent="-368300" lvl="0" marL="457200" rtl="0" algn="l">
              <a:spcBef>
                <a:spcPts val="0"/>
              </a:spcBef>
              <a:spcAft>
                <a:spcPts val="0"/>
              </a:spcAft>
              <a:buClr>
                <a:srgbClr val="000000"/>
              </a:buClr>
              <a:buSzPts val="2200"/>
              <a:buChar char="•"/>
            </a:pPr>
            <a:r>
              <a:rPr lang="en" sz="2200">
                <a:solidFill>
                  <a:srgbClr val="000000"/>
                </a:solidFill>
              </a:rPr>
              <a:t>Which of the goals requires the biggest changes or is hardest to solve in your opinion?</a:t>
            </a:r>
            <a:endParaRPr sz="2200">
              <a:solidFill>
                <a:srgbClr val="000000"/>
              </a:solidFill>
            </a:endParaRPr>
          </a:p>
          <a:p>
            <a:pPr indent="0" lvl="0" marL="0" rtl="0" algn="l">
              <a:spcBef>
                <a:spcPts val="560"/>
              </a:spcBef>
              <a:spcAft>
                <a:spcPts val="0"/>
              </a:spcAft>
              <a:buNone/>
            </a:pPr>
            <a:r>
              <a:t/>
            </a:r>
            <a:endParaRPr sz="2400">
              <a:solidFill>
                <a:srgbClr val="000000"/>
              </a:solidFill>
            </a:endParaRPr>
          </a:p>
          <a:p>
            <a:pPr indent="0" lvl="0" marL="0" rtl="0" algn="l">
              <a:spcBef>
                <a:spcPts val="560"/>
              </a:spcBef>
              <a:spcAft>
                <a:spcPts val="0"/>
              </a:spcAft>
              <a:buNone/>
            </a:pPr>
            <a:r>
              <a:t/>
            </a:r>
            <a:endParaRPr sz="2400">
              <a:solidFill>
                <a:srgbClr val="000000"/>
              </a:solidFill>
            </a:endParaRPr>
          </a:p>
        </p:txBody>
      </p:sp>
      <p:sp>
        <p:nvSpPr>
          <p:cNvPr id="178" name="Google Shape;178;p31"/>
          <p:cNvSpPr txBox="1"/>
          <p:nvPr>
            <p:ph idx="2" type="body"/>
          </p:nvPr>
        </p:nvSpPr>
        <p:spPr>
          <a:xfrm>
            <a:off x="7022550" y="1624850"/>
            <a:ext cx="1664400" cy="29697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179" name="Google Shape;179;p31"/>
          <p:cNvSpPr txBox="1"/>
          <p:nvPr>
            <p:ph type="title"/>
          </p:nvPr>
        </p:nvSpPr>
        <p:spPr>
          <a:xfrm>
            <a:off x="609600" y="3583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80" name="Google Shape;180;p31"/>
          <p:cNvSpPr txBox="1"/>
          <p:nvPr>
            <p:ph type="title"/>
          </p:nvPr>
        </p:nvSpPr>
        <p:spPr>
          <a:xfrm>
            <a:off x="1199025" y="224600"/>
            <a:ext cx="7792800" cy="11436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sz="3500">
                <a:solidFill>
                  <a:srgbClr val="000000"/>
                </a:solidFill>
              </a:rPr>
              <a:t>What progress has been made to solve the SDGs?</a:t>
            </a:r>
            <a:endParaRPr b="1" sz="3500">
              <a:solidFill>
                <a:srgbClr val="000000"/>
              </a:solidFill>
            </a:endParaRPr>
          </a:p>
        </p:txBody>
      </p:sp>
      <p:pic>
        <p:nvPicPr>
          <p:cNvPr descr="Island_School_Badge.png" id="181" name="Google Shape;181;p31"/>
          <p:cNvPicPr preferRelativeResize="0"/>
          <p:nvPr/>
        </p:nvPicPr>
        <p:blipFill>
          <a:blip r:embed="rId5">
            <a:alphaModFix/>
          </a:blip>
          <a:stretch>
            <a:fillRect/>
          </a:stretch>
        </p:blipFill>
        <p:spPr>
          <a:xfrm>
            <a:off x="270525" y="224600"/>
            <a:ext cx="757875" cy="793125"/>
          </a:xfrm>
          <a:prstGeom prst="rect">
            <a:avLst/>
          </a:prstGeom>
          <a:noFill/>
          <a:ln>
            <a:noFill/>
          </a:ln>
        </p:spPr>
      </p:pic>
      <p:pic>
        <p:nvPicPr>
          <p:cNvPr id="182" name="Google Shape;182;p31"/>
          <p:cNvPicPr preferRelativeResize="0"/>
          <p:nvPr/>
        </p:nvPicPr>
        <p:blipFill>
          <a:blip r:embed="rId6">
            <a:alphaModFix/>
          </a:blip>
          <a:stretch>
            <a:fillRect/>
          </a:stretch>
        </p:blipFill>
        <p:spPr>
          <a:xfrm>
            <a:off x="5774473" y="1952625"/>
            <a:ext cx="3187550" cy="3092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6" name="Shape 186"/>
        <p:cNvGrpSpPr/>
        <p:nvPr/>
      </p:nvGrpSpPr>
      <p:grpSpPr>
        <a:xfrm>
          <a:off x="0" y="0"/>
          <a:ext cx="0" cy="0"/>
          <a:chOff x="0" y="0"/>
          <a:chExt cx="0" cy="0"/>
        </a:xfrm>
      </p:grpSpPr>
      <p:sp>
        <p:nvSpPr>
          <p:cNvPr id="187" name="Google Shape;187;p32"/>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88" name="Google Shape;188;p32"/>
          <p:cNvSpPr txBox="1"/>
          <p:nvPr>
            <p:ph idx="1" type="body"/>
          </p:nvPr>
        </p:nvSpPr>
        <p:spPr>
          <a:xfrm>
            <a:off x="141050" y="1200150"/>
            <a:ext cx="5162400" cy="3394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 sz="2450">
                <a:solidFill>
                  <a:srgbClr val="000000"/>
                </a:solidFill>
              </a:rPr>
              <a:t>What stands in the way of different stakeholders </a:t>
            </a:r>
            <a:r>
              <a:rPr lang="en" sz="2450">
                <a:solidFill>
                  <a:srgbClr val="000000"/>
                </a:solidFill>
              </a:rPr>
              <a:t>achieving</a:t>
            </a:r>
            <a:r>
              <a:rPr lang="en" sz="2450">
                <a:solidFill>
                  <a:srgbClr val="000000"/>
                </a:solidFill>
              </a:rPr>
              <a:t> the SDGs- eg solving poverty ?</a:t>
            </a:r>
            <a:endParaRPr sz="2450">
              <a:solidFill>
                <a:srgbClr val="000000"/>
              </a:solidFill>
            </a:endParaRPr>
          </a:p>
          <a:p>
            <a:pPr indent="0" lvl="0" marL="0" rtl="0" algn="l">
              <a:spcBef>
                <a:spcPts val="560"/>
              </a:spcBef>
              <a:spcAft>
                <a:spcPts val="0"/>
              </a:spcAft>
              <a:buNone/>
            </a:pPr>
            <a:r>
              <a:rPr b="1" lang="en" sz="2450">
                <a:solidFill>
                  <a:srgbClr val="000000"/>
                </a:solidFill>
              </a:rPr>
              <a:t>On post its</a:t>
            </a:r>
            <a:r>
              <a:rPr lang="en" sz="2450">
                <a:solidFill>
                  <a:srgbClr val="000000"/>
                </a:solidFill>
              </a:rPr>
              <a:t> - brainstorm and record some ideas on what the barriers are to achieving the </a:t>
            </a:r>
            <a:r>
              <a:rPr lang="en" sz="2450">
                <a:solidFill>
                  <a:srgbClr val="000000"/>
                </a:solidFill>
              </a:rPr>
              <a:t>global</a:t>
            </a:r>
            <a:r>
              <a:rPr lang="en" sz="2450">
                <a:solidFill>
                  <a:srgbClr val="000000"/>
                </a:solidFill>
              </a:rPr>
              <a:t> goals. Share with the class.</a:t>
            </a:r>
            <a:r>
              <a:rPr lang="en" sz="2400">
                <a:solidFill>
                  <a:srgbClr val="000000"/>
                </a:solidFill>
              </a:rPr>
              <a:t> </a:t>
            </a:r>
            <a:endParaRPr sz="2400">
              <a:solidFill>
                <a:srgbClr val="000000"/>
              </a:solidFill>
            </a:endParaRPr>
          </a:p>
          <a:p>
            <a:pPr indent="0" lvl="0" marL="0" rtl="0" algn="l">
              <a:spcBef>
                <a:spcPts val="560"/>
              </a:spcBef>
              <a:spcAft>
                <a:spcPts val="0"/>
              </a:spcAft>
              <a:buNone/>
            </a:pPr>
            <a:r>
              <a:t/>
            </a:r>
            <a:endParaRPr sz="2400">
              <a:solidFill>
                <a:srgbClr val="000000"/>
              </a:solidFill>
            </a:endParaRPr>
          </a:p>
        </p:txBody>
      </p:sp>
      <p:sp>
        <p:nvSpPr>
          <p:cNvPr id="189" name="Google Shape;189;p32"/>
          <p:cNvSpPr txBox="1"/>
          <p:nvPr>
            <p:ph idx="2" type="body"/>
          </p:nvPr>
        </p:nvSpPr>
        <p:spPr>
          <a:xfrm>
            <a:off x="4648200" y="1200150"/>
            <a:ext cx="4038600" cy="3394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190" name="Google Shape;190;p32"/>
          <p:cNvSpPr txBox="1"/>
          <p:nvPr/>
        </p:nvSpPr>
        <p:spPr>
          <a:xfrm>
            <a:off x="1344650" y="346400"/>
            <a:ext cx="7073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entury Gothic"/>
              <a:ea typeface="Century Gothic"/>
              <a:cs typeface="Century Gothic"/>
              <a:sym typeface="Century Gothic"/>
            </a:endParaRPr>
          </a:p>
        </p:txBody>
      </p:sp>
      <p:sp>
        <p:nvSpPr>
          <p:cNvPr id="191" name="Google Shape;191;p32"/>
          <p:cNvSpPr txBox="1"/>
          <p:nvPr/>
        </p:nvSpPr>
        <p:spPr>
          <a:xfrm>
            <a:off x="1175400" y="367400"/>
            <a:ext cx="7799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latin typeface="Century Gothic"/>
                <a:ea typeface="Century Gothic"/>
                <a:cs typeface="Century Gothic"/>
                <a:sym typeface="Century Gothic"/>
              </a:rPr>
              <a:t>What are some barriers to achieving the SDGs?</a:t>
            </a:r>
            <a:endParaRPr b="1" sz="2600">
              <a:latin typeface="Century Gothic"/>
              <a:ea typeface="Century Gothic"/>
              <a:cs typeface="Century Gothic"/>
              <a:sym typeface="Century Gothic"/>
            </a:endParaRPr>
          </a:p>
        </p:txBody>
      </p:sp>
      <p:pic>
        <p:nvPicPr>
          <p:cNvPr descr="Island_School_Badge.png" id="192" name="Google Shape;192;p32"/>
          <p:cNvPicPr preferRelativeResize="0"/>
          <p:nvPr/>
        </p:nvPicPr>
        <p:blipFill>
          <a:blip r:embed="rId3">
            <a:alphaModFix/>
          </a:blip>
          <a:stretch>
            <a:fillRect/>
          </a:stretch>
        </p:blipFill>
        <p:spPr>
          <a:xfrm>
            <a:off x="270525" y="224600"/>
            <a:ext cx="757875" cy="793125"/>
          </a:xfrm>
          <a:prstGeom prst="rect">
            <a:avLst/>
          </a:prstGeom>
          <a:noFill/>
          <a:ln>
            <a:noFill/>
          </a:ln>
        </p:spPr>
      </p:pic>
      <p:pic>
        <p:nvPicPr>
          <p:cNvPr id="193" name="Google Shape;193;p32"/>
          <p:cNvPicPr preferRelativeResize="0"/>
          <p:nvPr/>
        </p:nvPicPr>
        <p:blipFill>
          <a:blip r:embed="rId4">
            <a:alphaModFix/>
          </a:blip>
          <a:stretch>
            <a:fillRect/>
          </a:stretch>
        </p:blipFill>
        <p:spPr>
          <a:xfrm>
            <a:off x="5218725" y="1017725"/>
            <a:ext cx="3756524" cy="3448750"/>
          </a:xfrm>
          <a:prstGeom prst="rect">
            <a:avLst/>
          </a:prstGeom>
          <a:noFill/>
          <a:ln>
            <a:noFill/>
          </a:ln>
        </p:spPr>
      </p:pic>
      <p:sp>
        <p:nvSpPr>
          <p:cNvPr id="194" name="Google Shape;194;p32"/>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8" name="Shape 198"/>
        <p:cNvGrpSpPr/>
        <p:nvPr/>
      </p:nvGrpSpPr>
      <p:grpSpPr>
        <a:xfrm>
          <a:off x="0" y="0"/>
          <a:ext cx="0" cy="0"/>
          <a:chOff x="0" y="0"/>
          <a:chExt cx="0" cy="0"/>
        </a:xfrm>
      </p:grpSpPr>
      <p:sp>
        <p:nvSpPr>
          <p:cNvPr id="199" name="Google Shape;199;p33"/>
          <p:cNvSpPr txBox="1"/>
          <p:nvPr>
            <p:ph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200" name="Google Shape;200;p33"/>
          <p:cNvSpPr txBox="1"/>
          <p:nvPr>
            <p:ph idx="1" type="body"/>
          </p:nvPr>
        </p:nvSpPr>
        <p:spPr>
          <a:xfrm>
            <a:off x="457200" y="1200150"/>
            <a:ext cx="4038600" cy="3394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201" name="Google Shape;201;p33"/>
          <p:cNvSpPr txBox="1"/>
          <p:nvPr>
            <p:ph idx="2" type="body"/>
          </p:nvPr>
        </p:nvSpPr>
        <p:spPr>
          <a:xfrm>
            <a:off x="6497600" y="205900"/>
            <a:ext cx="2508900" cy="46125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b="1" lang="en">
                <a:solidFill>
                  <a:srgbClr val="000000"/>
                </a:solidFill>
              </a:rPr>
              <a:t>Further viewing:</a:t>
            </a:r>
            <a:endParaRPr b="1">
              <a:solidFill>
                <a:srgbClr val="000000"/>
              </a:solidFill>
            </a:endParaRPr>
          </a:p>
          <a:p>
            <a:pPr indent="0" lvl="0" marL="0" rtl="0" algn="l">
              <a:spcBef>
                <a:spcPts val="560"/>
              </a:spcBef>
              <a:spcAft>
                <a:spcPts val="0"/>
              </a:spcAft>
              <a:buNone/>
            </a:pPr>
            <a:r>
              <a:t/>
            </a:r>
            <a:endParaRPr b="1">
              <a:solidFill>
                <a:srgbClr val="000000"/>
              </a:solidFill>
            </a:endParaRPr>
          </a:p>
          <a:p>
            <a:pPr indent="0" lvl="0" marL="0" rtl="0" algn="l">
              <a:spcBef>
                <a:spcPts val="560"/>
              </a:spcBef>
              <a:spcAft>
                <a:spcPts val="0"/>
              </a:spcAft>
              <a:buNone/>
            </a:pPr>
            <a:r>
              <a:rPr b="1" lang="en">
                <a:solidFill>
                  <a:srgbClr val="9900FF"/>
                </a:solidFill>
              </a:rPr>
              <a:t>Which one of the SDGs do you think is hardest to solve? </a:t>
            </a:r>
            <a:r>
              <a:rPr b="1" lang="en">
                <a:solidFill>
                  <a:srgbClr val="000000"/>
                </a:solidFill>
              </a:rPr>
              <a:t>Why?</a:t>
            </a:r>
            <a:endParaRPr b="1">
              <a:solidFill>
                <a:srgbClr val="000000"/>
              </a:solidFill>
            </a:endParaRPr>
          </a:p>
          <a:p>
            <a:pPr indent="0" lvl="0" marL="0" rtl="0" algn="l">
              <a:spcBef>
                <a:spcPts val="560"/>
              </a:spcBef>
              <a:spcAft>
                <a:spcPts val="0"/>
              </a:spcAft>
              <a:buNone/>
            </a:pPr>
            <a:r>
              <a:t/>
            </a:r>
            <a:endParaRPr b="1">
              <a:solidFill>
                <a:srgbClr val="000000"/>
              </a:solidFill>
            </a:endParaRPr>
          </a:p>
          <a:p>
            <a:pPr indent="0" lvl="0" marL="0" rtl="0" algn="l">
              <a:spcBef>
                <a:spcPts val="560"/>
              </a:spcBef>
              <a:spcAft>
                <a:spcPts val="0"/>
              </a:spcAft>
              <a:buNone/>
            </a:pPr>
            <a:r>
              <a:rPr b="1" lang="en" sz="1100" u="sng">
                <a:solidFill>
                  <a:schemeClr val="hlink"/>
                </a:solidFill>
                <a:hlinkClick r:id="rId3"/>
              </a:rPr>
              <a:t>https://www.youtube.com/watch?v=xVWHuJOmaEk</a:t>
            </a:r>
            <a:endParaRPr b="1" sz="1100">
              <a:solidFill>
                <a:srgbClr val="000000"/>
              </a:solidFill>
            </a:endParaRPr>
          </a:p>
          <a:p>
            <a:pPr indent="0" lvl="0" marL="0" rtl="0" algn="l">
              <a:spcBef>
                <a:spcPts val="560"/>
              </a:spcBef>
              <a:spcAft>
                <a:spcPts val="0"/>
              </a:spcAft>
              <a:buNone/>
            </a:pPr>
            <a:r>
              <a:t/>
            </a:r>
            <a:endParaRPr b="1" sz="1100">
              <a:solidFill>
                <a:srgbClr val="000000"/>
              </a:solidFill>
            </a:endParaRPr>
          </a:p>
        </p:txBody>
      </p:sp>
      <p:pic>
        <p:nvPicPr>
          <p:cNvPr descr="Nations United is a special, first of its kind film, created by the United Nations on its 75th Anniversary and to mark five years since the adoption of the Sustainable Development Goals.&#10;&#10;In the midst of a pandemic radically transforming our world, Nations United tells the story of the world as it is, as it was, and as it could be. It focuses on the solutions and action we need to tackle poverty, inequality, injustice and climate change.&#10;&#10;Featuring the UN Secretary-General António Guterres and UN Deputy Secretary-General Amina Mohammed, Malala Yousafzai, Don Cheadle, Michelle Yeoh, Forest Whitaker, Thandie Newton, Sugata Mitra and an exclusive performance from Grammy nominated singer Burna Boy, and a new version of a previous UN performance by multi-Grammy award winning artist, Beyoncé.&#10;&#10;Chapter: 00:00&#10;Chapter 1: 5:09 - Climate and our planet&#10;Chapter 2: 11:15 Poverty and inequality &#10;Chapter 3 : 19:25 Justice and Human Rights&#10;Chapter 4: 23:30 - Gender equality &#10;&#10;Learn how you can take action:&#10;https://www.un.org/sustainabledevelopment/&#10;&#10;#NationsUnited #GlobalGoals #UnitedNations &#10;&#10;Watch Sneak Preview: #NationsUnited - Rebuilding a Better World - Global Premiere Saturday 9am EDT https://youtu.be/XANTPC3jE8M" id="202" name="Google Shape;202;p33" title="Nations United: Urgent Solutions for Urgent Times | Presented by Thandie Newton">
            <a:hlinkClick r:id="rId4"/>
          </p:cNvPr>
          <p:cNvPicPr preferRelativeResize="0"/>
          <p:nvPr/>
        </p:nvPicPr>
        <p:blipFill>
          <a:blip r:embed="rId5">
            <a:alphaModFix/>
          </a:blip>
          <a:stretch>
            <a:fillRect/>
          </a:stretch>
        </p:blipFill>
        <p:spPr>
          <a:xfrm>
            <a:off x="157450" y="205975"/>
            <a:ext cx="6183125" cy="4759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