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Source Code Pro"/>
      <p:regular r:id="rId24"/>
      <p:bold r:id="rId25"/>
      <p:italic r:id="rId26"/>
      <p:boldItalic r:id="rId27"/>
    </p:embeddedFont>
    <p:embeddedFont>
      <p:font typeface="Oswald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0D9224-9113-44EE-8E37-889BAF76BA52}">
  <a:tblStyle styleId="{630D9224-9113-44EE-8E37-889BAF76BA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3F6A079-2DF8-4E12-9D29-DFE5BA4C075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SourceCodePro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SourceCodePro-italic.fntdata"/><Relationship Id="rId25" Type="http://schemas.openxmlformats.org/officeDocument/2006/relationships/font" Target="fonts/SourceCodePro-bold.fntdata"/><Relationship Id="rId28" Type="http://schemas.openxmlformats.org/officeDocument/2006/relationships/font" Target="fonts/Oswald-regular.fntdata"/><Relationship Id="rId27" Type="http://schemas.openxmlformats.org/officeDocument/2006/relationships/font" Target="fonts/SourceCodePr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swal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80d1ff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80d1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8b94947f65_14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8b94947f65_1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a0f86101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a0f86101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6f80d1ff_0_5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6f80d1f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9fa417dc5_1_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9fa417dc5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9fa417dc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9fa417dc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9fa417dc5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9fa417dc5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b94947f6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8b94947f6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a0f86101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a0f86101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0f861010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a0f861010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9fa417dc5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f9fa417dc5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a0f86101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a0f86101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a0f86101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fa0f86101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a0f86101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fa0f86101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9fa417dc5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9fa417dc5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a0f86101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a0f86101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a0f861010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fa0f86101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Isaac Chan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10 </a:t>
            </a:r>
            <a:endParaRPr/>
          </a:p>
        </p:txBody>
      </p:sp>
      <p:pic>
        <p:nvPicPr>
          <p:cNvPr id="64" name="Google Shape;64;p13" title="ESF_Island_School_(Hong_Kong)_Logo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099" y="3743974"/>
            <a:ext cx="1223900" cy="131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b="1" lang="en" sz="17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Year 10 Tutor for Learning (TFL) Preparation - 24 Sep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11700" y="1320650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October TFL meeting is an opportunity to: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Reflect on your transition from Year 9 and the MYP into Year 10 and IGCSE courses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Recognise your successes and challenges so far this year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Consider your academic progress, wellbeing and learning habits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Set meaningful goals for the year ahead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 with your tutor and family to identify support strategies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is a </a:t>
            </a:r>
            <a:r>
              <a:rPr b="1"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student-led conversation</a:t>
            </a: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with your parents/caregivers and tutor. The better prepared you are, the more valuable the discussion will be.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2857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TFL preparation focuses on three key questions: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What is going well?</a:t>
            </a:r>
            <a:endParaRPr sz="1000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What challenges am I facing?</a:t>
            </a:r>
            <a:endParaRPr sz="1000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AutoNum type="arabicPeriod"/>
            </a:pPr>
            <a:r>
              <a:rPr lang="en" sz="1000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What will I focus on next?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1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TFL Meeting Agenda (15 Minutes)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258150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You will lead the conversation. Here are the suggested timings: </a:t>
            </a:r>
            <a:endParaRPr b="1"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700"/>
          </a:p>
        </p:txBody>
      </p:sp>
      <p:graphicFrame>
        <p:nvGraphicFramePr>
          <p:cNvPr id="77" name="Google Shape;77;p15"/>
          <p:cNvGraphicFramePr/>
          <p:nvPr/>
        </p:nvGraphicFramePr>
        <p:xfrm>
          <a:off x="855250" y="1755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{630D9224-9113-44EE-8E37-889BAF76BA52}</a:tableStyleId>
              </a:tblPr>
              <a:tblGrid>
                <a:gridCol w="1461150"/>
                <a:gridCol w="4998200"/>
              </a:tblGrid>
              <a:tr h="37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Time</a:t>
                      </a:r>
                      <a:endParaRPr b="1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Focus</a:t>
                      </a:r>
                      <a:endParaRPr b="1"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 min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Welcome and introductions</a:t>
                      </a:r>
                      <a:endParaRPr sz="12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 mins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My successes and progress </a:t>
                      </a: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(Slide 4-6)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 mins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My challenges and learning (Slides 7-9)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 mins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My RISE goals (Slides 10-14)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 mins</a:t>
                      </a:r>
                      <a:endParaRPr sz="12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Support needed from home and school</a:t>
                      </a: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 (Slides 15-16)</a:t>
                      </a:r>
                      <a:endParaRPr sz="12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 mins</a:t>
                      </a:r>
                      <a:endParaRPr sz="12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2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Agreeing next steps(slide 17)</a:t>
                      </a:r>
                      <a:endParaRPr sz="12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265500" y="1816950"/>
            <a:ext cx="4045200" cy="150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Reflect on your transition from Year 9 into your IGCSE courses.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These could relate to: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Academic progress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Organisation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Wellbeing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Friendships and relationships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Co-curricular activities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Service or leadership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Personal growth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83" name="Google Shape;83;p16"/>
          <p:cNvSpPr txBox="1"/>
          <p:nvPr>
            <p:ph idx="2" type="body"/>
          </p:nvPr>
        </p:nvSpPr>
        <p:spPr>
          <a:xfrm>
            <a:off x="4947300" y="326425"/>
            <a:ext cx="39291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What are three successes or positive developments from your first half-term in Year 10?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 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 sz="1400"/>
              <a:t>In DT, I got better at using CAD software like Fusion 360 and kept improving them until they were good enough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 sz="1400"/>
              <a:t>I am more organized than last year, I keep my test dates and homework</a:t>
            </a:r>
            <a:r>
              <a:rPr b="1" lang="en" sz="1400"/>
              <a:t> in a planner.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b="1" lang="en" sz="1400"/>
              <a:t>Checks for homework to finish when I arrive home and uses email to remind myself to finish homework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b="1"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261650" y="894800"/>
            <a:ext cx="4045200" cy="28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Reflect on your transition from Year 9 into your IGCSE courses.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These could relate to: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Academic progress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Organisation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Wellbeing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Friendships and relationships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Co-curricular activities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Service or leadership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Code Pro"/>
              <a:buChar char="●"/>
            </a:pPr>
            <a:r>
              <a:rPr lang="en" sz="1400">
                <a:latin typeface="Source Code Pro"/>
                <a:ea typeface="Source Code Pro"/>
                <a:cs typeface="Source Code Pro"/>
                <a:sym typeface="Source Code Pro"/>
              </a:rPr>
              <a:t>Personal growth</a:t>
            </a:r>
            <a:endParaRPr sz="14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89" name="Google Shape;89;p17"/>
          <p:cNvSpPr txBox="1"/>
          <p:nvPr>
            <p:ph idx="2" type="body"/>
          </p:nvPr>
        </p:nvSpPr>
        <p:spPr>
          <a:xfrm>
            <a:off x="4947300" y="326425"/>
            <a:ext cx="39291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What has been your biggest challenge so far in Year 10?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There are a lot more things that teachers teach.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Why has this been challenging?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It's year 10 and so much different from year 9.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What strategies have you used to manage it?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Revise more at home using the textbooks and notes that the teachers give or teach in class.</a:t>
            </a:r>
            <a:endParaRPr sz="1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0550" y="325550"/>
            <a:ext cx="4485000" cy="70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are things going?</a:t>
            </a:r>
            <a:endParaRPr sz="3000"/>
          </a:p>
        </p:txBody>
      </p:sp>
      <p:sp>
        <p:nvSpPr>
          <p:cNvPr id="95" name="Google Shape;95;p18"/>
          <p:cNvSpPr txBox="1"/>
          <p:nvPr>
            <p:ph idx="1" type="subTitle"/>
          </p:nvPr>
        </p:nvSpPr>
        <p:spPr>
          <a:xfrm>
            <a:off x="205300" y="989700"/>
            <a:ext cx="40452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Give yourself a score from 1-5 for each area.</a:t>
            </a:r>
            <a:endParaRPr sz="1400"/>
          </a:p>
        </p:txBody>
      </p:sp>
      <p:graphicFrame>
        <p:nvGraphicFramePr>
          <p:cNvPr id="96" name="Google Shape;96;p18"/>
          <p:cNvGraphicFramePr/>
          <p:nvPr/>
        </p:nvGraphicFramePr>
        <p:xfrm>
          <a:off x="205300" y="1514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{13F6A079-2DF8-4E12-9D29-DFE5BA4C0751}</a:tableStyleId>
              </a:tblPr>
              <a:tblGrid>
                <a:gridCol w="2149900"/>
                <a:gridCol w="1895300"/>
              </a:tblGrid>
              <a:tr h="13806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Area</a:t>
                      </a:r>
                      <a:endParaRPr sz="900" u="sng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Score (1-5)</a:t>
                      </a:r>
                      <a:endParaRPr b="1" sz="900" u="sng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😊 </a:t>
                      </a:r>
                      <a:r>
                        <a:rPr b="1"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5 = Going really well</a:t>
                      </a:r>
                      <a:endParaRPr b="1"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🙂 </a:t>
                      </a:r>
                      <a:r>
                        <a:rPr b="1"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4 = Going well</a:t>
                      </a:r>
                      <a:endParaRPr b="1"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😐 </a:t>
                      </a:r>
                      <a:r>
                        <a:rPr b="1"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 = Mostly OK</a:t>
                      </a:r>
                      <a:endParaRPr b="1"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😕 </a:t>
                      </a:r>
                      <a:r>
                        <a:rPr b="1"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 = Needs some improvement</a:t>
                      </a:r>
                      <a:endParaRPr b="1"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😟 </a:t>
                      </a:r>
                      <a:r>
                        <a:rPr b="1"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1 = I need some support</a:t>
                      </a:r>
                      <a:endParaRPr b="1"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04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Learning and Progress</a:t>
                      </a:r>
                      <a:endParaRPr b="1" sz="8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4</a:t>
                      </a:r>
                      <a:endParaRPr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Organisation &amp; Time Management</a:t>
                      </a:r>
                      <a:endParaRPr b="1" sz="8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2</a:t>
                      </a:r>
                      <a:endParaRPr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Wellbeing</a:t>
                      </a:r>
                      <a:endParaRPr b="1" sz="8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4</a:t>
                      </a:r>
                      <a:endParaRPr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Participation in School Life</a:t>
                      </a:r>
                      <a:endParaRPr b="1" sz="8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3</a:t>
                      </a:r>
                      <a:endParaRPr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7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Relationships &amp; Support Networks</a:t>
                      </a:r>
                      <a:endParaRPr b="1" sz="8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4</a:t>
                      </a:r>
                      <a:endParaRPr sz="900">
                        <a:solidFill>
                          <a:schemeClr val="lt1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63500" marB="63500" marR="63500" marL="63500">
                    <a:lnL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E6E6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7" name="Google Shape;97;p18"/>
          <p:cNvSpPr txBox="1"/>
          <p:nvPr/>
        </p:nvSpPr>
        <p:spPr>
          <a:xfrm>
            <a:off x="4834675" y="46550"/>
            <a:ext cx="3973200" cy="3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What is helping you succeed right now?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My planner and the revision notes booklet I keep for Maths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What is one habit or behaviour you would like to improve?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Have better sleep habits so I don’t go to school tiredly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Which area above would make the biggest difference to your success if it improved? 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Organisation and Time Management. Finishing work earlier would let me revise properly.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246300" y="814225"/>
            <a:ext cx="4045200" cy="72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My Learning Reflection</a:t>
            </a:r>
            <a:endParaRPr sz="3000"/>
          </a:p>
        </p:txBody>
      </p:sp>
      <p:sp>
        <p:nvSpPr>
          <p:cNvPr id="103" name="Google Shape;103;p19"/>
          <p:cNvSpPr txBox="1"/>
          <p:nvPr>
            <p:ph idx="1" type="subTitle"/>
          </p:nvPr>
        </p:nvSpPr>
        <p:spPr>
          <a:xfrm>
            <a:off x="265500" y="178455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Review your Year 9 Summit Report and your progress across your subjects.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/>
              <a:t>If you are new to Island School this school year, reflect on your last year at your previous school and any school reports you have for this year.</a:t>
            </a:r>
            <a:endParaRPr i="1"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Reflect on </a:t>
            </a:r>
            <a:r>
              <a:rPr lang="en" sz="1400"/>
              <a:t>your learning.</a:t>
            </a:r>
            <a:endParaRPr sz="1400"/>
          </a:p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4939500" y="265175"/>
            <a:ext cx="38370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Which subject or area of learning would you most like to improve?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Economics. It is new for me and I am still getting used to the exam questions, especially the longer ones where you explain and evaluate.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What specific habit or study strategy will help you improve?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Looking at the Physics Pearson Edexcel (9-1) student book and the science booklet the teacher handed out and remembering formulas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246300" y="814225"/>
            <a:ext cx="4045200" cy="72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My Learning Reflection</a:t>
            </a:r>
            <a:endParaRPr sz="3000"/>
          </a:p>
        </p:txBody>
      </p:sp>
      <p:sp>
        <p:nvSpPr>
          <p:cNvPr id="110" name="Google Shape;110;p20"/>
          <p:cNvSpPr txBox="1"/>
          <p:nvPr>
            <p:ph idx="1" type="subTitle"/>
          </p:nvPr>
        </p:nvSpPr>
        <p:spPr>
          <a:xfrm>
            <a:off x="265500" y="178455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Review your Year 9 Summit Report and your progress across your subjects.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/>
              <a:t>If you are new to Island School this school year, reflect on your last year at your previous school and any school reports you have for this year.</a:t>
            </a:r>
            <a:endParaRPr i="1"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Reflect on your learning.</a:t>
            </a:r>
            <a:endParaRPr sz="1400"/>
          </a:p>
        </p:txBody>
      </p:sp>
      <p:sp>
        <p:nvSpPr>
          <p:cNvPr id="111" name="Google Shape;111;p20"/>
          <p:cNvSpPr txBox="1"/>
          <p:nvPr>
            <p:ph idx="2" type="body"/>
          </p:nvPr>
        </p:nvSpPr>
        <p:spPr>
          <a:xfrm>
            <a:off x="4939500" y="265175"/>
            <a:ext cx="38370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How has learning in Year 10 been different from Year 9?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The year 9 didn’t really need </a:t>
            </a:r>
            <a:r>
              <a:rPr lang="en" sz="1400"/>
              <a:t>much revision,</a:t>
            </a:r>
            <a:r>
              <a:rPr lang="en" sz="1400"/>
              <a:t> but </a:t>
            </a:r>
            <a:r>
              <a:rPr lang="en" sz="1400"/>
              <a:t>now in</a:t>
            </a:r>
            <a:r>
              <a:rPr lang="en" sz="1400"/>
              <a:t> year 10 things are much more difficult</a:t>
            </a:r>
            <a:r>
              <a:rPr lang="en" sz="1400"/>
              <a:t>, so I</a:t>
            </a:r>
            <a:r>
              <a:rPr lang="en" sz="1400"/>
              <a:t> will need to revise more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Looking ahead to the rest of the year, what is the most important thing you need to focus on?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/>
              <a:t>Revise more and focus on the teacher’s lesson so can understand the things that will later be tested</a:t>
            </a:r>
            <a:endParaRPr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265500" y="1078750"/>
            <a:ext cx="4045200" cy="110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Ahead </a:t>
            </a:r>
            <a:endParaRPr/>
          </a:p>
        </p:txBody>
      </p:sp>
      <p:sp>
        <p:nvSpPr>
          <p:cNvPr id="117" name="Google Shape;117;p21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2857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18" name="Google Shape;118;p21"/>
          <p:cNvSpPr txBox="1"/>
          <p:nvPr>
            <p:ph idx="2" type="body"/>
          </p:nvPr>
        </p:nvSpPr>
        <p:spPr>
          <a:xfrm>
            <a:off x="4939500" y="684425"/>
            <a:ext cx="38370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How confident do you feel about your progress in Year 10 so far?</a:t>
            </a:r>
            <a:endParaRPr b="1"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Highlight or Bold a number from 1-10 (with 10 being very confident) 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😟 1 2 3 4 5 6 </a:t>
            </a:r>
            <a:r>
              <a:rPr b="1" lang="en" sz="1400"/>
              <a:t>7</a:t>
            </a:r>
            <a:r>
              <a:rPr lang="en" sz="1400"/>
              <a:t> 8 9 10 😃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My score: ___7__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Why have you given yourself this score?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Because I feel like I can work harder for the revisions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What would help move your score one point higher?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/>
              <a:t>Revise more</a:t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23050" y="1216700"/>
            <a:ext cx="45204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My I RISE Goals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Being an Islander means living our values: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4" name="Google Shape;124;p22"/>
          <p:cNvSpPr txBox="1"/>
          <p:nvPr>
            <p:ph idx="1" type="subTitle"/>
          </p:nvPr>
        </p:nvSpPr>
        <p:spPr>
          <a:xfrm>
            <a:off x="238325" y="3923276"/>
            <a:ext cx="4045200" cy="6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Think about your learning so far.</a:t>
            </a:r>
            <a:endParaRPr sz="1400"/>
          </a:p>
        </p:txBody>
      </p:sp>
      <p:sp>
        <p:nvSpPr>
          <p:cNvPr id="125" name="Google Shape;125;p22"/>
          <p:cNvSpPr txBox="1"/>
          <p:nvPr>
            <p:ph idx="2" type="body"/>
          </p:nvPr>
        </p:nvSpPr>
        <p:spPr>
          <a:xfrm>
            <a:off x="4679450" y="265175"/>
            <a:ext cx="43752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/>
              <a:t>This year, you will set one goal for each I RISE value. Choose goals that are meaningful, achievable, and will support your growth as a learner and community member. These goals will appear in your Launchpad Report and help guide your growth throughout the year.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26" name="Google Shape;126;p22" title="PPT-R.I.S.E-nobackground.png"/>
          <p:cNvPicPr preferRelativeResize="0"/>
          <p:nvPr/>
        </p:nvPicPr>
        <p:blipFill rotWithShape="1">
          <a:blip r:embed="rId3">
            <a:alphaModFix/>
          </a:blip>
          <a:srcRect b="0" l="17018" r="13091" t="3363"/>
          <a:stretch/>
        </p:blipFill>
        <p:spPr>
          <a:xfrm rot="593628">
            <a:off x="1239825" y="2005105"/>
            <a:ext cx="2301376" cy="1776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04500" y="54600"/>
            <a:ext cx="40452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Responsibility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3"/>
          <p:cNvSpPr txBox="1"/>
          <p:nvPr>
            <p:ph idx="1" type="subTitle"/>
          </p:nvPr>
        </p:nvSpPr>
        <p:spPr>
          <a:xfrm>
            <a:off x="103700" y="1074175"/>
            <a:ext cx="4432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Responsibility means doing the right thing, taking ownership of your actions, and making a positive contribution to your school and community.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SzPts val="1100"/>
              <a:buChar char="●"/>
            </a:pPr>
            <a:r>
              <a:rPr i="1" lang="en" sz="1100"/>
              <a:t>Write meaningful, achievable goals that support your growth as a learner and community member.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i="1" lang="en" sz="1100"/>
              <a:t>Consider your academic development, wellbeing, leadership, relationships, service, personal interests, and future aspirations.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i="1" lang="en" sz="1100"/>
              <a:t>Explain how you will measure your progress.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i="1" lang="en" sz="1100"/>
              <a:t>Aim for 1-2 sentences for each response.</a:t>
            </a:r>
            <a:endParaRPr sz="1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3" name="Google Shape;133;p23"/>
          <p:cNvSpPr txBox="1"/>
          <p:nvPr>
            <p:ph idx="2" type="body"/>
          </p:nvPr>
        </p:nvSpPr>
        <p:spPr>
          <a:xfrm>
            <a:off x="4731300" y="265175"/>
            <a:ext cx="40452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</a:rPr>
              <a:t>My Responsibility Goal: </a:t>
            </a:r>
            <a:r>
              <a:rPr lang="en" sz="1400">
                <a:solidFill>
                  <a:srgbClr val="000000"/>
                </a:solidFill>
              </a:rPr>
              <a:t>What is one goal you will work towards this year to strengthen your responsibility?</a:t>
            </a:r>
            <a:endParaRPr i="1"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will: Plan the learning plan for the next 5 days on weekdays and prepare homeworks and oraganise the next 5 school days.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 know I am making progress when: I don’t need to worry that if I brought or not brought the materials for class.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000000"/>
              </a:solidFill>
            </a:endParaRPr>
          </a:p>
        </p:txBody>
      </p:sp>
      <p:pic>
        <p:nvPicPr>
          <p:cNvPr id="134" name="Google Shape;134;p23" title="RISE-3.png"/>
          <p:cNvPicPr preferRelativeResize="0"/>
          <p:nvPr/>
        </p:nvPicPr>
        <p:blipFill rotWithShape="1">
          <a:blip r:embed="rId3">
            <a:alphaModFix/>
          </a:blip>
          <a:srcRect b="0" l="12660" r="2486" t="0"/>
          <a:stretch/>
        </p:blipFill>
        <p:spPr>
          <a:xfrm>
            <a:off x="3218375" y="4252950"/>
            <a:ext cx="1353625" cy="89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type="title"/>
          </p:nvPr>
        </p:nvSpPr>
        <p:spPr>
          <a:xfrm>
            <a:off x="304500" y="23875"/>
            <a:ext cx="40452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 Individuality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"/>
          <p:cNvSpPr txBox="1"/>
          <p:nvPr>
            <p:ph idx="1" type="subTitle"/>
          </p:nvPr>
        </p:nvSpPr>
        <p:spPr>
          <a:xfrm>
            <a:off x="80650" y="794025"/>
            <a:ext cx="44400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Individuality means understanding your strengths, embracing who you are, and having the confidence to contribute your unique perspectives and talents.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Write meaningful, achievable goals that support your growth as a learner and community member.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Consider your academic development, wellbeing, leadership, relationships, service, personal interests, and future aspirations.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Explain how you will measure your progress.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Aim for 1-2 sentences for each response.</a:t>
            </a:r>
            <a:endParaRPr i="1" sz="11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1" name="Google Shape;141;p24"/>
          <p:cNvSpPr txBox="1"/>
          <p:nvPr>
            <p:ph idx="2" type="body"/>
          </p:nvPr>
        </p:nvSpPr>
        <p:spPr>
          <a:xfrm>
            <a:off x="4774025" y="146125"/>
            <a:ext cx="39909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</a:rPr>
              <a:t>My Individuality Goal: </a:t>
            </a:r>
            <a:r>
              <a:rPr lang="en" sz="1400">
                <a:solidFill>
                  <a:srgbClr val="000000"/>
                </a:solidFill>
              </a:rPr>
              <a:t>What is one goal you will work towards this year to strengthen your individuality?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will: Revise more and get better grades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 know I am making progress when: My grades improve a bit every time I do assessments and see that I am improving</a:t>
            </a:r>
            <a:endParaRPr sz="1400"/>
          </a:p>
        </p:txBody>
      </p:sp>
      <p:pic>
        <p:nvPicPr>
          <p:cNvPr id="142" name="Google Shape;142;p24" title="RISE-3.png"/>
          <p:cNvPicPr preferRelativeResize="0"/>
          <p:nvPr/>
        </p:nvPicPr>
        <p:blipFill rotWithShape="1">
          <a:blip r:embed="rId3">
            <a:alphaModFix/>
          </a:blip>
          <a:srcRect b="0" l="12660" r="2486" t="0"/>
          <a:stretch/>
        </p:blipFill>
        <p:spPr>
          <a:xfrm>
            <a:off x="3218375" y="4252950"/>
            <a:ext cx="1353625" cy="89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304500" y="54600"/>
            <a:ext cx="40452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Spirit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5"/>
          <p:cNvSpPr txBox="1"/>
          <p:nvPr>
            <p:ph idx="1" type="subTitle"/>
          </p:nvPr>
        </p:nvSpPr>
        <p:spPr>
          <a:xfrm>
            <a:off x="88375" y="993500"/>
            <a:ext cx="44169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Spirit means contributing positively to the school community, showing kindness and respect, and supporting the success and wellbeing of others.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Write meaningful, achievable goals that support your growth as a learner and community member.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Consider your academic development, wellbeing, leadership, relationships, service, personal interests, and future aspirations.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Explain how you will measure your progress.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Aim for 1-2 sentences for each response.</a:t>
            </a:r>
            <a:endParaRPr i="1" sz="11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9" name="Google Shape;149;p25"/>
          <p:cNvSpPr txBox="1"/>
          <p:nvPr>
            <p:ph idx="2" type="body"/>
          </p:nvPr>
        </p:nvSpPr>
        <p:spPr>
          <a:xfrm>
            <a:off x="4681850" y="265175"/>
            <a:ext cx="43170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</a:rPr>
              <a:t>My Spirit Goal: </a:t>
            </a:r>
            <a:r>
              <a:rPr lang="en" sz="1400">
                <a:solidFill>
                  <a:srgbClr val="000000"/>
                </a:solidFill>
              </a:rPr>
              <a:t>What is one goal you will work towards this year to strengthen your contribution to the community?  </a:t>
            </a:r>
            <a:endParaRPr i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will: I will try my best to help friends if they are sruggling and need help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 know I am making progress when: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They asks me when they are struggling and I will help them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150" name="Google Shape;150;p25" title="RISE-3.png"/>
          <p:cNvPicPr preferRelativeResize="0"/>
          <p:nvPr/>
        </p:nvPicPr>
        <p:blipFill rotWithShape="1">
          <a:blip r:embed="rId3">
            <a:alphaModFix/>
          </a:blip>
          <a:srcRect b="0" l="12660" r="2486" t="0"/>
          <a:stretch/>
        </p:blipFill>
        <p:spPr>
          <a:xfrm>
            <a:off x="3218375" y="4252950"/>
            <a:ext cx="1353625" cy="89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04500" y="54600"/>
            <a:ext cx="40452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Excellence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6"/>
          <p:cNvSpPr txBox="1"/>
          <p:nvPr>
            <p:ph idx="1" type="subTitle"/>
          </p:nvPr>
        </p:nvSpPr>
        <p:spPr>
          <a:xfrm>
            <a:off x="151200" y="974000"/>
            <a:ext cx="43518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Oswald"/>
                <a:ea typeface="Oswald"/>
                <a:cs typeface="Oswald"/>
                <a:sym typeface="Oswald"/>
              </a:rPr>
              <a:t>Excellence means striving for continuous improvement, embracing challenges, and achieving your personal best.</a:t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Oswald"/>
              <a:ea typeface="Oswald"/>
              <a:cs typeface="Oswald"/>
              <a:sym typeface="Oswald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Write meaningful, achievable goals that support your growth as a learner and community member.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Consider your academic development, wellbeing, leadership, relationships, service, personal interests, and future aspirations.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Explain how you will measure your progress.</a:t>
            </a:r>
            <a:endParaRPr i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i="1" lang="en" sz="1100"/>
              <a:t>Aim for 1-2 sentences for each response.</a:t>
            </a:r>
            <a:endParaRPr i="1" sz="11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7" name="Google Shape;157;p26"/>
          <p:cNvSpPr txBox="1"/>
          <p:nvPr>
            <p:ph idx="2" type="body"/>
          </p:nvPr>
        </p:nvSpPr>
        <p:spPr>
          <a:xfrm>
            <a:off x="4731775" y="269000"/>
            <a:ext cx="42789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</a:rPr>
              <a:t>My Excellence Goal: </a:t>
            </a:r>
            <a:r>
              <a:rPr lang="en" sz="1400">
                <a:solidFill>
                  <a:srgbClr val="000000"/>
                </a:solidFill>
              </a:rPr>
              <a:t>What is one goal you will work towards this year to pursue excellence?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will: Ready for classes and topics when the teacher will teach it soon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 will know I am making progress when: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fully understand what the teacher is saying and can answer questions that they ask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26" title="RISE-3.png"/>
          <p:cNvPicPr preferRelativeResize="0"/>
          <p:nvPr/>
        </p:nvPicPr>
        <p:blipFill rotWithShape="1">
          <a:blip r:embed="rId3">
            <a:alphaModFix/>
          </a:blip>
          <a:srcRect b="0" l="12660" r="2486" t="0"/>
          <a:stretch/>
        </p:blipFill>
        <p:spPr>
          <a:xfrm>
            <a:off x="3218375" y="4252950"/>
            <a:ext cx="1353625" cy="89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>
            <p:ph type="title"/>
          </p:nvPr>
        </p:nvSpPr>
        <p:spPr>
          <a:xfrm>
            <a:off x="307750" y="36820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people can support me </a:t>
            </a:r>
            <a:endParaRPr/>
          </a:p>
        </p:txBody>
      </p:sp>
      <p:sp>
        <p:nvSpPr>
          <p:cNvPr id="164" name="Google Shape;164;p27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I’d like to discuss</a:t>
            </a:r>
            <a:endParaRPr/>
          </a:p>
        </p:txBody>
      </p:sp>
      <p:sp>
        <p:nvSpPr>
          <p:cNvPr id="165" name="Google Shape;165;p27"/>
          <p:cNvSpPr txBox="1"/>
          <p:nvPr>
            <p:ph idx="2" type="body"/>
          </p:nvPr>
        </p:nvSpPr>
        <p:spPr>
          <a:xfrm>
            <a:off x="4939500" y="265175"/>
            <a:ext cx="38370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During my Tutor for Learning meeting, I would particularly like to discuss: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Question 1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How I can revise for units more effectively?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Question 2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How to balance my study time with my free time 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Or, one thing I would particularly like advice on is: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How to balance my study time with my free time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type="title"/>
          </p:nvPr>
        </p:nvSpPr>
        <p:spPr>
          <a:xfrm>
            <a:off x="265500" y="1078750"/>
            <a:ext cx="4045200" cy="110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Key Message</a:t>
            </a:r>
            <a:endParaRPr/>
          </a:p>
        </p:txBody>
      </p:sp>
      <p:sp>
        <p:nvSpPr>
          <p:cNvPr id="171" name="Google Shape;171;p28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2857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72" name="Google Shape;172;p28"/>
          <p:cNvSpPr txBox="1"/>
          <p:nvPr>
            <p:ph idx="2" type="body"/>
          </p:nvPr>
        </p:nvSpPr>
        <p:spPr>
          <a:xfrm>
            <a:off x="4939500" y="265175"/>
            <a:ext cx="3837000" cy="415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If my parents/caregivers and tutor remember one thing from this meeting, I would like it to be: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I got into Year 10 well, and knows what to work on, which is working better with my time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✅ Before You Submit</a:t>
            </a:r>
            <a:endParaRPr/>
          </a:p>
        </p:txBody>
      </p:sp>
      <p:sp>
        <p:nvSpPr>
          <p:cNvPr id="178" name="Google Shape;178;p29"/>
          <p:cNvSpPr txBox="1"/>
          <p:nvPr>
            <p:ph idx="4294967295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42857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graphicFrame>
        <p:nvGraphicFramePr>
          <p:cNvPr id="179" name="Google Shape;179;p29"/>
          <p:cNvGraphicFramePr/>
          <p:nvPr/>
        </p:nvGraphicFramePr>
        <p:xfrm>
          <a:off x="418050" y="127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{630D9224-9113-44EE-8E37-889BAF76BA52}</a:tableStyleId>
              </a:tblPr>
              <a:tblGrid>
                <a:gridCol w="4207125"/>
                <a:gridCol w="4207125"/>
              </a:tblGrid>
              <a:tr h="343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Have you: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Reflected on three successes this year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Identified a challenge and what you learned from it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Completed your Learning, Wellbeing &amp; Balance ratings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Reflected on your transition into Year 10 and IGCSE learning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Written four meaningful I RISE goals (copied these across to the App for your Launchpad Report)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Identified your discussion priorities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Explained how your tutor, family and you can support your success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Completed your confidence rating and Key Message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☐ Reviewed your responses and prepared to lead your TFL conversation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🎤 Ready for Your TFL?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Can you clearly explain: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✅ What is going well? 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✅ What you are proud of?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✅ What you will focus on next?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✅ How can others support you?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Source Code Pro"/>
                          <a:ea typeface="Source Code Pro"/>
                          <a:cs typeface="Source Code Pro"/>
                          <a:sym typeface="Source Code Pro"/>
                        </a:rPr>
                        <a:t>If yes, you're ready to lead your TFL conversation! 🌟</a:t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Source Code Pro"/>
                        <a:ea typeface="Source Code Pro"/>
                        <a:cs typeface="Source Code Pro"/>
                        <a:sym typeface="Source Code Pro"/>
                      </a:endParaRPr>
                    </a:p>
                    <a:p>
                      <a:pPr indent="0" lvl="0" marL="0" rtl="0" algn="l">
                        <a:spcBef>
                          <a:spcPts val="1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