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28/08/2015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583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422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28 August 2015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51720" y="258880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Equation of a Line from Two</a:t>
            </a:r>
            <a:r>
              <a:rPr lang="en-GB" sz="1600" baseline="0" dirty="0" smtClean="0">
                <a:latin typeface="Comic Sans MS" pitchFamily="66" charset="0"/>
              </a:rPr>
              <a:t> Points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28 August 2015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0" y="258880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Equation of a Line from Two</a:t>
            </a:r>
            <a:r>
              <a:rPr lang="en-GB" sz="1600" baseline="0" dirty="0" smtClean="0">
                <a:latin typeface="Comic Sans MS" pitchFamily="66" charset="0"/>
              </a:rPr>
              <a:t> Points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9967" y="5982379"/>
            <a:ext cx="691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u="none" dirty="0" smtClean="0">
                <a:latin typeface="Comic Sans MS" pitchFamily="66" charset="0"/>
              </a:rPr>
              <a:t>Gradient, y intercept, coordinates, parallel,</a:t>
            </a:r>
            <a:r>
              <a:rPr lang="en-GB" sz="1600" u="none" baseline="0" dirty="0" smtClean="0">
                <a:latin typeface="Comic Sans MS" pitchFamily="66" charset="0"/>
              </a:rPr>
              <a:t> perpendicular, linear, equation, axes, rise, run, substitute, positive, negative</a:t>
            </a:r>
            <a:endParaRPr lang="en-GB" sz="1600" u="none" dirty="0" smtClean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Developing students will be able </a:t>
            </a:r>
            <a:r>
              <a:rPr lang="en-GB" sz="1400" dirty="0" smtClean="0">
                <a:latin typeface="Comic Sans MS" pitchFamily="66" charset="0"/>
              </a:rPr>
              <a:t>to </a:t>
            </a: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calculate a gradient from two coordinates.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use </a:t>
            </a:r>
          </a:p>
          <a:p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y = mx + c.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Excelling students will be able to  </a:t>
            </a:r>
            <a:r>
              <a:rPr lang="en-GB" sz="1400" baseline="0" dirty="0" smtClean="0">
                <a:solidFill>
                  <a:schemeClr val="tx1"/>
                </a:solidFill>
                <a:latin typeface="Comic Sans MS" pitchFamily="66" charset="0"/>
              </a:rPr>
              <a:t>calculate the equation of a line.</a:t>
            </a:r>
            <a:endParaRPr lang="en-GB" sz="1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en-GB" sz="1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491" y="1629983"/>
            <a:ext cx="6915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What can you tell me about the following pairs of linear equations?</a:t>
            </a:r>
            <a:endParaRPr lang="en-GB" dirty="0">
              <a:latin typeface="Comic Sans MS" panose="030F0702030302020204" pitchFamily="66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335370" y="2614052"/>
          <a:ext cx="6096000" cy="199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999000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2x + 4</a:t>
                      </a:r>
                    </a:p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GB" sz="1800" b="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= ¼x + 4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GB" sz="1800" b="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= ½x – 3</a:t>
                      </a:r>
                    </a:p>
                    <a:p>
                      <a:pPr algn="ctr"/>
                      <a:r>
                        <a:rPr lang="en-GB" sz="1800" b="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-2x + 6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9000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3x + 2</a:t>
                      </a:r>
                    </a:p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x - 1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4x – 2</a:t>
                      </a:r>
                    </a:p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y = 4x + 1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57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7741" y="2557262"/>
            <a:ext cx="680970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>
                <a:latin typeface="Comic Sans MS" panose="030F0702030302020204" pitchFamily="66" charset="0"/>
              </a:rPr>
              <a:t>We are learning to calculate the equation of a linear graph from two coordinates.</a:t>
            </a:r>
            <a:endParaRPr lang="en-GB" sz="33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0583" y="1784529"/>
            <a:ext cx="6239815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What can you tell me about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sz="4050" dirty="0">
                <a:latin typeface="Comic Sans MS" panose="030F0702030302020204" pitchFamily="66" charset="0"/>
              </a:rPr>
              <a:t>y = mx + c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4877874" y="3031024"/>
            <a:ext cx="347729" cy="69499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Arrow Connector 4"/>
          <p:cNvCxnSpPr/>
          <p:nvPr/>
        </p:nvCxnSpPr>
        <p:spPr bwMode="auto">
          <a:xfrm flipH="1" flipV="1">
            <a:off x="6402410" y="3031024"/>
            <a:ext cx="358999" cy="69499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tangle 6"/>
          <p:cNvSpPr/>
          <p:nvPr/>
        </p:nvSpPr>
        <p:spPr>
          <a:xfrm>
            <a:off x="2698949" y="3726019"/>
            <a:ext cx="2526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dirty="0">
                <a:latin typeface="Comic Sans MS" panose="030F0702030302020204" pitchFamily="66" charset="0"/>
              </a:rPr>
              <a:t>Gradient</a:t>
            </a:r>
          </a:p>
          <a:p>
            <a:pPr algn="r"/>
            <a:r>
              <a:rPr lang="en-GB" dirty="0">
                <a:latin typeface="Comic Sans MS" panose="030F0702030302020204" pitchFamily="66" charset="0"/>
              </a:rPr>
              <a:t>(the slope of the line)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117515" y="3726019"/>
            <a:ext cx="26372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 – intercept</a:t>
            </a:r>
          </a:p>
          <a:p>
            <a:r>
              <a:rPr lang="en-GB" dirty="0">
                <a:latin typeface="Comic Sans MS" panose="030F0702030302020204" pitchFamily="66" charset="0"/>
              </a:rPr>
              <a:t>(where the graph cuts </a:t>
            </a:r>
          </a:p>
          <a:p>
            <a:r>
              <a:rPr lang="en-GB" dirty="0">
                <a:latin typeface="Comic Sans MS" panose="030F0702030302020204" pitchFamily="66" charset="0"/>
              </a:rPr>
              <a:t>the y-axis)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72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8463" y="1581240"/>
            <a:ext cx="70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Calculate the gradient of the line which passes through (2, 6) and (4, -2).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8464" y="2301870"/>
            <a:ext cx="7012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Start by calculating the gradient.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4" name="Explosion 2 3"/>
          <p:cNvSpPr/>
          <p:nvPr/>
        </p:nvSpPr>
        <p:spPr bwMode="auto">
          <a:xfrm>
            <a:off x="4860032" y="1761918"/>
            <a:ext cx="5328592" cy="3221272"/>
          </a:xfrm>
          <a:prstGeom prst="irregularSeal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The gradient is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r</a:t>
            </a: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ise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r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un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But you also need to think about whether its +</a:t>
            </a:r>
            <a:r>
              <a:rPr lang="en-GB" sz="1600" dirty="0" err="1">
                <a:latin typeface="Comic Sans MS" panose="030F0702030302020204" pitchFamily="66" charset="0"/>
                <a:ea typeface="Microsoft YaHei" charset="-122"/>
              </a:rPr>
              <a:t>ve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or –</a:t>
            </a:r>
            <a:r>
              <a:rPr lang="en-GB" sz="1600" dirty="0" err="1">
                <a:latin typeface="Comic Sans MS" panose="030F0702030302020204" pitchFamily="66" charset="0"/>
                <a:ea typeface="Microsoft YaHei" charset="-122"/>
              </a:rPr>
              <a:t>ve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.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1984463" y="2686067"/>
            <a:ext cx="77273" cy="7727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600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48513" y="4024645"/>
            <a:ext cx="77273" cy="7727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600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60124" y="3922622"/>
            <a:ext cx="8483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(4, -2) 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1445778" y="2763339"/>
            <a:ext cx="7024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(2, 6)</a:t>
            </a:r>
            <a:endParaRPr lang="en-GB" sz="1600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2033490" y="2690582"/>
            <a:ext cx="852227" cy="1371536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>
            <a:stCxn id="5" idx="4"/>
          </p:cNvCxnSpPr>
          <p:nvPr/>
        </p:nvCxnSpPr>
        <p:spPr bwMode="auto">
          <a:xfrm>
            <a:off x="2023100" y="2763339"/>
            <a:ext cx="18015" cy="1261305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2061736" y="4051965"/>
            <a:ext cx="779428" cy="9156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1758181" y="3372554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8</a:t>
            </a:r>
            <a:endParaRPr lang="en-GB" sz="1600" dirty="0"/>
          </a:p>
        </p:txBody>
      </p:sp>
      <p:sp>
        <p:nvSpPr>
          <p:cNvPr id="27" name="Rectangle 26"/>
          <p:cNvSpPr/>
          <p:nvPr/>
        </p:nvSpPr>
        <p:spPr>
          <a:xfrm>
            <a:off x="2265774" y="4126868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2</a:t>
            </a:r>
            <a:endParaRPr lang="en-GB" sz="1600" dirty="0"/>
          </a:p>
        </p:txBody>
      </p:sp>
      <p:sp>
        <p:nvSpPr>
          <p:cNvPr id="28" name="Rectangle 27"/>
          <p:cNvSpPr/>
          <p:nvPr/>
        </p:nvSpPr>
        <p:spPr>
          <a:xfrm>
            <a:off x="908464" y="4258768"/>
            <a:ext cx="8045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rise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run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8464" y="4875857"/>
            <a:ext cx="501761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The graph slopes downwards so the gradient is negative.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445778" y="4258768"/>
            <a:ext cx="8045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8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780678" y="4258768"/>
            <a:ext cx="804536" cy="321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08464" y="5403593"/>
            <a:ext cx="5017610" cy="321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m = -4 </a:t>
            </a:r>
          </a:p>
        </p:txBody>
      </p:sp>
    </p:spTree>
    <p:extLst>
      <p:ext uri="{BB962C8B-B14F-4D97-AF65-F5344CB8AC3E}">
        <p14:creationId xmlns:p14="http://schemas.microsoft.com/office/powerpoint/2010/main" val="322817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  <p:bldP spid="8" grpId="0"/>
      <p:bldP spid="9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615" y="1736772"/>
            <a:ext cx="70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Calculate the gradient of the line which passes through (7, 12) and (15, 32).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4488" y="2445886"/>
            <a:ext cx="7012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Start by calculating the gradient.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4" name="Explosion 2 3"/>
          <p:cNvSpPr/>
          <p:nvPr/>
        </p:nvSpPr>
        <p:spPr bwMode="auto">
          <a:xfrm>
            <a:off x="4576197" y="1996940"/>
            <a:ext cx="5112568" cy="3221272"/>
          </a:xfrm>
          <a:prstGeom prst="irregularSeal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The gradient is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r</a:t>
            </a: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ise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r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un</a:t>
            </a:r>
          </a:p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But you also need to think about whether its +</a:t>
            </a:r>
            <a:r>
              <a:rPr lang="en-GB" sz="1600" dirty="0" err="1">
                <a:latin typeface="Comic Sans MS" panose="030F0702030302020204" pitchFamily="66" charset="0"/>
                <a:ea typeface="Microsoft YaHei" charset="-122"/>
              </a:rPr>
              <a:t>ve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or –</a:t>
            </a:r>
            <a:r>
              <a:rPr lang="en-GB" sz="1600" dirty="0" err="1">
                <a:latin typeface="Comic Sans MS" panose="030F0702030302020204" pitchFamily="66" charset="0"/>
                <a:ea typeface="Microsoft YaHei" charset="-122"/>
              </a:rPr>
              <a:t>ve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.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1878528" y="4049437"/>
            <a:ext cx="77273" cy="7727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600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80770" y="2816234"/>
            <a:ext cx="77273" cy="7727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600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53117" y="3974797"/>
            <a:ext cx="856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(7, 12) 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2996680" y="2730266"/>
            <a:ext cx="920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(15, 32)</a:t>
            </a:r>
            <a:endParaRPr lang="en-GB" sz="1600" dirty="0"/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1929024" y="2865580"/>
            <a:ext cx="990383" cy="1242126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2919407" y="2864109"/>
            <a:ext cx="4331" cy="125204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1948885" y="4091363"/>
            <a:ext cx="907080" cy="2479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ctangle 25"/>
          <p:cNvSpPr/>
          <p:nvPr/>
        </p:nvSpPr>
        <p:spPr>
          <a:xfrm>
            <a:off x="2292437" y="4120968"/>
            <a:ext cx="309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8</a:t>
            </a:r>
            <a:endParaRPr lang="en-GB" sz="1600" dirty="0"/>
          </a:p>
        </p:txBody>
      </p:sp>
      <p:sp>
        <p:nvSpPr>
          <p:cNvPr id="27" name="Rectangle 26"/>
          <p:cNvSpPr/>
          <p:nvPr/>
        </p:nvSpPr>
        <p:spPr>
          <a:xfrm>
            <a:off x="2938929" y="3344508"/>
            <a:ext cx="434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20</a:t>
            </a:r>
            <a:endParaRPr lang="en-GB" sz="1600" dirty="0"/>
          </a:p>
        </p:txBody>
      </p:sp>
      <p:sp>
        <p:nvSpPr>
          <p:cNvPr id="28" name="Rectangle 27"/>
          <p:cNvSpPr/>
          <p:nvPr/>
        </p:nvSpPr>
        <p:spPr>
          <a:xfrm>
            <a:off x="1124488" y="4402784"/>
            <a:ext cx="8045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rise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run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24488" y="5019873"/>
            <a:ext cx="501761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The graph slopes upwards so the gradient is positive.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61802" y="4402784"/>
            <a:ext cx="8045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20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04114" y="4402784"/>
            <a:ext cx="804536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5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2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24488" y="5570152"/>
            <a:ext cx="5017610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m = </a:t>
            </a:r>
            <a:r>
              <a:rPr lang="en-GB" sz="1600" u="sng" dirty="0">
                <a:latin typeface="Comic Sans MS" panose="030F0702030302020204" pitchFamily="66" charset="0"/>
                <a:ea typeface="Microsoft YaHei" charset="-122"/>
              </a:rPr>
              <a:t>5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</a:t>
            </a: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     2 </a:t>
            </a:r>
          </a:p>
        </p:txBody>
      </p:sp>
    </p:spTree>
    <p:extLst>
      <p:ext uri="{BB962C8B-B14F-4D97-AF65-F5344CB8AC3E}">
        <p14:creationId xmlns:p14="http://schemas.microsoft.com/office/powerpoint/2010/main" val="120235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  <p:bldP spid="8" grpId="0"/>
      <p:bldP spid="9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4937" y="1540176"/>
            <a:ext cx="875140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500" dirty="0">
                <a:latin typeface="Comic Sans MS" panose="030F0702030302020204" pitchFamily="66" charset="0"/>
              </a:rPr>
              <a:t>Calculate the gradients of the lines which pass through the following pairs of points</a:t>
            </a:r>
            <a:endParaRPr lang="en-GB" sz="1500" dirty="0"/>
          </a:p>
        </p:txBody>
      </p:sp>
      <p:sp>
        <p:nvSpPr>
          <p:cNvPr id="4" name="TextBox 3"/>
          <p:cNvSpPr txBox="1"/>
          <p:nvPr/>
        </p:nvSpPr>
        <p:spPr>
          <a:xfrm>
            <a:off x="747215" y="2034370"/>
            <a:ext cx="2292824" cy="25853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(3, 6) and (5, 12)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(2, 1) and (5, 10)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(3, 5) and (5, 1)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(2, 7) and (6, -1)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(4, 3) and (8, 5)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0234" y="2034370"/>
            <a:ext cx="2292824" cy="2585323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(2, 6) and (10, 10)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(-1, 3) and (3, -1)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(4, 2) and (3, -4)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(3, 1) and (6, -8)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(5, 8) and (1, 5)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3253" y="2034370"/>
            <a:ext cx="2292824" cy="2585323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(4, 9) and (1, 15)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(2, 7) and (3, 4)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(2, 1) and (-3, 5)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(-2, 3) and (-5, -2)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(6, -1) and (-3, 2)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0942" y="4790721"/>
            <a:ext cx="875140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500" dirty="0">
                <a:latin typeface="Comic Sans MS" panose="030F0702030302020204" pitchFamily="66" charset="0"/>
              </a:rPr>
              <a:t>Remember to sketch each pair of coordinates and this about the sign!</a:t>
            </a:r>
            <a:endParaRPr lang="en-GB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0376" y="5284914"/>
            <a:ext cx="8229599" cy="369332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Extension</a:t>
            </a:r>
            <a:r>
              <a:rPr lang="en-GB" dirty="0">
                <a:latin typeface="Comic Sans MS" panose="030F0702030302020204" pitchFamily="66" charset="0"/>
              </a:rPr>
              <a:t>: Does the line y = 3x + 2 go through (-2, -3)? How do you know?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6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4937" y="1540176"/>
            <a:ext cx="875140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500" dirty="0">
                <a:latin typeface="Comic Sans MS" panose="030F0702030302020204" pitchFamily="66" charset="0"/>
              </a:rPr>
              <a:t>Calculate the gradients of the lines which pass through the following pairs of points</a:t>
            </a:r>
            <a:endParaRPr lang="en-GB" sz="1500" dirty="0"/>
          </a:p>
        </p:txBody>
      </p:sp>
      <p:sp>
        <p:nvSpPr>
          <p:cNvPr id="4" name="TextBox 3"/>
          <p:cNvSpPr txBox="1"/>
          <p:nvPr/>
        </p:nvSpPr>
        <p:spPr>
          <a:xfrm>
            <a:off x="747215" y="2034370"/>
            <a:ext cx="2292824" cy="25853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3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3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-2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-2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½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0234" y="2034370"/>
            <a:ext cx="2292824" cy="2585323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½ 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-1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6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-3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¾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3253" y="2034370"/>
            <a:ext cx="2292824" cy="2585323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-2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-3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-4/5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5/3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-3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0942" y="4790721"/>
            <a:ext cx="875140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500" dirty="0">
                <a:latin typeface="Comic Sans MS" panose="030F0702030302020204" pitchFamily="66" charset="0"/>
              </a:rPr>
              <a:t>Remember to sketch each pair of coordinates and this about the sign!</a:t>
            </a:r>
            <a:endParaRPr lang="en-GB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0376" y="5284914"/>
            <a:ext cx="8229599" cy="369332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Extension</a:t>
            </a:r>
            <a:r>
              <a:rPr lang="en-GB" dirty="0">
                <a:latin typeface="Comic Sans MS" panose="030F0702030302020204" pitchFamily="66" charset="0"/>
              </a:rPr>
              <a:t>: No </a:t>
            </a:r>
            <a:r>
              <a:rPr lang="en-GB" dirty="0"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GB" dirty="0">
                <a:latin typeface="Comic Sans MS" panose="030F0702030302020204" pitchFamily="66" charset="0"/>
              </a:rPr>
              <a:t> substitute x = -2 and y = -4, not -3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0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809674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Find the equation of the line which passes through (2, 6) and (4, -2).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2232508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found earlier that the gradient was –4. 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2655341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now need the y-intercept.</a:t>
            </a:r>
          </a:p>
        </p:txBody>
      </p:sp>
      <p:sp>
        <p:nvSpPr>
          <p:cNvPr id="21" name="Explosion 2 20"/>
          <p:cNvSpPr/>
          <p:nvPr/>
        </p:nvSpPr>
        <p:spPr bwMode="auto">
          <a:xfrm>
            <a:off x="3838943" y="2417579"/>
            <a:ext cx="5197553" cy="2351930"/>
          </a:xfrm>
          <a:prstGeom prst="irregularSeal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Substitute the gradient and one of the coordinates (x and y) into y = mx + 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3568" y="3078175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 = -4x +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3568" y="3501008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6 = -4(2) + 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568" y="3923842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6 = -8 + 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3568" y="4346675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14 = 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3568" y="4769509"/>
            <a:ext cx="76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 = -4x + 14</a:t>
            </a:r>
          </a:p>
        </p:txBody>
      </p:sp>
    </p:spTree>
    <p:extLst>
      <p:ext uri="{BB962C8B-B14F-4D97-AF65-F5344CB8AC3E}">
        <p14:creationId xmlns:p14="http://schemas.microsoft.com/office/powerpoint/2010/main" val="398043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1" grpId="0" animBg="1"/>
      <p:bldP spid="22" grpId="0"/>
      <p:bldP spid="23" grpId="0"/>
      <p:bldP spid="25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3" y="1638015"/>
            <a:ext cx="802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Find the equation of the line which passes through (7, 12) and (15, 32).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3" y="2060848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found earlier that the gradient was </a:t>
            </a:r>
            <a:r>
              <a:rPr lang="en-GB" u="sng" dirty="0">
                <a:latin typeface="Comic Sans MS" panose="030F0702030302020204" pitchFamily="66" charset="0"/>
              </a:rPr>
              <a:t>5</a:t>
            </a:r>
            <a:r>
              <a:rPr lang="en-GB" dirty="0">
                <a:latin typeface="Comic Sans MS" panose="030F0702030302020204" pitchFamily="66" charset="0"/>
              </a:rPr>
              <a:t>.</a:t>
            </a:r>
          </a:p>
          <a:p>
            <a:r>
              <a:rPr lang="en-GB" dirty="0">
                <a:latin typeface="Comic Sans MS" panose="030F0702030302020204" pitchFamily="66" charset="0"/>
              </a:rPr>
              <a:t>	</a:t>
            </a:r>
            <a:r>
              <a:rPr lang="en-GB" dirty="0">
                <a:latin typeface="Comic Sans MS" panose="030F0702030302020204" pitchFamily="66" charset="0"/>
              </a:rPr>
              <a:t>			</a:t>
            </a:r>
            <a:r>
              <a:rPr lang="en-GB" dirty="0" smtClean="0">
                <a:latin typeface="Comic Sans MS" panose="030F0702030302020204" pitchFamily="66" charset="0"/>
              </a:rPr>
              <a:t>         </a:t>
            </a:r>
            <a:r>
              <a:rPr lang="en-GB" dirty="0">
                <a:latin typeface="Comic Sans MS" panose="030F0702030302020204" pitchFamily="66" charset="0"/>
              </a:rPr>
              <a:t>2 </a:t>
            </a:r>
            <a:endParaRPr lang="en-GB" sz="4400" dirty="0"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9593" y="2471959"/>
            <a:ext cx="802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now need the y-intercept.</a:t>
            </a:r>
          </a:p>
        </p:txBody>
      </p:sp>
      <p:sp>
        <p:nvSpPr>
          <p:cNvPr id="21" name="Explosion 2 20"/>
          <p:cNvSpPr/>
          <p:nvPr/>
        </p:nvSpPr>
        <p:spPr bwMode="auto">
          <a:xfrm>
            <a:off x="3577576" y="2713779"/>
            <a:ext cx="5566424" cy="2521144"/>
          </a:xfrm>
          <a:prstGeom prst="irregularSeal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600" dirty="0">
                <a:latin typeface="Comic Sans MS" panose="030F0702030302020204" pitchFamily="66" charset="0"/>
                <a:ea typeface="Microsoft YaHei" charset="-122"/>
              </a:rPr>
              <a:t>Substitute the gradient and one of the coordinates (x and y) into y = mx + 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593" y="2906515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 = </a:t>
            </a:r>
            <a:r>
              <a:rPr lang="en-GB" u="sng" dirty="0">
                <a:latin typeface="Comic Sans MS" panose="030F0702030302020204" pitchFamily="66" charset="0"/>
              </a:rPr>
              <a:t>5</a:t>
            </a:r>
            <a:r>
              <a:rPr lang="en-GB" dirty="0">
                <a:latin typeface="Comic Sans MS" panose="030F0702030302020204" pitchFamily="66" charset="0"/>
              </a:rPr>
              <a:t>x + c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   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9593" y="3522537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12 = </a:t>
            </a:r>
            <a:r>
              <a:rPr lang="en-GB" u="sng" dirty="0">
                <a:latin typeface="Comic Sans MS" panose="030F0702030302020204" pitchFamily="66" charset="0"/>
              </a:rPr>
              <a:t>5</a:t>
            </a:r>
            <a:r>
              <a:rPr lang="en-GB" dirty="0">
                <a:latin typeface="Comic Sans MS" panose="030F0702030302020204" pitchFamily="66" charset="0"/>
              </a:rPr>
              <a:t>(7) + c</a:t>
            </a:r>
          </a:p>
          <a:p>
            <a:r>
              <a:rPr lang="en-GB" dirty="0">
                <a:latin typeface="Comic Sans MS" panose="030F0702030302020204" pitchFamily="66" charset="0"/>
              </a:rPr>
              <a:t>      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593" y="4147133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12 = </a:t>
            </a:r>
            <a:r>
              <a:rPr lang="en-GB" u="sng" dirty="0">
                <a:latin typeface="Comic Sans MS" panose="030F0702030302020204" pitchFamily="66" charset="0"/>
              </a:rPr>
              <a:t>35</a:t>
            </a:r>
            <a:r>
              <a:rPr lang="en-GB" dirty="0">
                <a:latin typeface="Comic Sans MS" panose="030F0702030302020204" pitchFamily="66" charset="0"/>
              </a:rPr>
              <a:t> + c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       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9593" y="4787878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Comic Sans MS" panose="030F0702030302020204" pitchFamily="66" charset="0"/>
              </a:rPr>
              <a:t>-9</a:t>
            </a:r>
            <a:r>
              <a:rPr lang="en-GB" dirty="0">
                <a:latin typeface="Comic Sans MS" panose="030F0702030302020204" pitchFamily="66" charset="0"/>
              </a:rPr>
              <a:t> = c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9593" y="5434209"/>
            <a:ext cx="802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 = </a:t>
            </a:r>
            <a:r>
              <a:rPr lang="en-GB" u="sng" dirty="0">
                <a:latin typeface="Comic Sans MS" panose="030F0702030302020204" pitchFamily="66" charset="0"/>
              </a:rPr>
              <a:t>5</a:t>
            </a:r>
            <a:r>
              <a:rPr lang="en-GB" dirty="0">
                <a:latin typeface="Comic Sans MS" panose="030F0702030302020204" pitchFamily="66" charset="0"/>
              </a:rPr>
              <a:t>x – </a:t>
            </a:r>
            <a:r>
              <a:rPr lang="en-GB" u="sng" dirty="0">
                <a:latin typeface="Comic Sans MS" panose="030F0702030302020204" pitchFamily="66" charset="0"/>
              </a:rPr>
              <a:t>9</a:t>
            </a:r>
          </a:p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     2     2</a:t>
            </a:r>
          </a:p>
        </p:txBody>
      </p:sp>
    </p:spTree>
    <p:extLst>
      <p:ext uri="{BB962C8B-B14F-4D97-AF65-F5344CB8AC3E}">
        <p14:creationId xmlns:p14="http://schemas.microsoft.com/office/powerpoint/2010/main" val="271309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1" grpId="0" animBg="1"/>
      <p:bldP spid="22" grpId="0"/>
      <p:bldP spid="23" grpId="0"/>
      <p:bldP spid="25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483768" y="4437112"/>
            <a:ext cx="60727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 smtClean="0">
                <a:latin typeface="Comic Sans MS" pitchFamily="66" charset="0"/>
                <a:sym typeface="Wingdings" pitchFamily="2" charset="2"/>
              </a:rPr>
              <a:t>Finished</a:t>
            </a:r>
            <a:r>
              <a:rPr lang="en-GB" dirty="0">
                <a:latin typeface="Comic Sans MS" pitchFamily="66" charset="0"/>
                <a:sym typeface="Wingdings" pitchFamily="2" charset="2"/>
              </a:rPr>
              <a:t>? </a:t>
            </a:r>
            <a:r>
              <a:rPr lang="en-GB" dirty="0">
                <a:latin typeface="Comic Sans MS" pitchFamily="66" charset="0"/>
                <a:sym typeface="Wingdings" pitchFamily="2" charset="2"/>
              </a:rPr>
              <a:t>Complete the </a:t>
            </a:r>
            <a:r>
              <a:rPr lang="en-GB" b="1" dirty="0">
                <a:solidFill>
                  <a:srgbClr val="7030A0"/>
                </a:solidFill>
                <a:latin typeface="Comic Sans MS" pitchFamily="66" charset="0"/>
                <a:sym typeface="Wingdings" pitchFamily="2" charset="2"/>
              </a:rPr>
              <a:t>extension</a:t>
            </a:r>
            <a:r>
              <a:rPr lang="en-GB" dirty="0">
                <a:latin typeface="Comic Sans MS" pitchFamily="66" charset="0"/>
                <a:sym typeface="Wingdings" pitchFamily="2" charset="2"/>
              </a:rPr>
              <a:t> activity!</a:t>
            </a:r>
          </a:p>
        </p:txBody>
      </p:sp>
    </p:spTree>
    <p:extLst>
      <p:ext uri="{BB962C8B-B14F-4D97-AF65-F5344CB8AC3E}">
        <p14:creationId xmlns:p14="http://schemas.microsoft.com/office/powerpoint/2010/main" val="45251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28699" y="2242710"/>
            <a:ext cx="3729251" cy="251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1)   y = 2x + 4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2)   y = 5x – 2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3)   y = 4x – 14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4)   y = 5x – 1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5)   y = -2x + 6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Calibri" panose="020F0502020204030204" pitchFamily="34" charset="0"/>
              </a:rPr>
              <a:t>6)   y = -</a:t>
            </a:r>
            <a:r>
              <a:rPr lang="en-GB" dirty="0">
                <a:latin typeface="Comic Sans MS" panose="030F0702030302020204" pitchFamily="66" charset="0"/>
                <a:ea typeface="Batang" panose="02030600000101010101" pitchFamily="18" charset="-127"/>
                <a:cs typeface="Times New Roman" panose="02020603050405020304" pitchFamily="18" charset="0"/>
              </a:rPr>
              <a:t>½x + 2</a:t>
            </a:r>
            <a:endParaRPr lang="en-GB" sz="12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48686" y="1581119"/>
            <a:ext cx="6895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omic Sans MS" pitchFamily="66" charset="0"/>
              </a:rPr>
              <a:t>RAG Answers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86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9136" y="1192696"/>
            <a:ext cx="7032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latin typeface="Comic Sans MS" panose="030F0702030302020204" pitchFamily="66" charset="0"/>
              </a:rPr>
              <a:t>Spot the mistake</a:t>
            </a:r>
            <a:endParaRPr lang="en-GB" sz="2000" b="1" u="sng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9136" y="1628800"/>
            <a:ext cx="7012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Find the equation of the line which passes through (9, 2) and (3, -7).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74930" y="2018737"/>
            <a:ext cx="804536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u="sng" dirty="0">
                <a:latin typeface="Comic Sans MS" panose="030F0702030302020204" pitchFamily="66" charset="0"/>
                <a:ea typeface="Microsoft YaHei" charset="-122"/>
              </a:rPr>
              <a:t>rise</a:t>
            </a:r>
            <a:r>
              <a:rPr lang="en-GB" sz="14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latin typeface="Comic Sans MS" panose="030F0702030302020204" pitchFamily="66" charset="0"/>
                <a:ea typeface="Microsoft YaHei" charset="-122"/>
              </a:rPr>
              <a:t>run</a:t>
            </a:r>
          </a:p>
        </p:txBody>
      </p:sp>
      <p:sp>
        <p:nvSpPr>
          <p:cNvPr id="5" name="Rectangle 4"/>
          <p:cNvSpPr/>
          <p:nvPr/>
        </p:nvSpPr>
        <p:spPr>
          <a:xfrm>
            <a:off x="5512244" y="2018737"/>
            <a:ext cx="804536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u="sng" dirty="0">
                <a:latin typeface="Comic Sans MS" panose="030F0702030302020204" pitchFamily="66" charset="0"/>
                <a:ea typeface="Microsoft YaHei" charset="-122"/>
              </a:rPr>
              <a:t>6</a:t>
            </a:r>
            <a:r>
              <a:rPr lang="en-GB" sz="1400" dirty="0">
                <a:latin typeface="Comic Sans MS" panose="030F0702030302020204" pitchFamily="66" charset="0"/>
                <a:ea typeface="Microsoft YaHei" charset="-122"/>
              </a:rPr>
              <a:t> =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latin typeface="Comic Sans MS" panose="030F0702030302020204" pitchFamily="66" charset="0"/>
                <a:ea typeface="Microsoft YaHei" charset="-122"/>
              </a:rP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5954556" y="2018737"/>
            <a:ext cx="804536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u="sng" dirty="0">
                <a:latin typeface="Comic Sans MS" panose="030F0702030302020204" pitchFamily="66" charset="0"/>
                <a:ea typeface="Microsoft YaHei" charset="-122"/>
              </a:rPr>
              <a:t>2</a:t>
            </a:r>
          </a:p>
          <a:p>
            <a:pPr defTabSz="336947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latin typeface="Comic Sans MS" panose="030F0702030302020204" pitchFamily="66" charset="0"/>
                <a:ea typeface="Microsoft YaHei" charset="-122"/>
              </a:rPr>
              <a:t>3</a:t>
            </a:r>
            <a:endParaRPr lang="en-GB" sz="1400" dirty="0">
              <a:latin typeface="Comic Sans MS" panose="030F0702030302020204" pitchFamily="66" charset="0"/>
              <a:ea typeface="Microsoft YaHei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3816" y="2518574"/>
            <a:ext cx="219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y = </a:t>
            </a:r>
            <a:r>
              <a:rPr lang="en-GB" sz="1600" u="sng" dirty="0">
                <a:latin typeface="Comic Sans MS" panose="030F0702030302020204" pitchFamily="66" charset="0"/>
              </a:rPr>
              <a:t>2</a:t>
            </a:r>
            <a:r>
              <a:rPr lang="en-GB" sz="1600" dirty="0">
                <a:latin typeface="Comic Sans MS" panose="030F0702030302020204" pitchFamily="66" charset="0"/>
              </a:rPr>
              <a:t>x + c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>
                <a:latin typeface="Comic Sans MS" panose="030F0702030302020204" pitchFamily="66" charset="0"/>
              </a:rPr>
              <a:t>   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93816" y="3049489"/>
            <a:ext cx="219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2 = </a:t>
            </a:r>
            <a:r>
              <a:rPr lang="en-GB" sz="1600" u="sng" dirty="0">
                <a:latin typeface="Comic Sans MS" panose="030F0702030302020204" pitchFamily="66" charset="0"/>
              </a:rPr>
              <a:t>2</a:t>
            </a:r>
            <a:r>
              <a:rPr lang="en-GB" sz="1600" dirty="0">
                <a:latin typeface="Comic Sans MS" panose="030F0702030302020204" pitchFamily="66" charset="0"/>
              </a:rPr>
              <a:t>(9) + c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     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93816" y="3472323"/>
            <a:ext cx="219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2 = 6 + 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93816" y="3895156"/>
            <a:ext cx="219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-4 =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3816" y="4317989"/>
            <a:ext cx="2192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y = </a:t>
            </a:r>
            <a:r>
              <a:rPr lang="en-GB" sz="1600" u="sng" dirty="0">
                <a:latin typeface="Comic Sans MS" panose="030F0702030302020204" pitchFamily="66" charset="0"/>
              </a:rPr>
              <a:t>2</a:t>
            </a:r>
            <a:r>
              <a:rPr lang="en-GB" sz="1600" dirty="0">
                <a:latin typeface="Comic Sans MS" panose="030F0702030302020204" pitchFamily="66" charset="0"/>
              </a:rPr>
              <a:t>x – 4</a:t>
            </a:r>
            <a:endParaRPr lang="en-GB" sz="1600" u="sng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      3     </a:t>
            </a:r>
          </a:p>
        </p:txBody>
      </p:sp>
    </p:spTree>
    <p:extLst>
      <p:ext uri="{BB962C8B-B14F-4D97-AF65-F5344CB8AC3E}">
        <p14:creationId xmlns:p14="http://schemas.microsoft.com/office/powerpoint/2010/main" val="49761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845</Words>
  <Application>Microsoft Office PowerPoint</Application>
  <PresentationFormat>On-screen Show (4:3)</PresentationFormat>
  <Paragraphs>162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Batang</vt:lpstr>
      <vt:lpstr>Microsoft YaHei</vt:lpstr>
      <vt:lpstr>Arial</vt:lpstr>
      <vt:lpstr>Calibri</vt:lpstr>
      <vt:lpstr>Comic Sans MS</vt:lpstr>
      <vt:lpstr>Times New Roman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Glover</cp:lastModifiedBy>
  <cp:revision>15</cp:revision>
  <dcterms:created xsi:type="dcterms:W3CDTF">2015-07-01T12:05:39Z</dcterms:created>
  <dcterms:modified xsi:type="dcterms:W3CDTF">2015-08-28T18:01:22Z</dcterms:modified>
</cp:coreProperties>
</file>