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442" r:id="rId3"/>
    <p:sldId id="453" r:id="rId4"/>
    <p:sldId id="443" r:id="rId5"/>
    <p:sldId id="444" r:id="rId6"/>
    <p:sldId id="452" r:id="rId7"/>
    <p:sldId id="457" r:id="rId8"/>
    <p:sldId id="467" r:id="rId9"/>
    <p:sldId id="470" r:id="rId10"/>
    <p:sldId id="471" r:id="rId11"/>
    <p:sldId id="472" r:id="rId12"/>
    <p:sldId id="473" r:id="rId13"/>
    <p:sldId id="468" r:id="rId14"/>
    <p:sldId id="455" r:id="rId15"/>
    <p:sldId id="459" r:id="rId16"/>
    <p:sldId id="460" r:id="rId17"/>
    <p:sldId id="461" r:id="rId18"/>
    <p:sldId id="434" r:id="rId19"/>
    <p:sldId id="456" r:id="rId20"/>
    <p:sldId id="474" r:id="rId21"/>
    <p:sldId id="476" r:id="rId22"/>
    <p:sldId id="477" r:id="rId23"/>
    <p:sldId id="478" r:id="rId24"/>
    <p:sldId id="479" r:id="rId25"/>
    <p:sldId id="480" r:id="rId26"/>
    <p:sldId id="481" r:id="rId27"/>
    <p:sldId id="483" r:id="rId28"/>
    <p:sldId id="484" r:id="rId29"/>
    <p:sldId id="485" r:id="rId30"/>
    <p:sldId id="501" r:id="rId31"/>
    <p:sldId id="503" r:id="rId32"/>
    <p:sldId id="506" r:id="rId33"/>
    <p:sldId id="504" r:id="rId34"/>
    <p:sldId id="505" r:id="rId35"/>
    <p:sldId id="502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CC3300"/>
    <a:srgbClr val="CCCCFF"/>
    <a:srgbClr val="CC99FF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4" autoAdjust="0"/>
    <p:restoredTop sz="98785" autoAdjust="0"/>
  </p:normalViewPr>
  <p:slideViewPr>
    <p:cSldViewPr>
      <p:cViewPr>
        <p:scale>
          <a:sx n="103" d="100"/>
          <a:sy n="103" d="100"/>
        </p:scale>
        <p:origin x="608" y="3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31389A-EA04-43C1-93D8-803782855D7F}" type="datetimeFigureOut">
              <a:rPr lang="en-GB" smtClean="0"/>
              <a:pPr/>
              <a:t>10/10/2016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39895C-24E1-4ECD-BB67-8DC19653BB4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8355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BDAB1EEE-464A-2F47-BA20-C239E124DF3C}" type="slidenum">
              <a:rPr lang="en-US" sz="1200"/>
              <a:pPr algn="r" eaLnBrk="1" hangingPunct="1"/>
              <a:t>6</a:t>
            </a:fld>
            <a:endParaRPr lang="en-US" sz="120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7519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5AAAE06-1149-0746-B1E1-5A60E96AEF88}" type="slidenum">
              <a:rPr lang="en-US">
                <a:solidFill>
                  <a:srgbClr val="000000"/>
                </a:solidFill>
              </a:rPr>
              <a:pPr eaLnBrk="1" hangingPunct="1"/>
              <a:t>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819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5AAAE06-1149-0746-B1E1-5A60E96AEF88}" type="slidenum">
              <a:rPr lang="en-US">
                <a:solidFill>
                  <a:srgbClr val="000000"/>
                </a:solidFill>
              </a:rPr>
              <a:pPr eaLnBrk="1" hangingPunct="1"/>
              <a:t>13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1824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5AAAE06-1149-0746-B1E1-5A60E96AEF88}" type="slidenum">
              <a:rPr lang="en-US">
                <a:solidFill>
                  <a:srgbClr val="000000"/>
                </a:solidFill>
              </a:rPr>
              <a:pPr eaLnBrk="1" hangingPunct="1"/>
              <a:t>16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9590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 txBox="1">
            <a:spLocks noGrp="1" noChangeArrowheads="1"/>
          </p:cNvSpPr>
          <p:nvPr/>
        </p:nvSpPr>
        <p:spPr bwMode="auto">
          <a:xfrm>
            <a:off x="3884545" y="8684973"/>
            <a:ext cx="2971853" cy="45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537D72F0-9475-824B-A98F-D0D4B30A158B}" type="slidenum">
              <a:rPr lang="en-US" sz="1200">
                <a:solidFill>
                  <a:srgbClr val="000000"/>
                </a:solidFill>
              </a:rPr>
              <a:pPr algn="r" eaLnBrk="1" hangingPunct="1"/>
              <a:t>18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24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5AAAE06-1149-0746-B1E1-5A60E96AEF88}" type="slidenum">
              <a:rPr lang="en-US">
                <a:solidFill>
                  <a:srgbClr val="000000"/>
                </a:solidFill>
              </a:rPr>
              <a:pPr eaLnBrk="1" hangingPunct="1"/>
              <a:t>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184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9F5542FD-CDDD-6947-96B0-33268D75F96D}" type="slidenum">
              <a:rPr lang="en-US" sz="1200"/>
              <a:pPr algn="r" eaLnBrk="1" hangingPunct="1"/>
              <a:t>23</a:t>
            </a:fld>
            <a:endParaRPr 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4818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9F5542FD-CDDD-6947-96B0-33268D75F96D}" type="slidenum">
              <a:rPr lang="en-US" sz="1200"/>
              <a:pPr algn="r" eaLnBrk="1" hangingPunct="1"/>
              <a:t>24</a:t>
            </a:fld>
            <a:endParaRPr lang="en-US" sz="120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177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5AAAE06-1149-0746-B1E1-5A60E96AEF88}" type="slidenum">
              <a:rPr lang="en-US">
                <a:solidFill>
                  <a:srgbClr val="000000"/>
                </a:solidFill>
              </a:rPr>
              <a:pPr eaLnBrk="1" hangingPunct="1"/>
              <a:t>25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208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5AAAE06-1149-0746-B1E1-5A60E96AEF88}" type="slidenum">
              <a:rPr lang="en-US">
                <a:solidFill>
                  <a:srgbClr val="000000"/>
                </a:solidFill>
              </a:rPr>
              <a:pPr eaLnBrk="1" hangingPunct="1"/>
              <a:t>27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349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 txBox="1">
            <a:spLocks noGrp="1" noChangeArrowheads="1"/>
          </p:cNvSpPr>
          <p:nvPr/>
        </p:nvSpPr>
        <p:spPr bwMode="auto">
          <a:xfrm>
            <a:off x="3884545" y="8684973"/>
            <a:ext cx="2971853" cy="457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537D72F0-9475-824B-A98F-D0D4B30A158B}" type="slidenum">
              <a:rPr lang="en-US" sz="1200">
                <a:solidFill>
                  <a:srgbClr val="000000"/>
                </a:solidFill>
              </a:rPr>
              <a:pPr algn="r" eaLnBrk="1" hangingPunct="1"/>
              <a:t>28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1552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5AAAE06-1149-0746-B1E1-5A60E96AEF88}" type="slidenum">
              <a:rPr lang="en-US">
                <a:solidFill>
                  <a:srgbClr val="000000"/>
                </a:solidFill>
              </a:rPr>
              <a:pPr eaLnBrk="1" hangingPunct="1"/>
              <a:t>29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0262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95AAAE06-1149-0746-B1E1-5A60E96AEF88}" type="slidenum">
              <a:rPr lang="en-US">
                <a:solidFill>
                  <a:srgbClr val="000000"/>
                </a:solidFill>
              </a:rPr>
              <a:pPr eaLnBrk="1" hangingPunct="1"/>
              <a:t>35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920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CECD-045B-42F5-B131-64DBE6628FE5}" type="datetimeFigureOut">
              <a:rPr lang="en-GB" smtClean="0"/>
              <a:pPr/>
              <a:t>10/10/2016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0B76-9905-4C88-9B13-1BE32EF59E5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74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CECD-045B-42F5-B131-64DBE6628FE5}" type="datetimeFigureOut">
              <a:rPr lang="en-GB" smtClean="0"/>
              <a:pPr/>
              <a:t>10/10/2016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0B76-9905-4C88-9B13-1BE32EF59E5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439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CECD-045B-42F5-B131-64DBE6628FE5}" type="datetimeFigureOut">
              <a:rPr lang="en-GB" smtClean="0"/>
              <a:pPr/>
              <a:t>10/10/2016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0B76-9905-4C88-9B13-1BE32EF59E5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1978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CECD-045B-42F5-B131-64DBE6628FE5}" type="datetimeFigureOut">
              <a:rPr lang="en-GB" smtClean="0"/>
              <a:pPr/>
              <a:t>10/10/2016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0B76-9905-4C88-9B13-1BE32EF59E5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010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CECD-045B-42F5-B131-64DBE6628FE5}" type="datetimeFigureOut">
              <a:rPr lang="en-GB" smtClean="0"/>
              <a:pPr/>
              <a:t>10/10/2016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0B76-9905-4C88-9B13-1BE32EF59E5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6715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CECD-045B-42F5-B131-64DBE6628FE5}" type="datetimeFigureOut">
              <a:rPr lang="en-GB" smtClean="0"/>
              <a:pPr/>
              <a:t>10/10/2016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0B76-9905-4C88-9B13-1BE32EF59E5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4933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CECD-045B-42F5-B131-64DBE6628FE5}" type="datetimeFigureOut">
              <a:rPr lang="en-GB" smtClean="0"/>
              <a:pPr/>
              <a:t>10/10/2016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0B76-9905-4C88-9B13-1BE32EF59E5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861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CECD-045B-42F5-B131-64DBE6628FE5}" type="datetimeFigureOut">
              <a:rPr lang="en-GB" smtClean="0"/>
              <a:pPr/>
              <a:t>10/10/2016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0B76-9905-4C88-9B13-1BE32EF59E5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290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CECD-045B-42F5-B131-64DBE6628FE5}" type="datetimeFigureOut">
              <a:rPr lang="en-GB" smtClean="0"/>
              <a:pPr/>
              <a:t>10/10/2016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0B76-9905-4C88-9B13-1BE32EF59E5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412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CECD-045B-42F5-B131-64DBE6628FE5}" type="datetimeFigureOut">
              <a:rPr lang="en-GB" smtClean="0"/>
              <a:pPr/>
              <a:t>10/10/2016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0B76-9905-4C88-9B13-1BE32EF59E5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6238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ACECD-045B-42F5-B131-64DBE6628FE5}" type="datetimeFigureOut">
              <a:rPr lang="en-GB" smtClean="0"/>
              <a:pPr/>
              <a:t>10/10/2016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C0B76-9905-4C88-9B13-1BE32EF59E5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88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ACECD-045B-42F5-B131-64DBE6628FE5}" type="datetimeFigureOut">
              <a:rPr lang="en-GB" smtClean="0"/>
              <a:pPr/>
              <a:t>10/10/2016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C0B76-9905-4C88-9B13-1BE32EF59E5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8474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.uk/url?sa=i&amp;rct=j&amp;q=&amp;esrc=s&amp;source=images&amp;cd=&amp;cad=rja&amp;docid=t1UlJgHSdT7nnM&amp;tbnid=_QV7Kx84GsCC1M:&amp;ved=0CAUQjRw&amp;url=http://utahvalleywriters.org/faqs/&amp;ei=AUwKU8TYPI2W0QWe_4CwDQ&amp;psig=AFQjCNF-kfrcR4izfgjOHUivdoSZOHxiVg&amp;ust=1393270120646373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google.co.uk/url?sa=i&amp;rct=j&amp;q=&amp;esrc=s&amp;source=images&amp;cd=&amp;cad=rja&amp;docid=t1UlJgHSdT7nnM&amp;tbnid=_QV7Kx84GsCC1M:&amp;ved=0CAUQjRw&amp;url=http://utahvalleywriters.org/faqs/&amp;ei=AUwKU8TYPI2W0QWe_4CwDQ&amp;psig=AFQjCNF-kfrcR4izfgjOHUivdoSZOHxiVg&amp;ust=1393270120646373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07504" y="116632"/>
            <a:ext cx="8928992" cy="1440160"/>
          </a:xfrm>
          <a:prstGeom prst="roundRect">
            <a:avLst/>
          </a:prstGeom>
          <a:solidFill>
            <a:srgbClr val="FFFF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95253" y="1700808"/>
            <a:ext cx="8928992" cy="576064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95253" y="2422345"/>
            <a:ext cx="8928992" cy="1440160"/>
          </a:xfrm>
          <a:prstGeom prst="roundRect">
            <a:avLst/>
          </a:prstGeom>
          <a:solidFill>
            <a:srgbClr val="FFCC6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4788025" y="4005064"/>
            <a:ext cx="4286702" cy="2664296"/>
          </a:xfrm>
          <a:prstGeom prst="roundRect">
            <a:avLst/>
          </a:prstGeom>
          <a:solidFill>
            <a:srgbClr val="CCCC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4932040" y="4797152"/>
            <a:ext cx="41044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932040" y="5805264"/>
            <a:ext cx="41044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372200" y="4005064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55576" y="116632"/>
            <a:ext cx="7920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Direct</a:t>
            </a:r>
            <a:r>
              <a:rPr lang="en-GB" sz="2800" b="1" u="sng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/Inverse </a:t>
            </a:r>
            <a:r>
              <a:rPr lang="en-GB" sz="2800" b="1" u="sng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Proportion</a:t>
            </a:r>
            <a:endParaRPr lang="en-GB" sz="2800" b="1" u="sng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3398" y="726734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 will be able to solve directly proportional problems</a:t>
            </a:r>
            <a:endParaRPr lang="en-GB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3724" y="1772816"/>
            <a:ext cx="9010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Keywords: Direct, Inversely, Proportion, Constant, Rate of Change</a:t>
            </a:r>
            <a:endParaRPr lang="en-GB" b="1" u="sng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1520" y="2540807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 will be able to understand what it means for something to be D.P.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 will be able to find the value of k, rate of change.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 will be able to solve problems which are linked to direct proportion.</a:t>
            </a:r>
            <a:endParaRPr lang="en-GB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05924" y="4289320"/>
            <a:ext cx="1566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Last Lesson</a:t>
            </a:r>
            <a:endParaRPr lang="en-GB" b="1" u="sng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05924" y="5152546"/>
            <a:ext cx="1566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This Lesson</a:t>
            </a:r>
            <a:endParaRPr lang="en-GB" b="1" u="sng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05924" y="6093296"/>
            <a:ext cx="1566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Next Lesson</a:t>
            </a:r>
            <a:endParaRPr lang="en-GB" b="1" u="sng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66275" y="5157192"/>
            <a:ext cx="265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Direct Proportion</a:t>
            </a:r>
            <a:endParaRPr lang="en-GB" b="1" u="sng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25" name="Picture 2" descr="http://utahvalleywriters.org/wp/wp-content/uploads/2013/07/lrn_question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078" y="5521878"/>
            <a:ext cx="1222906" cy="1316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961" y="4005064"/>
            <a:ext cx="4470047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7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50207" y="34429"/>
            <a:ext cx="7173759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Direct Proportion</a:t>
            </a:r>
          </a:p>
          <a:p>
            <a:pPr algn="ctr"/>
            <a:endParaRPr lang="en-US" sz="5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5400" b="1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 α x </a:t>
            </a:r>
          </a:p>
          <a:p>
            <a:pPr algn="ctr"/>
            <a:endParaRPr lang="en-US" sz="5400" b="1" cap="none" spc="0" dirty="0">
              <a:ln w="11430"/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5400" b="1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General Equation: y = </a:t>
            </a:r>
            <a:r>
              <a:rPr lang="en-US" sz="5400" b="1" dirty="0" err="1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kx</a:t>
            </a:r>
            <a:endParaRPr lang="en-US" sz="5400" b="1" cap="none" spc="0" dirty="0">
              <a:ln w="11430"/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7544" y="5445224"/>
            <a:ext cx="800817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Direct Proportion: If one value increases, </a:t>
            </a:r>
          </a:p>
          <a:p>
            <a:pPr algn="ctr"/>
            <a:r>
              <a:rPr lang="en-US" sz="3600" b="1" cap="none" spc="0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 does the other.</a:t>
            </a:r>
            <a:endParaRPr lang="en-US" sz="3600" b="1" cap="none" spc="0" dirty="0">
              <a:ln w="11430"/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946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02731" y="34429"/>
            <a:ext cx="7468711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Inverse Proportion</a:t>
            </a:r>
          </a:p>
          <a:p>
            <a:pPr algn="ctr"/>
            <a:endParaRPr lang="en-US" sz="5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5400" b="1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 α 1/x </a:t>
            </a:r>
          </a:p>
          <a:p>
            <a:pPr algn="ctr"/>
            <a:endParaRPr lang="en-US" sz="5400" b="1" cap="none" spc="0" dirty="0">
              <a:ln w="11430"/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5400" b="1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General Equation: y = k/x</a:t>
            </a:r>
            <a:endParaRPr lang="en-US" sz="5400" b="1" cap="none" spc="0" dirty="0">
              <a:ln w="11430"/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3450" y="5445224"/>
            <a:ext cx="825636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Inverse Proportion: If one value increases, </a:t>
            </a:r>
          </a:p>
          <a:p>
            <a:pPr algn="ctr"/>
            <a:r>
              <a:rPr lang="en-US" sz="3600" b="1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other value decreases</a:t>
            </a:r>
            <a:r>
              <a:rPr lang="en-US" sz="3600" b="1" cap="none" spc="0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en-US" sz="3600" b="1" cap="none" spc="0" dirty="0">
              <a:ln w="11430"/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959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0" y="654127"/>
            <a:ext cx="900157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rgbClr val="660066"/>
                </a:solidFill>
              </a:rPr>
              <a:t>If </a:t>
            </a:r>
            <a:r>
              <a:rPr lang="en-GB" sz="2400" b="1" dirty="0" smtClean="0">
                <a:solidFill>
                  <a:srgbClr val="660066"/>
                </a:solidFill>
              </a:rPr>
              <a:t>y </a:t>
            </a:r>
            <a:r>
              <a:rPr lang="en-GB" sz="2400" b="1" dirty="0">
                <a:solidFill>
                  <a:srgbClr val="660066"/>
                </a:solidFill>
              </a:rPr>
              <a:t>varies directly with </a:t>
            </a:r>
            <a:r>
              <a:rPr lang="en-GB" sz="2400" b="1" dirty="0" smtClean="0">
                <a:solidFill>
                  <a:srgbClr val="660066"/>
                </a:solidFill>
              </a:rPr>
              <a:t>x </a:t>
            </a:r>
            <a:r>
              <a:rPr lang="en-GB" sz="2400" b="1" dirty="0">
                <a:solidFill>
                  <a:srgbClr val="660066"/>
                </a:solidFill>
              </a:rPr>
              <a:t>and when </a:t>
            </a:r>
            <a:r>
              <a:rPr lang="en-GB" sz="2400" b="1" dirty="0" smtClean="0">
                <a:solidFill>
                  <a:srgbClr val="660066"/>
                </a:solidFill>
              </a:rPr>
              <a:t>y </a:t>
            </a:r>
            <a:r>
              <a:rPr lang="en-GB" sz="2400" b="1" dirty="0">
                <a:solidFill>
                  <a:srgbClr val="660066"/>
                </a:solidFill>
              </a:rPr>
              <a:t>= 24 , </a:t>
            </a:r>
            <a:r>
              <a:rPr lang="en-GB" sz="2400" b="1" dirty="0" smtClean="0">
                <a:solidFill>
                  <a:srgbClr val="660066"/>
                </a:solidFill>
              </a:rPr>
              <a:t>x </a:t>
            </a:r>
            <a:r>
              <a:rPr lang="en-GB" sz="2400" b="1" dirty="0">
                <a:solidFill>
                  <a:srgbClr val="660066"/>
                </a:solidFill>
              </a:rPr>
              <a:t>= 6 . Find the value </a:t>
            </a:r>
            <a:r>
              <a:rPr lang="en-GB" sz="2400" b="1" dirty="0" smtClean="0">
                <a:solidFill>
                  <a:srgbClr val="660066"/>
                </a:solidFill>
              </a:rPr>
              <a:t>y </a:t>
            </a:r>
            <a:r>
              <a:rPr lang="en-GB" sz="2400" b="1" dirty="0">
                <a:solidFill>
                  <a:srgbClr val="660066"/>
                </a:solidFill>
              </a:rPr>
              <a:t>when </a:t>
            </a:r>
            <a:r>
              <a:rPr lang="en-GB" sz="2400" b="1" dirty="0" smtClean="0">
                <a:solidFill>
                  <a:srgbClr val="660066"/>
                </a:solidFill>
              </a:rPr>
              <a:t>x </a:t>
            </a:r>
            <a:r>
              <a:rPr lang="en-GB" sz="2400" b="1" dirty="0">
                <a:solidFill>
                  <a:srgbClr val="660066"/>
                </a:solidFill>
              </a:rPr>
              <a:t>= 10.</a:t>
            </a:r>
            <a:endParaRPr lang="en-US" sz="2400" b="1" dirty="0">
              <a:solidFill>
                <a:srgbClr val="660066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851886" y="-17598"/>
            <a:ext cx="529779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Direct Proportion WAGOLL</a:t>
            </a:r>
            <a:endParaRPr lang="en-US" sz="3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Picture 3" descr="Screen Shot 2016-01-11 at 20.36.1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484784"/>
            <a:ext cx="6227451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53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0" y="673969"/>
            <a:ext cx="900157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660066"/>
                </a:solidFill>
              </a:rPr>
              <a:t>If </a:t>
            </a:r>
            <a:r>
              <a:rPr lang="en-GB" sz="2800" b="1" dirty="0" smtClean="0">
                <a:solidFill>
                  <a:srgbClr val="660066"/>
                </a:solidFill>
              </a:rPr>
              <a:t>y </a:t>
            </a:r>
            <a:r>
              <a:rPr lang="en-GB" sz="2800" b="1" dirty="0">
                <a:solidFill>
                  <a:srgbClr val="660066"/>
                </a:solidFill>
              </a:rPr>
              <a:t>varies directly with </a:t>
            </a:r>
            <a:r>
              <a:rPr lang="en-GB" sz="2800" b="1" dirty="0" smtClean="0">
                <a:solidFill>
                  <a:srgbClr val="660066"/>
                </a:solidFill>
              </a:rPr>
              <a:t>x </a:t>
            </a:r>
            <a:r>
              <a:rPr lang="en-GB" sz="2800" b="1" dirty="0">
                <a:solidFill>
                  <a:srgbClr val="660066"/>
                </a:solidFill>
              </a:rPr>
              <a:t>and when </a:t>
            </a:r>
            <a:r>
              <a:rPr lang="en-GB" sz="2800" b="1" dirty="0" smtClean="0">
                <a:solidFill>
                  <a:srgbClr val="660066"/>
                </a:solidFill>
              </a:rPr>
              <a:t>y </a:t>
            </a:r>
            <a:r>
              <a:rPr lang="en-GB" sz="2800" b="1" dirty="0">
                <a:solidFill>
                  <a:srgbClr val="660066"/>
                </a:solidFill>
              </a:rPr>
              <a:t>= </a:t>
            </a:r>
            <a:r>
              <a:rPr lang="en-GB" sz="2800" b="1" dirty="0" smtClean="0">
                <a:solidFill>
                  <a:srgbClr val="660066"/>
                </a:solidFill>
              </a:rPr>
              <a:t>30 </a:t>
            </a:r>
            <a:r>
              <a:rPr lang="en-GB" sz="2800" b="1" dirty="0">
                <a:solidFill>
                  <a:srgbClr val="660066"/>
                </a:solidFill>
              </a:rPr>
              <a:t>, </a:t>
            </a:r>
            <a:r>
              <a:rPr lang="en-GB" sz="2800" b="1" dirty="0" smtClean="0">
                <a:solidFill>
                  <a:srgbClr val="660066"/>
                </a:solidFill>
              </a:rPr>
              <a:t>x </a:t>
            </a:r>
            <a:r>
              <a:rPr lang="en-GB" sz="2800" b="1" dirty="0">
                <a:solidFill>
                  <a:srgbClr val="660066"/>
                </a:solidFill>
              </a:rPr>
              <a:t>= </a:t>
            </a:r>
            <a:r>
              <a:rPr lang="en-GB" sz="2800" b="1" dirty="0" smtClean="0">
                <a:solidFill>
                  <a:srgbClr val="660066"/>
                </a:solidFill>
              </a:rPr>
              <a:t>5 </a:t>
            </a:r>
            <a:r>
              <a:rPr lang="en-GB" sz="2800" b="1" dirty="0">
                <a:solidFill>
                  <a:srgbClr val="660066"/>
                </a:solidFill>
              </a:rPr>
              <a:t>. Find the value </a:t>
            </a:r>
            <a:r>
              <a:rPr lang="en-GB" sz="2800" b="1" dirty="0" smtClean="0">
                <a:solidFill>
                  <a:srgbClr val="660066"/>
                </a:solidFill>
              </a:rPr>
              <a:t>y </a:t>
            </a:r>
            <a:r>
              <a:rPr lang="en-GB" sz="2800" b="1" dirty="0">
                <a:solidFill>
                  <a:srgbClr val="660066"/>
                </a:solidFill>
              </a:rPr>
              <a:t>when </a:t>
            </a:r>
            <a:r>
              <a:rPr lang="en-GB" sz="2800" b="1" dirty="0" smtClean="0">
                <a:solidFill>
                  <a:srgbClr val="660066"/>
                </a:solidFill>
              </a:rPr>
              <a:t>x </a:t>
            </a:r>
            <a:r>
              <a:rPr lang="en-GB" sz="2800" b="1" dirty="0">
                <a:solidFill>
                  <a:srgbClr val="660066"/>
                </a:solidFill>
              </a:rPr>
              <a:t>= 7</a:t>
            </a:r>
            <a:r>
              <a:rPr lang="en-GB" sz="2800" b="1" dirty="0" smtClean="0">
                <a:solidFill>
                  <a:srgbClr val="660066"/>
                </a:solidFill>
              </a:rPr>
              <a:t>.</a:t>
            </a:r>
            <a:endParaRPr lang="en-US" sz="2800" b="1" dirty="0">
              <a:solidFill>
                <a:srgbClr val="660066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3742" y="0"/>
            <a:ext cx="715324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Independent Task: Direct </a:t>
            </a:r>
            <a:r>
              <a:rPr lang="en-US" sz="36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Proportion</a:t>
            </a:r>
            <a:endParaRPr lang="en-US" sz="3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670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71" name="Group 3"/>
          <p:cNvGrpSpPr>
            <a:grpSpLocks/>
          </p:cNvGrpSpPr>
          <p:nvPr/>
        </p:nvGrpSpPr>
        <p:grpSpPr bwMode="auto">
          <a:xfrm>
            <a:off x="0" y="548680"/>
            <a:ext cx="8713788" cy="865188"/>
            <a:chOff x="35496" y="1451391"/>
            <a:chExt cx="8378911" cy="863984"/>
          </a:xfrm>
          <a:noFill/>
        </p:grpSpPr>
        <p:sp>
          <p:nvSpPr>
            <p:cNvPr id="6186" name="TextBox 1"/>
            <p:cNvSpPr txBox="1">
              <a:spLocks noChangeArrowheads="1"/>
            </p:cNvSpPr>
            <p:nvPr/>
          </p:nvSpPr>
          <p:spPr bwMode="auto">
            <a:xfrm>
              <a:off x="35496" y="1484784"/>
              <a:ext cx="8378911" cy="83059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sz="2400" b="1" dirty="0">
                  <a:solidFill>
                    <a:srgbClr val="660066"/>
                  </a:solidFill>
                  <a:latin typeface="+mn-lt"/>
                </a:rPr>
                <a:t>If </a:t>
              </a:r>
              <a:r>
                <a:rPr lang="en-GB" sz="2400" b="1" dirty="0" smtClean="0">
                  <a:solidFill>
                    <a:srgbClr val="660066"/>
                  </a:solidFill>
                  <a:latin typeface="+mn-lt"/>
                </a:rPr>
                <a:t>y </a:t>
              </a:r>
              <a:r>
                <a:rPr lang="en-GB" sz="2400" b="1" dirty="0">
                  <a:solidFill>
                    <a:srgbClr val="660066"/>
                  </a:solidFill>
                  <a:latin typeface="+mn-lt"/>
                </a:rPr>
                <a:t>varies directly with the square of  </a:t>
              </a:r>
              <a:r>
                <a:rPr lang="en-GB" sz="2400" b="1" dirty="0" smtClean="0">
                  <a:solidFill>
                    <a:srgbClr val="660066"/>
                  </a:solidFill>
                  <a:latin typeface="+mn-lt"/>
                </a:rPr>
                <a:t>x </a:t>
              </a:r>
              <a:r>
                <a:rPr lang="en-GB" sz="2400" b="1" dirty="0">
                  <a:solidFill>
                    <a:srgbClr val="660066"/>
                  </a:solidFill>
                  <a:latin typeface="+mn-lt"/>
                </a:rPr>
                <a:t>and when </a:t>
              </a:r>
              <a:r>
                <a:rPr lang="en-GB" sz="2400" b="1" dirty="0" smtClean="0">
                  <a:solidFill>
                    <a:srgbClr val="660066"/>
                  </a:solidFill>
                  <a:latin typeface="+mn-lt"/>
                </a:rPr>
                <a:t>y </a:t>
              </a:r>
              <a:r>
                <a:rPr lang="en-GB" sz="2400" b="1" dirty="0">
                  <a:solidFill>
                    <a:srgbClr val="660066"/>
                  </a:solidFill>
                  <a:latin typeface="+mn-lt"/>
                </a:rPr>
                <a:t>= 100 and </a:t>
              </a:r>
              <a:r>
                <a:rPr lang="en-GB" sz="2400" b="1" dirty="0" smtClean="0">
                  <a:solidFill>
                    <a:srgbClr val="660066"/>
                  </a:solidFill>
                  <a:latin typeface="+mn-lt"/>
                </a:rPr>
                <a:t>x </a:t>
              </a:r>
              <a:r>
                <a:rPr lang="en-GB" sz="2400" b="1" dirty="0">
                  <a:solidFill>
                    <a:srgbClr val="660066"/>
                  </a:solidFill>
                  <a:latin typeface="+mn-lt"/>
                </a:rPr>
                <a:t>= 5. Find the value x</a:t>
              </a:r>
              <a:r>
                <a:rPr lang="en-GB" sz="2400" b="1" dirty="0" smtClean="0">
                  <a:solidFill>
                    <a:srgbClr val="660066"/>
                  </a:solidFill>
                  <a:latin typeface="+mn-lt"/>
                </a:rPr>
                <a:t> </a:t>
              </a:r>
              <a:r>
                <a:rPr lang="en-GB" sz="2400" b="1" dirty="0">
                  <a:solidFill>
                    <a:srgbClr val="660066"/>
                  </a:solidFill>
                  <a:latin typeface="+mn-lt"/>
                </a:rPr>
                <a:t>when </a:t>
              </a:r>
              <a:r>
                <a:rPr lang="en-GB" sz="2400" b="1" dirty="0" smtClean="0">
                  <a:solidFill>
                    <a:srgbClr val="660066"/>
                  </a:solidFill>
                  <a:latin typeface="+mn-lt"/>
                </a:rPr>
                <a:t>y </a:t>
              </a:r>
              <a:r>
                <a:rPr lang="en-GB" sz="2400" b="1" dirty="0">
                  <a:solidFill>
                    <a:srgbClr val="660066"/>
                  </a:solidFill>
                  <a:latin typeface="+mn-lt"/>
                </a:rPr>
                <a:t>= 64.</a:t>
              </a:r>
            </a:p>
          </p:txBody>
        </p:sp>
        <p:sp>
          <p:nvSpPr>
            <p:cNvPr id="6187" name="TextBox 2"/>
            <p:cNvSpPr txBox="1">
              <a:spLocks noChangeArrowheads="1"/>
            </p:cNvSpPr>
            <p:nvPr/>
          </p:nvSpPr>
          <p:spPr bwMode="auto">
            <a:xfrm>
              <a:off x="8001188" y="1451391"/>
              <a:ext cx="400884" cy="30777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endParaRPr lang="en-US" sz="1400" b="1">
                <a:solidFill>
                  <a:srgbClr val="660066"/>
                </a:solidFill>
                <a:latin typeface="+mn-lt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33742" y="0"/>
            <a:ext cx="715324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Independent Task: Direct </a:t>
            </a:r>
            <a:r>
              <a:rPr lang="en-US" sz="36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Proportion</a:t>
            </a:r>
            <a:endParaRPr lang="en-US" sz="36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512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9"/>
          <p:cNvSpPr>
            <a:spLocks noChangeArrowheads="1"/>
          </p:cNvSpPr>
          <p:nvPr/>
        </p:nvSpPr>
        <p:spPr bwMode="auto">
          <a:xfrm>
            <a:off x="727075" y="5283200"/>
            <a:ext cx="7858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/>
              <a:t>. </a:t>
            </a:r>
          </a:p>
        </p:txBody>
      </p:sp>
      <p:sp>
        <p:nvSpPr>
          <p:cNvPr id="7171" name="TextBox 13"/>
          <p:cNvSpPr txBox="1">
            <a:spLocks noChangeArrowheads="1"/>
          </p:cNvSpPr>
          <p:nvPr/>
        </p:nvSpPr>
        <p:spPr bwMode="auto">
          <a:xfrm>
            <a:off x="900113" y="3213100"/>
            <a:ext cx="7358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2800" b="1" dirty="0">
                <a:solidFill>
                  <a:srgbClr val="FF0000"/>
                </a:solidFill>
              </a:rPr>
              <a:t>How well do you understand the topic?</a:t>
            </a:r>
          </a:p>
        </p:txBody>
      </p:sp>
      <p:sp>
        <p:nvSpPr>
          <p:cNvPr id="7172" name="TextBox 11"/>
          <p:cNvSpPr txBox="1">
            <a:spLocks noChangeArrowheads="1"/>
          </p:cNvSpPr>
          <p:nvPr/>
        </p:nvSpPr>
        <p:spPr bwMode="auto">
          <a:xfrm>
            <a:off x="869950" y="6211888"/>
            <a:ext cx="1857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b="1" dirty="0">
                <a:solidFill>
                  <a:schemeClr val="bg1"/>
                </a:solidFill>
              </a:rPr>
              <a:t>I don’t understand</a:t>
            </a:r>
          </a:p>
        </p:txBody>
      </p:sp>
      <p:sp>
        <p:nvSpPr>
          <p:cNvPr id="7173" name="TextBox 12"/>
          <p:cNvSpPr txBox="1">
            <a:spLocks noChangeArrowheads="1"/>
          </p:cNvSpPr>
          <p:nvPr/>
        </p:nvSpPr>
        <p:spPr bwMode="auto">
          <a:xfrm>
            <a:off x="3727450" y="6211888"/>
            <a:ext cx="1857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b="1">
                <a:solidFill>
                  <a:schemeClr val="bg1"/>
                </a:solidFill>
              </a:rPr>
              <a:t>I nearly  understand</a:t>
            </a:r>
          </a:p>
        </p:txBody>
      </p:sp>
      <p:sp>
        <p:nvSpPr>
          <p:cNvPr id="7174" name="TextBox 15"/>
          <p:cNvSpPr txBox="1">
            <a:spLocks noChangeArrowheads="1"/>
          </p:cNvSpPr>
          <p:nvPr/>
        </p:nvSpPr>
        <p:spPr bwMode="auto">
          <a:xfrm>
            <a:off x="6442075" y="6208713"/>
            <a:ext cx="1857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b="1">
                <a:solidFill>
                  <a:schemeClr val="bg1"/>
                </a:solidFill>
              </a:rPr>
              <a:t>I fully understand</a:t>
            </a:r>
          </a:p>
        </p:txBody>
      </p:sp>
      <p:sp>
        <p:nvSpPr>
          <p:cNvPr id="42" name="Oval 41"/>
          <p:cNvSpPr/>
          <p:nvPr/>
        </p:nvSpPr>
        <p:spPr>
          <a:xfrm>
            <a:off x="512763" y="3854450"/>
            <a:ext cx="2571750" cy="23574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3370263" y="3854450"/>
            <a:ext cx="2571750" cy="2357438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6227763" y="3783013"/>
            <a:ext cx="2571750" cy="235743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7178" name="Picture 20" descr="http://r21freak.com/shadowobsessed/happy-face-istock-456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068763"/>
            <a:ext cx="262890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2" descr="http://healthhabits.files.wordpress.com/2009/07/sad_face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3997325"/>
            <a:ext cx="21209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4" descr="http://thumb11.shutterstock.com.edgesuite.net/display_pic_with_logo/3223/3223,1204826057,11/stock-photo-a-conceptual-image-of-a-very-puzzled-and-confused-cartoon-face-10159492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450" y="3854450"/>
            <a:ext cx="1792288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36385" y="260648"/>
            <a:ext cx="50287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Self Assessment!</a:t>
            </a:r>
            <a:endParaRPr lang="en-GB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88640"/>
            <a:ext cx="3096344" cy="2308324"/>
          </a:xfrm>
          <a:prstGeom prst="rect">
            <a:avLst/>
          </a:prstGeom>
          <a:solidFill>
            <a:srgbClr val="FFFF00"/>
          </a:solidFill>
          <a:ln w="571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MG = World Class</a:t>
            </a:r>
          </a:p>
          <a:p>
            <a:pPr algn="ctr"/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O = Outstanding</a:t>
            </a:r>
          </a:p>
          <a:p>
            <a:pPr marL="285750" indent="-285750" algn="ctr">
              <a:buFontTx/>
              <a:buChar char="•"/>
            </a:pPr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G = Good</a:t>
            </a:r>
          </a:p>
          <a:p>
            <a:pPr algn="ctr"/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RI = Requires Improvement</a:t>
            </a:r>
          </a:p>
          <a:p>
            <a:endParaRPr lang="en-US" dirty="0" smtClean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0610409">
            <a:off x="4829474" y="1628800"/>
            <a:ext cx="30269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WWW: WHAT WENT WELL???</a:t>
            </a:r>
          </a:p>
          <a:p>
            <a:endParaRPr lang="en-US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 rot="875306">
            <a:off x="6461045" y="2257312"/>
            <a:ext cx="23912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EBI: EVEN BETTER IF???</a:t>
            </a:r>
          </a:p>
          <a:p>
            <a:endParaRPr lang="en-US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56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81891" y="-74142"/>
            <a:ext cx="315041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Direct Proportion</a:t>
            </a:r>
            <a:endParaRPr lang="en-US" sz="32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4854" y="476672"/>
            <a:ext cx="896448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lphaLcParenR"/>
            </a:pPr>
            <a:r>
              <a:rPr lang="en-US" sz="2000" dirty="0" smtClean="0">
                <a:solidFill>
                  <a:schemeClr val="bg1"/>
                </a:solidFill>
              </a:rPr>
              <a:t>y </a:t>
            </a:r>
            <a:r>
              <a:rPr lang="en-US" sz="2000" dirty="0">
                <a:solidFill>
                  <a:schemeClr val="bg1"/>
                </a:solidFill>
              </a:rPr>
              <a:t>is directly proportional to </a:t>
            </a:r>
            <a:r>
              <a:rPr lang="en-US" sz="2000" dirty="0" smtClean="0">
                <a:solidFill>
                  <a:schemeClr val="bg1"/>
                </a:solidFill>
              </a:rPr>
              <a:t>x. If y = 55 </a:t>
            </a:r>
            <a:r>
              <a:rPr lang="en-US" sz="2000" dirty="0">
                <a:solidFill>
                  <a:schemeClr val="bg1"/>
                </a:solidFill>
              </a:rPr>
              <a:t>when </a:t>
            </a:r>
            <a:r>
              <a:rPr lang="en-US" sz="2000" dirty="0" smtClean="0">
                <a:solidFill>
                  <a:schemeClr val="bg1"/>
                </a:solidFill>
              </a:rPr>
              <a:t>x = 5. Find </a:t>
            </a:r>
            <a:r>
              <a:rPr lang="en-US" sz="2000" dirty="0">
                <a:solidFill>
                  <a:schemeClr val="bg1"/>
                </a:solidFill>
              </a:rPr>
              <a:t>the value of y when </a:t>
            </a:r>
            <a:r>
              <a:rPr lang="en-US" sz="2000" dirty="0" smtClean="0">
                <a:solidFill>
                  <a:schemeClr val="bg1"/>
                </a:solidFill>
              </a:rPr>
              <a:t>x = 7.</a:t>
            </a:r>
          </a:p>
          <a:p>
            <a:pPr marL="342900" indent="-342900" algn="ctr">
              <a:buAutoNum type="alphaLcParenR"/>
            </a:pPr>
            <a:endParaRPr lang="en-US" sz="2000" dirty="0">
              <a:solidFill>
                <a:schemeClr val="bg1"/>
              </a:solidFill>
            </a:endParaRPr>
          </a:p>
          <a:p>
            <a:pPr marL="342900" indent="-342900" algn="ctr">
              <a:buAutoNum type="alphaLcParenR"/>
            </a:pPr>
            <a:r>
              <a:rPr lang="en-GB" sz="2000" dirty="0" smtClean="0">
                <a:solidFill>
                  <a:schemeClr val="bg1"/>
                </a:solidFill>
              </a:rPr>
              <a:t>y </a:t>
            </a:r>
            <a:r>
              <a:rPr lang="en-GB" sz="2000" dirty="0">
                <a:solidFill>
                  <a:schemeClr val="bg1"/>
                </a:solidFill>
              </a:rPr>
              <a:t>is directly proportional to x. If </a:t>
            </a:r>
            <a:r>
              <a:rPr lang="en-GB" sz="2000" dirty="0" smtClean="0">
                <a:solidFill>
                  <a:schemeClr val="bg1"/>
                </a:solidFill>
              </a:rPr>
              <a:t>y = 60 </a:t>
            </a:r>
            <a:r>
              <a:rPr lang="en-GB" sz="2000" dirty="0">
                <a:solidFill>
                  <a:schemeClr val="bg1"/>
                </a:solidFill>
              </a:rPr>
              <a:t>when </a:t>
            </a:r>
            <a:r>
              <a:rPr lang="en-GB" sz="2000" dirty="0" smtClean="0">
                <a:solidFill>
                  <a:schemeClr val="bg1"/>
                </a:solidFill>
              </a:rPr>
              <a:t>x = 120. Find </a:t>
            </a:r>
            <a:r>
              <a:rPr lang="en-GB" sz="2000" dirty="0">
                <a:solidFill>
                  <a:schemeClr val="bg1"/>
                </a:solidFill>
              </a:rPr>
              <a:t>the value of y when </a:t>
            </a:r>
            <a:r>
              <a:rPr lang="en-GB" sz="2000" dirty="0" smtClean="0">
                <a:solidFill>
                  <a:schemeClr val="bg1"/>
                </a:solidFill>
              </a:rPr>
              <a:t>x = 50</a:t>
            </a:r>
            <a:r>
              <a:rPr lang="en-GB" sz="2000" dirty="0">
                <a:solidFill>
                  <a:schemeClr val="bg1"/>
                </a:solidFill>
              </a:rPr>
              <a:t>. </a:t>
            </a:r>
          </a:p>
          <a:p>
            <a:pPr marL="342900" indent="-342900" algn="ctr">
              <a:buAutoNum type="alphaLcParenR"/>
            </a:pPr>
            <a:endParaRPr lang="en-GB" sz="2000" dirty="0" smtClean="0">
              <a:solidFill>
                <a:schemeClr val="bg1"/>
              </a:solidFill>
            </a:endParaRPr>
          </a:p>
          <a:p>
            <a:pPr marL="342900" indent="-342900" algn="ctr">
              <a:buAutoNum type="alphaLcParenR"/>
            </a:pPr>
            <a:r>
              <a:rPr lang="en-GB" sz="2000" dirty="0" smtClean="0">
                <a:solidFill>
                  <a:schemeClr val="bg1"/>
                </a:solidFill>
              </a:rPr>
              <a:t>y </a:t>
            </a:r>
            <a:r>
              <a:rPr lang="en-GB" sz="2000" dirty="0">
                <a:solidFill>
                  <a:schemeClr val="bg1"/>
                </a:solidFill>
              </a:rPr>
              <a:t>is directly proportional to </a:t>
            </a:r>
            <a:r>
              <a:rPr lang="en-GB" sz="2000" dirty="0" smtClean="0">
                <a:solidFill>
                  <a:schemeClr val="bg1"/>
                </a:solidFill>
              </a:rPr>
              <a:t>x</a:t>
            </a:r>
            <a:r>
              <a:rPr lang="en-GB" sz="2000" baseline="30000" dirty="0" smtClean="0">
                <a:solidFill>
                  <a:schemeClr val="bg1"/>
                </a:solidFill>
              </a:rPr>
              <a:t>2</a:t>
            </a:r>
            <a:r>
              <a:rPr lang="en-GB" sz="2000" dirty="0" smtClean="0">
                <a:solidFill>
                  <a:schemeClr val="bg1"/>
                </a:solidFill>
              </a:rPr>
              <a:t>. </a:t>
            </a:r>
            <a:r>
              <a:rPr lang="en-GB" sz="2000" dirty="0">
                <a:solidFill>
                  <a:schemeClr val="bg1"/>
                </a:solidFill>
              </a:rPr>
              <a:t>If </a:t>
            </a:r>
            <a:r>
              <a:rPr lang="en-GB" sz="2000" dirty="0" smtClean="0">
                <a:solidFill>
                  <a:schemeClr val="bg1"/>
                </a:solidFill>
              </a:rPr>
              <a:t>y = 100 </a:t>
            </a:r>
            <a:r>
              <a:rPr lang="en-GB" sz="2000" dirty="0">
                <a:solidFill>
                  <a:schemeClr val="bg1"/>
                </a:solidFill>
              </a:rPr>
              <a:t>when </a:t>
            </a:r>
            <a:r>
              <a:rPr lang="en-GB" sz="2000" dirty="0" smtClean="0">
                <a:solidFill>
                  <a:schemeClr val="bg1"/>
                </a:solidFill>
              </a:rPr>
              <a:t>x = 2. Find </a:t>
            </a:r>
            <a:r>
              <a:rPr lang="en-GB" sz="2000" dirty="0">
                <a:solidFill>
                  <a:schemeClr val="bg1"/>
                </a:solidFill>
              </a:rPr>
              <a:t>the value of y when </a:t>
            </a:r>
            <a:r>
              <a:rPr lang="en-GB" sz="2000" dirty="0" smtClean="0">
                <a:solidFill>
                  <a:schemeClr val="bg1"/>
                </a:solidFill>
              </a:rPr>
              <a:t>x = 3</a:t>
            </a:r>
            <a:r>
              <a:rPr lang="en-GB" sz="2000" dirty="0">
                <a:solidFill>
                  <a:schemeClr val="bg1"/>
                </a:solidFill>
              </a:rPr>
              <a:t>. </a:t>
            </a:r>
          </a:p>
          <a:p>
            <a:pPr marL="342900" indent="-342900" algn="ctr">
              <a:buAutoNum type="alphaLcParenR"/>
            </a:pPr>
            <a:endParaRPr lang="en-GB" sz="2000" dirty="0" smtClean="0">
              <a:solidFill>
                <a:schemeClr val="bg1"/>
              </a:solidFill>
            </a:endParaRPr>
          </a:p>
          <a:p>
            <a:pPr marL="342900" indent="-342900" algn="ctr">
              <a:buAutoNum type="alphaLcParenR"/>
            </a:pPr>
            <a:r>
              <a:rPr lang="en-GB" sz="2000" dirty="0" smtClean="0">
                <a:solidFill>
                  <a:schemeClr val="bg1"/>
                </a:solidFill>
              </a:rPr>
              <a:t>D </a:t>
            </a:r>
            <a:r>
              <a:rPr lang="en-GB" sz="2000" dirty="0">
                <a:solidFill>
                  <a:schemeClr val="bg1"/>
                </a:solidFill>
              </a:rPr>
              <a:t>is proportional to </a:t>
            </a:r>
            <a:r>
              <a:rPr lang="en-GB" sz="2000" dirty="0" smtClean="0">
                <a:solidFill>
                  <a:schemeClr val="bg1"/>
                </a:solidFill>
              </a:rPr>
              <a:t>S</a:t>
            </a:r>
            <a:r>
              <a:rPr lang="en-GB" sz="2000" baseline="30000" dirty="0">
                <a:solidFill>
                  <a:schemeClr val="bg1"/>
                </a:solidFill>
              </a:rPr>
              <a:t>2</a:t>
            </a:r>
            <a:r>
              <a:rPr lang="en-GB" sz="2000" dirty="0" smtClean="0">
                <a:solidFill>
                  <a:schemeClr val="bg1"/>
                </a:solidFill>
              </a:rPr>
              <a:t>. </a:t>
            </a:r>
            <a:r>
              <a:rPr lang="en-GB" sz="2000" dirty="0">
                <a:solidFill>
                  <a:schemeClr val="bg1"/>
                </a:solidFill>
              </a:rPr>
              <a:t>D = 900 when S = 20</a:t>
            </a:r>
            <a:r>
              <a:rPr lang="en-GB" sz="2000" dirty="0" smtClean="0">
                <a:solidFill>
                  <a:schemeClr val="bg1"/>
                </a:solidFill>
              </a:rPr>
              <a:t>. Calculate </a:t>
            </a:r>
            <a:r>
              <a:rPr lang="en-GB" sz="2000" dirty="0">
                <a:solidFill>
                  <a:schemeClr val="bg1"/>
                </a:solidFill>
              </a:rPr>
              <a:t>the value of D when S = 25. </a:t>
            </a:r>
          </a:p>
          <a:p>
            <a:pPr marL="342900" indent="-342900" algn="ctr">
              <a:buAutoNum type="alphaLcParenR"/>
            </a:pPr>
            <a:endParaRPr lang="en-GB" sz="2000" dirty="0" smtClean="0">
              <a:solidFill>
                <a:schemeClr val="bg1"/>
              </a:solidFill>
            </a:endParaRPr>
          </a:p>
          <a:p>
            <a:pPr marL="342900" indent="-342900" algn="ctr">
              <a:buAutoNum type="alphaLcParenR"/>
            </a:pPr>
            <a:r>
              <a:rPr lang="en-GB" sz="2000" dirty="0" smtClean="0">
                <a:solidFill>
                  <a:schemeClr val="bg1"/>
                </a:solidFill>
              </a:rPr>
              <a:t>M </a:t>
            </a:r>
            <a:r>
              <a:rPr lang="en-GB" sz="2000" dirty="0">
                <a:solidFill>
                  <a:schemeClr val="bg1"/>
                </a:solidFill>
              </a:rPr>
              <a:t>is directly proportional to </a:t>
            </a:r>
            <a:r>
              <a:rPr lang="en-GB" sz="2000" dirty="0" smtClean="0">
                <a:solidFill>
                  <a:schemeClr val="bg1"/>
                </a:solidFill>
              </a:rPr>
              <a:t>L</a:t>
            </a:r>
            <a:r>
              <a:rPr lang="en-GB" sz="2000" baseline="30000" dirty="0">
                <a:solidFill>
                  <a:schemeClr val="bg1"/>
                </a:solidFill>
              </a:rPr>
              <a:t>3</a:t>
            </a:r>
            <a:r>
              <a:rPr lang="en-GB" sz="2000" dirty="0" smtClean="0">
                <a:solidFill>
                  <a:schemeClr val="bg1"/>
                </a:solidFill>
              </a:rPr>
              <a:t>. </a:t>
            </a:r>
            <a:r>
              <a:rPr lang="en-GB" sz="2000" dirty="0">
                <a:solidFill>
                  <a:schemeClr val="bg1"/>
                </a:solidFill>
              </a:rPr>
              <a:t>When L = 2, M = 160</a:t>
            </a:r>
            <a:r>
              <a:rPr lang="en-GB" sz="2000" dirty="0" smtClean="0">
                <a:solidFill>
                  <a:schemeClr val="bg1"/>
                </a:solidFill>
              </a:rPr>
              <a:t>. Find </a:t>
            </a:r>
            <a:r>
              <a:rPr lang="en-GB" sz="2000" dirty="0">
                <a:solidFill>
                  <a:schemeClr val="bg1"/>
                </a:solidFill>
              </a:rPr>
              <a:t>the value of M when L = 3. </a:t>
            </a:r>
          </a:p>
          <a:p>
            <a:pPr marL="342900" indent="-342900" algn="ctr">
              <a:buAutoNum type="alphaLcParenR"/>
            </a:pPr>
            <a:endParaRPr lang="en-GB" sz="2000" dirty="0" smtClean="0">
              <a:solidFill>
                <a:schemeClr val="bg1"/>
              </a:solidFill>
            </a:endParaRPr>
          </a:p>
          <a:p>
            <a:pPr marL="342900" indent="-342900" algn="ctr">
              <a:buAutoNum type="alphaLcParenR"/>
            </a:pPr>
            <a:r>
              <a:rPr lang="en-GB" sz="2000" dirty="0" smtClean="0">
                <a:solidFill>
                  <a:schemeClr val="bg1"/>
                </a:solidFill>
              </a:rPr>
              <a:t>n </a:t>
            </a:r>
            <a:r>
              <a:rPr lang="en-GB" sz="2000" dirty="0">
                <a:solidFill>
                  <a:schemeClr val="bg1"/>
                </a:solidFill>
              </a:rPr>
              <a:t>is proportional to </a:t>
            </a:r>
            <a:r>
              <a:rPr lang="en-GB" sz="2000" dirty="0" smtClean="0">
                <a:solidFill>
                  <a:schemeClr val="bg1"/>
                </a:solidFill>
              </a:rPr>
              <a:t>√m. </a:t>
            </a:r>
            <a:r>
              <a:rPr lang="en-GB" sz="2000" dirty="0">
                <a:solidFill>
                  <a:schemeClr val="bg1"/>
                </a:solidFill>
              </a:rPr>
              <a:t>n is 14 when </a:t>
            </a:r>
            <a:r>
              <a:rPr lang="en-GB" sz="2000" dirty="0" smtClean="0">
                <a:solidFill>
                  <a:schemeClr val="bg1"/>
                </a:solidFill>
              </a:rPr>
              <a:t>m = 49. Find </a:t>
            </a:r>
            <a:r>
              <a:rPr lang="en-GB" sz="2000" dirty="0">
                <a:solidFill>
                  <a:schemeClr val="bg1"/>
                </a:solidFill>
              </a:rPr>
              <a:t>the value of n when m = 100. </a:t>
            </a:r>
            <a:endParaRPr lang="en-GB" sz="2000" dirty="0" smtClean="0">
              <a:solidFill>
                <a:schemeClr val="bg1"/>
              </a:solidFill>
            </a:endParaRPr>
          </a:p>
          <a:p>
            <a:pPr marL="342900" indent="-342900" algn="ctr">
              <a:buAutoNum type="alphaLcParenR"/>
            </a:pPr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b="1" u="sng" dirty="0" smtClean="0">
                <a:solidFill>
                  <a:schemeClr val="bg1"/>
                </a:solidFill>
              </a:rPr>
              <a:t>Challenge Question</a:t>
            </a:r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dirty="0" smtClean="0">
                <a:solidFill>
                  <a:schemeClr val="bg1"/>
                </a:solidFill>
              </a:rPr>
              <a:t>d </a:t>
            </a:r>
            <a:r>
              <a:rPr lang="en-GB" sz="2000" dirty="0">
                <a:solidFill>
                  <a:schemeClr val="bg1"/>
                </a:solidFill>
              </a:rPr>
              <a:t>is directly proportional to the square of t. d = 80 when t = 4.</a:t>
            </a: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(a)	Express d in terms of t.</a:t>
            </a:r>
          </a:p>
          <a:p>
            <a:pPr marL="342900" indent="-342900" algn="ctr">
              <a:buAutoNum type="alphaLcParenBoth" startAt="2"/>
            </a:pPr>
            <a:r>
              <a:rPr lang="en-GB" sz="2000" dirty="0" smtClean="0">
                <a:solidFill>
                  <a:schemeClr val="bg1"/>
                </a:solidFill>
              </a:rPr>
              <a:t>Work </a:t>
            </a:r>
            <a:r>
              <a:rPr lang="en-GB" sz="2000" dirty="0">
                <a:solidFill>
                  <a:schemeClr val="bg1"/>
                </a:solidFill>
              </a:rPr>
              <a:t>out the value of d when t = 7. </a:t>
            </a:r>
            <a:endParaRPr lang="en-GB" sz="2000" dirty="0" smtClean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74854" y="1772816"/>
            <a:ext cx="8717626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74854" y="4221088"/>
            <a:ext cx="8717626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237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43808" y="-171400"/>
            <a:ext cx="38988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Direct Proportion</a:t>
            </a:r>
            <a:endParaRPr lang="en-US" sz="40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Picture 2" descr="Screen Shot 2016-01-11 at 21.01.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939512" y="2845464"/>
            <a:ext cx="2837013" cy="4868182"/>
          </a:xfrm>
          <a:prstGeom prst="rect">
            <a:avLst/>
          </a:prstGeom>
        </p:spPr>
      </p:pic>
      <p:pic>
        <p:nvPicPr>
          <p:cNvPr id="4" name="Picture 3" descr="Screen Shot 2016-01-11 at 21.01.5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30161" y="-201969"/>
            <a:ext cx="3179221" cy="468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49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43808" y="-171400"/>
            <a:ext cx="38988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Direct Proportion</a:t>
            </a:r>
            <a:endParaRPr lang="en-US" sz="40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Picture 2" descr="Screen Shot 2016-01-11 at 21.01.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39940" y="-311747"/>
            <a:ext cx="3103682" cy="4824535"/>
          </a:xfrm>
          <a:prstGeom prst="rect">
            <a:avLst/>
          </a:prstGeom>
        </p:spPr>
      </p:pic>
      <p:pic>
        <p:nvPicPr>
          <p:cNvPr id="4" name="Picture 3" descr="Screen Shot 2016-01-11 at 21.02.0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657205" y="2660105"/>
            <a:ext cx="2854769" cy="518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492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43808" y="-171400"/>
            <a:ext cx="38988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Direct Proportion</a:t>
            </a:r>
            <a:endParaRPr lang="en-US" sz="40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Picture 2" descr="Screen Shot 2016-01-11 at 20.58.1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69317" y="2891229"/>
            <a:ext cx="3285392" cy="4072902"/>
          </a:xfrm>
          <a:prstGeom prst="rect">
            <a:avLst/>
          </a:prstGeom>
        </p:spPr>
      </p:pic>
      <p:pic>
        <p:nvPicPr>
          <p:cNvPr id="4" name="Picture 3" descr="Screen Shot 2016-01-11 at 21.01.5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79916" y="-151724"/>
            <a:ext cx="2952328" cy="449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549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43808" y="-171400"/>
            <a:ext cx="38988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Direct Proportion</a:t>
            </a:r>
            <a:endParaRPr lang="en-US" sz="40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4" descr="Screen Shot 2016-01-11 at 21.04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620688"/>
            <a:ext cx="3479800" cy="604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7540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9"/>
          <p:cNvSpPr>
            <a:spLocks noChangeArrowheads="1"/>
          </p:cNvSpPr>
          <p:nvPr/>
        </p:nvSpPr>
        <p:spPr bwMode="auto">
          <a:xfrm>
            <a:off x="727075" y="5283200"/>
            <a:ext cx="7858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/>
              <a:t>. </a:t>
            </a:r>
          </a:p>
        </p:txBody>
      </p:sp>
      <p:sp>
        <p:nvSpPr>
          <p:cNvPr id="7171" name="TextBox 13"/>
          <p:cNvSpPr txBox="1">
            <a:spLocks noChangeArrowheads="1"/>
          </p:cNvSpPr>
          <p:nvPr/>
        </p:nvSpPr>
        <p:spPr bwMode="auto">
          <a:xfrm>
            <a:off x="900113" y="3213100"/>
            <a:ext cx="7358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2800" b="1" dirty="0">
                <a:solidFill>
                  <a:srgbClr val="FF0000"/>
                </a:solidFill>
              </a:rPr>
              <a:t>How well do you understand the topic?</a:t>
            </a:r>
          </a:p>
        </p:txBody>
      </p:sp>
      <p:sp>
        <p:nvSpPr>
          <p:cNvPr id="7172" name="TextBox 11"/>
          <p:cNvSpPr txBox="1">
            <a:spLocks noChangeArrowheads="1"/>
          </p:cNvSpPr>
          <p:nvPr/>
        </p:nvSpPr>
        <p:spPr bwMode="auto">
          <a:xfrm>
            <a:off x="869950" y="6211888"/>
            <a:ext cx="1857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b="1" dirty="0">
                <a:solidFill>
                  <a:schemeClr val="bg1"/>
                </a:solidFill>
              </a:rPr>
              <a:t>I don’t understand</a:t>
            </a:r>
          </a:p>
        </p:txBody>
      </p:sp>
      <p:sp>
        <p:nvSpPr>
          <p:cNvPr id="7173" name="TextBox 12"/>
          <p:cNvSpPr txBox="1">
            <a:spLocks noChangeArrowheads="1"/>
          </p:cNvSpPr>
          <p:nvPr/>
        </p:nvSpPr>
        <p:spPr bwMode="auto">
          <a:xfrm>
            <a:off x="3727450" y="6211888"/>
            <a:ext cx="1857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b="1">
                <a:solidFill>
                  <a:schemeClr val="bg1"/>
                </a:solidFill>
              </a:rPr>
              <a:t>I nearly  understand</a:t>
            </a:r>
          </a:p>
        </p:txBody>
      </p:sp>
      <p:sp>
        <p:nvSpPr>
          <p:cNvPr id="7174" name="TextBox 15"/>
          <p:cNvSpPr txBox="1">
            <a:spLocks noChangeArrowheads="1"/>
          </p:cNvSpPr>
          <p:nvPr/>
        </p:nvSpPr>
        <p:spPr bwMode="auto">
          <a:xfrm>
            <a:off x="6442075" y="6208713"/>
            <a:ext cx="1857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b="1">
                <a:solidFill>
                  <a:schemeClr val="bg1"/>
                </a:solidFill>
              </a:rPr>
              <a:t>I fully understand</a:t>
            </a:r>
          </a:p>
        </p:txBody>
      </p:sp>
      <p:sp>
        <p:nvSpPr>
          <p:cNvPr id="42" name="Oval 41"/>
          <p:cNvSpPr/>
          <p:nvPr/>
        </p:nvSpPr>
        <p:spPr>
          <a:xfrm>
            <a:off x="512763" y="3854450"/>
            <a:ext cx="2571750" cy="23574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3370263" y="3854450"/>
            <a:ext cx="2571750" cy="2357438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6227763" y="3783013"/>
            <a:ext cx="2571750" cy="235743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7178" name="Picture 20" descr="http://r21freak.com/shadowobsessed/happy-face-istock-456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068763"/>
            <a:ext cx="262890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2" descr="http://healthhabits.files.wordpress.com/2009/07/sad_face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3997325"/>
            <a:ext cx="21209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4" descr="http://thumb11.shutterstock.com.edgesuite.net/display_pic_with_logo/3223/3223,1204826057,11/stock-photo-a-conceptual-image-of-a-very-puzzled-and-confused-cartoon-face-10159492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450" y="3854450"/>
            <a:ext cx="1792288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36385" y="260648"/>
            <a:ext cx="50287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Self Assessment!</a:t>
            </a:r>
            <a:endParaRPr lang="en-GB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88640"/>
            <a:ext cx="3096344" cy="2308324"/>
          </a:xfrm>
          <a:prstGeom prst="rect">
            <a:avLst/>
          </a:prstGeom>
          <a:solidFill>
            <a:srgbClr val="FFFF00"/>
          </a:solidFill>
          <a:ln w="571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MG = World Class</a:t>
            </a:r>
          </a:p>
          <a:p>
            <a:pPr algn="ctr"/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O = Outstanding</a:t>
            </a:r>
          </a:p>
          <a:p>
            <a:pPr marL="285750" indent="-285750" algn="ctr">
              <a:buFontTx/>
              <a:buChar char="•"/>
            </a:pPr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G = Good</a:t>
            </a:r>
          </a:p>
          <a:p>
            <a:pPr algn="ctr"/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RI = Requires Improvement</a:t>
            </a:r>
          </a:p>
          <a:p>
            <a:endParaRPr lang="en-US" dirty="0" smtClean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0610409">
            <a:off x="4829474" y="1628800"/>
            <a:ext cx="30269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WWW: WHAT WENT WELL???</a:t>
            </a:r>
          </a:p>
          <a:p>
            <a:endParaRPr lang="en-US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 rot="875306">
            <a:off x="6461045" y="2257312"/>
            <a:ext cx="23912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EBI: EVEN BETTER IF???</a:t>
            </a:r>
          </a:p>
          <a:p>
            <a:endParaRPr lang="en-US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26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33579" y="-99392"/>
            <a:ext cx="4290758" cy="5847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Worded Exam Problems</a:t>
            </a:r>
            <a:endParaRPr lang="en-GB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32656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en-US" sz="2000" dirty="0" smtClean="0">
                <a:solidFill>
                  <a:srgbClr val="660066"/>
                </a:solidFill>
              </a:rPr>
              <a:t>The </a:t>
            </a:r>
            <a:r>
              <a:rPr lang="en-US" sz="2000" dirty="0">
                <a:solidFill>
                  <a:srgbClr val="660066"/>
                </a:solidFill>
              </a:rPr>
              <a:t>weight of a piece of wire is directly proportional to its </a:t>
            </a:r>
            <a:r>
              <a:rPr lang="en-US" sz="2000" dirty="0" smtClean="0">
                <a:solidFill>
                  <a:srgbClr val="660066"/>
                </a:solidFill>
              </a:rPr>
              <a:t>length. A </a:t>
            </a:r>
            <a:r>
              <a:rPr lang="en-US" sz="2000" dirty="0">
                <a:solidFill>
                  <a:srgbClr val="660066"/>
                </a:solidFill>
              </a:rPr>
              <a:t>piece of wire is 25 cm long and has a weight of 6 </a:t>
            </a:r>
            <a:r>
              <a:rPr lang="en-US" sz="2000" dirty="0" smtClean="0">
                <a:solidFill>
                  <a:srgbClr val="660066"/>
                </a:solidFill>
              </a:rPr>
              <a:t>grams. Another </a:t>
            </a:r>
            <a:r>
              <a:rPr lang="en-US" sz="2000" dirty="0">
                <a:solidFill>
                  <a:srgbClr val="660066"/>
                </a:solidFill>
              </a:rPr>
              <a:t>piece of the same wire is 30 cm long.</a:t>
            </a:r>
          </a:p>
          <a:p>
            <a:endParaRPr lang="en-US" sz="2000" dirty="0">
              <a:solidFill>
                <a:srgbClr val="660066"/>
              </a:solidFill>
            </a:endParaRPr>
          </a:p>
          <a:p>
            <a:r>
              <a:rPr lang="en-US" sz="2000" dirty="0" smtClean="0">
                <a:solidFill>
                  <a:srgbClr val="660066"/>
                </a:solidFill>
              </a:rPr>
              <a:t>       a) Calculate </a:t>
            </a:r>
            <a:r>
              <a:rPr lang="en-US" sz="2000" dirty="0">
                <a:solidFill>
                  <a:srgbClr val="660066"/>
                </a:solidFill>
              </a:rPr>
              <a:t>the weight of the 30 cm piece of wire</a:t>
            </a:r>
            <a:r>
              <a:rPr lang="en-US" sz="2000" dirty="0" smtClean="0">
                <a:solidFill>
                  <a:srgbClr val="660066"/>
                </a:solidFill>
              </a:rPr>
              <a:t>.</a:t>
            </a:r>
          </a:p>
          <a:p>
            <a:endParaRPr lang="en-US" sz="2000" dirty="0">
              <a:solidFill>
                <a:srgbClr val="660066"/>
              </a:solidFill>
            </a:endParaRPr>
          </a:p>
          <a:p>
            <a:r>
              <a:rPr lang="en-US" sz="2000" dirty="0" smtClean="0">
                <a:solidFill>
                  <a:srgbClr val="660066"/>
                </a:solidFill>
              </a:rPr>
              <a:t>2</a:t>
            </a:r>
            <a:r>
              <a:rPr lang="en-US" sz="2000" dirty="0">
                <a:solidFill>
                  <a:srgbClr val="660066"/>
                </a:solidFill>
              </a:rPr>
              <a:t>) In a spring, the tension (T </a:t>
            </a:r>
            <a:r>
              <a:rPr lang="en-US" sz="2000" dirty="0" err="1">
                <a:solidFill>
                  <a:srgbClr val="660066"/>
                </a:solidFill>
              </a:rPr>
              <a:t>newtons</a:t>
            </a:r>
            <a:r>
              <a:rPr lang="en-US" sz="2000" dirty="0">
                <a:solidFill>
                  <a:srgbClr val="660066"/>
                </a:solidFill>
              </a:rPr>
              <a:t>) is directly proportional to its extension (x cm)</a:t>
            </a:r>
            <a:r>
              <a:rPr lang="en-US" sz="2000" dirty="0" smtClean="0">
                <a:solidFill>
                  <a:srgbClr val="660066"/>
                </a:solidFill>
              </a:rPr>
              <a:t>.When </a:t>
            </a:r>
            <a:r>
              <a:rPr lang="en-US" sz="2000" dirty="0">
                <a:solidFill>
                  <a:srgbClr val="660066"/>
                </a:solidFill>
              </a:rPr>
              <a:t>the tension is 150 </a:t>
            </a:r>
            <a:r>
              <a:rPr lang="en-US" sz="2000" dirty="0" err="1">
                <a:solidFill>
                  <a:srgbClr val="660066"/>
                </a:solidFill>
              </a:rPr>
              <a:t>newtons</a:t>
            </a:r>
            <a:r>
              <a:rPr lang="en-US" sz="2000" dirty="0">
                <a:solidFill>
                  <a:srgbClr val="660066"/>
                </a:solidFill>
              </a:rPr>
              <a:t>, the extension is 6 cm.</a:t>
            </a:r>
          </a:p>
          <a:p>
            <a:endParaRPr lang="en-US" sz="2000" dirty="0">
              <a:solidFill>
                <a:srgbClr val="660066"/>
              </a:solidFill>
            </a:endParaRPr>
          </a:p>
          <a:p>
            <a:pPr marL="342900" indent="-342900">
              <a:buAutoNum type="alphaLcParenBoth"/>
            </a:pPr>
            <a:r>
              <a:rPr lang="en-US" sz="2000" dirty="0" smtClean="0">
                <a:solidFill>
                  <a:srgbClr val="660066"/>
                </a:solidFill>
              </a:rPr>
              <a:t>Find </a:t>
            </a:r>
            <a:r>
              <a:rPr lang="en-US" sz="2000" dirty="0">
                <a:solidFill>
                  <a:srgbClr val="660066"/>
                </a:solidFill>
              </a:rPr>
              <a:t>a formula for T in terms of x</a:t>
            </a:r>
            <a:r>
              <a:rPr lang="en-US" sz="2000" dirty="0" smtClean="0">
                <a:solidFill>
                  <a:srgbClr val="660066"/>
                </a:solidFill>
              </a:rPr>
              <a:t>.</a:t>
            </a:r>
          </a:p>
          <a:p>
            <a:pPr marL="342900" indent="-342900">
              <a:buAutoNum type="alphaLcParenBoth"/>
            </a:pPr>
            <a:r>
              <a:rPr lang="en-US" sz="2000" dirty="0">
                <a:solidFill>
                  <a:srgbClr val="660066"/>
                </a:solidFill>
              </a:rPr>
              <a:t>Calculate the tension, in </a:t>
            </a:r>
            <a:r>
              <a:rPr lang="en-US" sz="2000" dirty="0" err="1">
                <a:solidFill>
                  <a:srgbClr val="660066"/>
                </a:solidFill>
              </a:rPr>
              <a:t>newtons</a:t>
            </a:r>
            <a:r>
              <a:rPr lang="en-US" sz="2000" dirty="0">
                <a:solidFill>
                  <a:srgbClr val="660066"/>
                </a:solidFill>
              </a:rPr>
              <a:t>, when the extension is 15 cm</a:t>
            </a:r>
            <a:r>
              <a:rPr lang="en-US" sz="2000" dirty="0" smtClean="0">
                <a:solidFill>
                  <a:srgbClr val="660066"/>
                </a:solidFill>
              </a:rPr>
              <a:t>.</a:t>
            </a:r>
          </a:p>
          <a:p>
            <a:pPr marL="342900" indent="-342900">
              <a:buAutoNum type="alphaLcParenBoth"/>
            </a:pPr>
            <a:r>
              <a:rPr lang="en-US" sz="2000" dirty="0">
                <a:solidFill>
                  <a:srgbClr val="660066"/>
                </a:solidFill>
              </a:rPr>
              <a:t>Calculate the extension, in cm, when the tension is 600 </a:t>
            </a:r>
            <a:r>
              <a:rPr lang="en-US" sz="2000" dirty="0" err="1">
                <a:solidFill>
                  <a:srgbClr val="660066"/>
                </a:solidFill>
              </a:rPr>
              <a:t>newtons</a:t>
            </a:r>
            <a:r>
              <a:rPr lang="en-US" sz="2000" dirty="0" smtClean="0">
                <a:solidFill>
                  <a:srgbClr val="660066"/>
                </a:solidFill>
              </a:rPr>
              <a:t>.</a:t>
            </a:r>
          </a:p>
          <a:p>
            <a:endParaRPr lang="en-US" sz="2000" dirty="0" smtClean="0">
              <a:solidFill>
                <a:srgbClr val="660066"/>
              </a:solidFill>
            </a:endParaRPr>
          </a:p>
          <a:p>
            <a:endParaRPr lang="en-US" sz="2000" dirty="0">
              <a:solidFill>
                <a:srgbClr val="660066"/>
              </a:solidFill>
            </a:endParaRPr>
          </a:p>
          <a:p>
            <a:r>
              <a:rPr lang="en-US" sz="2000" dirty="0">
                <a:solidFill>
                  <a:srgbClr val="660066"/>
                </a:solidFill>
              </a:rPr>
              <a:t>3) A ball falls vertically after being </a:t>
            </a:r>
            <a:r>
              <a:rPr lang="en-US" sz="2000" dirty="0" smtClean="0">
                <a:solidFill>
                  <a:srgbClr val="660066"/>
                </a:solidFill>
              </a:rPr>
              <a:t>dropped. The </a:t>
            </a:r>
            <a:r>
              <a:rPr lang="en-US" sz="2000" dirty="0">
                <a:solidFill>
                  <a:srgbClr val="660066"/>
                </a:solidFill>
              </a:rPr>
              <a:t>ball falls a distance d </a:t>
            </a:r>
            <a:r>
              <a:rPr lang="en-US" sz="2000" dirty="0" err="1">
                <a:solidFill>
                  <a:srgbClr val="660066"/>
                </a:solidFill>
              </a:rPr>
              <a:t>metres</a:t>
            </a:r>
            <a:r>
              <a:rPr lang="en-US" sz="2000" dirty="0">
                <a:solidFill>
                  <a:srgbClr val="660066"/>
                </a:solidFill>
              </a:rPr>
              <a:t> in a time of t </a:t>
            </a:r>
            <a:r>
              <a:rPr lang="en-US" sz="2000" dirty="0" smtClean="0">
                <a:solidFill>
                  <a:srgbClr val="660066"/>
                </a:solidFill>
              </a:rPr>
              <a:t>seconds. d </a:t>
            </a:r>
            <a:r>
              <a:rPr lang="en-US" sz="2000" dirty="0">
                <a:solidFill>
                  <a:srgbClr val="660066"/>
                </a:solidFill>
              </a:rPr>
              <a:t>is directly proportional to the square of t.</a:t>
            </a:r>
          </a:p>
          <a:p>
            <a:r>
              <a:rPr lang="en-US" sz="2000" dirty="0" smtClean="0">
                <a:solidFill>
                  <a:srgbClr val="660066"/>
                </a:solidFill>
              </a:rPr>
              <a:t>The </a:t>
            </a:r>
            <a:r>
              <a:rPr lang="en-US" sz="2000" dirty="0">
                <a:solidFill>
                  <a:srgbClr val="660066"/>
                </a:solidFill>
              </a:rPr>
              <a:t>ball falls 20 </a:t>
            </a:r>
            <a:r>
              <a:rPr lang="en-US" sz="2000" dirty="0" err="1">
                <a:solidFill>
                  <a:srgbClr val="660066"/>
                </a:solidFill>
              </a:rPr>
              <a:t>metres</a:t>
            </a:r>
            <a:r>
              <a:rPr lang="en-US" sz="2000" dirty="0">
                <a:solidFill>
                  <a:srgbClr val="660066"/>
                </a:solidFill>
              </a:rPr>
              <a:t> in a time of 2 seconds.</a:t>
            </a:r>
          </a:p>
          <a:p>
            <a:endParaRPr lang="en-US" sz="2000" dirty="0">
              <a:solidFill>
                <a:srgbClr val="660066"/>
              </a:solidFill>
            </a:endParaRPr>
          </a:p>
          <a:p>
            <a:pPr marL="342900" indent="-342900">
              <a:buAutoNum type="alphaLcParenBoth"/>
            </a:pPr>
            <a:r>
              <a:rPr lang="en-US" sz="2000" dirty="0" smtClean="0">
                <a:solidFill>
                  <a:srgbClr val="660066"/>
                </a:solidFill>
              </a:rPr>
              <a:t>Find </a:t>
            </a:r>
            <a:r>
              <a:rPr lang="en-US" sz="2000" dirty="0">
                <a:solidFill>
                  <a:srgbClr val="660066"/>
                </a:solidFill>
              </a:rPr>
              <a:t>a formula for d in terms of t</a:t>
            </a:r>
            <a:r>
              <a:rPr lang="en-US" sz="2000" dirty="0" smtClean="0">
                <a:solidFill>
                  <a:srgbClr val="660066"/>
                </a:solidFill>
              </a:rPr>
              <a:t>.</a:t>
            </a:r>
          </a:p>
          <a:p>
            <a:pPr marL="342900" indent="-342900">
              <a:buAutoNum type="alphaLcParenBoth"/>
            </a:pPr>
            <a:r>
              <a:rPr lang="en-US" sz="2000" dirty="0">
                <a:solidFill>
                  <a:srgbClr val="660066"/>
                </a:solidFill>
              </a:rPr>
              <a:t>Calculate the distance the ball falls in 3 seconds</a:t>
            </a:r>
            <a:r>
              <a:rPr lang="en-US" sz="2000" dirty="0" smtClean="0">
                <a:solidFill>
                  <a:srgbClr val="660066"/>
                </a:solidFill>
              </a:rPr>
              <a:t>.</a:t>
            </a:r>
          </a:p>
          <a:p>
            <a:pPr marL="342900" indent="-342900">
              <a:buAutoNum type="alphaLcParenBoth"/>
            </a:pPr>
            <a:r>
              <a:rPr lang="en-US" sz="2000" dirty="0">
                <a:solidFill>
                  <a:srgbClr val="660066"/>
                </a:solidFill>
              </a:rPr>
              <a:t>Calculate the time the ball takes to fall 605 m.</a:t>
            </a:r>
          </a:p>
        </p:txBody>
      </p:sp>
    </p:spTree>
    <p:extLst>
      <p:ext uri="{BB962C8B-B14F-4D97-AF65-F5344CB8AC3E}">
        <p14:creationId xmlns:p14="http://schemas.microsoft.com/office/powerpoint/2010/main" val="412944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33579" y="-99392"/>
            <a:ext cx="4290758" cy="5847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Worded Exam Problems</a:t>
            </a:r>
            <a:endParaRPr lang="en-GB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32656"/>
            <a:ext cx="9144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en-US" sz="2000" dirty="0" smtClean="0">
                <a:solidFill>
                  <a:srgbClr val="660066"/>
                </a:solidFill>
              </a:rPr>
              <a:t>The </a:t>
            </a:r>
            <a:r>
              <a:rPr lang="en-US" sz="2000" dirty="0">
                <a:solidFill>
                  <a:srgbClr val="660066"/>
                </a:solidFill>
              </a:rPr>
              <a:t>weight of a piece of wire is directly proportional to its </a:t>
            </a:r>
            <a:r>
              <a:rPr lang="en-US" sz="2000" dirty="0" smtClean="0">
                <a:solidFill>
                  <a:srgbClr val="660066"/>
                </a:solidFill>
              </a:rPr>
              <a:t>length. A </a:t>
            </a:r>
            <a:r>
              <a:rPr lang="en-US" sz="2000" dirty="0">
                <a:solidFill>
                  <a:srgbClr val="660066"/>
                </a:solidFill>
              </a:rPr>
              <a:t>piece of wire is 25 cm long and has a weight of 6 </a:t>
            </a:r>
            <a:r>
              <a:rPr lang="en-US" sz="2000" dirty="0" smtClean="0">
                <a:solidFill>
                  <a:srgbClr val="660066"/>
                </a:solidFill>
              </a:rPr>
              <a:t>grams. Another </a:t>
            </a:r>
            <a:r>
              <a:rPr lang="en-US" sz="2000" dirty="0">
                <a:solidFill>
                  <a:srgbClr val="660066"/>
                </a:solidFill>
              </a:rPr>
              <a:t>piece of the same wire is 30 cm long.</a:t>
            </a:r>
          </a:p>
          <a:p>
            <a:endParaRPr lang="en-US" sz="2000" dirty="0">
              <a:solidFill>
                <a:srgbClr val="660066"/>
              </a:solidFill>
            </a:endParaRPr>
          </a:p>
          <a:p>
            <a:r>
              <a:rPr lang="en-US" sz="2000" dirty="0" smtClean="0">
                <a:solidFill>
                  <a:srgbClr val="660066"/>
                </a:solidFill>
              </a:rPr>
              <a:t>       a) Calculate </a:t>
            </a:r>
            <a:r>
              <a:rPr lang="en-US" sz="2000" dirty="0">
                <a:solidFill>
                  <a:srgbClr val="660066"/>
                </a:solidFill>
              </a:rPr>
              <a:t>the weight of the 30 cm piece of wire</a:t>
            </a:r>
            <a:r>
              <a:rPr lang="en-US" sz="2000" dirty="0" smtClean="0">
                <a:solidFill>
                  <a:srgbClr val="660066"/>
                </a:solidFill>
              </a:rPr>
              <a:t>.</a:t>
            </a:r>
          </a:p>
          <a:p>
            <a:endParaRPr lang="en-US" sz="2000" dirty="0">
              <a:solidFill>
                <a:srgbClr val="660066"/>
              </a:solidFill>
            </a:endParaRPr>
          </a:p>
          <a:p>
            <a:r>
              <a:rPr lang="en-US" sz="2000" dirty="0" smtClean="0">
                <a:solidFill>
                  <a:srgbClr val="660066"/>
                </a:solidFill>
              </a:rPr>
              <a:t>2</a:t>
            </a:r>
            <a:r>
              <a:rPr lang="en-US" sz="2000" dirty="0">
                <a:solidFill>
                  <a:srgbClr val="660066"/>
                </a:solidFill>
              </a:rPr>
              <a:t>) In a spring, the tension (T </a:t>
            </a:r>
            <a:r>
              <a:rPr lang="en-US" sz="2000" dirty="0" err="1">
                <a:solidFill>
                  <a:srgbClr val="660066"/>
                </a:solidFill>
              </a:rPr>
              <a:t>newtons</a:t>
            </a:r>
            <a:r>
              <a:rPr lang="en-US" sz="2000" dirty="0">
                <a:solidFill>
                  <a:srgbClr val="660066"/>
                </a:solidFill>
              </a:rPr>
              <a:t>) is directly proportional to its extension (x cm)</a:t>
            </a:r>
            <a:r>
              <a:rPr lang="en-US" sz="2000" dirty="0" smtClean="0">
                <a:solidFill>
                  <a:srgbClr val="660066"/>
                </a:solidFill>
              </a:rPr>
              <a:t>.When </a:t>
            </a:r>
            <a:r>
              <a:rPr lang="en-US" sz="2000" dirty="0">
                <a:solidFill>
                  <a:srgbClr val="660066"/>
                </a:solidFill>
              </a:rPr>
              <a:t>the tension is 150 </a:t>
            </a:r>
            <a:r>
              <a:rPr lang="en-US" sz="2000" dirty="0" err="1">
                <a:solidFill>
                  <a:srgbClr val="660066"/>
                </a:solidFill>
              </a:rPr>
              <a:t>newtons</a:t>
            </a:r>
            <a:r>
              <a:rPr lang="en-US" sz="2000" dirty="0">
                <a:solidFill>
                  <a:srgbClr val="660066"/>
                </a:solidFill>
              </a:rPr>
              <a:t>, the extension is 6 cm.</a:t>
            </a:r>
          </a:p>
          <a:p>
            <a:endParaRPr lang="en-US" sz="2000" dirty="0">
              <a:solidFill>
                <a:srgbClr val="660066"/>
              </a:solidFill>
            </a:endParaRPr>
          </a:p>
          <a:p>
            <a:pPr marL="342900" indent="-342900">
              <a:buAutoNum type="alphaLcParenBoth"/>
            </a:pPr>
            <a:r>
              <a:rPr lang="en-US" sz="2000" dirty="0" smtClean="0">
                <a:solidFill>
                  <a:srgbClr val="660066"/>
                </a:solidFill>
              </a:rPr>
              <a:t>Find </a:t>
            </a:r>
            <a:r>
              <a:rPr lang="en-US" sz="2000" dirty="0">
                <a:solidFill>
                  <a:srgbClr val="660066"/>
                </a:solidFill>
              </a:rPr>
              <a:t>a formula for T in terms of x</a:t>
            </a:r>
            <a:r>
              <a:rPr lang="en-US" sz="2000" dirty="0" smtClean="0">
                <a:solidFill>
                  <a:srgbClr val="660066"/>
                </a:solidFill>
              </a:rPr>
              <a:t>.</a:t>
            </a:r>
          </a:p>
          <a:p>
            <a:pPr marL="342900" indent="-342900">
              <a:buAutoNum type="alphaLcParenBoth"/>
            </a:pPr>
            <a:r>
              <a:rPr lang="en-US" sz="2000" dirty="0">
                <a:solidFill>
                  <a:srgbClr val="660066"/>
                </a:solidFill>
              </a:rPr>
              <a:t>Calculate the tension, in </a:t>
            </a:r>
            <a:r>
              <a:rPr lang="en-US" sz="2000" dirty="0" err="1">
                <a:solidFill>
                  <a:srgbClr val="660066"/>
                </a:solidFill>
              </a:rPr>
              <a:t>newtons</a:t>
            </a:r>
            <a:r>
              <a:rPr lang="en-US" sz="2000" dirty="0">
                <a:solidFill>
                  <a:srgbClr val="660066"/>
                </a:solidFill>
              </a:rPr>
              <a:t>, when the extension is 15 cm</a:t>
            </a:r>
            <a:r>
              <a:rPr lang="en-US" sz="2000" dirty="0" smtClean="0">
                <a:solidFill>
                  <a:srgbClr val="660066"/>
                </a:solidFill>
              </a:rPr>
              <a:t>.</a:t>
            </a:r>
          </a:p>
          <a:p>
            <a:pPr marL="342900" indent="-342900">
              <a:buAutoNum type="alphaLcParenBoth"/>
            </a:pPr>
            <a:r>
              <a:rPr lang="en-US" sz="2000" dirty="0">
                <a:solidFill>
                  <a:srgbClr val="660066"/>
                </a:solidFill>
              </a:rPr>
              <a:t>Calculate the extension, in cm, when the tension is 600 </a:t>
            </a:r>
            <a:r>
              <a:rPr lang="en-US" sz="2000" dirty="0" err="1">
                <a:solidFill>
                  <a:srgbClr val="660066"/>
                </a:solidFill>
              </a:rPr>
              <a:t>newtons</a:t>
            </a:r>
            <a:r>
              <a:rPr lang="en-US" sz="2000" dirty="0" smtClean="0">
                <a:solidFill>
                  <a:srgbClr val="660066"/>
                </a:solidFill>
              </a:rPr>
              <a:t>.</a:t>
            </a:r>
          </a:p>
          <a:p>
            <a:endParaRPr lang="en-US" sz="2000" dirty="0" smtClean="0">
              <a:solidFill>
                <a:srgbClr val="660066"/>
              </a:solidFill>
            </a:endParaRPr>
          </a:p>
          <a:p>
            <a:endParaRPr lang="en-US" sz="2000" dirty="0">
              <a:solidFill>
                <a:srgbClr val="660066"/>
              </a:solidFill>
            </a:endParaRPr>
          </a:p>
          <a:p>
            <a:r>
              <a:rPr lang="en-US" sz="2000" dirty="0">
                <a:solidFill>
                  <a:srgbClr val="660066"/>
                </a:solidFill>
              </a:rPr>
              <a:t>3) A ball falls vertically after being </a:t>
            </a:r>
            <a:r>
              <a:rPr lang="en-US" sz="2000" dirty="0" smtClean="0">
                <a:solidFill>
                  <a:srgbClr val="660066"/>
                </a:solidFill>
              </a:rPr>
              <a:t>dropped. The </a:t>
            </a:r>
            <a:r>
              <a:rPr lang="en-US" sz="2000" dirty="0">
                <a:solidFill>
                  <a:srgbClr val="660066"/>
                </a:solidFill>
              </a:rPr>
              <a:t>ball falls a distance d </a:t>
            </a:r>
            <a:r>
              <a:rPr lang="en-US" sz="2000" dirty="0" err="1">
                <a:solidFill>
                  <a:srgbClr val="660066"/>
                </a:solidFill>
              </a:rPr>
              <a:t>metres</a:t>
            </a:r>
            <a:r>
              <a:rPr lang="en-US" sz="2000" dirty="0">
                <a:solidFill>
                  <a:srgbClr val="660066"/>
                </a:solidFill>
              </a:rPr>
              <a:t> in a time of t </a:t>
            </a:r>
            <a:r>
              <a:rPr lang="en-US" sz="2000" dirty="0" smtClean="0">
                <a:solidFill>
                  <a:srgbClr val="660066"/>
                </a:solidFill>
              </a:rPr>
              <a:t>seconds. d </a:t>
            </a:r>
            <a:r>
              <a:rPr lang="en-US" sz="2000" dirty="0">
                <a:solidFill>
                  <a:srgbClr val="660066"/>
                </a:solidFill>
              </a:rPr>
              <a:t>is directly proportional to the square of t.</a:t>
            </a:r>
          </a:p>
          <a:p>
            <a:r>
              <a:rPr lang="en-US" sz="2000" dirty="0" smtClean="0">
                <a:solidFill>
                  <a:srgbClr val="660066"/>
                </a:solidFill>
              </a:rPr>
              <a:t>The </a:t>
            </a:r>
            <a:r>
              <a:rPr lang="en-US" sz="2000" dirty="0">
                <a:solidFill>
                  <a:srgbClr val="660066"/>
                </a:solidFill>
              </a:rPr>
              <a:t>ball falls 20 </a:t>
            </a:r>
            <a:r>
              <a:rPr lang="en-US" sz="2000" dirty="0" err="1">
                <a:solidFill>
                  <a:srgbClr val="660066"/>
                </a:solidFill>
              </a:rPr>
              <a:t>metres</a:t>
            </a:r>
            <a:r>
              <a:rPr lang="en-US" sz="2000" dirty="0">
                <a:solidFill>
                  <a:srgbClr val="660066"/>
                </a:solidFill>
              </a:rPr>
              <a:t> in a time of 2 seconds.</a:t>
            </a:r>
          </a:p>
          <a:p>
            <a:endParaRPr lang="en-US" sz="2000" dirty="0">
              <a:solidFill>
                <a:srgbClr val="660066"/>
              </a:solidFill>
            </a:endParaRPr>
          </a:p>
          <a:p>
            <a:pPr marL="342900" indent="-342900">
              <a:buAutoNum type="alphaLcParenBoth"/>
            </a:pPr>
            <a:r>
              <a:rPr lang="en-US" sz="2000" dirty="0" smtClean="0">
                <a:solidFill>
                  <a:srgbClr val="660066"/>
                </a:solidFill>
              </a:rPr>
              <a:t>Find </a:t>
            </a:r>
            <a:r>
              <a:rPr lang="en-US" sz="2000" dirty="0">
                <a:solidFill>
                  <a:srgbClr val="660066"/>
                </a:solidFill>
              </a:rPr>
              <a:t>a formula for d in terms of t</a:t>
            </a:r>
            <a:r>
              <a:rPr lang="en-US" sz="2000" dirty="0" smtClean="0">
                <a:solidFill>
                  <a:srgbClr val="660066"/>
                </a:solidFill>
              </a:rPr>
              <a:t>.</a:t>
            </a:r>
          </a:p>
          <a:p>
            <a:pPr marL="342900" indent="-342900">
              <a:buAutoNum type="alphaLcParenBoth"/>
            </a:pPr>
            <a:r>
              <a:rPr lang="en-US" sz="2000" dirty="0">
                <a:solidFill>
                  <a:srgbClr val="660066"/>
                </a:solidFill>
              </a:rPr>
              <a:t>Calculate the distance the ball falls in 3 seconds</a:t>
            </a:r>
            <a:r>
              <a:rPr lang="en-US" sz="2000" dirty="0" smtClean="0">
                <a:solidFill>
                  <a:srgbClr val="660066"/>
                </a:solidFill>
              </a:rPr>
              <a:t>.</a:t>
            </a:r>
          </a:p>
          <a:p>
            <a:pPr marL="342900" indent="-342900">
              <a:buAutoNum type="alphaLcParenBoth"/>
            </a:pPr>
            <a:r>
              <a:rPr lang="en-US" sz="2000" dirty="0">
                <a:solidFill>
                  <a:srgbClr val="660066"/>
                </a:solidFill>
              </a:rPr>
              <a:t>Calculate the time the ball takes to fall 605 m.</a:t>
            </a:r>
          </a:p>
        </p:txBody>
      </p:sp>
    </p:spTree>
    <p:extLst>
      <p:ext uri="{BB962C8B-B14F-4D97-AF65-F5344CB8AC3E}">
        <p14:creationId xmlns:p14="http://schemas.microsoft.com/office/powerpoint/2010/main" val="24794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9"/>
          <p:cNvSpPr>
            <a:spLocks noChangeArrowheads="1"/>
          </p:cNvSpPr>
          <p:nvPr/>
        </p:nvSpPr>
        <p:spPr bwMode="auto">
          <a:xfrm>
            <a:off x="727075" y="5283200"/>
            <a:ext cx="7858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/>
              <a:t>. </a:t>
            </a:r>
          </a:p>
        </p:txBody>
      </p:sp>
      <p:sp>
        <p:nvSpPr>
          <p:cNvPr id="7171" name="TextBox 13"/>
          <p:cNvSpPr txBox="1">
            <a:spLocks noChangeArrowheads="1"/>
          </p:cNvSpPr>
          <p:nvPr/>
        </p:nvSpPr>
        <p:spPr bwMode="auto">
          <a:xfrm>
            <a:off x="900113" y="3213100"/>
            <a:ext cx="7358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2800" b="1" dirty="0">
                <a:solidFill>
                  <a:srgbClr val="FF0000"/>
                </a:solidFill>
              </a:rPr>
              <a:t>How well do you understand the topic?</a:t>
            </a:r>
          </a:p>
        </p:txBody>
      </p:sp>
      <p:sp>
        <p:nvSpPr>
          <p:cNvPr id="7172" name="TextBox 11"/>
          <p:cNvSpPr txBox="1">
            <a:spLocks noChangeArrowheads="1"/>
          </p:cNvSpPr>
          <p:nvPr/>
        </p:nvSpPr>
        <p:spPr bwMode="auto">
          <a:xfrm>
            <a:off x="869950" y="6211888"/>
            <a:ext cx="1857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b="1" dirty="0">
                <a:solidFill>
                  <a:schemeClr val="bg1"/>
                </a:solidFill>
              </a:rPr>
              <a:t>I don’t understand</a:t>
            </a:r>
          </a:p>
        </p:txBody>
      </p:sp>
      <p:sp>
        <p:nvSpPr>
          <p:cNvPr id="7173" name="TextBox 12"/>
          <p:cNvSpPr txBox="1">
            <a:spLocks noChangeArrowheads="1"/>
          </p:cNvSpPr>
          <p:nvPr/>
        </p:nvSpPr>
        <p:spPr bwMode="auto">
          <a:xfrm>
            <a:off x="3727450" y="6211888"/>
            <a:ext cx="1857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b="1">
                <a:solidFill>
                  <a:schemeClr val="bg1"/>
                </a:solidFill>
              </a:rPr>
              <a:t>I nearly  understand</a:t>
            </a:r>
          </a:p>
        </p:txBody>
      </p:sp>
      <p:sp>
        <p:nvSpPr>
          <p:cNvPr id="7174" name="TextBox 15"/>
          <p:cNvSpPr txBox="1">
            <a:spLocks noChangeArrowheads="1"/>
          </p:cNvSpPr>
          <p:nvPr/>
        </p:nvSpPr>
        <p:spPr bwMode="auto">
          <a:xfrm>
            <a:off x="6442075" y="6208713"/>
            <a:ext cx="1857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b="1">
                <a:solidFill>
                  <a:schemeClr val="bg1"/>
                </a:solidFill>
              </a:rPr>
              <a:t>I fully understand</a:t>
            </a:r>
          </a:p>
        </p:txBody>
      </p:sp>
      <p:sp>
        <p:nvSpPr>
          <p:cNvPr id="42" name="Oval 41"/>
          <p:cNvSpPr/>
          <p:nvPr/>
        </p:nvSpPr>
        <p:spPr>
          <a:xfrm>
            <a:off x="512763" y="3854450"/>
            <a:ext cx="2571750" cy="23574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3370263" y="3854450"/>
            <a:ext cx="2571750" cy="2357438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6227763" y="3783013"/>
            <a:ext cx="2571750" cy="235743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7178" name="Picture 20" descr="http://r21freak.com/shadowobsessed/happy-face-istock-456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068763"/>
            <a:ext cx="262890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2" descr="http://healthhabits.files.wordpress.com/2009/07/sad_face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3997325"/>
            <a:ext cx="21209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4" descr="http://thumb11.shutterstock.com.edgesuite.net/display_pic_with_logo/3223/3223,1204826057,11/stock-photo-a-conceptual-image-of-a-very-puzzled-and-confused-cartoon-face-10159492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450" y="3854450"/>
            <a:ext cx="1792288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36385" y="260648"/>
            <a:ext cx="50287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Self Assessment!</a:t>
            </a:r>
            <a:endParaRPr lang="en-GB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88640"/>
            <a:ext cx="3096344" cy="2308324"/>
          </a:xfrm>
          <a:prstGeom prst="rect">
            <a:avLst/>
          </a:prstGeom>
          <a:solidFill>
            <a:srgbClr val="FFFF00"/>
          </a:solidFill>
          <a:ln w="571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MG = World Class</a:t>
            </a:r>
          </a:p>
          <a:p>
            <a:pPr algn="ctr"/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O = Outstanding</a:t>
            </a:r>
          </a:p>
          <a:p>
            <a:pPr marL="285750" indent="-285750" algn="ctr">
              <a:buFontTx/>
              <a:buChar char="•"/>
            </a:pPr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G = Good</a:t>
            </a:r>
          </a:p>
          <a:p>
            <a:pPr algn="ctr"/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RI = Requires Improvement</a:t>
            </a:r>
          </a:p>
          <a:p>
            <a:endParaRPr lang="en-US" dirty="0" smtClean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0610409">
            <a:off x="4829474" y="1628800"/>
            <a:ext cx="30269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WWW: WHAT WENT WELL???</a:t>
            </a:r>
          </a:p>
          <a:p>
            <a:endParaRPr lang="en-US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 rot="875306">
            <a:off x="6461045" y="2257312"/>
            <a:ext cx="23912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EBI: EVEN BETTER IF???</a:t>
            </a:r>
          </a:p>
          <a:p>
            <a:endParaRPr lang="en-US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89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86802" y="0"/>
            <a:ext cx="381371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660066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Spot the Mistake</a:t>
            </a: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-6695" y="548680"/>
            <a:ext cx="9001571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solidFill>
                  <a:srgbClr val="660066"/>
                </a:solidFill>
              </a:rPr>
              <a:t>If </a:t>
            </a:r>
            <a:r>
              <a:rPr lang="en-GB" sz="2800" b="1" dirty="0" smtClean="0">
                <a:solidFill>
                  <a:srgbClr val="660066"/>
                </a:solidFill>
              </a:rPr>
              <a:t>y </a:t>
            </a:r>
            <a:r>
              <a:rPr lang="en-GB" sz="2800" b="1" dirty="0">
                <a:solidFill>
                  <a:srgbClr val="660066"/>
                </a:solidFill>
              </a:rPr>
              <a:t>varies directly with </a:t>
            </a:r>
            <a:r>
              <a:rPr lang="en-GB" sz="2800" b="1" dirty="0" smtClean="0">
                <a:solidFill>
                  <a:srgbClr val="660066"/>
                </a:solidFill>
              </a:rPr>
              <a:t>x</a:t>
            </a:r>
            <a:r>
              <a:rPr lang="en-GB" sz="2800" b="1" baseline="30000" dirty="0" smtClean="0">
                <a:solidFill>
                  <a:srgbClr val="660066"/>
                </a:solidFill>
              </a:rPr>
              <a:t>3</a:t>
            </a:r>
            <a:r>
              <a:rPr lang="en-GB" sz="2800" b="1" dirty="0" smtClean="0">
                <a:solidFill>
                  <a:srgbClr val="660066"/>
                </a:solidFill>
              </a:rPr>
              <a:t> </a:t>
            </a:r>
            <a:r>
              <a:rPr lang="en-GB" sz="2800" b="1" dirty="0">
                <a:solidFill>
                  <a:srgbClr val="660066"/>
                </a:solidFill>
              </a:rPr>
              <a:t>and when </a:t>
            </a:r>
            <a:r>
              <a:rPr lang="en-GB" sz="2800" b="1" dirty="0" smtClean="0">
                <a:solidFill>
                  <a:srgbClr val="660066"/>
                </a:solidFill>
              </a:rPr>
              <a:t>y </a:t>
            </a:r>
            <a:r>
              <a:rPr lang="en-GB" sz="2800" b="1" dirty="0">
                <a:solidFill>
                  <a:srgbClr val="660066"/>
                </a:solidFill>
              </a:rPr>
              <a:t>= </a:t>
            </a:r>
            <a:r>
              <a:rPr lang="en-GB" sz="2800" b="1" dirty="0" smtClean="0">
                <a:solidFill>
                  <a:srgbClr val="660066"/>
                </a:solidFill>
              </a:rPr>
              <a:t>32 </a:t>
            </a:r>
            <a:r>
              <a:rPr lang="en-GB" sz="2800" b="1" dirty="0">
                <a:solidFill>
                  <a:srgbClr val="660066"/>
                </a:solidFill>
              </a:rPr>
              <a:t>, </a:t>
            </a:r>
            <a:r>
              <a:rPr lang="en-GB" sz="2800" b="1" dirty="0" smtClean="0">
                <a:solidFill>
                  <a:srgbClr val="660066"/>
                </a:solidFill>
              </a:rPr>
              <a:t>x </a:t>
            </a:r>
            <a:r>
              <a:rPr lang="en-GB" sz="2800" b="1" dirty="0">
                <a:solidFill>
                  <a:srgbClr val="660066"/>
                </a:solidFill>
              </a:rPr>
              <a:t>= 4</a:t>
            </a:r>
            <a:r>
              <a:rPr lang="en-GB" sz="2800" b="1" dirty="0" smtClean="0">
                <a:solidFill>
                  <a:srgbClr val="660066"/>
                </a:solidFill>
              </a:rPr>
              <a:t> </a:t>
            </a:r>
            <a:r>
              <a:rPr lang="en-GB" sz="2800" b="1" dirty="0">
                <a:solidFill>
                  <a:srgbClr val="660066"/>
                </a:solidFill>
              </a:rPr>
              <a:t>. Find the value </a:t>
            </a:r>
            <a:r>
              <a:rPr lang="en-GB" sz="2800" b="1" dirty="0" smtClean="0">
                <a:solidFill>
                  <a:srgbClr val="660066"/>
                </a:solidFill>
              </a:rPr>
              <a:t>y </a:t>
            </a:r>
            <a:r>
              <a:rPr lang="en-GB" sz="2800" b="1" dirty="0">
                <a:solidFill>
                  <a:srgbClr val="660066"/>
                </a:solidFill>
              </a:rPr>
              <a:t>when </a:t>
            </a:r>
            <a:r>
              <a:rPr lang="en-GB" sz="2800" b="1" dirty="0" smtClean="0">
                <a:solidFill>
                  <a:srgbClr val="660066"/>
                </a:solidFill>
              </a:rPr>
              <a:t>x = 5 .</a:t>
            </a:r>
            <a:endParaRPr lang="en-US" sz="2800" b="1" dirty="0">
              <a:solidFill>
                <a:srgbClr val="660066"/>
              </a:solidFill>
            </a:endParaRPr>
          </a:p>
        </p:txBody>
      </p:sp>
      <p:pic>
        <p:nvPicPr>
          <p:cNvPr id="7" name="Picture 6" descr="Screen Shot 2016-01-11 at 20.44.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075179" y="237190"/>
            <a:ext cx="4705611" cy="763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82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15816" y="-99392"/>
            <a:ext cx="365672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4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Killer Question</a:t>
            </a:r>
            <a:endParaRPr lang="en-GB" sz="4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512" y="764704"/>
            <a:ext cx="8748464" cy="6001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distance, D, travelled by a particle is directly proportional to the square of the time</a:t>
            </a:r>
            <a:r>
              <a:rPr lang="en-US" sz="3200" b="1" dirty="0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t, taken</a:t>
            </a:r>
            <a:r>
              <a:rPr lang="en-US" sz="3200" b="1" dirty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endParaRPr lang="en-US" sz="3200" b="1" dirty="0">
              <a:ln w="1905"/>
              <a:solidFill>
                <a:srgbClr val="66006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en-US" sz="3200" b="1" dirty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When t = 40, D = 30</a:t>
            </a:r>
          </a:p>
          <a:p>
            <a:endParaRPr lang="en-US" sz="3200" b="1" dirty="0">
              <a:ln w="1905"/>
              <a:solidFill>
                <a:srgbClr val="66006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42900" indent="-342900">
              <a:buAutoNum type="alphaLcParenBoth"/>
            </a:pPr>
            <a:r>
              <a:rPr lang="en-US" sz="3200" b="1" dirty="0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Find </a:t>
            </a:r>
            <a:r>
              <a:rPr lang="en-US" sz="3200" b="1" dirty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formula for D in terms of t</a:t>
            </a:r>
            <a:r>
              <a:rPr lang="en-US" sz="3200" b="1" dirty="0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  <a:p>
            <a:endParaRPr lang="en-US" sz="3200" b="1" dirty="0" smtClean="0">
              <a:ln w="1905"/>
              <a:solidFill>
                <a:srgbClr val="66006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42900" indent="-342900">
              <a:buAutoNum type="alphaLcParenBoth"/>
            </a:pPr>
            <a:r>
              <a:rPr lang="en-US" sz="3200" b="1" dirty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Calculate the value of D when t = </a:t>
            </a:r>
            <a:r>
              <a:rPr lang="en-US" sz="3200" b="1" dirty="0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64</a:t>
            </a:r>
          </a:p>
          <a:p>
            <a:endParaRPr lang="en-US" sz="3200" b="1" dirty="0" smtClean="0">
              <a:ln w="1905"/>
              <a:solidFill>
                <a:srgbClr val="66006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42900" indent="-342900">
              <a:buAutoNum type="alphaLcParenBoth"/>
            </a:pPr>
            <a:r>
              <a:rPr lang="en-US" sz="3200" b="1" dirty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Calculate the value of t when D = </a:t>
            </a:r>
            <a:r>
              <a:rPr lang="en-US" sz="3200" b="1" dirty="0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12. Give your </a:t>
            </a:r>
            <a:r>
              <a:rPr lang="en-US" sz="3200" b="1" dirty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answer correct to 3 significant figures.</a:t>
            </a:r>
          </a:p>
          <a:p>
            <a:endParaRPr lang="en-US" sz="3200" b="1" dirty="0">
              <a:ln w="1905"/>
              <a:solidFill>
                <a:srgbClr val="66006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0467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563888" y="908720"/>
            <a:ext cx="5229795" cy="1955671"/>
            <a:chOff x="1646461" y="3854450"/>
            <a:chExt cx="5229795" cy="1955671"/>
          </a:xfrm>
        </p:grpSpPr>
        <p:sp>
          <p:nvSpPr>
            <p:cNvPr id="7172" name="TextBox 11"/>
            <p:cNvSpPr txBox="1">
              <a:spLocks noChangeArrowheads="1"/>
            </p:cNvSpPr>
            <p:nvPr/>
          </p:nvSpPr>
          <p:spPr bwMode="auto">
            <a:xfrm>
              <a:off x="1646461" y="5163790"/>
              <a:ext cx="151216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GB" b="1" dirty="0">
                  <a:solidFill>
                    <a:schemeClr val="bg1"/>
                  </a:solidFill>
                </a:rPr>
                <a:t>I don’t understand</a:t>
              </a:r>
            </a:p>
          </p:txBody>
        </p:sp>
        <p:sp>
          <p:nvSpPr>
            <p:cNvPr id="7173" name="TextBox 12"/>
            <p:cNvSpPr txBox="1">
              <a:spLocks noChangeArrowheads="1"/>
            </p:cNvSpPr>
            <p:nvPr/>
          </p:nvSpPr>
          <p:spPr bwMode="auto">
            <a:xfrm>
              <a:off x="3419872" y="5157192"/>
              <a:ext cx="151216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GB" b="1">
                  <a:solidFill>
                    <a:schemeClr val="bg1"/>
                  </a:solidFill>
                </a:rPr>
                <a:t>I nearly  understand</a:t>
              </a:r>
            </a:p>
          </p:txBody>
        </p:sp>
        <p:sp>
          <p:nvSpPr>
            <p:cNvPr id="7174" name="TextBox 15"/>
            <p:cNvSpPr txBox="1">
              <a:spLocks noChangeArrowheads="1"/>
            </p:cNvSpPr>
            <p:nvPr/>
          </p:nvSpPr>
          <p:spPr bwMode="auto">
            <a:xfrm>
              <a:off x="5364088" y="5157192"/>
              <a:ext cx="151216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GB" b="1" dirty="0">
                  <a:solidFill>
                    <a:schemeClr val="bg1"/>
                  </a:solidFill>
                </a:rPr>
                <a:t>I fully understand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1691680" y="3861048"/>
              <a:ext cx="1398801" cy="128223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43" name="Oval 42"/>
            <p:cNvSpPr/>
            <p:nvPr/>
          </p:nvSpPr>
          <p:spPr>
            <a:xfrm>
              <a:off x="3442271" y="3854450"/>
              <a:ext cx="1398801" cy="1282235"/>
            </a:xfrm>
            <a:prstGeom prst="ellipse">
              <a:avLst/>
            </a:prstGeom>
            <a:solidFill>
              <a:srgbClr val="FF99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44" name="Oval 43"/>
            <p:cNvSpPr/>
            <p:nvPr/>
          </p:nvSpPr>
          <p:spPr>
            <a:xfrm>
              <a:off x="5291659" y="3855022"/>
              <a:ext cx="1398801" cy="1282234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pic>
          <p:nvPicPr>
            <p:cNvPr id="7178" name="Picture 20" descr="http://r21freak.com/shadowobsessed/happy-face-istock-456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080" y="4005064"/>
              <a:ext cx="1429885" cy="95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9" name="Picture 2" descr="http://healthhabits.files.wordpress.com/2009/07/sad_face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0477" y="3939654"/>
              <a:ext cx="1153579" cy="1153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0" name="Picture 4" descr="http://thumb11.shutterstock.com.edgesuite.net/display_pic_with_logo/3223/3223,1204826057,11/stock-photo-a-conceptual-image-of-a-very-puzzled-and-confused-cartoon-face-10159492.jpg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896" y="3861048"/>
              <a:ext cx="974844" cy="1272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3635896" y="0"/>
            <a:ext cx="50287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Self Assessment!</a:t>
            </a:r>
            <a:endParaRPr lang="en-GB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692696"/>
            <a:ext cx="3096344" cy="2031325"/>
          </a:xfrm>
          <a:prstGeom prst="rect">
            <a:avLst/>
          </a:prstGeom>
          <a:solidFill>
            <a:srgbClr val="FFFF00"/>
          </a:solidFill>
          <a:ln w="571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MG = World Class</a:t>
            </a:r>
          </a:p>
          <a:p>
            <a:pPr algn="ctr"/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O = Outstanding</a:t>
            </a:r>
          </a:p>
          <a:p>
            <a:pPr marL="285750" indent="-285750" algn="ctr">
              <a:buFontTx/>
              <a:buChar char="•"/>
            </a:pPr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G = Good</a:t>
            </a:r>
          </a:p>
          <a:p>
            <a:pPr algn="ctr"/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RI = Requires Improvement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3140968"/>
            <a:ext cx="889217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400" b="1" u="sng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WWW – What Went Well?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 can for an equation when two variables are directly proportional.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 smtClean="0">
                <a:ln w="11430"/>
                <a:solidFill>
                  <a:srgbClr val="FFA91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 can find missing values when the variables vary linearly.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 can find missing values with squares, cubes and roots.</a:t>
            </a:r>
            <a:endParaRPr lang="en-US" sz="2400" b="1" dirty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7504" y="5013176"/>
            <a:ext cx="823815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400" b="1" u="sng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EBI – Even Better If?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 combine find missing values when variables vary linearly.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 smtClean="0">
                <a:ln w="11430"/>
                <a:solidFill>
                  <a:srgbClr val="FFA91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 can find missing values with squares, cubes and roots.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 can solve inverse proportion problems.</a:t>
            </a:r>
            <a:endParaRPr lang="en-US" sz="2400" b="1" dirty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877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07504" y="116632"/>
            <a:ext cx="8928992" cy="1440160"/>
          </a:xfrm>
          <a:prstGeom prst="roundRect">
            <a:avLst/>
          </a:prstGeom>
          <a:solidFill>
            <a:srgbClr val="FFFF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Rounded Rectangle 4"/>
          <p:cNvSpPr/>
          <p:nvPr/>
        </p:nvSpPr>
        <p:spPr>
          <a:xfrm>
            <a:off x="95253" y="1700808"/>
            <a:ext cx="8928992" cy="576064"/>
          </a:xfrm>
          <a:prstGeom prst="roundRect">
            <a:avLst/>
          </a:prstGeom>
          <a:solidFill>
            <a:srgbClr val="00B0F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ounded Rectangle 5"/>
          <p:cNvSpPr/>
          <p:nvPr/>
        </p:nvSpPr>
        <p:spPr>
          <a:xfrm>
            <a:off x="95253" y="2422345"/>
            <a:ext cx="8928992" cy="1440160"/>
          </a:xfrm>
          <a:prstGeom prst="roundRect">
            <a:avLst/>
          </a:prstGeom>
          <a:solidFill>
            <a:srgbClr val="FFCC6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ounded Rectangle 6"/>
          <p:cNvSpPr/>
          <p:nvPr/>
        </p:nvSpPr>
        <p:spPr>
          <a:xfrm>
            <a:off x="4788025" y="4005064"/>
            <a:ext cx="4286702" cy="2664296"/>
          </a:xfrm>
          <a:prstGeom prst="roundRect">
            <a:avLst/>
          </a:prstGeom>
          <a:solidFill>
            <a:srgbClr val="CCCCFF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4932040" y="4797152"/>
            <a:ext cx="41044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932040" y="5805264"/>
            <a:ext cx="41044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372200" y="4005064"/>
            <a:ext cx="0" cy="26642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55576" y="116632"/>
            <a:ext cx="7920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u="sng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Inverse Proportion</a:t>
            </a:r>
            <a:endParaRPr lang="en-GB" sz="2800" b="1" u="sng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3398" y="726734"/>
            <a:ext cx="8280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 will be able to solve problems when two variable are inversely proportional.</a:t>
            </a:r>
            <a:endParaRPr lang="en-GB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3724" y="1772816"/>
            <a:ext cx="9010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Keywords: Direct, Inversely, Proportion, Constant, Rate of Change</a:t>
            </a:r>
            <a:endParaRPr lang="en-GB" b="1" u="sng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1520" y="2540807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 will be able to understand what it means for something to be I.P.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 will be able to find the value of k, rate of change.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 will be able to solve problems which are linked to Inverse proportion.</a:t>
            </a:r>
            <a:endParaRPr lang="en-GB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05924" y="4289320"/>
            <a:ext cx="1566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Last Lesson</a:t>
            </a:r>
            <a:endParaRPr lang="en-GB" b="1" u="sng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05924" y="5152546"/>
            <a:ext cx="1566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This Lesson</a:t>
            </a:r>
            <a:endParaRPr lang="en-GB" b="1" u="sng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05924" y="6093296"/>
            <a:ext cx="1566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Next Lesson</a:t>
            </a:r>
            <a:endParaRPr lang="en-GB" b="1" u="sng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466275" y="5157192"/>
            <a:ext cx="2653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u="sng" dirty="0" smtClean="0">
                <a:solidFill>
                  <a:schemeClr val="bg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Inverse Proportion</a:t>
            </a:r>
            <a:endParaRPr lang="en-GB" b="1" u="sng" dirty="0">
              <a:solidFill>
                <a:schemeClr val="bg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pic>
        <p:nvPicPr>
          <p:cNvPr id="25" name="Picture 2" descr="http://utahvalleywriters.org/wp/wp-content/uploads/2013/07/lrn_question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5078" y="5521878"/>
            <a:ext cx="1222906" cy="1316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Screen Shot 2016-01-11 at 21.18.0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005064"/>
            <a:ext cx="4536504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62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50207" y="34429"/>
            <a:ext cx="7173759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Direct Proportion</a:t>
            </a:r>
          </a:p>
          <a:p>
            <a:pPr algn="ctr"/>
            <a:endParaRPr lang="en-US" sz="5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5400" b="1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 α x </a:t>
            </a:r>
          </a:p>
          <a:p>
            <a:pPr algn="ctr"/>
            <a:endParaRPr lang="en-US" sz="5400" b="1" cap="none" spc="0" dirty="0">
              <a:ln w="11430"/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5400" b="1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General Equation: y = </a:t>
            </a:r>
            <a:r>
              <a:rPr lang="en-US" sz="5400" b="1" dirty="0" err="1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kx</a:t>
            </a:r>
            <a:endParaRPr lang="en-US" sz="5400" b="1" cap="none" spc="0" dirty="0">
              <a:ln w="11430"/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7544" y="5445224"/>
            <a:ext cx="800817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Direct Proportion: If one value increases, </a:t>
            </a:r>
          </a:p>
          <a:p>
            <a:pPr algn="ctr"/>
            <a:r>
              <a:rPr lang="en-US" sz="3600" b="1" cap="none" spc="0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 does the other.</a:t>
            </a:r>
            <a:endParaRPr lang="en-US" sz="3600" b="1" cap="none" spc="0" dirty="0">
              <a:ln w="11430"/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907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02731" y="34429"/>
            <a:ext cx="7468711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Inverse Proportion</a:t>
            </a:r>
          </a:p>
          <a:p>
            <a:pPr algn="ctr"/>
            <a:endParaRPr lang="en-US" sz="54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5400" b="1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y α 1/x </a:t>
            </a:r>
          </a:p>
          <a:p>
            <a:pPr algn="ctr"/>
            <a:endParaRPr lang="en-US" sz="5400" b="1" cap="none" spc="0" dirty="0">
              <a:ln w="11430"/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en-US" sz="5400" b="1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General Equation: y = k/x</a:t>
            </a:r>
            <a:endParaRPr lang="en-US" sz="5400" b="1" cap="none" spc="0" dirty="0">
              <a:ln w="11430"/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43450" y="5445224"/>
            <a:ext cx="8256362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Inverse Proportion: If one value increases, </a:t>
            </a:r>
          </a:p>
          <a:p>
            <a:pPr algn="ctr"/>
            <a:r>
              <a:rPr lang="en-US" sz="3600" b="1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other value decreases</a:t>
            </a:r>
            <a:r>
              <a:rPr lang="en-US" sz="3600" b="1" cap="none" spc="0" dirty="0" smtClean="0">
                <a:ln w="11430"/>
                <a:solidFill>
                  <a:srgbClr val="66006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en-US" sz="3600" b="1" cap="none" spc="0" dirty="0">
              <a:ln w="11430"/>
              <a:solidFill>
                <a:srgbClr val="66006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402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6" name="TextBox 1"/>
          <p:cNvSpPr txBox="1">
            <a:spLocks noChangeArrowheads="1"/>
          </p:cNvSpPr>
          <p:nvPr/>
        </p:nvSpPr>
        <p:spPr bwMode="auto">
          <a:xfrm>
            <a:off x="0" y="462078"/>
            <a:ext cx="83788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 dirty="0">
                <a:solidFill>
                  <a:srgbClr val="660066"/>
                </a:solidFill>
                <a:latin typeface="+mn-lt"/>
              </a:rPr>
              <a:t>If d varies inversely with w and when d = 3 and w = 9 . Find the value d when w = 3.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0" y="-4447"/>
            <a:ext cx="504830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WAGOLL: </a:t>
            </a:r>
            <a:r>
              <a:rPr lang="en-US" sz="3200" b="1" cap="none" spc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Inverse Proportion</a:t>
            </a:r>
            <a:endParaRPr lang="en-US" sz="32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" name="Picture 1" descr="Screen Shot 2016-01-11 at 21.08.1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47275" y="753304"/>
            <a:ext cx="5329170" cy="6408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88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6" name="TextBox 1"/>
          <p:cNvSpPr txBox="1">
            <a:spLocks noChangeArrowheads="1"/>
          </p:cNvSpPr>
          <p:nvPr/>
        </p:nvSpPr>
        <p:spPr bwMode="auto">
          <a:xfrm>
            <a:off x="0" y="548680"/>
            <a:ext cx="9144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800" dirty="0">
                <a:solidFill>
                  <a:srgbClr val="660066"/>
                </a:solidFill>
                <a:latin typeface="+mn-lt"/>
              </a:rPr>
              <a:t>If d varies inversely with w and when d = </a:t>
            </a:r>
            <a:r>
              <a:rPr lang="en-US" sz="2800" dirty="0" smtClean="0">
                <a:solidFill>
                  <a:srgbClr val="660066"/>
                </a:solidFill>
                <a:latin typeface="+mn-lt"/>
              </a:rPr>
              <a:t>6 </a:t>
            </a:r>
            <a:r>
              <a:rPr lang="en-US" sz="2800" dirty="0">
                <a:solidFill>
                  <a:srgbClr val="660066"/>
                </a:solidFill>
                <a:latin typeface="+mn-lt"/>
              </a:rPr>
              <a:t>and w = </a:t>
            </a:r>
            <a:r>
              <a:rPr lang="en-US" sz="2800" dirty="0" smtClean="0">
                <a:solidFill>
                  <a:srgbClr val="660066"/>
                </a:solidFill>
                <a:latin typeface="+mn-lt"/>
              </a:rPr>
              <a:t>18 </a:t>
            </a:r>
            <a:r>
              <a:rPr lang="en-US" sz="2800" dirty="0">
                <a:solidFill>
                  <a:srgbClr val="660066"/>
                </a:solidFill>
                <a:latin typeface="+mn-lt"/>
              </a:rPr>
              <a:t>. Find the value d when w = 3.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91" y="0"/>
            <a:ext cx="658129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Independent Task: </a:t>
            </a:r>
            <a:r>
              <a:rPr lang="en-US" sz="32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Inverse Proportion</a:t>
            </a:r>
            <a:endParaRPr lang="en-US" sz="32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5214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9"/>
          <p:cNvSpPr>
            <a:spLocks noChangeArrowheads="1"/>
          </p:cNvSpPr>
          <p:nvPr/>
        </p:nvSpPr>
        <p:spPr bwMode="auto">
          <a:xfrm>
            <a:off x="727075" y="5283200"/>
            <a:ext cx="7858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/>
              <a:t>. </a:t>
            </a:r>
          </a:p>
        </p:txBody>
      </p:sp>
      <p:sp>
        <p:nvSpPr>
          <p:cNvPr id="7171" name="TextBox 13"/>
          <p:cNvSpPr txBox="1">
            <a:spLocks noChangeArrowheads="1"/>
          </p:cNvSpPr>
          <p:nvPr/>
        </p:nvSpPr>
        <p:spPr bwMode="auto">
          <a:xfrm>
            <a:off x="900113" y="3213100"/>
            <a:ext cx="7358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2800" b="1" dirty="0">
                <a:solidFill>
                  <a:srgbClr val="FF0000"/>
                </a:solidFill>
              </a:rPr>
              <a:t>How well do you understand the topic?</a:t>
            </a:r>
          </a:p>
        </p:txBody>
      </p:sp>
      <p:sp>
        <p:nvSpPr>
          <p:cNvPr id="7172" name="TextBox 11"/>
          <p:cNvSpPr txBox="1">
            <a:spLocks noChangeArrowheads="1"/>
          </p:cNvSpPr>
          <p:nvPr/>
        </p:nvSpPr>
        <p:spPr bwMode="auto">
          <a:xfrm>
            <a:off x="869950" y="6211888"/>
            <a:ext cx="1857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b="1" dirty="0">
                <a:solidFill>
                  <a:schemeClr val="bg1"/>
                </a:solidFill>
              </a:rPr>
              <a:t>I don’t understand</a:t>
            </a:r>
          </a:p>
        </p:txBody>
      </p:sp>
      <p:sp>
        <p:nvSpPr>
          <p:cNvPr id="7173" name="TextBox 12"/>
          <p:cNvSpPr txBox="1">
            <a:spLocks noChangeArrowheads="1"/>
          </p:cNvSpPr>
          <p:nvPr/>
        </p:nvSpPr>
        <p:spPr bwMode="auto">
          <a:xfrm>
            <a:off x="3727450" y="6211888"/>
            <a:ext cx="1857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b="1">
                <a:solidFill>
                  <a:schemeClr val="bg1"/>
                </a:solidFill>
              </a:rPr>
              <a:t>I nearly  understand</a:t>
            </a:r>
          </a:p>
        </p:txBody>
      </p:sp>
      <p:sp>
        <p:nvSpPr>
          <p:cNvPr id="7174" name="TextBox 15"/>
          <p:cNvSpPr txBox="1">
            <a:spLocks noChangeArrowheads="1"/>
          </p:cNvSpPr>
          <p:nvPr/>
        </p:nvSpPr>
        <p:spPr bwMode="auto">
          <a:xfrm>
            <a:off x="6442075" y="6208713"/>
            <a:ext cx="1857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b="1">
                <a:solidFill>
                  <a:schemeClr val="bg1"/>
                </a:solidFill>
              </a:rPr>
              <a:t>I fully understand</a:t>
            </a:r>
          </a:p>
        </p:txBody>
      </p:sp>
      <p:sp>
        <p:nvSpPr>
          <p:cNvPr id="42" name="Oval 41"/>
          <p:cNvSpPr/>
          <p:nvPr/>
        </p:nvSpPr>
        <p:spPr>
          <a:xfrm>
            <a:off x="512763" y="3854450"/>
            <a:ext cx="2571750" cy="23574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3370263" y="3854450"/>
            <a:ext cx="2571750" cy="2357438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6227763" y="3783013"/>
            <a:ext cx="2571750" cy="235743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7178" name="Picture 20" descr="http://r21freak.com/shadowobsessed/happy-face-istock-456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068763"/>
            <a:ext cx="262890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2" descr="http://healthhabits.files.wordpress.com/2009/07/sad_face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3997325"/>
            <a:ext cx="21209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4" descr="http://thumb11.shutterstock.com.edgesuite.net/display_pic_with_logo/3223/3223,1204826057,11/stock-photo-a-conceptual-image-of-a-very-puzzled-and-confused-cartoon-face-10159492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450" y="3854450"/>
            <a:ext cx="1792288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36385" y="260648"/>
            <a:ext cx="50287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Self Assessment!</a:t>
            </a:r>
            <a:endParaRPr lang="en-GB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88640"/>
            <a:ext cx="3096344" cy="2308324"/>
          </a:xfrm>
          <a:prstGeom prst="rect">
            <a:avLst/>
          </a:prstGeom>
          <a:solidFill>
            <a:srgbClr val="FFFF00"/>
          </a:solidFill>
          <a:ln w="571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MG = World Class</a:t>
            </a:r>
          </a:p>
          <a:p>
            <a:pPr algn="ctr"/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O = Outstanding</a:t>
            </a:r>
          </a:p>
          <a:p>
            <a:pPr marL="285750" indent="-285750" algn="ctr">
              <a:buFontTx/>
              <a:buChar char="•"/>
            </a:pPr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G = Good</a:t>
            </a:r>
          </a:p>
          <a:p>
            <a:pPr algn="ctr"/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RI = Requires Improvement</a:t>
            </a:r>
          </a:p>
          <a:p>
            <a:endParaRPr lang="en-US" dirty="0" smtClean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0610409">
            <a:off x="4829474" y="1628800"/>
            <a:ext cx="30269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WWW: WHAT WENT WELL???</a:t>
            </a:r>
          </a:p>
          <a:p>
            <a:endParaRPr lang="en-US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 rot="875306">
            <a:off x="6461045" y="2257312"/>
            <a:ext cx="23912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EBI: EVEN BETTER IF???</a:t>
            </a:r>
          </a:p>
          <a:p>
            <a:endParaRPr lang="en-US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9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2793921" y="-538"/>
            <a:ext cx="3376646" cy="5847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Inverse Proportion</a:t>
            </a:r>
            <a:endParaRPr lang="en-US" sz="32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68772"/>
            <a:ext cx="896448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lphaLcParenR"/>
            </a:pPr>
            <a:r>
              <a:rPr lang="en-US" sz="2400" dirty="0" smtClean="0">
                <a:solidFill>
                  <a:schemeClr val="bg1"/>
                </a:solidFill>
              </a:rPr>
              <a:t>p </a:t>
            </a:r>
            <a:r>
              <a:rPr lang="en-US" sz="2400" dirty="0">
                <a:solidFill>
                  <a:schemeClr val="bg1"/>
                </a:solidFill>
              </a:rPr>
              <a:t>is inversely proportional to </a:t>
            </a:r>
            <a:r>
              <a:rPr lang="en-US" sz="2400" dirty="0" smtClean="0">
                <a:solidFill>
                  <a:schemeClr val="bg1"/>
                </a:solidFill>
              </a:rPr>
              <a:t>m. p </a:t>
            </a:r>
            <a:r>
              <a:rPr lang="en-US" sz="2400" dirty="0">
                <a:solidFill>
                  <a:schemeClr val="bg1"/>
                </a:solidFill>
              </a:rPr>
              <a:t>= 48 when m = 9</a:t>
            </a:r>
            <a:r>
              <a:rPr lang="en-US" sz="2400" dirty="0" smtClean="0">
                <a:solidFill>
                  <a:schemeClr val="bg1"/>
                </a:solidFill>
              </a:rPr>
              <a:t>. Calculate </a:t>
            </a:r>
            <a:r>
              <a:rPr lang="en-US" sz="2400" dirty="0">
                <a:solidFill>
                  <a:schemeClr val="bg1"/>
                </a:solidFill>
              </a:rPr>
              <a:t>the value of p when m = 12</a:t>
            </a:r>
            <a:r>
              <a:rPr lang="en-US" sz="2400" dirty="0" smtClean="0">
                <a:solidFill>
                  <a:schemeClr val="bg1"/>
                </a:solidFill>
              </a:rPr>
              <a:t>.</a:t>
            </a:r>
            <a:endParaRPr lang="en-US" sz="2400" dirty="0">
              <a:solidFill>
                <a:schemeClr val="bg1"/>
              </a:solidFill>
            </a:endParaRPr>
          </a:p>
          <a:p>
            <a:pPr marL="342900" indent="-342900" algn="ctr">
              <a:buAutoNum type="alphaLcParenR"/>
            </a:pPr>
            <a:r>
              <a:rPr lang="en-GB" sz="2400" dirty="0" smtClean="0">
                <a:solidFill>
                  <a:schemeClr val="bg1"/>
                </a:solidFill>
              </a:rPr>
              <a:t>r </a:t>
            </a:r>
            <a:r>
              <a:rPr lang="en-GB" sz="2400" dirty="0">
                <a:solidFill>
                  <a:schemeClr val="bg1"/>
                </a:solidFill>
              </a:rPr>
              <a:t>is inversely proportional to t. r = 12 when t = 0.2</a:t>
            </a:r>
            <a:r>
              <a:rPr lang="en-GB" sz="2400" dirty="0" smtClean="0">
                <a:solidFill>
                  <a:schemeClr val="bg1"/>
                </a:solidFill>
              </a:rPr>
              <a:t>. Calculate </a:t>
            </a:r>
            <a:r>
              <a:rPr lang="en-GB" sz="2400" dirty="0">
                <a:solidFill>
                  <a:schemeClr val="bg1"/>
                </a:solidFill>
              </a:rPr>
              <a:t>the value of r when t = 4. </a:t>
            </a:r>
          </a:p>
          <a:p>
            <a:pPr marL="342900" indent="-342900" algn="ctr">
              <a:buAutoNum type="alphaLcParenR"/>
            </a:pPr>
            <a:endParaRPr lang="en-GB" sz="2400" dirty="0" smtClean="0">
              <a:solidFill>
                <a:schemeClr val="bg1"/>
              </a:solidFill>
            </a:endParaRPr>
          </a:p>
          <a:p>
            <a:pPr marL="342900" indent="-342900" algn="ctr">
              <a:buAutoNum type="alphaLcParenR"/>
            </a:pPr>
            <a:r>
              <a:rPr lang="en-GB" sz="2400" dirty="0" smtClean="0">
                <a:solidFill>
                  <a:schemeClr val="bg1"/>
                </a:solidFill>
              </a:rPr>
              <a:t>P </a:t>
            </a:r>
            <a:r>
              <a:rPr lang="en-GB" sz="2400" dirty="0">
                <a:solidFill>
                  <a:schemeClr val="bg1"/>
                </a:solidFill>
              </a:rPr>
              <a:t>is inversely proportional to </a:t>
            </a:r>
            <a:r>
              <a:rPr lang="en-GB" sz="2400" dirty="0" smtClean="0">
                <a:solidFill>
                  <a:schemeClr val="bg1"/>
                </a:solidFill>
              </a:rPr>
              <a:t>d</a:t>
            </a:r>
            <a:r>
              <a:rPr lang="en-GB" sz="2400" baseline="30000" dirty="0">
                <a:solidFill>
                  <a:schemeClr val="bg1"/>
                </a:solidFill>
              </a:rPr>
              <a:t>2</a:t>
            </a:r>
            <a:r>
              <a:rPr lang="en-GB" sz="2400" dirty="0" smtClean="0">
                <a:solidFill>
                  <a:schemeClr val="bg1"/>
                </a:solidFill>
              </a:rPr>
              <a:t>. </a:t>
            </a:r>
            <a:r>
              <a:rPr lang="en-GB" sz="2400" dirty="0">
                <a:solidFill>
                  <a:schemeClr val="bg1"/>
                </a:solidFill>
              </a:rPr>
              <a:t>P = 10 000 when d = 0.4</a:t>
            </a:r>
            <a:r>
              <a:rPr lang="en-GB" sz="2400" dirty="0" smtClean="0">
                <a:solidFill>
                  <a:schemeClr val="bg1"/>
                </a:solidFill>
              </a:rPr>
              <a:t>. Find </a:t>
            </a:r>
            <a:r>
              <a:rPr lang="en-GB" sz="2400" dirty="0">
                <a:solidFill>
                  <a:schemeClr val="bg1"/>
                </a:solidFill>
              </a:rPr>
              <a:t>the value of P when d = 0.8</a:t>
            </a:r>
            <a:r>
              <a:rPr lang="en-GB" sz="2400" dirty="0" smtClean="0">
                <a:solidFill>
                  <a:schemeClr val="bg1"/>
                </a:solidFill>
              </a:rPr>
              <a:t>.</a:t>
            </a:r>
            <a:endParaRPr lang="en-GB" sz="2400" dirty="0">
              <a:solidFill>
                <a:schemeClr val="bg1"/>
              </a:solidFill>
            </a:endParaRPr>
          </a:p>
          <a:p>
            <a:pPr marL="342900" indent="-342900" algn="ctr">
              <a:buAutoNum type="alphaLcParenR"/>
            </a:pPr>
            <a:r>
              <a:rPr lang="en-GB" sz="2400" dirty="0" smtClean="0">
                <a:solidFill>
                  <a:schemeClr val="bg1"/>
                </a:solidFill>
              </a:rPr>
              <a:t>y </a:t>
            </a:r>
            <a:r>
              <a:rPr lang="en-GB" sz="2400" dirty="0">
                <a:solidFill>
                  <a:schemeClr val="bg1"/>
                </a:solidFill>
              </a:rPr>
              <a:t>is inversely proportional to </a:t>
            </a:r>
            <a:r>
              <a:rPr lang="en-GB" sz="2400" dirty="0" smtClean="0">
                <a:solidFill>
                  <a:schemeClr val="bg1"/>
                </a:solidFill>
              </a:rPr>
              <a:t>x</a:t>
            </a:r>
            <a:r>
              <a:rPr lang="en-GB" sz="2400" baseline="30000" dirty="0">
                <a:solidFill>
                  <a:schemeClr val="bg1"/>
                </a:solidFill>
              </a:rPr>
              <a:t>2</a:t>
            </a:r>
            <a:r>
              <a:rPr lang="en-GB" sz="2400" dirty="0" smtClean="0">
                <a:solidFill>
                  <a:schemeClr val="bg1"/>
                </a:solidFill>
              </a:rPr>
              <a:t>. </a:t>
            </a:r>
            <a:r>
              <a:rPr lang="en-GB" sz="2400" dirty="0">
                <a:solidFill>
                  <a:schemeClr val="bg1"/>
                </a:solidFill>
              </a:rPr>
              <a:t>Given that y = 2.5 when x = 24</a:t>
            </a:r>
            <a:r>
              <a:rPr lang="en-GB" sz="2400" dirty="0" smtClean="0">
                <a:solidFill>
                  <a:schemeClr val="bg1"/>
                </a:solidFill>
              </a:rPr>
              <a:t>,find </a:t>
            </a:r>
            <a:r>
              <a:rPr lang="en-GB" sz="2400" dirty="0">
                <a:solidFill>
                  <a:schemeClr val="bg1"/>
                </a:solidFill>
              </a:rPr>
              <a:t>the value of y when x = 20. </a:t>
            </a:r>
          </a:p>
          <a:p>
            <a:pPr marL="342900" indent="-342900" algn="ctr">
              <a:buAutoNum type="alphaLcParenR"/>
            </a:pPr>
            <a:r>
              <a:rPr lang="en-GB" sz="2400" dirty="0" smtClean="0">
                <a:solidFill>
                  <a:schemeClr val="bg1"/>
                </a:solidFill>
              </a:rPr>
              <a:t>y </a:t>
            </a:r>
            <a:r>
              <a:rPr lang="en-GB" sz="2400" dirty="0">
                <a:solidFill>
                  <a:schemeClr val="bg1"/>
                </a:solidFill>
              </a:rPr>
              <a:t>is inversely proportional to x. If </a:t>
            </a:r>
            <a:r>
              <a:rPr lang="en-GB" sz="2400" dirty="0" smtClean="0">
                <a:solidFill>
                  <a:schemeClr val="bg1"/>
                </a:solidFill>
              </a:rPr>
              <a:t>y = 50 </a:t>
            </a:r>
            <a:r>
              <a:rPr lang="en-GB" sz="2400" dirty="0">
                <a:solidFill>
                  <a:schemeClr val="bg1"/>
                </a:solidFill>
              </a:rPr>
              <a:t>when </a:t>
            </a:r>
            <a:r>
              <a:rPr lang="en-GB" sz="2400" dirty="0" smtClean="0">
                <a:solidFill>
                  <a:schemeClr val="bg1"/>
                </a:solidFill>
              </a:rPr>
              <a:t>x = 4. Find </a:t>
            </a:r>
            <a:r>
              <a:rPr lang="en-GB" sz="2400" dirty="0">
                <a:solidFill>
                  <a:schemeClr val="bg1"/>
                </a:solidFill>
              </a:rPr>
              <a:t>the value of y when </a:t>
            </a:r>
            <a:r>
              <a:rPr lang="en-GB" sz="2400" dirty="0" smtClean="0">
                <a:solidFill>
                  <a:schemeClr val="bg1"/>
                </a:solidFill>
              </a:rPr>
              <a:t>x = 16.</a:t>
            </a:r>
          </a:p>
          <a:p>
            <a:pPr algn="ctr"/>
            <a:endParaRPr lang="en-GB" sz="2400" b="1" u="sng" dirty="0" smtClean="0">
              <a:solidFill>
                <a:schemeClr val="bg1"/>
              </a:solidFill>
            </a:endParaRPr>
          </a:p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Challenge Question</a:t>
            </a:r>
          </a:p>
          <a:p>
            <a:pPr algn="ctr"/>
            <a:r>
              <a:rPr lang="en-GB" sz="2400" dirty="0" smtClean="0">
                <a:solidFill>
                  <a:schemeClr val="bg1"/>
                </a:solidFill>
              </a:rPr>
              <a:t>q </a:t>
            </a:r>
            <a:r>
              <a:rPr lang="en-GB" sz="2400" dirty="0">
                <a:solidFill>
                  <a:schemeClr val="bg1"/>
                </a:solidFill>
              </a:rPr>
              <a:t>is inversely proportional to the square of t</a:t>
            </a:r>
            <a:r>
              <a:rPr lang="en-GB" sz="2400" dirty="0" smtClean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GB" sz="2400" dirty="0" smtClean="0">
                <a:solidFill>
                  <a:schemeClr val="bg1"/>
                </a:solidFill>
              </a:rPr>
              <a:t>When </a:t>
            </a:r>
            <a:r>
              <a:rPr lang="en-GB" sz="2400" dirty="0">
                <a:solidFill>
                  <a:schemeClr val="bg1"/>
                </a:solidFill>
              </a:rPr>
              <a:t>t = 4, q = </a:t>
            </a:r>
            <a:r>
              <a:rPr lang="en-GB" sz="2400" dirty="0" smtClean="0">
                <a:solidFill>
                  <a:schemeClr val="bg1"/>
                </a:solidFill>
              </a:rPr>
              <a:t>8.5</a:t>
            </a:r>
          </a:p>
          <a:p>
            <a:pPr algn="ctr"/>
            <a:r>
              <a:rPr lang="en-GB" sz="2400" dirty="0" smtClean="0">
                <a:solidFill>
                  <a:schemeClr val="bg1"/>
                </a:solidFill>
              </a:rPr>
              <a:t>(</a:t>
            </a:r>
            <a:r>
              <a:rPr lang="en-GB" sz="2400" dirty="0">
                <a:solidFill>
                  <a:schemeClr val="bg1"/>
                </a:solidFill>
              </a:rPr>
              <a:t>a) Find a formula for q in terms of t.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</a:rPr>
              <a:t>(b) Calculate the value of q when t = 5. </a:t>
            </a:r>
            <a:endParaRPr lang="en-GB" sz="2400" dirty="0" smtClean="0">
              <a:solidFill>
                <a:schemeClr val="bg1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79512" y="2204864"/>
            <a:ext cx="8784976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9756" y="4797152"/>
            <a:ext cx="8784976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48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9"/>
          <p:cNvSpPr>
            <a:spLocks noChangeArrowheads="1"/>
          </p:cNvSpPr>
          <p:nvPr/>
        </p:nvSpPr>
        <p:spPr bwMode="auto">
          <a:xfrm>
            <a:off x="727075" y="5283200"/>
            <a:ext cx="7858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/>
              <a:t>. </a:t>
            </a:r>
          </a:p>
        </p:txBody>
      </p:sp>
      <p:sp>
        <p:nvSpPr>
          <p:cNvPr id="7171" name="TextBox 13"/>
          <p:cNvSpPr txBox="1">
            <a:spLocks noChangeArrowheads="1"/>
          </p:cNvSpPr>
          <p:nvPr/>
        </p:nvSpPr>
        <p:spPr bwMode="auto">
          <a:xfrm>
            <a:off x="900113" y="3213100"/>
            <a:ext cx="7358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2800" b="1" dirty="0">
                <a:solidFill>
                  <a:srgbClr val="FF0000"/>
                </a:solidFill>
              </a:rPr>
              <a:t>How well do you understand the topic?</a:t>
            </a:r>
          </a:p>
        </p:txBody>
      </p:sp>
      <p:sp>
        <p:nvSpPr>
          <p:cNvPr id="7172" name="TextBox 11"/>
          <p:cNvSpPr txBox="1">
            <a:spLocks noChangeArrowheads="1"/>
          </p:cNvSpPr>
          <p:nvPr/>
        </p:nvSpPr>
        <p:spPr bwMode="auto">
          <a:xfrm>
            <a:off x="869950" y="6211888"/>
            <a:ext cx="1857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b="1" dirty="0">
                <a:solidFill>
                  <a:schemeClr val="bg1"/>
                </a:solidFill>
              </a:rPr>
              <a:t>I don’t understand</a:t>
            </a:r>
          </a:p>
        </p:txBody>
      </p:sp>
      <p:sp>
        <p:nvSpPr>
          <p:cNvPr id="7173" name="TextBox 12"/>
          <p:cNvSpPr txBox="1">
            <a:spLocks noChangeArrowheads="1"/>
          </p:cNvSpPr>
          <p:nvPr/>
        </p:nvSpPr>
        <p:spPr bwMode="auto">
          <a:xfrm>
            <a:off x="3727450" y="6211888"/>
            <a:ext cx="1857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b="1">
                <a:solidFill>
                  <a:schemeClr val="bg1"/>
                </a:solidFill>
              </a:rPr>
              <a:t>I nearly  understand</a:t>
            </a:r>
          </a:p>
        </p:txBody>
      </p:sp>
      <p:sp>
        <p:nvSpPr>
          <p:cNvPr id="7174" name="TextBox 15"/>
          <p:cNvSpPr txBox="1">
            <a:spLocks noChangeArrowheads="1"/>
          </p:cNvSpPr>
          <p:nvPr/>
        </p:nvSpPr>
        <p:spPr bwMode="auto">
          <a:xfrm>
            <a:off x="6442075" y="6208713"/>
            <a:ext cx="1857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b="1">
                <a:solidFill>
                  <a:schemeClr val="bg1"/>
                </a:solidFill>
              </a:rPr>
              <a:t>I fully understand</a:t>
            </a:r>
          </a:p>
        </p:txBody>
      </p:sp>
      <p:sp>
        <p:nvSpPr>
          <p:cNvPr id="42" name="Oval 41"/>
          <p:cNvSpPr/>
          <p:nvPr/>
        </p:nvSpPr>
        <p:spPr>
          <a:xfrm>
            <a:off x="512763" y="3854450"/>
            <a:ext cx="2571750" cy="23574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3370263" y="3854450"/>
            <a:ext cx="2571750" cy="2357438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6227763" y="3783013"/>
            <a:ext cx="2571750" cy="235743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7178" name="Picture 20" descr="http://r21freak.com/shadowobsessed/happy-face-istock-456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068763"/>
            <a:ext cx="262890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2" descr="http://healthhabits.files.wordpress.com/2009/07/sad_face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3997325"/>
            <a:ext cx="21209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4" descr="http://thumb11.shutterstock.com.edgesuite.net/display_pic_with_logo/3223/3223,1204826057,11/stock-photo-a-conceptual-image-of-a-very-puzzled-and-confused-cartoon-face-10159492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450" y="3854450"/>
            <a:ext cx="1792288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36385" y="260648"/>
            <a:ext cx="50287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Self Assessment!</a:t>
            </a:r>
            <a:endParaRPr lang="en-GB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88640"/>
            <a:ext cx="3096344" cy="2308324"/>
          </a:xfrm>
          <a:prstGeom prst="rect">
            <a:avLst/>
          </a:prstGeom>
          <a:solidFill>
            <a:srgbClr val="FFFF00"/>
          </a:solidFill>
          <a:ln w="571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MG = World Class</a:t>
            </a:r>
          </a:p>
          <a:p>
            <a:pPr algn="ctr"/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O = Outstanding</a:t>
            </a:r>
          </a:p>
          <a:p>
            <a:pPr marL="285750" indent="-285750" algn="ctr">
              <a:buFontTx/>
              <a:buChar char="•"/>
            </a:pPr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G = Good</a:t>
            </a:r>
          </a:p>
          <a:p>
            <a:pPr algn="ctr"/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RI = Requires Improvement</a:t>
            </a:r>
          </a:p>
          <a:p>
            <a:endParaRPr lang="en-US" dirty="0" smtClean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0610409">
            <a:off x="4829474" y="1628800"/>
            <a:ext cx="30269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WWW: WHAT WENT WELL???</a:t>
            </a:r>
          </a:p>
          <a:p>
            <a:endParaRPr lang="en-US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 rot="875306">
            <a:off x="6461045" y="2257312"/>
            <a:ext cx="23912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EBI: EVEN BETTER IF???</a:t>
            </a:r>
          </a:p>
          <a:p>
            <a:endParaRPr lang="en-US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926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39752" y="-5242"/>
            <a:ext cx="480402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Worded Exam Problems</a:t>
            </a:r>
            <a:endParaRPr lang="en-GB" sz="3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692696"/>
            <a:ext cx="8856984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srgbClr val="660066"/>
                </a:solidFill>
              </a:rPr>
              <a:t>1) The </a:t>
            </a:r>
            <a:r>
              <a:rPr lang="en-US" sz="2200" dirty="0">
                <a:solidFill>
                  <a:srgbClr val="660066"/>
                </a:solidFill>
              </a:rPr>
              <a:t>time, T seconds, it takes a water heater to boil a constant mass of water is </a:t>
            </a:r>
            <a:r>
              <a:rPr lang="en-US" sz="2200" dirty="0" smtClean="0">
                <a:solidFill>
                  <a:srgbClr val="660066"/>
                </a:solidFill>
              </a:rPr>
              <a:t>inversely proportional </a:t>
            </a:r>
            <a:r>
              <a:rPr lang="en-US" sz="2200" dirty="0">
                <a:solidFill>
                  <a:srgbClr val="660066"/>
                </a:solidFill>
              </a:rPr>
              <a:t>to the power, P watts, of the water </a:t>
            </a:r>
            <a:r>
              <a:rPr lang="en-US" sz="2200" dirty="0" smtClean="0">
                <a:solidFill>
                  <a:srgbClr val="660066"/>
                </a:solidFill>
              </a:rPr>
              <a:t>heater. When </a:t>
            </a:r>
            <a:r>
              <a:rPr lang="en-US" sz="2200" dirty="0">
                <a:solidFill>
                  <a:srgbClr val="660066"/>
                </a:solidFill>
              </a:rPr>
              <a:t>P = 1400, T = </a:t>
            </a:r>
            <a:r>
              <a:rPr lang="en-US" sz="2200" dirty="0" smtClean="0">
                <a:solidFill>
                  <a:srgbClr val="660066"/>
                </a:solidFill>
              </a:rPr>
              <a:t>360.</a:t>
            </a:r>
            <a:endParaRPr lang="en-US" sz="2200" dirty="0">
              <a:solidFill>
                <a:srgbClr val="660066"/>
              </a:solidFill>
            </a:endParaRPr>
          </a:p>
          <a:p>
            <a:endParaRPr lang="en-US" sz="2200" dirty="0">
              <a:solidFill>
                <a:srgbClr val="660066"/>
              </a:solidFill>
            </a:endParaRPr>
          </a:p>
          <a:p>
            <a:pPr marL="342900" indent="-342900">
              <a:buAutoNum type="alphaLcParenR"/>
            </a:pPr>
            <a:r>
              <a:rPr lang="en-US" sz="2200" dirty="0" smtClean="0">
                <a:solidFill>
                  <a:srgbClr val="660066"/>
                </a:solidFill>
              </a:rPr>
              <a:t>Find </a:t>
            </a:r>
            <a:r>
              <a:rPr lang="en-US" sz="2200" dirty="0">
                <a:solidFill>
                  <a:srgbClr val="660066"/>
                </a:solidFill>
              </a:rPr>
              <a:t>the value of T when P = </a:t>
            </a:r>
            <a:r>
              <a:rPr lang="en-US" sz="2200" dirty="0" smtClean="0">
                <a:solidFill>
                  <a:srgbClr val="660066"/>
                </a:solidFill>
              </a:rPr>
              <a:t>900</a:t>
            </a:r>
          </a:p>
          <a:p>
            <a:pPr marL="342900" indent="-342900">
              <a:buAutoNum type="alphaLcParenR"/>
            </a:pPr>
            <a:endParaRPr lang="en-US" sz="2200" dirty="0" smtClean="0">
              <a:solidFill>
                <a:srgbClr val="660066"/>
              </a:solidFill>
            </a:endParaRPr>
          </a:p>
          <a:p>
            <a:r>
              <a:rPr lang="en-US" sz="2200" dirty="0">
                <a:solidFill>
                  <a:srgbClr val="660066"/>
                </a:solidFill>
              </a:rPr>
              <a:t>2) The shutter speed, S, of a camera varies inversely as the square of the aperture setting, </a:t>
            </a:r>
            <a:r>
              <a:rPr lang="en-US" sz="2200" dirty="0" smtClean="0">
                <a:solidFill>
                  <a:srgbClr val="660066"/>
                </a:solidFill>
              </a:rPr>
              <a:t>f. When </a:t>
            </a:r>
            <a:r>
              <a:rPr lang="en-US" sz="2200" dirty="0">
                <a:solidFill>
                  <a:srgbClr val="660066"/>
                </a:solidFill>
              </a:rPr>
              <a:t>f = 8, S = 125</a:t>
            </a:r>
          </a:p>
          <a:p>
            <a:endParaRPr lang="en-US" sz="2200" dirty="0">
              <a:solidFill>
                <a:srgbClr val="660066"/>
              </a:solidFill>
            </a:endParaRPr>
          </a:p>
          <a:p>
            <a:pPr marL="342900" indent="-342900">
              <a:buAutoNum type="alphaLcParenBoth"/>
            </a:pPr>
            <a:r>
              <a:rPr lang="en-US" sz="2200" dirty="0" smtClean="0">
                <a:solidFill>
                  <a:srgbClr val="660066"/>
                </a:solidFill>
              </a:rPr>
              <a:t>Find </a:t>
            </a:r>
            <a:r>
              <a:rPr lang="en-US" sz="2200" dirty="0">
                <a:solidFill>
                  <a:srgbClr val="660066"/>
                </a:solidFill>
              </a:rPr>
              <a:t>a formula for S in terms of </a:t>
            </a:r>
            <a:r>
              <a:rPr lang="en-US" sz="2200" dirty="0" smtClean="0">
                <a:solidFill>
                  <a:srgbClr val="660066"/>
                </a:solidFill>
              </a:rPr>
              <a:t>f.</a:t>
            </a:r>
          </a:p>
          <a:p>
            <a:pPr marL="342900" indent="-342900">
              <a:buAutoNum type="alphaLcParenBoth"/>
            </a:pPr>
            <a:r>
              <a:rPr lang="en-US" sz="2200" dirty="0" smtClean="0">
                <a:solidFill>
                  <a:srgbClr val="660066"/>
                </a:solidFill>
              </a:rPr>
              <a:t>Hence</a:t>
            </a:r>
            <a:r>
              <a:rPr lang="en-US" sz="2200" dirty="0">
                <a:solidFill>
                  <a:srgbClr val="660066"/>
                </a:solidFill>
              </a:rPr>
              <a:t>, or otherwise, calculate the value of S when f = </a:t>
            </a:r>
            <a:r>
              <a:rPr lang="en-US" sz="2200" dirty="0" smtClean="0">
                <a:solidFill>
                  <a:srgbClr val="660066"/>
                </a:solidFill>
              </a:rPr>
              <a:t>4.</a:t>
            </a:r>
          </a:p>
          <a:p>
            <a:pPr marL="342900" indent="-342900">
              <a:buAutoNum type="alphaLcParenBoth"/>
            </a:pPr>
            <a:endParaRPr lang="en-US" sz="2200" dirty="0">
              <a:solidFill>
                <a:srgbClr val="660066"/>
              </a:solidFill>
            </a:endParaRPr>
          </a:p>
          <a:p>
            <a:r>
              <a:rPr lang="en-US" sz="2200" dirty="0">
                <a:solidFill>
                  <a:srgbClr val="660066"/>
                </a:solidFill>
              </a:rPr>
              <a:t>3) The force, F, between two magnets is inversely proportional to the square of the distance, x</a:t>
            </a:r>
            <a:r>
              <a:rPr lang="en-US" sz="2200" dirty="0" smtClean="0">
                <a:solidFill>
                  <a:srgbClr val="660066"/>
                </a:solidFill>
              </a:rPr>
              <a:t>, between them. When </a:t>
            </a:r>
            <a:r>
              <a:rPr lang="en-US" sz="2200" dirty="0">
                <a:solidFill>
                  <a:srgbClr val="660066"/>
                </a:solidFill>
              </a:rPr>
              <a:t>x = 3, F = 4.</a:t>
            </a:r>
          </a:p>
          <a:p>
            <a:endParaRPr lang="en-US" sz="2200" dirty="0">
              <a:solidFill>
                <a:srgbClr val="660066"/>
              </a:solidFill>
            </a:endParaRPr>
          </a:p>
          <a:p>
            <a:pPr marL="342900" indent="-342900">
              <a:buAutoNum type="alphaLcParenBoth"/>
            </a:pPr>
            <a:r>
              <a:rPr lang="en-US" sz="2200" dirty="0" smtClean="0">
                <a:solidFill>
                  <a:srgbClr val="660066"/>
                </a:solidFill>
              </a:rPr>
              <a:t>Calculate </a:t>
            </a:r>
            <a:r>
              <a:rPr lang="en-US" sz="2200" dirty="0">
                <a:solidFill>
                  <a:srgbClr val="660066"/>
                </a:solidFill>
              </a:rPr>
              <a:t>F when x = 2</a:t>
            </a:r>
            <a:r>
              <a:rPr lang="en-US" sz="2200" dirty="0" smtClean="0">
                <a:solidFill>
                  <a:srgbClr val="660066"/>
                </a:solidFill>
              </a:rPr>
              <a:t>.</a:t>
            </a:r>
          </a:p>
          <a:p>
            <a:pPr marL="342900" indent="-342900">
              <a:buAutoNum type="alphaLcParenBoth"/>
            </a:pPr>
            <a:r>
              <a:rPr lang="en-US" sz="2200" dirty="0" smtClean="0">
                <a:solidFill>
                  <a:srgbClr val="660066"/>
                </a:solidFill>
              </a:rPr>
              <a:t>Calculate </a:t>
            </a:r>
            <a:r>
              <a:rPr lang="en-US" sz="2200" dirty="0">
                <a:solidFill>
                  <a:srgbClr val="660066"/>
                </a:solidFill>
              </a:rPr>
              <a:t>x when F = 64</a:t>
            </a:r>
            <a:r>
              <a:rPr lang="en-US" sz="2200" dirty="0" smtClean="0">
                <a:solidFill>
                  <a:srgbClr val="660066"/>
                </a:solidFill>
              </a:rPr>
              <a:t>.</a:t>
            </a:r>
            <a:endParaRPr lang="en-US" sz="2200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5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9"/>
          <p:cNvSpPr>
            <a:spLocks noChangeArrowheads="1"/>
          </p:cNvSpPr>
          <p:nvPr/>
        </p:nvSpPr>
        <p:spPr bwMode="auto">
          <a:xfrm>
            <a:off x="727075" y="5283200"/>
            <a:ext cx="78581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/>
              <a:t>. </a:t>
            </a:r>
          </a:p>
        </p:txBody>
      </p:sp>
      <p:sp>
        <p:nvSpPr>
          <p:cNvPr id="7171" name="TextBox 13"/>
          <p:cNvSpPr txBox="1">
            <a:spLocks noChangeArrowheads="1"/>
          </p:cNvSpPr>
          <p:nvPr/>
        </p:nvSpPr>
        <p:spPr bwMode="auto">
          <a:xfrm>
            <a:off x="900113" y="3213100"/>
            <a:ext cx="7358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sz="2800" b="1" dirty="0">
                <a:solidFill>
                  <a:srgbClr val="FF0000"/>
                </a:solidFill>
              </a:rPr>
              <a:t>How well do you understand the topic?</a:t>
            </a:r>
          </a:p>
        </p:txBody>
      </p:sp>
      <p:sp>
        <p:nvSpPr>
          <p:cNvPr id="7172" name="TextBox 11"/>
          <p:cNvSpPr txBox="1">
            <a:spLocks noChangeArrowheads="1"/>
          </p:cNvSpPr>
          <p:nvPr/>
        </p:nvSpPr>
        <p:spPr bwMode="auto">
          <a:xfrm>
            <a:off x="869950" y="6211888"/>
            <a:ext cx="1857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b="1" dirty="0">
                <a:solidFill>
                  <a:schemeClr val="bg1"/>
                </a:solidFill>
              </a:rPr>
              <a:t>I don’t understand</a:t>
            </a:r>
          </a:p>
        </p:txBody>
      </p:sp>
      <p:sp>
        <p:nvSpPr>
          <p:cNvPr id="7173" name="TextBox 12"/>
          <p:cNvSpPr txBox="1">
            <a:spLocks noChangeArrowheads="1"/>
          </p:cNvSpPr>
          <p:nvPr/>
        </p:nvSpPr>
        <p:spPr bwMode="auto">
          <a:xfrm>
            <a:off x="3727450" y="6211888"/>
            <a:ext cx="1857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b="1">
                <a:solidFill>
                  <a:schemeClr val="bg1"/>
                </a:solidFill>
              </a:rPr>
              <a:t>I nearly  understand</a:t>
            </a:r>
          </a:p>
        </p:txBody>
      </p:sp>
      <p:sp>
        <p:nvSpPr>
          <p:cNvPr id="7174" name="TextBox 15"/>
          <p:cNvSpPr txBox="1">
            <a:spLocks noChangeArrowheads="1"/>
          </p:cNvSpPr>
          <p:nvPr/>
        </p:nvSpPr>
        <p:spPr bwMode="auto">
          <a:xfrm>
            <a:off x="6442075" y="6208713"/>
            <a:ext cx="18573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GB" b="1">
                <a:solidFill>
                  <a:schemeClr val="bg1"/>
                </a:solidFill>
              </a:rPr>
              <a:t>I fully understand</a:t>
            </a:r>
          </a:p>
        </p:txBody>
      </p:sp>
      <p:sp>
        <p:nvSpPr>
          <p:cNvPr id="42" name="Oval 41"/>
          <p:cNvSpPr/>
          <p:nvPr/>
        </p:nvSpPr>
        <p:spPr>
          <a:xfrm>
            <a:off x="512763" y="3854450"/>
            <a:ext cx="2571750" cy="23574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3370263" y="3854450"/>
            <a:ext cx="2571750" cy="2357438"/>
          </a:xfrm>
          <a:prstGeom prst="ellipse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6227763" y="3783013"/>
            <a:ext cx="2571750" cy="235743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7178" name="Picture 20" descr="http://r21freak.com/shadowobsessed/happy-face-istock-456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068763"/>
            <a:ext cx="2628900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2" descr="http://healthhabits.files.wordpress.com/2009/07/sad_face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" y="3997325"/>
            <a:ext cx="21209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Picture 4" descr="http://thumb11.shutterstock.com.edgesuite.net/display_pic_with_logo/3223/3223,1204826057,11/stock-photo-a-conceptual-image-of-a-very-puzzled-and-confused-cartoon-face-10159492.jpg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450" y="3854450"/>
            <a:ext cx="1792288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936385" y="260648"/>
            <a:ext cx="50287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Self Assessment!</a:t>
            </a:r>
            <a:endParaRPr lang="en-GB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88640"/>
            <a:ext cx="3096344" cy="2308324"/>
          </a:xfrm>
          <a:prstGeom prst="rect">
            <a:avLst/>
          </a:prstGeom>
          <a:solidFill>
            <a:srgbClr val="FFFF00"/>
          </a:solidFill>
          <a:ln w="571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MG = World Class</a:t>
            </a:r>
          </a:p>
          <a:p>
            <a:pPr algn="ctr"/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O = Outstanding</a:t>
            </a:r>
          </a:p>
          <a:p>
            <a:pPr marL="285750" indent="-285750" algn="ctr">
              <a:buFontTx/>
              <a:buChar char="•"/>
            </a:pPr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G = Good</a:t>
            </a:r>
          </a:p>
          <a:p>
            <a:pPr algn="ctr"/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RI = Requires Improvement</a:t>
            </a:r>
          </a:p>
          <a:p>
            <a:endParaRPr lang="en-US" dirty="0" smtClean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0610409">
            <a:off x="4829474" y="1628800"/>
            <a:ext cx="302690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WWW: WHAT WENT WELL???</a:t>
            </a:r>
          </a:p>
          <a:p>
            <a:endParaRPr lang="en-US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 rot="875306">
            <a:off x="6461045" y="2257312"/>
            <a:ext cx="23912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EBI: EVEN BETTER IF???</a:t>
            </a:r>
          </a:p>
          <a:p>
            <a:endParaRPr lang="en-US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2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92872" y="718446"/>
            <a:ext cx="366286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 is inversely proportional to </a:t>
            </a:r>
            <a:r>
              <a:rPr lang="en-US" sz="2400" b="1" dirty="0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x</a:t>
            </a:r>
            <a:r>
              <a:rPr lang="en-US" sz="2400" b="1" baseline="30000" dirty="0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  <a:endParaRPr lang="en-US" sz="2400" b="1" dirty="0">
              <a:ln w="1905"/>
              <a:solidFill>
                <a:srgbClr val="66006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sz="2400" b="1" dirty="0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Given </a:t>
            </a:r>
            <a:r>
              <a:rPr lang="en-US" sz="2400" b="1" dirty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that y = 2.5 when x = 24</a:t>
            </a:r>
            <a:r>
              <a:rPr lang="en-US" sz="2400" b="1" dirty="0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</a:p>
          <a:p>
            <a:pPr marL="514350" indent="-514350" algn="ctr">
              <a:buAutoNum type="alphaLcParenR"/>
            </a:pPr>
            <a:r>
              <a:rPr lang="en-US" sz="2400" b="1" dirty="0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Find </a:t>
            </a:r>
            <a:r>
              <a:rPr lang="en-US" sz="2400" b="1" dirty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 expression for y in terms of x</a:t>
            </a:r>
          </a:p>
          <a:p>
            <a:pPr algn="ctr"/>
            <a:r>
              <a:rPr lang="en-US" sz="2400" b="1" dirty="0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b) Find </a:t>
            </a:r>
            <a:r>
              <a:rPr lang="en-US" sz="2400" b="1" dirty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value of y when x = </a:t>
            </a:r>
            <a:r>
              <a:rPr lang="en-US" sz="2400" b="1" dirty="0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</a:t>
            </a:r>
          </a:p>
          <a:p>
            <a:pPr algn="ctr"/>
            <a:r>
              <a:rPr lang="en-US" sz="2400" b="1" dirty="0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c) Find </a:t>
            </a:r>
            <a:r>
              <a:rPr lang="en-US" sz="2400" b="1" dirty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value of x when y = </a:t>
            </a:r>
            <a:r>
              <a:rPr lang="en-US" sz="2400" b="1" dirty="0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1.6.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-1519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Spot </a:t>
            </a:r>
            <a:r>
              <a:rPr lang="en-GB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Mistake</a:t>
            </a:r>
            <a:endParaRPr lang="en-GB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4" descr="Screen Shot 2016-01-11 at 21.17.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483997" y="1284199"/>
            <a:ext cx="6060866" cy="487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3532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947065"/>
              </p:ext>
            </p:extLst>
          </p:nvPr>
        </p:nvGraphicFramePr>
        <p:xfrm>
          <a:off x="234860" y="1444682"/>
          <a:ext cx="4265132" cy="1280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23928"/>
                <a:gridCol w="945736"/>
                <a:gridCol w="1180401"/>
                <a:gridCol w="141506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solidFill>
                            <a:sysClr val="windowText" lastClr="000000"/>
                          </a:solidFill>
                        </a:rPr>
                        <a:t>h</a:t>
                      </a:r>
                      <a:endParaRPr lang="en-US" sz="3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ysClr val="windowText" lastClr="000000"/>
                          </a:solidFill>
                        </a:rPr>
                        <a:t>2</a:t>
                      </a:r>
                      <a:endParaRPr lang="en-US" sz="3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en-US" sz="3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ysClr val="windowText" lastClr="000000"/>
                          </a:solidFill>
                        </a:rPr>
                        <a:t>7</a:t>
                      </a:r>
                      <a:endParaRPr lang="en-US" sz="3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solidFill>
                            <a:sysClr val="windowText" lastClr="000000"/>
                          </a:solidFill>
                        </a:rPr>
                        <a:t>g</a:t>
                      </a:r>
                      <a:endParaRPr lang="en-US" sz="3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ysClr val="windowText" lastClr="000000"/>
                          </a:solidFill>
                        </a:rPr>
                        <a:t>24</a:t>
                      </a:r>
                      <a:endParaRPr lang="en-US" sz="3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ysClr val="windowText" lastClr="000000"/>
                          </a:solidFill>
                        </a:rPr>
                        <a:t>375</a:t>
                      </a:r>
                      <a:endParaRPr lang="en-US" sz="3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ysClr val="windowText" lastClr="000000"/>
                          </a:solidFill>
                        </a:rPr>
                        <a:t>1029</a:t>
                      </a:r>
                      <a:endParaRPr lang="en-US" sz="3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7418" y="692696"/>
            <a:ext cx="90726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In an experiment, measurements g and h were taken.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570" y="2924639"/>
            <a:ext cx="658269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Which of these relationships fits the results.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chemeClr val="bg1"/>
                </a:solidFill>
              </a:rPr>
              <a:t>g</a:t>
            </a:r>
            <a:r>
              <a:rPr lang="en-US" sz="2800" dirty="0" err="1" smtClean="0">
                <a:solidFill>
                  <a:schemeClr val="bg1"/>
                </a:solidFill>
              </a:rPr>
              <a:t>∝h</a:t>
            </a:r>
            <a:r>
              <a:rPr lang="en-US" sz="2800" dirty="0" smtClean="0">
                <a:solidFill>
                  <a:schemeClr val="bg1"/>
                </a:solidFill>
              </a:rPr>
              <a:t>     g∝h</a:t>
            </a:r>
            <a:r>
              <a:rPr lang="en-US" sz="2800" baseline="30000" dirty="0" smtClean="0">
                <a:solidFill>
                  <a:schemeClr val="bg1"/>
                </a:solidFill>
              </a:rPr>
              <a:t>2</a:t>
            </a:r>
            <a:r>
              <a:rPr lang="en-US" sz="2800" dirty="0" smtClean="0">
                <a:solidFill>
                  <a:schemeClr val="bg1"/>
                </a:solidFill>
              </a:rPr>
              <a:t>       g∝h</a:t>
            </a:r>
            <a:r>
              <a:rPr lang="en-US" sz="2800" baseline="30000" dirty="0" smtClean="0">
                <a:solidFill>
                  <a:schemeClr val="bg1"/>
                </a:solidFill>
              </a:rPr>
              <a:t>3</a:t>
            </a:r>
            <a:r>
              <a:rPr lang="en-US" sz="2800" dirty="0" smtClean="0">
                <a:solidFill>
                  <a:schemeClr val="bg1"/>
                </a:solidFill>
              </a:rPr>
              <a:t>       g∝√h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1519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Killer Question </a:t>
            </a:r>
            <a:endParaRPr lang="en-GB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27063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341940"/>
              </p:ext>
            </p:extLst>
          </p:nvPr>
        </p:nvGraphicFramePr>
        <p:xfrm>
          <a:off x="234860" y="1444682"/>
          <a:ext cx="4265132" cy="12801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23928"/>
                <a:gridCol w="945736"/>
                <a:gridCol w="1180401"/>
                <a:gridCol w="1415067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solidFill>
                            <a:sysClr val="windowText" lastClr="000000"/>
                          </a:solidFill>
                        </a:rPr>
                        <a:t>a</a:t>
                      </a:r>
                      <a:endParaRPr lang="en-US" sz="3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ysClr val="windowText" lastClr="000000"/>
                          </a:solidFill>
                        </a:rPr>
                        <a:t>45</a:t>
                      </a:r>
                      <a:endParaRPr lang="en-US" sz="3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ysClr val="windowText" lastClr="000000"/>
                          </a:solidFill>
                        </a:rPr>
                        <a:t>125</a:t>
                      </a:r>
                      <a:endParaRPr lang="en-US" sz="3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ysClr val="windowText" lastClr="000000"/>
                          </a:solidFill>
                        </a:rPr>
                        <a:t>320</a:t>
                      </a:r>
                      <a:endParaRPr lang="en-US" sz="3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="1" dirty="0" smtClean="0">
                          <a:solidFill>
                            <a:sysClr val="windowText" lastClr="000000"/>
                          </a:solidFill>
                        </a:rPr>
                        <a:t>g</a:t>
                      </a:r>
                      <a:endParaRPr lang="en-US" sz="3600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ysClr val="windowText" lastClr="000000"/>
                          </a:solidFill>
                        </a:rPr>
                        <a:t>3</a:t>
                      </a:r>
                      <a:endParaRPr lang="en-US" sz="3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ysClr val="windowText" lastClr="000000"/>
                          </a:solidFill>
                        </a:rPr>
                        <a:t>5</a:t>
                      </a:r>
                      <a:endParaRPr lang="en-US" sz="3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0" dirty="0" smtClean="0">
                          <a:solidFill>
                            <a:sysClr val="windowText" lastClr="000000"/>
                          </a:solidFill>
                        </a:rPr>
                        <a:t>8</a:t>
                      </a:r>
                      <a:endParaRPr lang="en-US" sz="36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7418" y="692696"/>
            <a:ext cx="90726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In an experiment, measurements </a:t>
            </a:r>
            <a:r>
              <a:rPr lang="en-US" sz="3200" dirty="0" smtClean="0">
                <a:solidFill>
                  <a:schemeClr val="bg1"/>
                </a:solidFill>
              </a:rPr>
              <a:t>a </a:t>
            </a:r>
            <a:r>
              <a:rPr lang="en-US" sz="3200" dirty="0" smtClean="0">
                <a:solidFill>
                  <a:schemeClr val="bg1"/>
                </a:solidFill>
              </a:rPr>
              <a:t>and </a:t>
            </a:r>
            <a:r>
              <a:rPr lang="en-US" sz="3200" dirty="0" smtClean="0">
                <a:solidFill>
                  <a:schemeClr val="bg1"/>
                </a:solidFill>
              </a:rPr>
              <a:t>b </a:t>
            </a:r>
            <a:r>
              <a:rPr lang="en-US" sz="3200" dirty="0" smtClean="0">
                <a:solidFill>
                  <a:schemeClr val="bg1"/>
                </a:solidFill>
              </a:rPr>
              <a:t>were taken.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570" y="2924639"/>
            <a:ext cx="658269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Which of these relationships fits the results.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dirty="0" err="1">
                <a:solidFill>
                  <a:schemeClr val="bg1"/>
                </a:solidFill>
              </a:rPr>
              <a:t>a</a:t>
            </a:r>
            <a:r>
              <a:rPr lang="en-US" sz="2800" dirty="0" err="1" smtClean="0">
                <a:solidFill>
                  <a:schemeClr val="bg1"/>
                </a:solidFill>
              </a:rPr>
              <a:t>∝</a:t>
            </a:r>
            <a:r>
              <a:rPr lang="en-US" sz="2800" dirty="0" err="1">
                <a:solidFill>
                  <a:schemeClr val="bg1"/>
                </a:solidFill>
              </a:rPr>
              <a:t>b</a:t>
            </a:r>
            <a:r>
              <a:rPr lang="en-US" sz="2800" dirty="0" smtClean="0">
                <a:solidFill>
                  <a:schemeClr val="bg1"/>
                </a:solidFill>
              </a:rPr>
              <a:t>     </a:t>
            </a:r>
            <a:r>
              <a:rPr lang="en-US" sz="2800" dirty="0">
                <a:solidFill>
                  <a:schemeClr val="bg1"/>
                </a:solidFill>
              </a:rPr>
              <a:t>a</a:t>
            </a:r>
            <a:r>
              <a:rPr lang="en-US" sz="2800" dirty="0" smtClean="0">
                <a:solidFill>
                  <a:schemeClr val="bg1"/>
                </a:solidFill>
              </a:rPr>
              <a:t>∝</a:t>
            </a:r>
            <a:r>
              <a:rPr lang="en-US" sz="2800" dirty="0">
                <a:solidFill>
                  <a:schemeClr val="bg1"/>
                </a:solidFill>
              </a:rPr>
              <a:t>b</a:t>
            </a:r>
            <a:r>
              <a:rPr lang="en-US" sz="2800" baseline="30000" dirty="0" smtClean="0">
                <a:solidFill>
                  <a:schemeClr val="bg1"/>
                </a:solidFill>
              </a:rPr>
              <a:t>2</a:t>
            </a:r>
            <a:r>
              <a:rPr lang="en-US" sz="2800" dirty="0" smtClean="0">
                <a:solidFill>
                  <a:schemeClr val="bg1"/>
                </a:solidFill>
              </a:rPr>
              <a:t>       </a:t>
            </a:r>
            <a:r>
              <a:rPr lang="en-US" sz="2800" dirty="0">
                <a:solidFill>
                  <a:schemeClr val="bg1"/>
                </a:solidFill>
              </a:rPr>
              <a:t>a</a:t>
            </a:r>
            <a:r>
              <a:rPr lang="en-US" sz="2800" dirty="0" smtClean="0">
                <a:solidFill>
                  <a:schemeClr val="bg1"/>
                </a:solidFill>
              </a:rPr>
              <a:t>∝</a:t>
            </a:r>
            <a:r>
              <a:rPr lang="en-US" sz="2800" dirty="0">
                <a:solidFill>
                  <a:schemeClr val="bg1"/>
                </a:solidFill>
              </a:rPr>
              <a:t>b</a:t>
            </a:r>
            <a:r>
              <a:rPr lang="en-US" sz="2800" baseline="30000" dirty="0" smtClean="0">
                <a:solidFill>
                  <a:schemeClr val="bg1"/>
                </a:solidFill>
              </a:rPr>
              <a:t>3</a:t>
            </a:r>
            <a:r>
              <a:rPr lang="en-US" sz="2800" dirty="0" smtClean="0">
                <a:solidFill>
                  <a:schemeClr val="bg1"/>
                </a:solidFill>
              </a:rPr>
              <a:t>       </a:t>
            </a:r>
            <a:r>
              <a:rPr lang="en-US" sz="2800" dirty="0">
                <a:solidFill>
                  <a:schemeClr val="bg1"/>
                </a:solidFill>
              </a:rPr>
              <a:t>a</a:t>
            </a:r>
            <a:r>
              <a:rPr lang="en-US" sz="2800" dirty="0" smtClean="0">
                <a:solidFill>
                  <a:schemeClr val="bg1"/>
                </a:solidFill>
              </a:rPr>
              <a:t>∝√</a:t>
            </a:r>
            <a:r>
              <a:rPr lang="en-US" sz="2800" dirty="0">
                <a:solidFill>
                  <a:schemeClr val="bg1"/>
                </a:solidFill>
              </a:rPr>
              <a:t>b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1519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Killer Question </a:t>
            </a:r>
            <a:endParaRPr lang="en-GB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98544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5516" y="620688"/>
            <a:ext cx="87129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a is directly proportional to the square root of c. w inversely proportional to a</a:t>
            </a:r>
            <a:r>
              <a:rPr lang="en-US" sz="3200" baseline="30000" dirty="0">
                <a:solidFill>
                  <a:schemeClr val="bg1"/>
                </a:solidFill>
              </a:rPr>
              <a:t>2</a:t>
            </a:r>
            <a:r>
              <a:rPr lang="en-US" sz="3200" dirty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When c = 49, a = 35. When a = 2, w = 16 Find the value of w when c = 4.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-1519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Killer Question </a:t>
            </a:r>
            <a:endParaRPr lang="en-GB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36080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5516" y="620688"/>
            <a:ext cx="87129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a is directly proportional to the square root of c. w inversely proportional to a</a:t>
            </a:r>
            <a:r>
              <a:rPr lang="en-US" sz="3200" baseline="30000" dirty="0">
                <a:solidFill>
                  <a:schemeClr val="bg1"/>
                </a:solidFill>
              </a:rPr>
              <a:t>2</a:t>
            </a:r>
            <a:r>
              <a:rPr lang="en-US" sz="3200" dirty="0">
                <a:solidFill>
                  <a:schemeClr val="bg1"/>
                </a:solidFill>
              </a:rPr>
              <a:t>.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When c = 49, a = 35. When a = 2, w = 16 Find the value of w when c = 4.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-15190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Killer Question </a:t>
            </a:r>
            <a:endParaRPr lang="en-GB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3" descr="Screen Shot 2016-01-25 at 09.24.49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94403" y="410055"/>
            <a:ext cx="3719195" cy="8460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3566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563888" y="908720"/>
            <a:ext cx="5229795" cy="1955671"/>
            <a:chOff x="1646461" y="3854450"/>
            <a:chExt cx="5229795" cy="1955671"/>
          </a:xfrm>
        </p:grpSpPr>
        <p:sp>
          <p:nvSpPr>
            <p:cNvPr id="7172" name="TextBox 11"/>
            <p:cNvSpPr txBox="1">
              <a:spLocks noChangeArrowheads="1"/>
            </p:cNvSpPr>
            <p:nvPr/>
          </p:nvSpPr>
          <p:spPr bwMode="auto">
            <a:xfrm>
              <a:off x="1646461" y="5163790"/>
              <a:ext cx="151216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GB" b="1" dirty="0">
                  <a:solidFill>
                    <a:schemeClr val="bg1"/>
                  </a:solidFill>
                </a:rPr>
                <a:t>I don’t understand</a:t>
              </a:r>
            </a:p>
          </p:txBody>
        </p:sp>
        <p:sp>
          <p:nvSpPr>
            <p:cNvPr id="7173" name="TextBox 12"/>
            <p:cNvSpPr txBox="1">
              <a:spLocks noChangeArrowheads="1"/>
            </p:cNvSpPr>
            <p:nvPr/>
          </p:nvSpPr>
          <p:spPr bwMode="auto">
            <a:xfrm>
              <a:off x="3419872" y="5157192"/>
              <a:ext cx="151216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GB" b="1">
                  <a:solidFill>
                    <a:schemeClr val="bg1"/>
                  </a:solidFill>
                </a:rPr>
                <a:t>I nearly  understand</a:t>
              </a:r>
            </a:p>
          </p:txBody>
        </p:sp>
        <p:sp>
          <p:nvSpPr>
            <p:cNvPr id="7174" name="TextBox 15"/>
            <p:cNvSpPr txBox="1">
              <a:spLocks noChangeArrowheads="1"/>
            </p:cNvSpPr>
            <p:nvPr/>
          </p:nvSpPr>
          <p:spPr bwMode="auto">
            <a:xfrm>
              <a:off x="5364088" y="5157192"/>
              <a:ext cx="151216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GB" b="1" dirty="0">
                  <a:solidFill>
                    <a:schemeClr val="bg1"/>
                  </a:solidFill>
                </a:rPr>
                <a:t>I fully understand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1691680" y="3861048"/>
              <a:ext cx="1398801" cy="128223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43" name="Oval 42"/>
            <p:cNvSpPr/>
            <p:nvPr/>
          </p:nvSpPr>
          <p:spPr>
            <a:xfrm>
              <a:off x="3442271" y="3854450"/>
              <a:ext cx="1398801" cy="1282235"/>
            </a:xfrm>
            <a:prstGeom prst="ellipse">
              <a:avLst/>
            </a:prstGeom>
            <a:solidFill>
              <a:srgbClr val="FF99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44" name="Oval 43"/>
            <p:cNvSpPr/>
            <p:nvPr/>
          </p:nvSpPr>
          <p:spPr>
            <a:xfrm>
              <a:off x="5291659" y="3855022"/>
              <a:ext cx="1398801" cy="1282234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pic>
          <p:nvPicPr>
            <p:cNvPr id="7178" name="Picture 20" descr="http://r21freak.com/shadowobsessed/happy-face-istock-456.jpg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92080" y="4005064"/>
              <a:ext cx="1429885" cy="956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79" name="Picture 2" descr="http://healthhabits.files.wordpress.com/2009/07/sad_face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0477" y="3939654"/>
              <a:ext cx="1153579" cy="1153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0" name="Picture 4" descr="http://thumb11.shutterstock.com.edgesuite.net/display_pic_with_logo/3223/3223,1204826057,11/stock-photo-a-conceptual-image-of-a-very-puzzled-and-confused-cartoon-face-10159492.jpg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896" y="3861048"/>
              <a:ext cx="974844" cy="1272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3635896" y="0"/>
            <a:ext cx="50287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Self Assessment!</a:t>
            </a:r>
            <a:endParaRPr lang="en-GB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692696"/>
            <a:ext cx="3096344" cy="2031325"/>
          </a:xfrm>
          <a:prstGeom prst="rect">
            <a:avLst/>
          </a:prstGeom>
          <a:solidFill>
            <a:srgbClr val="FFFF00"/>
          </a:solidFill>
          <a:ln w="5715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FF"/>
                </a:solidFill>
              </a:rPr>
              <a:t>MG = World Class</a:t>
            </a:r>
          </a:p>
          <a:p>
            <a:pPr algn="ctr"/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O = Outstanding</a:t>
            </a:r>
          </a:p>
          <a:p>
            <a:pPr marL="285750" indent="-285750" algn="ctr">
              <a:buFontTx/>
              <a:buChar char="•"/>
            </a:pPr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G = Good</a:t>
            </a:r>
          </a:p>
          <a:p>
            <a:pPr algn="ctr"/>
            <a:endParaRPr lang="en-US" b="1" dirty="0">
              <a:solidFill>
                <a:srgbClr val="0000FF"/>
              </a:solidFill>
            </a:endParaRPr>
          </a:p>
          <a:p>
            <a:pPr algn="ctr"/>
            <a:r>
              <a:rPr lang="en-US" b="1" dirty="0" smtClean="0">
                <a:solidFill>
                  <a:srgbClr val="0000FF"/>
                </a:solidFill>
              </a:rPr>
              <a:t>RI = Requires Improvement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3140968"/>
            <a:ext cx="914865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400" b="1" u="sng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WWW – What Went Well?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 can for an equation when two variables are inversely proportional.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 smtClean="0">
                <a:ln w="11430"/>
                <a:solidFill>
                  <a:srgbClr val="FFA91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 can find missing values when the variables vary linearly.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 can find missing values with squares, cubes and roots.</a:t>
            </a:r>
            <a:endParaRPr lang="en-US" sz="2400" b="1" dirty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7504" y="5013176"/>
            <a:ext cx="823815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400" b="1" u="sng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EBI – Even Better If?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 combine find missing values when variables vary linearly.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 smtClean="0">
                <a:ln w="11430"/>
                <a:solidFill>
                  <a:srgbClr val="FFA91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 can find missing values with squares, cubes and roots.</a:t>
            </a:r>
          </a:p>
          <a:p>
            <a:pPr marL="285750" indent="-285750">
              <a:buFont typeface="Arial"/>
              <a:buChar char="•"/>
            </a:pPr>
            <a:r>
              <a:rPr lang="en-US" sz="24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 can solve </a:t>
            </a:r>
            <a:r>
              <a:rPr lang="en-US" sz="2400" b="1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proportion exam </a:t>
            </a:r>
            <a:r>
              <a:rPr lang="en-US" sz="24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problems.</a:t>
            </a:r>
            <a:endParaRPr lang="en-US" sz="2400" b="1" dirty="0">
              <a:ln w="11430"/>
              <a:solidFill>
                <a:srgbClr val="008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038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1318</TotalTime>
  <Words>2163</Words>
  <Application>Microsoft Macintosh PowerPoint</Application>
  <PresentationFormat>On-screen Show (4:3)</PresentationFormat>
  <Paragraphs>333</Paragraphs>
  <Slides>35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Calibri</vt:lpstr>
      <vt:lpstr>ＭＳ Ｐゴシック</vt:lpstr>
      <vt:lpstr>MV Boli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Ian</dc:creator>
  <cp:lastModifiedBy>Microsoft Office User</cp:lastModifiedBy>
  <cp:revision>120</cp:revision>
  <dcterms:created xsi:type="dcterms:W3CDTF">2014-06-17T21:17:21Z</dcterms:created>
  <dcterms:modified xsi:type="dcterms:W3CDTF">2016-10-10T20:23:16Z</dcterms:modified>
</cp:coreProperties>
</file>