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59" r:id="rId5"/>
    <p:sldId id="258" r:id="rId6"/>
    <p:sldId id="485" r:id="rId7"/>
    <p:sldId id="486" r:id="rId8"/>
    <p:sldId id="487" r:id="rId9"/>
    <p:sldId id="260" r:id="rId10"/>
    <p:sldId id="262" r:id="rId11"/>
    <p:sldId id="488" r:id="rId12"/>
    <p:sldId id="263" r:id="rId13"/>
    <p:sldId id="489" r:id="rId14"/>
    <p:sldId id="264" r:id="rId15"/>
    <p:sldId id="265" r:id="rId16"/>
    <p:sldId id="266" r:id="rId17"/>
    <p:sldId id="267" r:id="rId18"/>
    <p:sldId id="49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48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29"/>
  </p:normalViewPr>
  <p:slideViewPr>
    <p:cSldViewPr>
      <p:cViewPr varScale="1">
        <p:scale>
          <a:sx n="109" d="100"/>
          <a:sy n="109" d="100"/>
        </p:scale>
        <p:origin x="1744"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2840EA2-551D-4895-9BFE-C8657190076A}" type="datetimeFigureOut">
              <a:rPr lang="en-GB" smtClean="0"/>
              <a:t>26/08/2025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2EB6F0-0303-4194-9283-9370F0F99C3E}"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840EA2-551D-4895-9BFE-C8657190076A}" type="datetimeFigureOut">
              <a:rPr lang="en-GB" smtClean="0"/>
              <a:t>26/08/2025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2EB6F0-0303-4194-9283-9370F0F99C3E}"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840EA2-551D-4895-9BFE-C8657190076A}" type="datetimeFigureOut">
              <a:rPr lang="en-GB" smtClean="0"/>
              <a:t>26/08/2025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2EB6F0-0303-4194-9283-9370F0F99C3E}"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2840EA2-551D-4895-9BFE-C8657190076A}" type="datetimeFigureOut">
              <a:rPr lang="en-GB" smtClean="0"/>
              <a:t>26/08/2025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2EB6F0-0303-4194-9283-9370F0F99C3E}"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2840EA2-551D-4895-9BFE-C8657190076A}" type="datetimeFigureOut">
              <a:rPr lang="en-GB" smtClean="0"/>
              <a:t>26/08/2025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02EB6F0-0303-4194-9283-9370F0F99C3E}"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2840EA2-551D-4895-9BFE-C8657190076A}" type="datetimeFigureOut">
              <a:rPr lang="en-GB" smtClean="0"/>
              <a:t>26/08/2025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02EB6F0-0303-4194-9283-9370F0F99C3E}"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840EA2-551D-4895-9BFE-C8657190076A}" type="datetimeFigureOut">
              <a:rPr lang="en-GB" smtClean="0"/>
              <a:t>26/08/2025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02EB6F0-0303-4194-9283-9370F0F99C3E}"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840EA2-551D-4895-9BFE-C8657190076A}" type="datetimeFigureOut">
              <a:rPr lang="en-GB" smtClean="0"/>
              <a:t>26/08/2025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2EB6F0-0303-4194-9283-9370F0F99C3E}"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840EA2-551D-4895-9BFE-C8657190076A}" type="datetimeFigureOut">
              <a:rPr lang="en-GB" smtClean="0"/>
              <a:t>26/08/2025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2EB6F0-0303-4194-9283-9370F0F99C3E}"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840EA2-551D-4895-9BFE-C8657190076A}" type="datetimeFigureOut">
              <a:rPr lang="en-GB" smtClean="0"/>
              <a:t>26/08/2025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2EB6F0-0303-4194-9283-9370F0F99C3E}"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2840EA2-551D-4895-9BFE-C8657190076A}" type="datetimeFigureOut">
              <a:rPr lang="en-GB" smtClean="0"/>
              <a:t>26/08/2025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2EB6F0-0303-4194-9283-9370F0F99C3E}"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840EA2-551D-4895-9BFE-C8657190076A}" type="datetimeFigureOut">
              <a:rPr lang="en-GB" smtClean="0"/>
              <a:t>26/08/2025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2EB6F0-0303-4194-9283-9370F0F99C3E}"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1.pn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7.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image" Target="../media/image35.png"/><Relationship Id="rId16" Type="http://schemas.openxmlformats.org/officeDocument/2006/relationships/image" Target="../media/image49.png"/><Relationship Id="rId20"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0.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0.png"/><Relationship Id="rId1" Type="http://schemas.openxmlformats.org/officeDocument/2006/relationships/slideLayout" Target="../slideLayouts/slideLayout7.xml"/><Relationship Id="rId6" Type="http://schemas.openxmlformats.org/officeDocument/2006/relationships/image" Target="../media/image260.png"/><Relationship Id="rId5" Type="http://schemas.openxmlformats.org/officeDocument/2006/relationships/image" Target="../media/image250.png"/><Relationship Id="rId4" Type="http://schemas.openxmlformats.org/officeDocument/2006/relationships/image" Target="../media/image240.png"/></Relationships>
</file>

<file path=ppt/slides/_rels/slide16.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1430" y="880818"/>
            <a:ext cx="6480720" cy="954107"/>
          </a:xfrm>
          <a:prstGeom prst="rect">
            <a:avLst/>
          </a:prstGeom>
          <a:noFill/>
        </p:spPr>
        <p:txBody>
          <a:bodyPr wrap="square" rtlCol="0">
            <a:spAutoFit/>
          </a:bodyPr>
          <a:lstStyle/>
          <a:p>
            <a:r>
              <a:rPr lang="en-GB" sz="2800" dirty="0"/>
              <a:t>Write down the number 24.98063 to the following number of significant figures:</a:t>
            </a:r>
          </a:p>
        </p:txBody>
      </p:sp>
      <p:graphicFrame>
        <p:nvGraphicFramePr>
          <p:cNvPr id="5" name="Table 4"/>
          <p:cNvGraphicFramePr>
            <a:graphicFrameLocks noGrp="1"/>
          </p:cNvGraphicFramePr>
          <p:nvPr>
            <p:extLst>
              <p:ext uri="{D42A27DB-BD31-4B8C-83A1-F6EECF244321}">
                <p14:modId xmlns:p14="http://schemas.microsoft.com/office/powerpoint/2010/main" val="1598736599"/>
              </p:ext>
            </p:extLst>
          </p:nvPr>
        </p:nvGraphicFramePr>
        <p:xfrm>
          <a:off x="1948976" y="2428044"/>
          <a:ext cx="5040560" cy="2590800"/>
        </p:xfrm>
        <a:graphic>
          <a:graphicData uri="http://schemas.openxmlformats.org/drawingml/2006/table">
            <a:tbl>
              <a:tblPr firstCol="1" bandRow="1">
                <a:tableStyleId>{073A0DAA-6AF3-43AB-8588-CEC1D06C72B9}</a:tableStyleId>
              </a:tblPr>
              <a:tblGrid>
                <a:gridCol w="1211429">
                  <a:extLst>
                    <a:ext uri="{9D8B030D-6E8A-4147-A177-3AD203B41FA5}">
                      <a16:colId xmlns:a16="http://schemas.microsoft.com/office/drawing/2014/main" val="20000"/>
                    </a:ext>
                  </a:extLst>
                </a:gridCol>
                <a:gridCol w="3829131">
                  <a:extLst>
                    <a:ext uri="{9D8B030D-6E8A-4147-A177-3AD203B41FA5}">
                      <a16:colId xmlns:a16="http://schemas.microsoft.com/office/drawing/2014/main" val="20001"/>
                    </a:ext>
                  </a:extLst>
                </a:gridCol>
              </a:tblGrid>
              <a:tr h="370840">
                <a:tc>
                  <a:txBody>
                    <a:bodyPr/>
                    <a:lstStyle/>
                    <a:p>
                      <a:r>
                        <a:rPr lang="en-GB" sz="2800" dirty="0"/>
                        <a:t>1sf</a:t>
                      </a:r>
                    </a:p>
                  </a:txBody>
                  <a:tcPr/>
                </a:tc>
                <a:tc>
                  <a:txBody>
                    <a:bodyPr/>
                    <a:lstStyle/>
                    <a:p>
                      <a:r>
                        <a:rPr lang="en-GB" sz="2800" dirty="0"/>
                        <a:t>20</a:t>
                      </a:r>
                    </a:p>
                  </a:txBody>
                  <a:tcPr/>
                </a:tc>
                <a:extLst>
                  <a:ext uri="{0D108BD9-81ED-4DB2-BD59-A6C34878D82A}">
                    <a16:rowId xmlns:a16="http://schemas.microsoft.com/office/drawing/2014/main" val="10000"/>
                  </a:ext>
                </a:extLst>
              </a:tr>
              <a:tr h="370840">
                <a:tc>
                  <a:txBody>
                    <a:bodyPr/>
                    <a:lstStyle/>
                    <a:p>
                      <a:r>
                        <a:rPr lang="en-GB" sz="2800" dirty="0"/>
                        <a:t>2sf</a:t>
                      </a:r>
                    </a:p>
                  </a:txBody>
                  <a:tcPr/>
                </a:tc>
                <a:tc>
                  <a:txBody>
                    <a:bodyPr/>
                    <a:lstStyle/>
                    <a:p>
                      <a:r>
                        <a:rPr lang="en-GB" sz="2800" dirty="0"/>
                        <a:t>25</a:t>
                      </a:r>
                    </a:p>
                  </a:txBody>
                  <a:tcPr/>
                </a:tc>
                <a:extLst>
                  <a:ext uri="{0D108BD9-81ED-4DB2-BD59-A6C34878D82A}">
                    <a16:rowId xmlns:a16="http://schemas.microsoft.com/office/drawing/2014/main" val="10001"/>
                  </a:ext>
                </a:extLst>
              </a:tr>
              <a:tr h="370840">
                <a:tc>
                  <a:txBody>
                    <a:bodyPr/>
                    <a:lstStyle/>
                    <a:p>
                      <a:r>
                        <a:rPr lang="en-GB" sz="2800" dirty="0"/>
                        <a:t>3sf</a:t>
                      </a:r>
                    </a:p>
                  </a:txBody>
                  <a:tcPr/>
                </a:tc>
                <a:tc>
                  <a:txBody>
                    <a:bodyPr/>
                    <a:lstStyle/>
                    <a:p>
                      <a:r>
                        <a:rPr lang="en-GB" sz="2800" dirty="0"/>
                        <a:t>25.0  (the .0 is required!)</a:t>
                      </a:r>
                    </a:p>
                  </a:txBody>
                  <a:tcPr/>
                </a:tc>
                <a:extLst>
                  <a:ext uri="{0D108BD9-81ED-4DB2-BD59-A6C34878D82A}">
                    <a16:rowId xmlns:a16="http://schemas.microsoft.com/office/drawing/2014/main" val="10002"/>
                  </a:ext>
                </a:extLst>
              </a:tr>
              <a:tr h="370840">
                <a:tc>
                  <a:txBody>
                    <a:bodyPr/>
                    <a:lstStyle/>
                    <a:p>
                      <a:r>
                        <a:rPr lang="en-GB" sz="2800" dirty="0"/>
                        <a:t>4sf</a:t>
                      </a:r>
                    </a:p>
                  </a:txBody>
                  <a:tcPr/>
                </a:tc>
                <a:tc>
                  <a:txBody>
                    <a:bodyPr/>
                    <a:lstStyle/>
                    <a:p>
                      <a:r>
                        <a:rPr lang="en-GB" sz="2800" dirty="0"/>
                        <a:t>24.98</a:t>
                      </a:r>
                    </a:p>
                  </a:txBody>
                  <a:tcPr/>
                </a:tc>
                <a:extLst>
                  <a:ext uri="{0D108BD9-81ED-4DB2-BD59-A6C34878D82A}">
                    <a16:rowId xmlns:a16="http://schemas.microsoft.com/office/drawing/2014/main" val="10003"/>
                  </a:ext>
                </a:extLst>
              </a:tr>
              <a:tr h="370840">
                <a:tc>
                  <a:txBody>
                    <a:bodyPr/>
                    <a:lstStyle/>
                    <a:p>
                      <a:r>
                        <a:rPr lang="en-GB" sz="2800" dirty="0"/>
                        <a:t>5sf</a:t>
                      </a:r>
                    </a:p>
                  </a:txBody>
                  <a:tcPr/>
                </a:tc>
                <a:tc>
                  <a:txBody>
                    <a:bodyPr/>
                    <a:lstStyle/>
                    <a:p>
                      <a:r>
                        <a:rPr lang="en-GB" sz="2800" dirty="0"/>
                        <a:t>24.981</a:t>
                      </a:r>
                    </a:p>
                  </a:txBody>
                  <a:tcPr/>
                </a:tc>
                <a:extLst>
                  <a:ext uri="{0D108BD9-81ED-4DB2-BD59-A6C34878D82A}">
                    <a16:rowId xmlns:a16="http://schemas.microsoft.com/office/drawing/2014/main" val="10004"/>
                  </a:ext>
                </a:extLst>
              </a:tr>
            </a:tbl>
          </a:graphicData>
        </a:graphic>
      </p:graphicFrame>
      <p:grpSp>
        <p:nvGrpSpPr>
          <p:cNvPr id="6" name="Group 57"/>
          <p:cNvGrpSpPr/>
          <p:nvPr/>
        </p:nvGrpSpPr>
        <p:grpSpPr>
          <a:xfrm>
            <a:off x="-1144" y="0"/>
            <a:ext cx="9145144" cy="599127"/>
            <a:chOff x="-1144" y="0"/>
            <a:chExt cx="9145144" cy="599127"/>
          </a:xfrm>
        </p:grpSpPr>
        <p:sp>
          <p:nvSpPr>
            <p:cNvPr id="7" name="TextBox 6"/>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Starter</a:t>
              </a:r>
            </a:p>
          </p:txBody>
        </p:sp>
        <p:cxnSp>
          <p:nvCxnSpPr>
            <p:cNvPr id="8" name="Straight Connector 7"/>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9" name="Rectangle 8"/>
          <p:cNvSpPr/>
          <p:nvPr/>
        </p:nvSpPr>
        <p:spPr>
          <a:xfrm>
            <a:off x="3152575" y="2431458"/>
            <a:ext cx="3828795" cy="5149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Rectangle 9"/>
          <p:cNvSpPr/>
          <p:nvPr/>
        </p:nvSpPr>
        <p:spPr>
          <a:xfrm>
            <a:off x="3152575" y="2946400"/>
            <a:ext cx="3828794" cy="482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p:cNvSpPr/>
          <p:nvPr/>
        </p:nvSpPr>
        <p:spPr>
          <a:xfrm>
            <a:off x="3152574" y="3429000"/>
            <a:ext cx="3832425" cy="5633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Rectangle 11"/>
          <p:cNvSpPr/>
          <p:nvPr/>
        </p:nvSpPr>
        <p:spPr>
          <a:xfrm>
            <a:off x="3152575" y="3992364"/>
            <a:ext cx="3828793" cy="5207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3" name="Rectangle 12"/>
          <p:cNvSpPr/>
          <p:nvPr/>
        </p:nvSpPr>
        <p:spPr>
          <a:xfrm>
            <a:off x="3152574" y="4509492"/>
            <a:ext cx="3828792" cy="482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4" restart="whenNotActive" fill="hold" evtFilter="cancelBubble" nodeType="interactiveSeq">
                <p:stCondLst>
                  <p:cond evt="onClick" delay="0">
                    <p:tgtEl>
                      <p:spTgt spid="11"/>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3"/>
                                        </p:tgtEl>
                                      </p:cBhvr>
                                    </p:animEffect>
                                    <p:set>
                                      <p:cBhvr>
                                        <p:cTn id="31"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9" grpId="0" animBg="1"/>
      <p:bldP spid="10" grpId="0" animBg="1"/>
      <p:bldP spid="11" grpId="0" animBg="1"/>
      <p:bldP spid="12" grpId="0" animBg="1"/>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a:extLst>
              <a:ext uri="{FF2B5EF4-FFF2-40B4-BE49-F238E27FC236}">
                <a16:creationId xmlns:a16="http://schemas.microsoft.com/office/drawing/2014/main" id="{CD4A4452-63E0-4330-AEAF-70F1C1217586}"/>
              </a:ext>
            </a:extLst>
          </p:cNvPr>
          <p:cNvGrpSpPr/>
          <p:nvPr/>
        </p:nvGrpSpPr>
        <p:grpSpPr>
          <a:xfrm>
            <a:off x="-1144" y="0"/>
            <a:ext cx="9145144" cy="599127"/>
            <a:chOff x="-1144" y="0"/>
            <a:chExt cx="9145144" cy="599127"/>
          </a:xfrm>
        </p:grpSpPr>
        <p:sp>
          <p:nvSpPr>
            <p:cNvPr id="3" name="TextBox 2">
              <a:extLst>
                <a:ext uri="{FF2B5EF4-FFF2-40B4-BE49-F238E27FC236}">
                  <a16:creationId xmlns:a16="http://schemas.microsoft.com/office/drawing/2014/main" id="{DF2761A2-5534-414D-8114-DBC26F0154BC}"/>
                </a:ext>
              </a:extLst>
            </p:cNvPr>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Why have bounds?</a:t>
              </a:r>
            </a:p>
          </p:txBody>
        </p:sp>
        <p:cxnSp>
          <p:nvCxnSpPr>
            <p:cNvPr id="4" name="Straight Connector 3">
              <a:extLst>
                <a:ext uri="{FF2B5EF4-FFF2-40B4-BE49-F238E27FC236}">
                  <a16:creationId xmlns:a16="http://schemas.microsoft.com/office/drawing/2014/main" id="{AF187E5D-EDC7-4D15-ABF5-9463F82DA616}"/>
                </a:ext>
              </a:extLst>
            </p:cNvPr>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E283F19-ED45-44F0-8192-3CE28B1A3B12}"/>
                  </a:ext>
                </a:extLst>
              </p:cNvPr>
              <p:cNvSpPr txBox="1"/>
              <p:nvPr/>
            </p:nvSpPr>
            <p:spPr>
              <a:xfrm>
                <a:off x="429444" y="819944"/>
                <a:ext cx="8102996" cy="1754326"/>
              </a:xfrm>
              <a:prstGeom prst="rect">
                <a:avLst/>
              </a:prstGeom>
              <a:solidFill>
                <a:schemeClr val="bg1"/>
              </a:solidFill>
              <a:effectLst>
                <a:outerShdw blurRad="50800" dist="38100" dir="10800000" algn="r" rotWithShape="0">
                  <a:prstClr val="black">
                    <a:alpha val="40000"/>
                  </a:prstClr>
                </a:outerShdw>
              </a:effectLst>
            </p:spPr>
            <p:txBody>
              <a:bodyPr wrap="square" rtlCol="0">
                <a:spAutoFit/>
              </a:bodyPr>
              <a:lstStyle/>
              <a:p>
                <a:r>
                  <a:rPr lang="en-GB" dirty="0"/>
                  <a:t>Bob asks his wife Sheila how many people are coming to this evening’s party engagements. Sheila says “60 people”, but she always rounds figures to the nearest ten. Bob is heading to Waitrose later to buy food.</a:t>
                </a:r>
              </a:p>
              <a:p>
                <a:pPr marL="342900" indent="-342900">
                  <a:buAutoNum type="alphaLcParenBoth"/>
                </a:pPr>
                <a:r>
                  <a:rPr lang="en-GB" dirty="0"/>
                  <a:t>What is the least number of people Bob and Sheila need to cater for?</a:t>
                </a:r>
              </a:p>
              <a:p>
                <a:pPr marL="342900" indent="-342900">
                  <a:buAutoNum type="alphaLcParenBoth"/>
                </a:pPr>
                <a:r>
                  <a:rPr lang="en-GB" dirty="0"/>
                  <a:t>What is the most number of people they need to cater for?</a:t>
                </a:r>
              </a:p>
              <a:p>
                <a:pPr marL="342900" indent="-342900">
                  <a:buAutoNum type="alphaLcParenBoth"/>
                </a:pPr>
                <a:r>
                  <a:rPr lang="en-GB" dirty="0"/>
                  <a:t>If the number of people who attends is </a:t>
                </a:r>
                <a14:m>
                  <m:oMath xmlns:m="http://schemas.openxmlformats.org/officeDocument/2006/math">
                    <m:r>
                      <a:rPr lang="en-GB" b="0" i="1" smtClean="0">
                        <a:latin typeface="Cambria Math" panose="02040503050406030204" pitchFamily="18" charset="0"/>
                      </a:rPr>
                      <m:t>𝑝</m:t>
                    </m:r>
                  </m:oMath>
                </a14:m>
                <a:r>
                  <a:rPr lang="en-GB" dirty="0"/>
                  <a:t>, write the </a:t>
                </a:r>
                <a:r>
                  <a:rPr lang="en-GB" b="1" dirty="0"/>
                  <a:t>error interval </a:t>
                </a:r>
                <a:r>
                  <a:rPr lang="en-GB" dirty="0"/>
                  <a:t>for </a:t>
                </a:r>
                <a14:m>
                  <m:oMath xmlns:m="http://schemas.openxmlformats.org/officeDocument/2006/math">
                    <m:r>
                      <a:rPr lang="en-GB" b="0" i="1" smtClean="0">
                        <a:latin typeface="Cambria Math" panose="02040503050406030204" pitchFamily="18" charset="0"/>
                      </a:rPr>
                      <m:t>𝑝</m:t>
                    </m:r>
                  </m:oMath>
                </a14:m>
                <a:r>
                  <a:rPr lang="en-GB" dirty="0"/>
                  <a:t>.</a:t>
                </a:r>
              </a:p>
            </p:txBody>
          </p:sp>
        </mc:Choice>
        <mc:Fallback xmlns="">
          <p:sp>
            <p:nvSpPr>
              <p:cNvPr id="5" name="TextBox 4">
                <a:extLst>
                  <a:ext uri="{FF2B5EF4-FFF2-40B4-BE49-F238E27FC236}">
                    <a16:creationId xmlns:a16="http://schemas.microsoft.com/office/drawing/2014/main" id="{0E283F19-ED45-44F0-8192-3CE28B1A3B12}"/>
                  </a:ext>
                </a:extLst>
              </p:cNvPr>
              <p:cNvSpPr txBox="1">
                <a:spLocks noRot="1" noChangeAspect="1" noMove="1" noResize="1" noEditPoints="1" noAdjustHandles="1" noChangeArrowheads="1" noChangeShapeType="1" noTextEdit="1"/>
              </p:cNvSpPr>
              <p:nvPr/>
            </p:nvSpPr>
            <p:spPr>
              <a:xfrm>
                <a:off x="429444" y="819944"/>
                <a:ext cx="8102996" cy="1754326"/>
              </a:xfrm>
              <a:prstGeom prst="rect">
                <a:avLst/>
              </a:prstGeom>
              <a:blipFill>
                <a:blip r:embed="rId2"/>
                <a:stretch>
                  <a:fillRect/>
                </a:stretch>
              </a:blipFill>
              <a:effectLst>
                <a:outerShdw blurRad="50800" dist="38100" dir="10800000" algn="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23EBFCA-8111-45C3-8D7E-E1E75B2CF901}"/>
                  </a:ext>
                </a:extLst>
              </p:cNvPr>
              <p:cNvSpPr txBox="1"/>
              <p:nvPr/>
            </p:nvSpPr>
            <p:spPr>
              <a:xfrm>
                <a:off x="1043608" y="2991069"/>
                <a:ext cx="3883744" cy="2308324"/>
              </a:xfrm>
              <a:prstGeom prst="rect">
                <a:avLst/>
              </a:prstGeom>
              <a:noFill/>
            </p:spPr>
            <p:txBody>
              <a:bodyPr wrap="square" rtlCol="0">
                <a:spAutoFit/>
              </a:bodyPr>
              <a:lstStyle/>
              <a:p>
                <a:r>
                  <a:rPr lang="en-GB" dirty="0"/>
                  <a:t>55 is the smallest number that rounds to 60 to the nearest 10. So there must be at least 55 people coming.</a:t>
                </a:r>
              </a:p>
              <a:p>
                <a:endParaRPr lang="en-GB" dirty="0"/>
              </a:p>
              <a:p>
                <a:r>
                  <a:rPr lang="en-GB" dirty="0"/>
                  <a:t>64 is the largest number that rounds to 60. This is therefore the most.</a:t>
                </a:r>
              </a:p>
              <a:p>
                <a:endParaRPr lang="en-GB" b="1" i="1" dirty="0">
                  <a:latin typeface="Cambria Math" panose="02040503050406030204" pitchFamily="18" charset="0"/>
                </a:endParaRPr>
              </a:p>
              <a:p>
                <a14:m>
                  <m:oMath xmlns:m="http://schemas.openxmlformats.org/officeDocument/2006/math">
                    <m:r>
                      <a:rPr lang="en-GB" b="0" i="1" smtClean="0">
                        <a:latin typeface="Cambria Math" panose="02040503050406030204" pitchFamily="18" charset="0"/>
                      </a:rPr>
                      <m:t>55≤</m:t>
                    </m:r>
                    <m:r>
                      <a:rPr lang="en-GB" b="0" i="1" smtClean="0">
                        <a:latin typeface="Cambria Math" panose="02040503050406030204" pitchFamily="18" charset="0"/>
                      </a:rPr>
                      <m:t>𝑝</m:t>
                    </m:r>
                    <m:r>
                      <a:rPr lang="en-GB" b="0" i="1" smtClean="0">
                        <a:latin typeface="Cambria Math" panose="02040503050406030204" pitchFamily="18" charset="0"/>
                      </a:rPr>
                      <m:t>≤64</m:t>
                    </m:r>
                  </m:oMath>
                </a14:m>
                <a:r>
                  <a:rPr lang="en-GB" dirty="0"/>
                  <a:t> where </a:t>
                </a:r>
                <a14:m>
                  <m:oMath xmlns:m="http://schemas.openxmlformats.org/officeDocument/2006/math">
                    <m:r>
                      <a:rPr lang="en-GB" b="0" i="1" smtClean="0">
                        <a:latin typeface="Cambria Math" panose="02040503050406030204" pitchFamily="18" charset="0"/>
                      </a:rPr>
                      <m:t>𝑝</m:t>
                    </m:r>
                  </m:oMath>
                </a14:m>
                <a:r>
                  <a:rPr lang="en-GB" dirty="0"/>
                  <a:t> is an integer</a:t>
                </a:r>
                <a:endParaRPr lang="en-GB" sz="1600" dirty="0"/>
              </a:p>
            </p:txBody>
          </p:sp>
        </mc:Choice>
        <mc:Fallback xmlns="">
          <p:sp>
            <p:nvSpPr>
              <p:cNvPr id="6" name="TextBox 5">
                <a:extLst>
                  <a:ext uri="{FF2B5EF4-FFF2-40B4-BE49-F238E27FC236}">
                    <a16:creationId xmlns:a16="http://schemas.microsoft.com/office/drawing/2014/main" id="{623EBFCA-8111-45C3-8D7E-E1E75B2CF901}"/>
                  </a:ext>
                </a:extLst>
              </p:cNvPr>
              <p:cNvSpPr txBox="1">
                <a:spLocks noRot="1" noChangeAspect="1" noMove="1" noResize="1" noEditPoints="1" noAdjustHandles="1" noChangeArrowheads="1" noChangeShapeType="1" noTextEdit="1"/>
              </p:cNvSpPr>
              <p:nvPr/>
            </p:nvSpPr>
            <p:spPr>
              <a:xfrm>
                <a:off x="1043608" y="2991069"/>
                <a:ext cx="3883744" cy="2308324"/>
              </a:xfrm>
              <a:prstGeom prst="rect">
                <a:avLst/>
              </a:prstGeom>
              <a:blipFill>
                <a:blip r:embed="rId3"/>
                <a:stretch>
                  <a:fillRect l="-1256" t="-1587" r="-942" b="-3439"/>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id="{CB5A487E-69BF-4B68-BB4B-E112C544FA46}"/>
              </a:ext>
            </a:extLst>
          </p:cNvPr>
          <p:cNvSpPr/>
          <p:nvPr/>
        </p:nvSpPr>
        <p:spPr>
          <a:xfrm>
            <a:off x="5415784" y="3317330"/>
            <a:ext cx="2830736" cy="113877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700" dirty="0">
                <a:latin typeface="Wingdings" panose="05000000000000000000" pitchFamily="2" charset="2"/>
              </a:rPr>
              <a:t>!</a:t>
            </a:r>
            <a:r>
              <a:rPr lang="en-GB" sz="1700" dirty="0"/>
              <a:t> The </a:t>
            </a:r>
            <a:r>
              <a:rPr lang="en-GB" sz="1700" b="1" dirty="0"/>
              <a:t>error interval </a:t>
            </a:r>
            <a:r>
              <a:rPr lang="en-GB" sz="1700" dirty="0"/>
              <a:t>is the range of values the (unrounded) quantity can take.</a:t>
            </a:r>
          </a:p>
        </p:txBody>
      </p:sp>
      <p:sp>
        <p:nvSpPr>
          <p:cNvPr id="9" name="Rectangle 8">
            <a:extLst>
              <a:ext uri="{FF2B5EF4-FFF2-40B4-BE49-F238E27FC236}">
                <a16:creationId xmlns:a16="http://schemas.microsoft.com/office/drawing/2014/main" id="{0D8801D9-5C80-437A-875C-45C5F5881631}"/>
              </a:ext>
            </a:extLst>
          </p:cNvPr>
          <p:cNvSpPr/>
          <p:nvPr/>
        </p:nvSpPr>
        <p:spPr>
          <a:xfrm>
            <a:off x="611560" y="2991069"/>
            <a:ext cx="283344" cy="2938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0" name="Rectangle 9">
            <a:extLst>
              <a:ext uri="{FF2B5EF4-FFF2-40B4-BE49-F238E27FC236}">
                <a16:creationId xmlns:a16="http://schemas.microsoft.com/office/drawing/2014/main" id="{32274BB2-2F5B-4287-8E92-944E8998522F}"/>
              </a:ext>
            </a:extLst>
          </p:cNvPr>
          <p:cNvSpPr/>
          <p:nvPr/>
        </p:nvSpPr>
        <p:spPr>
          <a:xfrm>
            <a:off x="596380" y="4165000"/>
            <a:ext cx="283344" cy="2938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1" name="Rectangle 10">
            <a:extLst>
              <a:ext uri="{FF2B5EF4-FFF2-40B4-BE49-F238E27FC236}">
                <a16:creationId xmlns:a16="http://schemas.microsoft.com/office/drawing/2014/main" id="{994080BD-561C-40F7-88A3-A9F6F2E40ABB}"/>
              </a:ext>
            </a:extLst>
          </p:cNvPr>
          <p:cNvSpPr/>
          <p:nvPr/>
        </p:nvSpPr>
        <p:spPr>
          <a:xfrm>
            <a:off x="598874" y="4946973"/>
            <a:ext cx="283344" cy="2938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13" name="TextBox 12">
            <a:extLst>
              <a:ext uri="{FF2B5EF4-FFF2-40B4-BE49-F238E27FC236}">
                <a16:creationId xmlns:a16="http://schemas.microsoft.com/office/drawing/2014/main" id="{8521B6DC-B735-43C2-ACBE-20CB33F4B653}"/>
              </a:ext>
            </a:extLst>
          </p:cNvPr>
          <p:cNvSpPr txBox="1"/>
          <p:nvPr/>
        </p:nvSpPr>
        <p:spPr>
          <a:xfrm>
            <a:off x="1272456" y="5826472"/>
            <a:ext cx="6768752" cy="923330"/>
          </a:xfrm>
          <a:prstGeom prst="rect">
            <a:avLst/>
          </a:prstGeom>
          <a:noFill/>
        </p:spPr>
        <p:txBody>
          <a:bodyPr wrap="square" rtlCol="0">
            <a:spAutoFit/>
          </a:bodyPr>
          <a:lstStyle/>
          <a:p>
            <a:r>
              <a:rPr lang="en-GB" b="1" dirty="0"/>
              <a:t>The purpose therefore of bounds to have a range of possible values a recorded quantity might have been before it was rounded. This can be useful for planning for ‘best case’ and ‘worse case’ scenarios.</a:t>
            </a:r>
          </a:p>
        </p:txBody>
      </p:sp>
      <p:sp>
        <p:nvSpPr>
          <p:cNvPr id="14" name="Rectangle 13">
            <a:extLst>
              <a:ext uri="{FF2B5EF4-FFF2-40B4-BE49-F238E27FC236}">
                <a16:creationId xmlns:a16="http://schemas.microsoft.com/office/drawing/2014/main" id="{65C4BA24-999C-4C2D-895D-4D82E6B6B6F9}"/>
              </a:ext>
            </a:extLst>
          </p:cNvPr>
          <p:cNvSpPr/>
          <p:nvPr/>
        </p:nvSpPr>
        <p:spPr>
          <a:xfrm>
            <a:off x="909936" y="2990868"/>
            <a:ext cx="4017416" cy="101419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a:extLst>
              <a:ext uri="{FF2B5EF4-FFF2-40B4-BE49-F238E27FC236}">
                <a16:creationId xmlns:a16="http://schemas.microsoft.com/office/drawing/2014/main" id="{923EBF85-2C71-4849-8330-9B8DFC540257}"/>
              </a:ext>
            </a:extLst>
          </p:cNvPr>
          <p:cNvSpPr/>
          <p:nvPr/>
        </p:nvSpPr>
        <p:spPr>
          <a:xfrm>
            <a:off x="879724" y="4170531"/>
            <a:ext cx="4047876" cy="64277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6" name="Rectangle 15">
            <a:extLst>
              <a:ext uri="{FF2B5EF4-FFF2-40B4-BE49-F238E27FC236}">
                <a16:creationId xmlns:a16="http://schemas.microsoft.com/office/drawing/2014/main" id="{6D4B1706-0F05-47B0-8031-5490D5E0888A}"/>
              </a:ext>
            </a:extLst>
          </p:cNvPr>
          <p:cNvSpPr/>
          <p:nvPr/>
        </p:nvSpPr>
        <p:spPr>
          <a:xfrm>
            <a:off x="879476" y="4946973"/>
            <a:ext cx="4047876" cy="64277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2201FD54-093F-491C-9866-4ABF40E03E0C}"/>
                  </a:ext>
                </a:extLst>
              </p:cNvPr>
              <p:cNvSpPr/>
              <p:nvPr/>
            </p:nvSpPr>
            <p:spPr>
              <a:xfrm>
                <a:off x="5460676" y="4660354"/>
                <a:ext cx="3248372" cy="107721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600" dirty="0"/>
                  <a:t>This inequality represents all values between 55 and 64. We could also write it as </a:t>
                </a:r>
                <a14:m>
                  <m:oMath xmlns:m="http://schemas.openxmlformats.org/officeDocument/2006/math">
                    <m:r>
                      <a:rPr lang="en-GB" sz="1600" b="0" i="1" smtClean="0">
                        <a:latin typeface="Cambria Math" panose="02040503050406030204" pitchFamily="18" charset="0"/>
                      </a:rPr>
                      <m:t>55≤</m:t>
                    </m:r>
                    <m:r>
                      <a:rPr lang="en-GB" sz="1600" b="0" i="1" smtClean="0">
                        <a:latin typeface="Cambria Math" panose="02040503050406030204" pitchFamily="18" charset="0"/>
                      </a:rPr>
                      <m:t>𝑝</m:t>
                    </m:r>
                    <m:r>
                      <a:rPr lang="en-GB" sz="1600" b="0" i="1" smtClean="0">
                        <a:latin typeface="Cambria Math" panose="02040503050406030204" pitchFamily="18" charset="0"/>
                      </a:rPr>
                      <m:t>&lt;65</m:t>
                    </m:r>
                  </m:oMath>
                </a14:m>
                <a:r>
                  <a:rPr lang="en-GB" sz="1600" dirty="0"/>
                  <a:t> for better symmetry around the 60.</a:t>
                </a:r>
              </a:p>
            </p:txBody>
          </p:sp>
        </mc:Choice>
        <mc:Fallback xmlns="">
          <p:sp>
            <p:nvSpPr>
              <p:cNvPr id="17" name="Rectangle 16">
                <a:extLst>
                  <a:ext uri="{FF2B5EF4-FFF2-40B4-BE49-F238E27FC236}">
                    <a16:creationId xmlns:a16="http://schemas.microsoft.com/office/drawing/2014/main" id="{2201FD54-093F-491C-9866-4ABF40E03E0C}"/>
                  </a:ext>
                </a:extLst>
              </p:cNvPr>
              <p:cNvSpPr>
                <a:spLocks noRot="1" noChangeAspect="1" noMove="1" noResize="1" noEditPoints="1" noAdjustHandles="1" noChangeArrowheads="1" noChangeShapeType="1" noTextEdit="1"/>
              </p:cNvSpPr>
              <p:nvPr/>
            </p:nvSpPr>
            <p:spPr>
              <a:xfrm>
                <a:off x="5460676" y="4660354"/>
                <a:ext cx="3248372" cy="1077218"/>
              </a:xfrm>
              <a:prstGeom prst="rect">
                <a:avLst/>
              </a:prstGeom>
              <a:blipFill>
                <a:blip r:embed="rId4"/>
                <a:stretch>
                  <a:fillRect l="-745" t="-552" b="-4972"/>
                </a:stretch>
              </a:blipFill>
            </p:spPr>
            <p:txBody>
              <a:bodyPr/>
              <a:lstStyle/>
              <a:p>
                <a:r>
                  <a:rPr lang="en-GB">
                    <a:noFill/>
                  </a:rPr>
                  <a:t> </a:t>
                </a:r>
              </a:p>
            </p:txBody>
          </p:sp>
        </mc:Fallback>
      </mc:AlternateContent>
      <p:cxnSp>
        <p:nvCxnSpPr>
          <p:cNvPr id="19" name="Straight Arrow Connector 18">
            <a:extLst>
              <a:ext uri="{FF2B5EF4-FFF2-40B4-BE49-F238E27FC236}">
                <a16:creationId xmlns:a16="http://schemas.microsoft.com/office/drawing/2014/main" id="{BF24028E-588A-4BB3-A989-7C80679E0848}"/>
              </a:ext>
            </a:extLst>
          </p:cNvPr>
          <p:cNvCxnSpPr>
            <a:stCxn id="8" idx="1"/>
          </p:cNvCxnSpPr>
          <p:nvPr/>
        </p:nvCxnSpPr>
        <p:spPr>
          <a:xfrm flipH="1">
            <a:off x="5043268" y="3886717"/>
            <a:ext cx="372516" cy="11845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C7E781D0-638B-4A6F-AC9C-31681B38058B}"/>
              </a:ext>
            </a:extLst>
          </p:cNvPr>
          <p:cNvCxnSpPr>
            <a:cxnSpLocks/>
            <a:stCxn id="17" idx="1"/>
          </p:cNvCxnSpPr>
          <p:nvPr/>
        </p:nvCxnSpPr>
        <p:spPr>
          <a:xfrm flipH="1">
            <a:off x="5092700" y="5198963"/>
            <a:ext cx="367976" cy="334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Rectangle 20">
            <a:extLst>
              <a:ext uri="{FF2B5EF4-FFF2-40B4-BE49-F238E27FC236}">
                <a16:creationId xmlns:a16="http://schemas.microsoft.com/office/drawing/2014/main" id="{03593CD9-3259-4064-B3DF-3FBE3E5D0216}"/>
              </a:ext>
            </a:extLst>
          </p:cNvPr>
          <p:cNvSpPr/>
          <p:nvPr/>
        </p:nvSpPr>
        <p:spPr>
          <a:xfrm>
            <a:off x="5290999" y="2746212"/>
            <a:ext cx="3199647" cy="35394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700" dirty="0">
                <a:latin typeface="+mj-lt"/>
              </a:rPr>
              <a:t>This is known as the </a:t>
            </a:r>
            <a:r>
              <a:rPr lang="en-GB" sz="1700" b="1" dirty="0">
                <a:latin typeface="+mj-lt"/>
              </a:rPr>
              <a:t>lower bound</a:t>
            </a:r>
            <a:r>
              <a:rPr lang="en-GB" sz="1700" dirty="0">
                <a:latin typeface="+mj-lt"/>
              </a:rPr>
              <a:t>.</a:t>
            </a:r>
          </a:p>
        </p:txBody>
      </p:sp>
      <p:cxnSp>
        <p:nvCxnSpPr>
          <p:cNvPr id="22" name="Straight Arrow Connector 21">
            <a:extLst>
              <a:ext uri="{FF2B5EF4-FFF2-40B4-BE49-F238E27FC236}">
                <a16:creationId xmlns:a16="http://schemas.microsoft.com/office/drawing/2014/main" id="{BE59EB58-36DB-4BA8-9869-802C631C05EB}"/>
              </a:ext>
            </a:extLst>
          </p:cNvPr>
          <p:cNvCxnSpPr>
            <a:cxnSpLocks/>
            <a:stCxn id="21" idx="1"/>
          </p:cNvCxnSpPr>
          <p:nvPr/>
        </p:nvCxnSpPr>
        <p:spPr>
          <a:xfrm flipH="1">
            <a:off x="5069150" y="2923184"/>
            <a:ext cx="221849" cy="3615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915692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6"/>
                                        </p:tgtEl>
                                      </p:cBhvr>
                                    </p:animEffect>
                                    <p:set>
                                      <p:cBhvr>
                                        <p:cTn id="25" dur="1" fill="hold">
                                          <p:stCondLst>
                                            <p:cond delay="499"/>
                                          </p:stCondLst>
                                        </p:cTn>
                                        <p:tgtEl>
                                          <p:spTgt spid="16"/>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childTnLst>
              </p:cTn>
              <p:nextCondLst>
                <p:cond evt="onClick" delay="0">
                  <p:tgtEl>
                    <p:spTgt spid="16"/>
                  </p:tgtEl>
                </p:cond>
              </p:nextCondLst>
            </p:seq>
          </p:childTnLst>
        </p:cTn>
      </p:par>
    </p:tnLst>
    <p:bldLst>
      <p:bldP spid="13" grpId="0"/>
      <p:bldP spid="14" grpId="0" animBg="1"/>
      <p:bldP spid="15" grpId="0" animBg="1"/>
      <p:bldP spid="16" grpId="0" animBg="1"/>
      <p:bldP spid="17" grpId="0" animBg="1"/>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a:extLst>
              <a:ext uri="{FF2B5EF4-FFF2-40B4-BE49-F238E27FC236}">
                <a16:creationId xmlns:a16="http://schemas.microsoft.com/office/drawing/2014/main" id="{CD4A4452-63E0-4330-AEAF-70F1C1217586}"/>
              </a:ext>
            </a:extLst>
          </p:cNvPr>
          <p:cNvGrpSpPr/>
          <p:nvPr/>
        </p:nvGrpSpPr>
        <p:grpSpPr>
          <a:xfrm>
            <a:off x="-1144" y="0"/>
            <a:ext cx="9145144" cy="599127"/>
            <a:chOff x="-1144" y="0"/>
            <a:chExt cx="9145144" cy="599127"/>
          </a:xfrm>
        </p:grpSpPr>
        <p:sp>
          <p:nvSpPr>
            <p:cNvPr id="3" name="TextBox 2">
              <a:extLst>
                <a:ext uri="{FF2B5EF4-FFF2-40B4-BE49-F238E27FC236}">
                  <a16:creationId xmlns:a16="http://schemas.microsoft.com/office/drawing/2014/main" id="{DF2761A2-5534-414D-8114-DBC26F0154BC}"/>
                </a:ext>
              </a:extLst>
            </p:cNvPr>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Further Example</a:t>
              </a:r>
            </a:p>
          </p:txBody>
        </p:sp>
        <p:cxnSp>
          <p:nvCxnSpPr>
            <p:cNvPr id="4" name="Straight Connector 3">
              <a:extLst>
                <a:ext uri="{FF2B5EF4-FFF2-40B4-BE49-F238E27FC236}">
                  <a16:creationId xmlns:a16="http://schemas.microsoft.com/office/drawing/2014/main" id="{AF187E5D-EDC7-4D15-ABF5-9463F82DA616}"/>
                </a:ext>
              </a:extLst>
            </p:cNvPr>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5D5A327-32EC-4FD7-92B9-A85A83BC0F7D}"/>
                  </a:ext>
                </a:extLst>
              </p:cNvPr>
              <p:cNvSpPr txBox="1"/>
              <p:nvPr/>
            </p:nvSpPr>
            <p:spPr>
              <a:xfrm>
                <a:off x="395536" y="764704"/>
                <a:ext cx="7056784" cy="1754326"/>
              </a:xfrm>
              <a:prstGeom prst="rect">
                <a:avLst/>
              </a:prstGeom>
              <a:solidFill>
                <a:schemeClr val="bg1"/>
              </a:solidFill>
              <a:effectLst>
                <a:outerShdw blurRad="50800" dist="38100" dir="10800000" algn="r" rotWithShape="0">
                  <a:prstClr val="black">
                    <a:alpha val="40000"/>
                  </a:prstClr>
                </a:outerShdw>
              </a:effectLst>
            </p:spPr>
            <p:txBody>
              <a:bodyPr wrap="square" rtlCol="0">
                <a:spAutoFit/>
              </a:bodyPr>
              <a:lstStyle/>
              <a:p>
                <a:r>
                  <a:rPr lang="en-GB" dirty="0"/>
                  <a:t>Zeynab records the time Zara took to run a race. The time recorded was 183 seconds, rounded to the nearest seconds.</a:t>
                </a:r>
              </a:p>
              <a:p>
                <a:pPr marL="342900" indent="-342900">
                  <a:buAutoNum type="alphaLcParenBoth"/>
                </a:pPr>
                <a:r>
                  <a:rPr lang="en-GB" dirty="0"/>
                  <a:t>What is the minimum her time could have been?</a:t>
                </a:r>
              </a:p>
              <a:p>
                <a:pPr marL="342900" indent="-342900">
                  <a:buAutoNum type="alphaLcParenBoth"/>
                </a:pPr>
                <a:r>
                  <a:rPr lang="en-GB" dirty="0"/>
                  <a:t>What is the maximum?</a:t>
                </a:r>
              </a:p>
              <a:p>
                <a:pPr marL="342900" indent="-342900">
                  <a:buAutoNum type="alphaLcParenBoth"/>
                </a:pPr>
                <a:r>
                  <a:rPr lang="en-GB" dirty="0"/>
                  <a:t>If her actual (unrounded) time was </a:t>
                </a:r>
                <a14:m>
                  <m:oMath xmlns:m="http://schemas.openxmlformats.org/officeDocument/2006/math">
                    <m:r>
                      <a:rPr lang="en-GB" b="0" i="1" smtClean="0">
                        <a:latin typeface="Cambria Math" panose="02040503050406030204" pitchFamily="18" charset="0"/>
                      </a:rPr>
                      <m:t>𝑡</m:t>
                    </m:r>
                  </m:oMath>
                </a14:m>
                <a:r>
                  <a:rPr lang="en-GB" dirty="0"/>
                  <a:t>, write an error interval for </a:t>
                </a:r>
                <a14:m>
                  <m:oMath xmlns:m="http://schemas.openxmlformats.org/officeDocument/2006/math">
                    <m:r>
                      <a:rPr lang="en-GB" b="0" i="1" smtClean="0">
                        <a:latin typeface="Cambria Math" panose="02040503050406030204" pitchFamily="18" charset="0"/>
                      </a:rPr>
                      <m:t>𝑡</m:t>
                    </m:r>
                  </m:oMath>
                </a14:m>
                <a:r>
                  <a:rPr lang="en-GB" dirty="0"/>
                  <a:t>.</a:t>
                </a:r>
              </a:p>
              <a:p>
                <a:pPr marL="342900" indent="-342900">
                  <a:buAutoNum type="alphaLcParenBoth"/>
                </a:pPr>
                <a:r>
                  <a:rPr lang="en-GB" dirty="0"/>
                  <a:t>Represent this error interval on a number line.</a:t>
                </a:r>
              </a:p>
            </p:txBody>
          </p:sp>
        </mc:Choice>
        <mc:Fallback xmlns="">
          <p:sp>
            <p:nvSpPr>
              <p:cNvPr id="7" name="TextBox 6">
                <a:extLst>
                  <a:ext uri="{FF2B5EF4-FFF2-40B4-BE49-F238E27FC236}">
                    <a16:creationId xmlns:a16="http://schemas.microsoft.com/office/drawing/2014/main" id="{75D5A327-32EC-4FD7-92B9-A85A83BC0F7D}"/>
                  </a:ext>
                </a:extLst>
              </p:cNvPr>
              <p:cNvSpPr txBox="1">
                <a:spLocks noRot="1" noChangeAspect="1" noMove="1" noResize="1" noEditPoints="1" noAdjustHandles="1" noChangeArrowheads="1" noChangeShapeType="1" noTextEdit="1"/>
              </p:cNvSpPr>
              <p:nvPr/>
            </p:nvSpPr>
            <p:spPr>
              <a:xfrm>
                <a:off x="395536" y="764704"/>
                <a:ext cx="7056784" cy="1754326"/>
              </a:xfrm>
              <a:prstGeom prst="rect">
                <a:avLst/>
              </a:prstGeom>
              <a:blipFill>
                <a:blip r:embed="rId2"/>
                <a:stretch>
                  <a:fillRect/>
                </a:stretch>
              </a:blipFill>
              <a:effectLst>
                <a:outerShdw blurRad="50800" dist="38100" dir="10800000" algn="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618A30C-3A67-4C69-BE5E-0C21CFA19617}"/>
                  </a:ext>
                </a:extLst>
              </p:cNvPr>
              <p:cNvSpPr txBox="1"/>
              <p:nvPr/>
            </p:nvSpPr>
            <p:spPr>
              <a:xfrm>
                <a:off x="1115616" y="2684607"/>
                <a:ext cx="5544616" cy="1477328"/>
              </a:xfrm>
              <a:prstGeom prst="rect">
                <a:avLst/>
              </a:prstGeom>
              <a:noFill/>
            </p:spPr>
            <p:txBody>
              <a:bodyPr wrap="square" rtlCol="0">
                <a:spAutoFit/>
              </a:bodyPr>
              <a:lstStyle/>
              <a:p>
                <a:r>
                  <a:rPr lang="en-GB" dirty="0"/>
                  <a:t>182.5 seconds </a:t>
                </a:r>
              </a:p>
              <a:p>
                <a:endParaRPr lang="en-GB" dirty="0"/>
              </a:p>
              <a:p>
                <a:r>
                  <a:rPr lang="en-GB" dirty="0"/>
                  <a:t>183.5 seconds</a:t>
                </a:r>
              </a:p>
              <a:p>
                <a:endParaRPr lang="en-GB" dirty="0"/>
              </a:p>
              <a:p>
                <a14:m>
                  <m:oMath xmlns:m="http://schemas.openxmlformats.org/officeDocument/2006/math">
                    <m:r>
                      <a:rPr lang="en-GB" b="0" i="1" smtClean="0">
                        <a:latin typeface="Cambria Math" panose="02040503050406030204" pitchFamily="18" charset="0"/>
                      </a:rPr>
                      <m:t>182.5≤</m:t>
                    </m:r>
                    <m:r>
                      <a:rPr lang="en-GB" b="0" i="1" smtClean="0">
                        <a:latin typeface="Cambria Math" panose="02040503050406030204" pitchFamily="18" charset="0"/>
                      </a:rPr>
                      <m:t>𝑡</m:t>
                    </m:r>
                    <m:r>
                      <a:rPr lang="en-GB" b="0" i="1" smtClean="0">
                        <a:latin typeface="Cambria Math" panose="02040503050406030204" pitchFamily="18" charset="0"/>
                      </a:rPr>
                      <m:t>&lt;183.5</m:t>
                    </m:r>
                  </m:oMath>
                </a14:m>
                <a:r>
                  <a:rPr lang="en-GB" dirty="0"/>
                  <a:t> </a:t>
                </a:r>
              </a:p>
            </p:txBody>
          </p:sp>
        </mc:Choice>
        <mc:Fallback xmlns="">
          <p:sp>
            <p:nvSpPr>
              <p:cNvPr id="12" name="TextBox 11">
                <a:extLst>
                  <a:ext uri="{FF2B5EF4-FFF2-40B4-BE49-F238E27FC236}">
                    <a16:creationId xmlns:a16="http://schemas.microsoft.com/office/drawing/2014/main" id="{2618A30C-3A67-4C69-BE5E-0C21CFA19617}"/>
                  </a:ext>
                </a:extLst>
              </p:cNvPr>
              <p:cNvSpPr txBox="1">
                <a:spLocks noRot="1" noChangeAspect="1" noMove="1" noResize="1" noEditPoints="1" noAdjustHandles="1" noChangeArrowheads="1" noChangeShapeType="1" noTextEdit="1"/>
              </p:cNvSpPr>
              <p:nvPr/>
            </p:nvSpPr>
            <p:spPr>
              <a:xfrm>
                <a:off x="1115616" y="2684607"/>
                <a:ext cx="5544616" cy="1477328"/>
              </a:xfrm>
              <a:prstGeom prst="rect">
                <a:avLst/>
              </a:prstGeom>
              <a:blipFill>
                <a:blip r:embed="rId3"/>
                <a:stretch>
                  <a:fillRect l="-879" t="-2058"/>
                </a:stretch>
              </a:blipFill>
            </p:spPr>
            <p:txBody>
              <a:bodyPr/>
              <a:lstStyle/>
              <a:p>
                <a:r>
                  <a:rPr lang="en-GB">
                    <a:noFill/>
                  </a:rPr>
                  <a:t> </a:t>
                </a:r>
              </a:p>
            </p:txBody>
          </p:sp>
        </mc:Fallback>
      </mc:AlternateContent>
      <p:sp>
        <p:nvSpPr>
          <p:cNvPr id="13" name="Rectangle 12">
            <a:extLst>
              <a:ext uri="{FF2B5EF4-FFF2-40B4-BE49-F238E27FC236}">
                <a16:creationId xmlns:a16="http://schemas.microsoft.com/office/drawing/2014/main" id="{7FE7D1AD-1CDD-457A-8B02-271001061D07}"/>
              </a:ext>
            </a:extLst>
          </p:cNvPr>
          <p:cNvSpPr/>
          <p:nvPr/>
        </p:nvSpPr>
        <p:spPr>
          <a:xfrm>
            <a:off x="4139952" y="2684607"/>
            <a:ext cx="2833216"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600" dirty="0"/>
              <a:t>182.4 would have rounded to 182 not 183</a:t>
            </a:r>
          </a:p>
        </p:txBody>
      </p:sp>
      <p:cxnSp>
        <p:nvCxnSpPr>
          <p:cNvPr id="15" name="Straight Arrow Connector 14">
            <a:extLst>
              <a:ext uri="{FF2B5EF4-FFF2-40B4-BE49-F238E27FC236}">
                <a16:creationId xmlns:a16="http://schemas.microsoft.com/office/drawing/2014/main" id="{5E3293C9-252C-498C-9958-43996A3A6593}"/>
              </a:ext>
            </a:extLst>
          </p:cNvPr>
          <p:cNvCxnSpPr>
            <a:stCxn id="13" idx="1"/>
          </p:cNvCxnSpPr>
          <p:nvPr/>
        </p:nvCxnSpPr>
        <p:spPr>
          <a:xfrm flipH="1" flipV="1">
            <a:off x="3347864" y="2852937"/>
            <a:ext cx="792088" cy="1240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9785EA8F-F0AB-4CBF-8E4A-2A7C697E70B4}"/>
              </a:ext>
            </a:extLst>
          </p:cNvPr>
          <p:cNvSpPr/>
          <p:nvPr/>
        </p:nvSpPr>
        <p:spPr>
          <a:xfrm>
            <a:off x="4211960" y="3429000"/>
            <a:ext cx="4736256" cy="107721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600" dirty="0"/>
              <a:t>This is confusing because 183.5 rounds to 184 seconds! What we really mean is 183.49999…, i.e. a value infinitesimally just below 183.5. But it’s possible to prove that 183.49999… = 183.5, so we just write 183.5.</a:t>
            </a:r>
          </a:p>
        </p:txBody>
      </p:sp>
      <p:cxnSp>
        <p:nvCxnSpPr>
          <p:cNvPr id="17" name="Straight Arrow Connector 16">
            <a:extLst>
              <a:ext uri="{FF2B5EF4-FFF2-40B4-BE49-F238E27FC236}">
                <a16:creationId xmlns:a16="http://schemas.microsoft.com/office/drawing/2014/main" id="{A83F5EA7-BD69-40E7-BBF2-F231C0A7CE51}"/>
              </a:ext>
            </a:extLst>
          </p:cNvPr>
          <p:cNvCxnSpPr>
            <a:cxnSpLocks/>
          </p:cNvCxnSpPr>
          <p:nvPr/>
        </p:nvCxnSpPr>
        <p:spPr>
          <a:xfrm flipH="1" flipV="1">
            <a:off x="3403600" y="3429000"/>
            <a:ext cx="952376" cy="3935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Rectangle 18">
            <a:extLst>
              <a:ext uri="{FF2B5EF4-FFF2-40B4-BE49-F238E27FC236}">
                <a16:creationId xmlns:a16="http://schemas.microsoft.com/office/drawing/2014/main" id="{B40011E4-10EB-4AFE-B113-2603B1BACBE7}"/>
              </a:ext>
            </a:extLst>
          </p:cNvPr>
          <p:cNvSpPr/>
          <p:nvPr/>
        </p:nvSpPr>
        <p:spPr>
          <a:xfrm>
            <a:off x="4355976" y="4665836"/>
            <a:ext cx="459224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600" dirty="0"/>
              <a:t>Note that this inequality includes the 182.5, but </a:t>
            </a:r>
            <a:r>
              <a:rPr lang="en-GB" sz="1600" b="1" dirty="0"/>
              <a:t>doesn’t</a:t>
            </a:r>
            <a:r>
              <a:rPr lang="en-GB" sz="1600" dirty="0"/>
              <a:t> include the 183.5 (as per above discussion)</a:t>
            </a:r>
          </a:p>
        </p:txBody>
      </p:sp>
      <p:cxnSp>
        <p:nvCxnSpPr>
          <p:cNvPr id="20" name="Straight Arrow Connector 19">
            <a:extLst>
              <a:ext uri="{FF2B5EF4-FFF2-40B4-BE49-F238E27FC236}">
                <a16:creationId xmlns:a16="http://schemas.microsoft.com/office/drawing/2014/main" id="{F9DB1BCF-44E9-4235-BD0B-55C07761BA26}"/>
              </a:ext>
            </a:extLst>
          </p:cNvPr>
          <p:cNvCxnSpPr>
            <a:cxnSpLocks/>
          </p:cNvCxnSpPr>
          <p:nvPr/>
        </p:nvCxnSpPr>
        <p:spPr>
          <a:xfrm flipH="1" flipV="1">
            <a:off x="3365500" y="4025900"/>
            <a:ext cx="1034616" cy="9252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D20B168C-832B-40FB-8D60-E26244F8A7D0}"/>
              </a:ext>
            </a:extLst>
          </p:cNvPr>
          <p:cNvCxnSpPr/>
          <p:nvPr/>
        </p:nvCxnSpPr>
        <p:spPr>
          <a:xfrm>
            <a:off x="367666" y="6150952"/>
            <a:ext cx="6552728" cy="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32B42338-603E-4A6C-8E4C-9C0E49CCAF01}"/>
              </a:ext>
            </a:extLst>
          </p:cNvPr>
          <p:cNvCxnSpPr/>
          <p:nvPr/>
        </p:nvCxnSpPr>
        <p:spPr>
          <a:xfrm>
            <a:off x="799714" y="6150952"/>
            <a:ext cx="0" cy="216024"/>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60287121-4B72-401A-A7A0-65E6438BD9B4}"/>
              </a:ext>
            </a:extLst>
          </p:cNvPr>
          <p:cNvCxnSpPr/>
          <p:nvPr/>
        </p:nvCxnSpPr>
        <p:spPr>
          <a:xfrm>
            <a:off x="2383890" y="6150952"/>
            <a:ext cx="0" cy="216024"/>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A83DABDB-5E2C-4ACA-9DCD-0D824068487A}"/>
              </a:ext>
            </a:extLst>
          </p:cNvPr>
          <p:cNvCxnSpPr/>
          <p:nvPr/>
        </p:nvCxnSpPr>
        <p:spPr>
          <a:xfrm>
            <a:off x="3968066" y="6150952"/>
            <a:ext cx="0" cy="216024"/>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17FC1C7C-DF81-4ECF-9900-27AC9FC286DF}"/>
              </a:ext>
            </a:extLst>
          </p:cNvPr>
          <p:cNvCxnSpPr/>
          <p:nvPr/>
        </p:nvCxnSpPr>
        <p:spPr>
          <a:xfrm>
            <a:off x="5480234" y="6150952"/>
            <a:ext cx="0" cy="216024"/>
          </a:xfrm>
          <a:prstGeom prst="line">
            <a:avLst/>
          </a:prstGeom>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B66E926F-1292-4849-B9CB-ABD7EFC4A927}"/>
              </a:ext>
            </a:extLst>
          </p:cNvPr>
          <p:cNvSpPr txBox="1"/>
          <p:nvPr/>
        </p:nvSpPr>
        <p:spPr>
          <a:xfrm>
            <a:off x="511682" y="6438984"/>
            <a:ext cx="5544616" cy="369332"/>
          </a:xfrm>
          <a:prstGeom prst="rect">
            <a:avLst/>
          </a:prstGeom>
          <a:noFill/>
        </p:spPr>
        <p:txBody>
          <a:bodyPr wrap="square" rtlCol="0">
            <a:spAutoFit/>
          </a:bodyPr>
          <a:lstStyle/>
          <a:p>
            <a:r>
              <a:rPr lang="en-GB" dirty="0"/>
              <a:t>181                        182                       183                       184</a:t>
            </a:r>
          </a:p>
        </p:txBody>
      </p:sp>
      <p:sp>
        <p:nvSpPr>
          <p:cNvPr id="28" name="Oval 27">
            <a:extLst>
              <a:ext uri="{FF2B5EF4-FFF2-40B4-BE49-F238E27FC236}">
                <a16:creationId xmlns:a16="http://schemas.microsoft.com/office/drawing/2014/main" id="{CE72A305-FAA4-4577-8915-4C3FF7F1E663}"/>
              </a:ext>
            </a:extLst>
          </p:cNvPr>
          <p:cNvSpPr/>
          <p:nvPr/>
        </p:nvSpPr>
        <p:spPr>
          <a:xfrm>
            <a:off x="3031962" y="5646896"/>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B7D77BC9-8629-46AD-9782-E98A35404B45}"/>
              </a:ext>
            </a:extLst>
          </p:cNvPr>
          <p:cNvSpPr/>
          <p:nvPr/>
        </p:nvSpPr>
        <p:spPr>
          <a:xfrm>
            <a:off x="4616138" y="5646896"/>
            <a:ext cx="216024" cy="216024"/>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cxnSp>
        <p:nvCxnSpPr>
          <p:cNvPr id="30" name="Straight Connector 29">
            <a:extLst>
              <a:ext uri="{FF2B5EF4-FFF2-40B4-BE49-F238E27FC236}">
                <a16:creationId xmlns:a16="http://schemas.microsoft.com/office/drawing/2014/main" id="{E1F6B06B-4459-4E14-AE13-83C999037F1D}"/>
              </a:ext>
            </a:extLst>
          </p:cNvPr>
          <p:cNvCxnSpPr>
            <a:stCxn id="28" idx="6"/>
            <a:endCxn id="29" idx="2"/>
          </p:cNvCxnSpPr>
          <p:nvPr/>
        </p:nvCxnSpPr>
        <p:spPr>
          <a:xfrm>
            <a:off x="3247986" y="5754908"/>
            <a:ext cx="1368152" cy="0"/>
          </a:xfrm>
          <a:prstGeom prst="line">
            <a:avLst/>
          </a:prstGeom>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0D5E97FB-CFBF-443A-A4AF-45C477794635}"/>
                  </a:ext>
                </a:extLst>
              </p:cNvPr>
              <p:cNvSpPr txBox="1"/>
              <p:nvPr/>
            </p:nvSpPr>
            <p:spPr>
              <a:xfrm>
                <a:off x="6056298" y="6437443"/>
                <a:ext cx="1565052" cy="369332"/>
              </a:xfrm>
              <a:prstGeom prst="rect">
                <a:avLst/>
              </a:prstGeom>
              <a:noFill/>
            </p:spPr>
            <p:txBody>
              <a:bodyPr wrap="square" rtlCol="0">
                <a:spAutoFit/>
              </a:bodyPr>
              <a:lstStyle/>
              <a:p>
                <a:r>
                  <a:rPr lang="en-GB" dirty="0"/>
                  <a:t>Time </a:t>
                </a:r>
                <a14:m>
                  <m:oMath xmlns:m="http://schemas.openxmlformats.org/officeDocument/2006/math">
                    <m:r>
                      <a:rPr lang="en-GB" b="0" i="1" smtClean="0">
                        <a:latin typeface="Cambria Math" panose="02040503050406030204" pitchFamily="18" charset="0"/>
                      </a:rPr>
                      <m:t>𝑡</m:t>
                    </m:r>
                  </m:oMath>
                </a14:m>
                <a:r>
                  <a:rPr lang="en-GB" dirty="0"/>
                  <a:t> (secs)</a:t>
                </a:r>
              </a:p>
            </p:txBody>
          </p:sp>
        </mc:Choice>
        <mc:Fallback xmlns="">
          <p:sp>
            <p:nvSpPr>
              <p:cNvPr id="32" name="TextBox 31">
                <a:extLst>
                  <a:ext uri="{FF2B5EF4-FFF2-40B4-BE49-F238E27FC236}">
                    <a16:creationId xmlns:a16="http://schemas.microsoft.com/office/drawing/2014/main" id="{0D5E97FB-CFBF-443A-A4AF-45C477794635}"/>
                  </a:ext>
                </a:extLst>
              </p:cNvPr>
              <p:cNvSpPr txBox="1">
                <a:spLocks noRot="1" noChangeAspect="1" noMove="1" noResize="1" noEditPoints="1" noAdjustHandles="1" noChangeArrowheads="1" noChangeShapeType="1" noTextEdit="1"/>
              </p:cNvSpPr>
              <p:nvPr/>
            </p:nvSpPr>
            <p:spPr>
              <a:xfrm>
                <a:off x="6056298" y="6437443"/>
                <a:ext cx="1565052" cy="369332"/>
              </a:xfrm>
              <a:prstGeom prst="rect">
                <a:avLst/>
              </a:prstGeom>
              <a:blipFill>
                <a:blip r:embed="rId4"/>
                <a:stretch>
                  <a:fillRect l="-3113" t="-8197" b="-24590"/>
                </a:stretch>
              </a:blipFill>
            </p:spPr>
            <p:txBody>
              <a:bodyPr/>
              <a:lstStyle/>
              <a:p>
                <a:r>
                  <a:rPr lang="en-GB">
                    <a:noFill/>
                  </a:rPr>
                  <a:t> </a:t>
                </a:r>
              </a:p>
            </p:txBody>
          </p:sp>
        </mc:Fallback>
      </mc:AlternateContent>
      <p:sp>
        <p:nvSpPr>
          <p:cNvPr id="33" name="Rectangle 32">
            <a:extLst>
              <a:ext uri="{FF2B5EF4-FFF2-40B4-BE49-F238E27FC236}">
                <a16:creationId xmlns:a16="http://schemas.microsoft.com/office/drawing/2014/main" id="{7B2F169B-D1A7-484C-81AD-4E61442775E6}"/>
              </a:ext>
            </a:extLst>
          </p:cNvPr>
          <p:cNvSpPr/>
          <p:nvPr/>
        </p:nvSpPr>
        <p:spPr>
          <a:xfrm>
            <a:off x="755576" y="3714736"/>
            <a:ext cx="2470224" cy="5651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4" name="Rectangle 33">
            <a:extLst>
              <a:ext uri="{FF2B5EF4-FFF2-40B4-BE49-F238E27FC236}">
                <a16:creationId xmlns:a16="http://schemas.microsoft.com/office/drawing/2014/main" id="{62BFC4C2-28C2-4F8F-B855-127432718954}"/>
              </a:ext>
            </a:extLst>
          </p:cNvPr>
          <p:cNvSpPr/>
          <p:nvPr/>
        </p:nvSpPr>
        <p:spPr>
          <a:xfrm>
            <a:off x="748920" y="3148455"/>
            <a:ext cx="2470224" cy="5651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5" name="Rectangle 34">
            <a:extLst>
              <a:ext uri="{FF2B5EF4-FFF2-40B4-BE49-F238E27FC236}">
                <a16:creationId xmlns:a16="http://schemas.microsoft.com/office/drawing/2014/main" id="{DEB2650C-0F0A-4E03-B239-B7565ECBC830}"/>
              </a:ext>
            </a:extLst>
          </p:cNvPr>
          <p:cNvSpPr/>
          <p:nvPr/>
        </p:nvSpPr>
        <p:spPr>
          <a:xfrm>
            <a:off x="755576" y="2591038"/>
            <a:ext cx="2470224" cy="5651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6" name="Rectangle 35">
            <a:extLst>
              <a:ext uri="{FF2B5EF4-FFF2-40B4-BE49-F238E27FC236}">
                <a16:creationId xmlns:a16="http://schemas.microsoft.com/office/drawing/2014/main" id="{5E70F964-F82C-4F84-AC24-F4DC9DB9D1F5}"/>
              </a:ext>
            </a:extLst>
          </p:cNvPr>
          <p:cNvSpPr/>
          <p:nvPr/>
        </p:nvSpPr>
        <p:spPr>
          <a:xfrm>
            <a:off x="5199127" y="5309283"/>
            <a:ext cx="3656137" cy="7386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400" dirty="0"/>
              <a:t>Recall that a filled circle means the value is included, and an unfilled one means the value (of 183.5) is not included.</a:t>
            </a:r>
          </a:p>
        </p:txBody>
      </p:sp>
      <p:sp>
        <p:nvSpPr>
          <p:cNvPr id="31" name="Rectangle 30">
            <a:extLst>
              <a:ext uri="{FF2B5EF4-FFF2-40B4-BE49-F238E27FC236}">
                <a16:creationId xmlns:a16="http://schemas.microsoft.com/office/drawing/2014/main" id="{6020656C-DDCA-425D-8FED-467657BD0C85}"/>
              </a:ext>
            </a:extLst>
          </p:cNvPr>
          <p:cNvSpPr/>
          <p:nvPr/>
        </p:nvSpPr>
        <p:spPr>
          <a:xfrm>
            <a:off x="215900" y="5309282"/>
            <a:ext cx="8864735" cy="14979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7" name="Rectangle 36">
            <a:extLst>
              <a:ext uri="{FF2B5EF4-FFF2-40B4-BE49-F238E27FC236}">
                <a16:creationId xmlns:a16="http://schemas.microsoft.com/office/drawing/2014/main" id="{822A24DD-BE69-4E0B-8F1D-1A60D8D0DA82}"/>
              </a:ext>
            </a:extLst>
          </p:cNvPr>
          <p:cNvSpPr/>
          <p:nvPr/>
        </p:nvSpPr>
        <p:spPr>
          <a:xfrm>
            <a:off x="465576" y="2587676"/>
            <a:ext cx="283344" cy="2938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38" name="Rectangle 37">
            <a:extLst>
              <a:ext uri="{FF2B5EF4-FFF2-40B4-BE49-F238E27FC236}">
                <a16:creationId xmlns:a16="http://schemas.microsoft.com/office/drawing/2014/main" id="{D82D377F-BB1D-4D31-8E9D-22B1B99F7E3F}"/>
              </a:ext>
            </a:extLst>
          </p:cNvPr>
          <p:cNvSpPr/>
          <p:nvPr/>
        </p:nvSpPr>
        <p:spPr>
          <a:xfrm>
            <a:off x="465576" y="3145237"/>
            <a:ext cx="283344" cy="2938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39" name="Rectangle 38">
            <a:extLst>
              <a:ext uri="{FF2B5EF4-FFF2-40B4-BE49-F238E27FC236}">
                <a16:creationId xmlns:a16="http://schemas.microsoft.com/office/drawing/2014/main" id="{962C0871-57A2-40CC-B739-0B74D4C1D192}"/>
              </a:ext>
            </a:extLst>
          </p:cNvPr>
          <p:cNvSpPr/>
          <p:nvPr/>
        </p:nvSpPr>
        <p:spPr>
          <a:xfrm>
            <a:off x="465576" y="3702607"/>
            <a:ext cx="283344" cy="2938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40" name="Rectangle 39">
            <a:extLst>
              <a:ext uri="{FF2B5EF4-FFF2-40B4-BE49-F238E27FC236}">
                <a16:creationId xmlns:a16="http://schemas.microsoft.com/office/drawing/2014/main" id="{26B2124B-0D32-4DB1-8E4F-5BAECF812D32}"/>
              </a:ext>
            </a:extLst>
          </p:cNvPr>
          <p:cNvSpPr/>
          <p:nvPr/>
        </p:nvSpPr>
        <p:spPr>
          <a:xfrm>
            <a:off x="201208" y="4996874"/>
            <a:ext cx="283344" cy="2938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d</a:t>
            </a:r>
          </a:p>
        </p:txBody>
      </p:sp>
    </p:spTree>
    <p:extLst>
      <p:ext uri="{BB962C8B-B14F-4D97-AF65-F5344CB8AC3E}">
        <p14:creationId xmlns:p14="http://schemas.microsoft.com/office/powerpoint/2010/main" val="35384234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1"/>
                                        </p:tgtEl>
                                      </p:cBhvr>
                                    </p:animEffect>
                                    <p:set>
                                      <p:cBhvr>
                                        <p:cTn id="7"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8" restart="whenNotActive" fill="hold" evtFilter="cancelBubble" nodeType="interactiveSeq">
                <p:stCondLst>
                  <p:cond evt="onClick" delay="0">
                    <p:tgtEl>
                      <p:spTgt spid="3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33"/>
                                        </p:tgtEl>
                                      </p:cBhvr>
                                    </p:animEffect>
                                    <p:set>
                                      <p:cBhvr>
                                        <p:cTn id="13" dur="1" fill="hold">
                                          <p:stCondLst>
                                            <p:cond delay="499"/>
                                          </p:stCondLst>
                                        </p:cTn>
                                        <p:tgtEl>
                                          <p:spTgt spid="33"/>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nextCondLst>
                <p:cond evt="onClick" delay="0">
                  <p:tgtEl>
                    <p:spTgt spid="33"/>
                  </p:tgtEl>
                </p:cond>
              </p:nextCondLst>
            </p:seq>
            <p:seq concurrent="1" nextAc="seek">
              <p:cTn id="20" restart="whenNotActive" fill="hold" evtFilter="cancelBubble" nodeType="interactiveSeq">
                <p:stCondLst>
                  <p:cond evt="onClick" delay="0">
                    <p:tgtEl>
                      <p:spTgt spid="34"/>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34"/>
                                        </p:tgtEl>
                                      </p:cBhvr>
                                    </p:animEffect>
                                    <p:set>
                                      <p:cBhvr>
                                        <p:cTn id="25" dur="1" fill="hold">
                                          <p:stCondLst>
                                            <p:cond delay="499"/>
                                          </p:stCondLst>
                                        </p:cTn>
                                        <p:tgtEl>
                                          <p:spTgt spid="34"/>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nextCondLst>
                <p:cond evt="onClick" delay="0">
                  <p:tgtEl>
                    <p:spTgt spid="34"/>
                  </p:tgtEl>
                </p:cond>
              </p:nextCondLst>
            </p:seq>
            <p:seq concurrent="1" nextAc="seek">
              <p:cTn id="32" restart="whenNotActive" fill="hold" evtFilter="cancelBubble" nodeType="interactiveSeq">
                <p:stCondLst>
                  <p:cond evt="onClick" delay="0">
                    <p:tgtEl>
                      <p:spTgt spid="35"/>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35"/>
                                        </p:tgtEl>
                                      </p:cBhvr>
                                    </p:animEffect>
                                    <p:set>
                                      <p:cBhvr>
                                        <p:cTn id="37" dur="1" fill="hold">
                                          <p:stCondLst>
                                            <p:cond delay="499"/>
                                          </p:stCondLst>
                                        </p:cTn>
                                        <p:tgtEl>
                                          <p:spTgt spid="35"/>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35"/>
                  </p:tgtEl>
                </p:cond>
              </p:nextCondLst>
            </p:seq>
          </p:childTnLst>
        </p:cTn>
      </p:par>
    </p:tnLst>
    <p:bldLst>
      <p:bldP spid="13" grpId="0" animBg="1"/>
      <p:bldP spid="16" grpId="0" animBg="1"/>
      <p:bldP spid="19" grpId="0" animBg="1"/>
      <p:bldP spid="33" grpId="0" animBg="1"/>
      <p:bldP spid="34" grpId="0" animBg="1"/>
      <p:bldP spid="35" grpId="0" animBg="1"/>
      <p:bldP spid="3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p:cNvGrpSpPr/>
          <p:nvPr/>
        </p:nvGrpSpPr>
        <p:grpSpPr>
          <a:xfrm>
            <a:off x="-1144" y="0"/>
            <a:ext cx="9145144" cy="599127"/>
            <a:chOff x="-1144" y="0"/>
            <a:chExt cx="9145144" cy="599127"/>
          </a:xfrm>
        </p:grpSpPr>
        <p:sp>
          <p:nvSpPr>
            <p:cNvPr id="3" name="TextBox 2"/>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Easily getting bounds</a:t>
              </a:r>
            </a:p>
          </p:txBody>
        </p:sp>
        <p:cxnSp>
          <p:nvCxnSpPr>
            <p:cNvPr id="4" name="Straight Connector 3"/>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1547664" y="1556792"/>
            <a:ext cx="6120680" cy="461665"/>
          </a:xfrm>
          <a:prstGeom prst="rect">
            <a:avLst/>
          </a:prstGeom>
          <a:noFill/>
        </p:spPr>
        <p:txBody>
          <a:bodyPr wrap="square" rtlCol="0">
            <a:spAutoFit/>
          </a:bodyPr>
          <a:lstStyle/>
          <a:p>
            <a:r>
              <a:rPr lang="en-GB" sz="2400" b="1" dirty="0"/>
              <a:t>Value: </a:t>
            </a:r>
            <a:r>
              <a:rPr lang="en-GB" sz="2400" dirty="0"/>
              <a:t>250m</a:t>
            </a:r>
            <a:r>
              <a:rPr lang="en-GB" sz="2400" b="1" dirty="0"/>
              <a:t>                Correct to: </a:t>
            </a:r>
            <a:r>
              <a:rPr lang="en-GB" sz="2400" dirty="0"/>
              <a:t>nearest 10m</a:t>
            </a:r>
          </a:p>
        </p:txBody>
      </p:sp>
      <p:sp>
        <p:nvSpPr>
          <p:cNvPr id="6" name="TextBox 5"/>
          <p:cNvSpPr txBox="1"/>
          <p:nvPr/>
        </p:nvSpPr>
        <p:spPr>
          <a:xfrm>
            <a:off x="1835696" y="2348880"/>
            <a:ext cx="6120680" cy="830997"/>
          </a:xfrm>
          <a:prstGeom prst="rect">
            <a:avLst/>
          </a:prstGeom>
          <a:noFill/>
        </p:spPr>
        <p:txBody>
          <a:bodyPr wrap="square" rtlCol="0">
            <a:spAutoFit/>
          </a:bodyPr>
          <a:lstStyle/>
          <a:p>
            <a:r>
              <a:rPr lang="en-GB" sz="2400" b="1" dirty="0"/>
              <a:t>Lower Bound = 250 – (10/2) = 245m</a:t>
            </a:r>
          </a:p>
          <a:p>
            <a:r>
              <a:rPr lang="en-GB" sz="2400" b="1" dirty="0"/>
              <a:t>Upper Bound = 250 + (10/2) = 255m</a:t>
            </a:r>
            <a:endParaRPr lang="en-GB" sz="2400" dirty="0"/>
          </a:p>
        </p:txBody>
      </p:sp>
      <p:sp>
        <p:nvSpPr>
          <p:cNvPr id="7" name="TextBox 6"/>
          <p:cNvSpPr txBox="1"/>
          <p:nvPr/>
        </p:nvSpPr>
        <p:spPr>
          <a:xfrm>
            <a:off x="1201341" y="917104"/>
            <a:ext cx="6984776"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GB" sz="2400" dirty="0"/>
              <a:t>To find bounds, just add or subtract </a:t>
            </a:r>
            <a:r>
              <a:rPr lang="en-GB" sz="2400" u="sng" dirty="0"/>
              <a:t>half the accuracy</a:t>
            </a:r>
            <a:r>
              <a:rPr lang="en-GB" sz="2400" dirty="0"/>
              <a:t>!</a:t>
            </a:r>
          </a:p>
        </p:txBody>
      </p:sp>
      <p:sp>
        <p:nvSpPr>
          <p:cNvPr id="8" name="Rectangle 7"/>
          <p:cNvSpPr/>
          <p:nvPr/>
        </p:nvSpPr>
        <p:spPr>
          <a:xfrm>
            <a:off x="3851920" y="2420888"/>
            <a:ext cx="2736304" cy="3198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p:cNvSpPr/>
          <p:nvPr/>
        </p:nvSpPr>
        <p:spPr>
          <a:xfrm>
            <a:off x="3851920" y="2780928"/>
            <a:ext cx="2736304" cy="3198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TextBox 9"/>
          <p:cNvSpPr txBox="1"/>
          <p:nvPr/>
        </p:nvSpPr>
        <p:spPr>
          <a:xfrm>
            <a:off x="1475656" y="3645024"/>
            <a:ext cx="6552728" cy="461665"/>
          </a:xfrm>
          <a:prstGeom prst="rect">
            <a:avLst/>
          </a:prstGeom>
          <a:noFill/>
        </p:spPr>
        <p:txBody>
          <a:bodyPr wrap="square" rtlCol="0">
            <a:spAutoFit/>
          </a:bodyPr>
          <a:lstStyle/>
          <a:p>
            <a:r>
              <a:rPr lang="en-GB" sz="2400" b="1" dirty="0"/>
              <a:t>Value: </a:t>
            </a:r>
            <a:r>
              <a:rPr lang="en-GB" sz="2400" dirty="0"/>
              <a:t>423mm</a:t>
            </a:r>
            <a:r>
              <a:rPr lang="en-GB" sz="2400" b="1" dirty="0"/>
              <a:t>                Correct to: </a:t>
            </a:r>
            <a:r>
              <a:rPr lang="en-GB" sz="2400" dirty="0"/>
              <a:t>tenth of a mm</a:t>
            </a:r>
          </a:p>
        </p:txBody>
      </p:sp>
      <mc:AlternateContent xmlns:mc="http://schemas.openxmlformats.org/markup-compatibility/2006" xmlns:a14="http://schemas.microsoft.com/office/drawing/2010/main">
        <mc:Choice Requires="a14">
          <p:sp>
            <p:nvSpPr>
              <p:cNvPr id="11" name="TextBox 10"/>
              <p:cNvSpPr txBox="1"/>
              <p:nvPr/>
            </p:nvSpPr>
            <p:spPr>
              <a:xfrm>
                <a:off x="1835696" y="4293096"/>
                <a:ext cx="6120680" cy="1155829"/>
              </a:xfrm>
              <a:prstGeom prst="rect">
                <a:avLst/>
              </a:prstGeom>
              <a:noFill/>
            </p:spPr>
            <p:txBody>
              <a:bodyPr wrap="square" rtlCol="0">
                <a:spAutoFit/>
              </a:bodyPr>
              <a:lstStyle/>
              <a:p>
                <a:r>
                  <a:rPr lang="en-GB" sz="2400" b="1" dirty="0"/>
                  <a:t>Lower Bound </a:t>
                </a:r>
                <a14:m>
                  <m:oMath xmlns:m="http://schemas.openxmlformats.org/officeDocument/2006/math">
                    <m:r>
                      <a:rPr lang="en-GB" sz="2400" b="1" i="1" smtClean="0">
                        <a:latin typeface="Cambria Math" panose="02040503050406030204" pitchFamily="18" charset="0"/>
                      </a:rPr>
                      <m:t>=</m:t>
                    </m:r>
                    <m:r>
                      <a:rPr lang="en-GB" sz="2400" b="1" i="1" smtClean="0">
                        <a:latin typeface="Cambria Math" panose="02040503050406030204" pitchFamily="18" charset="0"/>
                      </a:rPr>
                      <m:t>𝟒𝟐𝟑</m:t>
                    </m:r>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𝟎</m:t>
                        </m:r>
                        <m:r>
                          <a:rPr lang="en-GB" sz="2400" b="1" i="1" smtClean="0">
                            <a:latin typeface="Cambria Math" panose="02040503050406030204" pitchFamily="18" charset="0"/>
                          </a:rPr>
                          <m:t>.</m:t>
                        </m:r>
                        <m:r>
                          <a:rPr lang="en-GB" sz="2400" b="1" i="1" smtClean="0">
                            <a:latin typeface="Cambria Math" panose="02040503050406030204" pitchFamily="18" charset="0"/>
                          </a:rPr>
                          <m:t>𝟏</m:t>
                        </m:r>
                      </m:num>
                      <m:den>
                        <m:r>
                          <a:rPr lang="en-GB" sz="2400" b="1" i="1" smtClean="0">
                            <a:latin typeface="Cambria Math" panose="02040503050406030204" pitchFamily="18" charset="0"/>
                          </a:rPr>
                          <m:t>𝟐</m:t>
                        </m:r>
                      </m:den>
                    </m:f>
                    <m:r>
                      <a:rPr lang="en-GB" sz="2400" b="1" i="1" smtClean="0">
                        <a:latin typeface="Cambria Math" panose="02040503050406030204" pitchFamily="18" charset="0"/>
                      </a:rPr>
                      <m:t>=</m:t>
                    </m:r>
                    <m:r>
                      <a:rPr lang="en-GB" sz="2400" b="1" i="1" smtClean="0">
                        <a:latin typeface="Cambria Math" panose="02040503050406030204" pitchFamily="18" charset="0"/>
                      </a:rPr>
                      <m:t>𝟒𝟐𝟐</m:t>
                    </m:r>
                    <m:r>
                      <a:rPr lang="en-GB" sz="2400" b="1" i="1" smtClean="0">
                        <a:latin typeface="Cambria Math" panose="02040503050406030204" pitchFamily="18" charset="0"/>
                      </a:rPr>
                      <m:t>.</m:t>
                    </m:r>
                    <m:r>
                      <a:rPr lang="en-GB" sz="2400" b="1" i="1" smtClean="0">
                        <a:latin typeface="Cambria Math" panose="02040503050406030204" pitchFamily="18" charset="0"/>
                      </a:rPr>
                      <m:t>𝟗𝟓</m:t>
                    </m:r>
                  </m:oMath>
                </a14:m>
                <a:r>
                  <a:rPr lang="en-GB" sz="2400" b="1" dirty="0"/>
                  <a:t> mm</a:t>
                </a:r>
              </a:p>
              <a:p>
                <a:r>
                  <a:rPr lang="en-GB" sz="2400" b="1" dirty="0"/>
                  <a:t>Upper Bound </a:t>
                </a:r>
                <a14:m>
                  <m:oMath xmlns:m="http://schemas.openxmlformats.org/officeDocument/2006/math">
                    <m:r>
                      <a:rPr lang="en-GB" sz="2400" b="1" i="1" smtClean="0">
                        <a:latin typeface="Cambria Math" panose="02040503050406030204" pitchFamily="18" charset="0"/>
                      </a:rPr>
                      <m:t>=</m:t>
                    </m:r>
                    <m:r>
                      <a:rPr lang="en-GB" sz="2400" b="1" i="1" smtClean="0">
                        <a:latin typeface="Cambria Math" panose="02040503050406030204" pitchFamily="18" charset="0"/>
                      </a:rPr>
                      <m:t>𝟒𝟐𝟑</m:t>
                    </m:r>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𝟎</m:t>
                        </m:r>
                        <m:r>
                          <a:rPr lang="en-GB" sz="2400" b="1" i="1" smtClean="0">
                            <a:latin typeface="Cambria Math" panose="02040503050406030204" pitchFamily="18" charset="0"/>
                          </a:rPr>
                          <m:t>.</m:t>
                        </m:r>
                        <m:r>
                          <a:rPr lang="en-GB" sz="2400" b="1" i="1" smtClean="0">
                            <a:latin typeface="Cambria Math" panose="02040503050406030204" pitchFamily="18" charset="0"/>
                          </a:rPr>
                          <m:t>𝟏</m:t>
                        </m:r>
                      </m:num>
                      <m:den>
                        <m:r>
                          <a:rPr lang="en-GB" sz="2400" b="1" i="1" smtClean="0">
                            <a:latin typeface="Cambria Math" panose="02040503050406030204" pitchFamily="18" charset="0"/>
                          </a:rPr>
                          <m:t>𝟐</m:t>
                        </m:r>
                      </m:den>
                    </m:f>
                    <m:r>
                      <a:rPr lang="en-GB" sz="2400" b="1" i="1" smtClean="0">
                        <a:latin typeface="Cambria Math" panose="02040503050406030204" pitchFamily="18" charset="0"/>
                      </a:rPr>
                      <m:t>=</m:t>
                    </m:r>
                    <m:r>
                      <a:rPr lang="en-GB" sz="2400" b="1" i="1" smtClean="0">
                        <a:latin typeface="Cambria Math" panose="02040503050406030204" pitchFamily="18" charset="0"/>
                      </a:rPr>
                      <m:t>𝟒𝟐𝟑</m:t>
                    </m:r>
                    <m:r>
                      <a:rPr lang="en-GB" sz="2400" b="1" i="1" smtClean="0">
                        <a:latin typeface="Cambria Math" panose="02040503050406030204" pitchFamily="18" charset="0"/>
                      </a:rPr>
                      <m:t>.</m:t>
                    </m:r>
                    <m:r>
                      <a:rPr lang="en-GB" sz="2400" b="1" i="1" smtClean="0">
                        <a:latin typeface="Cambria Math" panose="02040503050406030204" pitchFamily="18" charset="0"/>
                      </a:rPr>
                      <m:t>𝟎𝟓</m:t>
                    </m:r>
                  </m:oMath>
                </a14:m>
                <a:r>
                  <a:rPr lang="en-GB" sz="2400" b="1" dirty="0"/>
                  <a:t> mm</a:t>
                </a:r>
              </a:p>
            </p:txBody>
          </p:sp>
        </mc:Choice>
        <mc:Fallback xmlns="">
          <p:sp>
            <p:nvSpPr>
              <p:cNvPr id="11" name="TextBox 10"/>
              <p:cNvSpPr txBox="1">
                <a:spLocks noRot="1" noChangeAspect="1" noMove="1" noResize="1" noEditPoints="1" noAdjustHandles="1" noChangeArrowheads="1" noChangeShapeType="1" noTextEdit="1"/>
              </p:cNvSpPr>
              <p:nvPr/>
            </p:nvSpPr>
            <p:spPr>
              <a:xfrm>
                <a:off x="1835696" y="4293096"/>
                <a:ext cx="6120680" cy="1155829"/>
              </a:xfrm>
              <a:prstGeom prst="rect">
                <a:avLst/>
              </a:prstGeom>
              <a:blipFill>
                <a:blip r:embed="rId2"/>
                <a:stretch>
                  <a:fillRect l="-1494" b="-4737"/>
                </a:stretch>
              </a:blipFill>
            </p:spPr>
            <p:txBody>
              <a:bodyPr/>
              <a:lstStyle/>
              <a:p>
                <a:r>
                  <a:rPr lang="en-GB">
                    <a:noFill/>
                  </a:rPr>
                  <a:t> </a:t>
                </a:r>
              </a:p>
            </p:txBody>
          </p:sp>
        </mc:Fallback>
      </mc:AlternateContent>
      <p:sp>
        <p:nvSpPr>
          <p:cNvPr id="12" name="Rectangle 11"/>
          <p:cNvSpPr/>
          <p:nvPr/>
        </p:nvSpPr>
        <p:spPr>
          <a:xfrm>
            <a:off x="3952046" y="4306891"/>
            <a:ext cx="3531829" cy="54919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3" name="Rectangle 12"/>
          <p:cNvSpPr/>
          <p:nvPr/>
        </p:nvSpPr>
        <p:spPr>
          <a:xfrm>
            <a:off x="3952046" y="4862978"/>
            <a:ext cx="3531828" cy="5997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cxnSp>
        <p:nvCxnSpPr>
          <p:cNvPr id="14" name="Straight Connector 13"/>
          <p:cNvCxnSpPr/>
          <p:nvPr/>
        </p:nvCxnSpPr>
        <p:spPr>
          <a:xfrm>
            <a:off x="0" y="3501008"/>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44128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8" grpId="0" animBg="1"/>
      <p:bldP spid="9"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p:cNvGrpSpPr/>
          <p:nvPr/>
        </p:nvGrpSpPr>
        <p:grpSpPr>
          <a:xfrm>
            <a:off x="-1144" y="0"/>
            <a:ext cx="9145144" cy="599127"/>
            <a:chOff x="-1144" y="0"/>
            <a:chExt cx="9145144" cy="599127"/>
          </a:xfrm>
        </p:grpSpPr>
        <p:sp>
          <p:nvSpPr>
            <p:cNvPr id="3" name="TextBox 2"/>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Mini Exercise</a:t>
              </a:r>
            </a:p>
          </p:txBody>
        </p:sp>
        <p:cxnSp>
          <p:nvCxnSpPr>
            <p:cNvPr id="4" name="Straight Connector 3"/>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4392" y="797854"/>
            <a:ext cx="8352928" cy="830997"/>
          </a:xfrm>
          <a:prstGeom prst="rect">
            <a:avLst/>
          </a:prstGeom>
          <a:noFill/>
        </p:spPr>
        <p:txBody>
          <a:bodyPr wrap="square" rtlCol="0">
            <a:spAutoFit/>
          </a:bodyPr>
          <a:lstStyle/>
          <a:p>
            <a:r>
              <a:rPr lang="en-GB" sz="2400" dirty="0"/>
              <a:t>Work out the lower and upper bound for each value given the accuracy, and write the resulting error interval.</a:t>
            </a:r>
          </a:p>
        </p:txBody>
      </p:sp>
      <mc:AlternateContent xmlns:mc="http://schemas.openxmlformats.org/markup-compatibility/2006" xmlns:a14="http://schemas.microsoft.com/office/drawing/2010/main">
        <mc:Choice Requires="a14">
          <p:graphicFrame>
            <p:nvGraphicFramePr>
              <p:cNvPr id="22" name="Table 21"/>
              <p:cNvGraphicFramePr>
                <a:graphicFrameLocks noGrp="1"/>
              </p:cNvGraphicFramePr>
              <p:nvPr>
                <p:extLst>
                  <p:ext uri="{D42A27DB-BD31-4B8C-83A1-F6EECF244321}">
                    <p14:modId xmlns:p14="http://schemas.microsoft.com/office/powerpoint/2010/main" val="922264717"/>
                  </p:ext>
                </p:extLst>
              </p:nvPr>
            </p:nvGraphicFramePr>
            <p:xfrm>
              <a:off x="206173" y="2068463"/>
              <a:ext cx="8737802" cy="3134106"/>
            </p:xfrm>
            <a:graphic>
              <a:graphicData uri="http://schemas.openxmlformats.org/drawingml/2006/table">
                <a:tbl>
                  <a:tblPr/>
                  <a:tblGrid>
                    <a:gridCol w="1271391">
                      <a:extLst>
                        <a:ext uri="{9D8B030D-6E8A-4147-A177-3AD203B41FA5}">
                          <a16:colId xmlns:a16="http://schemas.microsoft.com/office/drawing/2014/main" val="20000"/>
                        </a:ext>
                      </a:extLst>
                    </a:gridCol>
                    <a:gridCol w="1849252">
                      <a:extLst>
                        <a:ext uri="{9D8B030D-6E8A-4147-A177-3AD203B41FA5}">
                          <a16:colId xmlns:a16="http://schemas.microsoft.com/office/drawing/2014/main" val="20001"/>
                        </a:ext>
                      </a:extLst>
                    </a:gridCol>
                    <a:gridCol w="1622735">
                      <a:extLst>
                        <a:ext uri="{9D8B030D-6E8A-4147-A177-3AD203B41FA5}">
                          <a16:colId xmlns:a16="http://schemas.microsoft.com/office/drawing/2014/main" val="20002"/>
                        </a:ext>
                      </a:extLst>
                    </a:gridCol>
                    <a:gridCol w="1633954">
                      <a:extLst>
                        <a:ext uri="{9D8B030D-6E8A-4147-A177-3AD203B41FA5}">
                          <a16:colId xmlns:a16="http://schemas.microsoft.com/office/drawing/2014/main" val="20003"/>
                        </a:ext>
                      </a:extLst>
                    </a:gridCol>
                    <a:gridCol w="2360470">
                      <a:extLst>
                        <a:ext uri="{9D8B030D-6E8A-4147-A177-3AD203B41FA5}">
                          <a16:colId xmlns:a16="http://schemas.microsoft.com/office/drawing/2014/main" val="1758880857"/>
                        </a:ext>
                      </a:extLst>
                    </a:gridCol>
                  </a:tblGrid>
                  <a:tr h="0">
                    <a:tc>
                      <a:txBody>
                        <a:bodyPr/>
                        <a:lstStyle/>
                        <a:p>
                          <a:pPr>
                            <a:lnSpc>
                              <a:spcPct val="115000"/>
                            </a:lnSpc>
                            <a:spcAft>
                              <a:spcPts val="0"/>
                            </a:spcAft>
                          </a:pPr>
                          <a:r>
                            <a:rPr lang="en-GB" sz="2000" b="1" dirty="0">
                              <a:solidFill>
                                <a:schemeClr val="bg1"/>
                              </a:solidFill>
                              <a:latin typeface="Calibri"/>
                              <a:ea typeface="Calibri"/>
                              <a:cs typeface="Times New Roman"/>
                            </a:rPr>
                            <a:t>Value (</a:t>
                          </a:r>
                          <a14:m>
                            <m:oMath xmlns:m="http://schemas.openxmlformats.org/officeDocument/2006/math">
                              <m:r>
                                <a:rPr lang="en-GB" sz="2000" b="1" i="1" smtClean="0">
                                  <a:solidFill>
                                    <a:schemeClr val="bg1"/>
                                  </a:solidFill>
                                  <a:latin typeface="Cambria Math" panose="02040503050406030204" pitchFamily="18" charset="0"/>
                                  <a:ea typeface="Calibri"/>
                                  <a:cs typeface="Times New Roman"/>
                                </a:rPr>
                                <m:t>𝒙</m:t>
                              </m:r>
                            </m:oMath>
                          </a14:m>
                          <a:r>
                            <a:rPr lang="en-GB" sz="2000" b="1" dirty="0">
                              <a:solidFill>
                                <a:schemeClr val="bg1"/>
                              </a:solidFill>
                              <a:latin typeface="Calibri"/>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nSpc>
                              <a:spcPct val="115000"/>
                            </a:lnSpc>
                            <a:spcAft>
                              <a:spcPts val="0"/>
                            </a:spcAft>
                          </a:pPr>
                          <a:r>
                            <a:rPr lang="en-GB" sz="2000" b="1" dirty="0">
                              <a:solidFill>
                                <a:schemeClr val="bg1"/>
                              </a:solidFill>
                              <a:latin typeface="Calibri"/>
                              <a:ea typeface="Calibri"/>
                              <a:cs typeface="Times New Roman"/>
                            </a:rPr>
                            <a:t>Accuracy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nSpc>
                              <a:spcPct val="115000"/>
                            </a:lnSpc>
                            <a:spcAft>
                              <a:spcPts val="0"/>
                            </a:spcAft>
                          </a:pPr>
                          <a:r>
                            <a:rPr lang="en-GB" sz="2000" b="1">
                              <a:solidFill>
                                <a:schemeClr val="bg1"/>
                              </a:solidFill>
                              <a:latin typeface="Calibri"/>
                              <a:ea typeface="Calibri"/>
                              <a:cs typeface="Times New Roman"/>
                            </a:rPr>
                            <a:t>Lower Bound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nSpc>
                              <a:spcPct val="115000"/>
                            </a:lnSpc>
                            <a:spcAft>
                              <a:spcPts val="0"/>
                            </a:spcAft>
                          </a:pPr>
                          <a:r>
                            <a:rPr lang="en-GB" sz="2000" b="1" dirty="0">
                              <a:solidFill>
                                <a:schemeClr val="bg1"/>
                              </a:solidFill>
                              <a:latin typeface="Calibri"/>
                              <a:ea typeface="Calibri"/>
                              <a:cs typeface="Times New Roman"/>
                            </a:rPr>
                            <a:t>Upper Bound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nSpc>
                              <a:spcPct val="115000"/>
                            </a:lnSpc>
                            <a:spcAft>
                              <a:spcPts val="0"/>
                            </a:spcAft>
                          </a:pPr>
                          <a:r>
                            <a:rPr lang="en-GB" sz="2000" b="1" dirty="0">
                              <a:solidFill>
                                <a:schemeClr val="bg1"/>
                              </a:solidFill>
                              <a:latin typeface="Calibri"/>
                              <a:ea typeface="Calibri"/>
                              <a:cs typeface="Times New Roman"/>
                            </a:rPr>
                            <a:t>Error Interval of </a:t>
                          </a:r>
                          <a14:m>
                            <m:oMath xmlns:m="http://schemas.openxmlformats.org/officeDocument/2006/math">
                              <m:r>
                                <a:rPr lang="en-GB" sz="2000" b="1" i="1" smtClean="0">
                                  <a:solidFill>
                                    <a:schemeClr val="bg1"/>
                                  </a:solidFill>
                                  <a:latin typeface="Cambria Math" panose="02040503050406030204" pitchFamily="18" charset="0"/>
                                  <a:ea typeface="Calibri"/>
                                  <a:cs typeface="Times New Roman"/>
                                </a:rPr>
                                <m:t>𝒙</m:t>
                              </m:r>
                            </m:oMath>
                          </a14:m>
                          <a:endParaRPr lang="en-GB" sz="2000" b="1" dirty="0">
                            <a:solidFill>
                              <a:schemeClr val="bg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0">
                    <a:tc>
                      <a:txBody>
                        <a:bodyPr/>
                        <a:lstStyle/>
                        <a:p>
                          <a:pPr>
                            <a:lnSpc>
                              <a:spcPct val="115000"/>
                            </a:lnSpc>
                            <a:spcAft>
                              <a:spcPts val="0"/>
                            </a:spcAft>
                          </a:pPr>
                          <a:r>
                            <a:rPr lang="en-GB" sz="2000" dirty="0">
                              <a:latin typeface="Calibri"/>
                              <a:ea typeface="Calibri"/>
                              <a:cs typeface="Times New Roman"/>
                            </a:rPr>
                            <a:t>7cm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Nearest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6.5cm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7.5cm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ea typeface="Calibri"/>
                                    <a:cs typeface="Times New Roman"/>
                                  </a:rPr>
                                  <m:t>𝟔</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𝟓</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𝒙</m:t>
                                </m:r>
                                <m:r>
                                  <a:rPr lang="en-GB" sz="2000" b="1" i="1" smtClean="0">
                                    <a:latin typeface="Cambria Math" panose="02040503050406030204" pitchFamily="18" charset="0"/>
                                    <a:ea typeface="Calibri"/>
                                    <a:cs typeface="Times New Roman"/>
                                  </a:rPr>
                                  <m:t>&lt;</m:t>
                                </m:r>
                                <m:r>
                                  <a:rPr lang="en-GB" sz="2000" b="1" i="1" smtClean="0">
                                    <a:latin typeface="Cambria Math" panose="02040503050406030204" pitchFamily="18" charset="0"/>
                                    <a:ea typeface="Calibri"/>
                                    <a:cs typeface="Times New Roman"/>
                                  </a:rPr>
                                  <m:t>𝟕</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𝟓</m:t>
                                </m:r>
                              </m:oMath>
                            </m:oMathPara>
                          </a14:m>
                          <a:endParaRPr lang="en-GB" sz="20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nSpc>
                              <a:spcPct val="115000"/>
                            </a:lnSpc>
                            <a:spcAft>
                              <a:spcPts val="0"/>
                            </a:spcAft>
                          </a:pPr>
                          <a:r>
                            <a:rPr lang="en-GB" sz="2000" dirty="0">
                              <a:latin typeface="Calibri"/>
                              <a:ea typeface="Calibri"/>
                              <a:cs typeface="Times New Roman"/>
                            </a:rPr>
                            <a:t>5.3m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To 1 </a:t>
                          </a:r>
                          <a:r>
                            <a:rPr lang="en-GB" sz="2000" dirty="0" err="1">
                              <a:latin typeface="Calibri"/>
                              <a:ea typeface="Calibri"/>
                              <a:cs typeface="Times New Roman"/>
                            </a:rPr>
                            <a:t>dp</a:t>
                          </a:r>
                          <a:endParaRPr lang="en-GB"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5.25m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a:latin typeface="Calibri"/>
                              <a:ea typeface="Calibri"/>
                              <a:cs typeface="Times New Roman"/>
                            </a:rPr>
                            <a:t>5.35m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ea typeface="Calibri"/>
                                    <a:cs typeface="Times New Roman"/>
                                  </a:rPr>
                                  <m:t>𝟓</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𝟐𝟓</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𝒙</m:t>
                                </m:r>
                                <m:r>
                                  <a:rPr lang="en-GB" sz="2000" b="1" i="1" smtClean="0">
                                    <a:latin typeface="Cambria Math" panose="02040503050406030204" pitchFamily="18" charset="0"/>
                                    <a:ea typeface="Calibri"/>
                                    <a:cs typeface="Times New Roman"/>
                                  </a:rPr>
                                  <m:t>&lt;</m:t>
                                </m:r>
                                <m:r>
                                  <a:rPr lang="en-GB" sz="2000" b="1" i="1" smtClean="0">
                                    <a:latin typeface="Cambria Math" panose="02040503050406030204" pitchFamily="18" charset="0"/>
                                    <a:ea typeface="Calibri"/>
                                    <a:cs typeface="Times New Roman"/>
                                  </a:rPr>
                                  <m:t>𝟓</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𝟑𝟓</m:t>
                                </m:r>
                              </m:oMath>
                            </m:oMathPara>
                          </a14:m>
                          <a:endParaRPr lang="en-GB" sz="20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nSpc>
                              <a:spcPct val="115000"/>
                            </a:lnSpc>
                            <a:spcAft>
                              <a:spcPts val="0"/>
                            </a:spcAft>
                          </a:pPr>
                          <a:r>
                            <a:rPr lang="en-GB" sz="2000">
                              <a:latin typeface="Calibri"/>
                              <a:ea typeface="Calibri"/>
                              <a:cs typeface="Times New Roman"/>
                            </a:rPr>
                            <a:t>200km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Nearest 10km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195km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205km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ea typeface="Calibri"/>
                                    <a:cs typeface="Times New Roman"/>
                                  </a:rPr>
                                  <m:t>𝟏𝟗𝟓</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𝒙</m:t>
                                </m:r>
                                <m:r>
                                  <a:rPr lang="en-GB" sz="2000" b="1" i="1" smtClean="0">
                                    <a:latin typeface="Cambria Math" panose="02040503050406030204" pitchFamily="18" charset="0"/>
                                    <a:ea typeface="Calibri"/>
                                    <a:cs typeface="Times New Roman"/>
                                  </a:rPr>
                                  <m:t>&lt;</m:t>
                                </m:r>
                                <m:r>
                                  <a:rPr lang="en-GB" sz="2000" b="1" i="1" smtClean="0">
                                    <a:latin typeface="Cambria Math" panose="02040503050406030204" pitchFamily="18" charset="0"/>
                                    <a:ea typeface="Calibri"/>
                                    <a:cs typeface="Times New Roman"/>
                                  </a:rPr>
                                  <m:t>𝟐𝟎𝟓</m:t>
                                </m:r>
                              </m:oMath>
                            </m:oMathPara>
                          </a14:m>
                          <a:endParaRPr lang="en-GB" sz="20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nSpc>
                              <a:spcPct val="115000"/>
                            </a:lnSpc>
                            <a:spcAft>
                              <a:spcPts val="0"/>
                            </a:spcAft>
                          </a:pPr>
                          <a:r>
                            <a:rPr lang="en-GB" sz="2000">
                              <a:latin typeface="Calibri"/>
                              <a:ea typeface="Calibri"/>
                              <a:cs typeface="Times New Roman"/>
                            </a:rPr>
                            <a:t>8.04mm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To 2 </a:t>
                          </a:r>
                          <a:r>
                            <a:rPr lang="en-GB" sz="2000" dirty="0" err="1">
                              <a:latin typeface="Calibri"/>
                              <a:ea typeface="Calibri"/>
                              <a:cs typeface="Times New Roman"/>
                            </a:rPr>
                            <a:t>dp</a:t>
                          </a:r>
                          <a:endParaRPr lang="en-GB"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8.035mm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8.045mm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ea typeface="Calibri"/>
                                    <a:cs typeface="Times New Roman"/>
                                  </a:rPr>
                                  <m:t>𝟖</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𝟎𝟑𝟓</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𝒙</m:t>
                                </m:r>
                                <m:r>
                                  <a:rPr lang="en-GB" sz="2000" b="1" i="1" smtClean="0">
                                    <a:latin typeface="Cambria Math" panose="02040503050406030204" pitchFamily="18" charset="0"/>
                                    <a:ea typeface="Calibri"/>
                                    <a:cs typeface="Times New Roman"/>
                                  </a:rPr>
                                  <m:t>&lt;</m:t>
                                </m:r>
                                <m:r>
                                  <a:rPr lang="en-GB" sz="2000" b="1" i="1" smtClean="0">
                                    <a:latin typeface="Cambria Math" panose="02040503050406030204" pitchFamily="18" charset="0"/>
                                    <a:ea typeface="Calibri"/>
                                    <a:cs typeface="Times New Roman"/>
                                  </a:rPr>
                                  <m:t>𝟖</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𝟎𝟒𝟓</m:t>
                                </m:r>
                              </m:oMath>
                            </m:oMathPara>
                          </a14:m>
                          <a:endParaRPr lang="en-GB" sz="20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lnSpc>
                              <a:spcPct val="115000"/>
                            </a:lnSpc>
                            <a:spcAft>
                              <a:spcPts val="0"/>
                            </a:spcAft>
                          </a:pPr>
                          <a:r>
                            <a:rPr lang="en-GB" sz="2000">
                              <a:latin typeface="Calibri"/>
                              <a:ea typeface="Calibri"/>
                              <a:cs typeface="Times New Roman"/>
                            </a:rPr>
                            <a:t>3m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a:latin typeface="Calibri"/>
                              <a:ea typeface="Calibri"/>
                              <a:cs typeface="Times New Roman"/>
                            </a:rPr>
                            <a:t>Nearest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2.995m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3.005m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ea typeface="Calibri"/>
                                    <a:cs typeface="Times New Roman"/>
                                  </a:rPr>
                                  <m:t>𝟐</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𝟗𝟗𝟓</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𝒙</m:t>
                                </m:r>
                                <m:r>
                                  <a:rPr lang="en-GB" sz="2000" b="1" i="1" smtClean="0">
                                    <a:latin typeface="Cambria Math" panose="02040503050406030204" pitchFamily="18" charset="0"/>
                                    <a:ea typeface="Calibri"/>
                                    <a:cs typeface="Times New Roman"/>
                                  </a:rPr>
                                  <m:t>&lt;</m:t>
                                </m:r>
                                <m:r>
                                  <a:rPr lang="en-GB" sz="2000" b="1" i="1" smtClean="0">
                                    <a:latin typeface="Cambria Math" panose="02040503050406030204" pitchFamily="18" charset="0"/>
                                    <a:ea typeface="Calibri"/>
                                    <a:cs typeface="Times New Roman"/>
                                  </a:rPr>
                                  <m:t>𝟑</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𝟎𝟎𝟓</m:t>
                                </m:r>
                              </m:oMath>
                            </m:oMathPara>
                          </a14:m>
                          <a:endParaRPr lang="en-GB" sz="20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nSpc>
                              <a:spcPct val="115000"/>
                            </a:lnSpc>
                            <a:spcAft>
                              <a:spcPts val="0"/>
                            </a:spcAft>
                          </a:pPr>
                          <a:r>
                            <a:rPr lang="en-GB" sz="2000">
                              <a:latin typeface="Calibri"/>
                              <a:ea typeface="Calibri"/>
                              <a:cs typeface="Times New Roman"/>
                            </a:rPr>
                            <a:t>830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a:latin typeface="Calibri"/>
                              <a:ea typeface="Calibri"/>
                              <a:cs typeface="Times New Roman"/>
                            </a:rPr>
                            <a:t>2sf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825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835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ea typeface="Calibri"/>
                                    <a:cs typeface="Times New Roman"/>
                                  </a:rPr>
                                  <m:t>𝟖𝟐𝟗</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𝟓</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𝒙</m:t>
                                </m:r>
                                <m:r>
                                  <a:rPr lang="en-GB" sz="2000" b="1" i="1" smtClean="0">
                                    <a:latin typeface="Cambria Math" panose="02040503050406030204" pitchFamily="18" charset="0"/>
                                    <a:ea typeface="Calibri"/>
                                    <a:cs typeface="Times New Roman"/>
                                  </a:rPr>
                                  <m:t>&lt;</m:t>
                                </m:r>
                                <m:r>
                                  <a:rPr lang="en-GB" sz="2000" b="1" i="1" smtClean="0">
                                    <a:latin typeface="Cambria Math" panose="02040503050406030204" pitchFamily="18" charset="0"/>
                                    <a:ea typeface="Calibri"/>
                                    <a:cs typeface="Times New Roman"/>
                                  </a:rPr>
                                  <m:t>𝟖𝟑𝟓</m:t>
                                </m:r>
                              </m:oMath>
                            </m:oMathPara>
                          </a14:m>
                          <a:endParaRPr lang="en-GB" sz="20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a:lnSpc>
                              <a:spcPct val="115000"/>
                            </a:lnSpc>
                            <a:spcAft>
                              <a:spcPts val="0"/>
                            </a:spcAft>
                          </a:pPr>
                          <a:r>
                            <a:rPr lang="en-GB" sz="2000">
                              <a:latin typeface="Calibri"/>
                              <a:ea typeface="Calibri"/>
                              <a:cs typeface="Times New Roman"/>
                            </a:rPr>
                            <a:t>830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3sf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a:latin typeface="Calibri"/>
                              <a:ea typeface="Calibri"/>
                              <a:cs typeface="Times New Roman"/>
                            </a:rPr>
                            <a:t>829.5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830.5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ea typeface="Calibri"/>
                                    <a:cs typeface="Times New Roman"/>
                                  </a:rPr>
                                  <m:t>𝟖𝟐𝟗</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𝟓</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𝒙</m:t>
                                </m:r>
                                <m:r>
                                  <a:rPr lang="en-GB" sz="2000" b="1" i="1" smtClean="0">
                                    <a:latin typeface="Cambria Math" panose="02040503050406030204" pitchFamily="18" charset="0"/>
                                    <a:ea typeface="Calibri"/>
                                    <a:cs typeface="Times New Roman"/>
                                  </a:rPr>
                                  <m:t>&lt;</m:t>
                                </m:r>
                                <m:r>
                                  <a:rPr lang="en-GB" sz="2000" b="1" i="1" smtClean="0">
                                    <a:latin typeface="Cambria Math" panose="02040503050406030204" pitchFamily="18" charset="0"/>
                                    <a:ea typeface="Calibri"/>
                                    <a:cs typeface="Times New Roman"/>
                                  </a:rPr>
                                  <m:t>𝟖𝟑𝟎</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𝟓</m:t>
                                </m:r>
                              </m:oMath>
                            </m:oMathPara>
                          </a14:m>
                          <a:endParaRPr lang="en-GB" sz="20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lnSpc>
                              <a:spcPct val="115000"/>
                            </a:lnSpc>
                            <a:spcAft>
                              <a:spcPts val="0"/>
                            </a:spcAft>
                          </a:pPr>
                          <a:r>
                            <a:rPr lang="en-GB" sz="2000">
                              <a:latin typeface="Calibri"/>
                              <a:ea typeface="Calibri"/>
                              <a:cs typeface="Times New Roman"/>
                            </a:rPr>
                            <a:t>100 miles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1sf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a:latin typeface="Calibri"/>
                              <a:ea typeface="Calibri"/>
                              <a:cs typeface="Times New Roman"/>
                            </a:rPr>
                            <a:t>95m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150m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2000" b="1" i="1" smtClean="0">
                                    <a:latin typeface="Cambria Math" panose="02040503050406030204" pitchFamily="18" charset="0"/>
                                    <a:ea typeface="Calibri"/>
                                    <a:cs typeface="Times New Roman"/>
                                  </a:rPr>
                                  <m:t>𝟗𝟓</m:t>
                                </m:r>
                                <m:r>
                                  <a:rPr lang="en-GB" sz="2000" b="1" i="1" smtClean="0">
                                    <a:latin typeface="Cambria Math" panose="02040503050406030204" pitchFamily="18" charset="0"/>
                                    <a:ea typeface="Calibri"/>
                                    <a:cs typeface="Times New Roman"/>
                                  </a:rPr>
                                  <m:t>≤</m:t>
                                </m:r>
                                <m:r>
                                  <a:rPr lang="en-GB" sz="2000" b="1" i="1" smtClean="0">
                                    <a:latin typeface="Cambria Math" panose="02040503050406030204" pitchFamily="18" charset="0"/>
                                    <a:ea typeface="Calibri"/>
                                    <a:cs typeface="Times New Roman"/>
                                  </a:rPr>
                                  <m:t>𝒙</m:t>
                                </m:r>
                                <m:r>
                                  <a:rPr lang="en-GB" sz="2000" b="1" i="1" smtClean="0">
                                    <a:latin typeface="Cambria Math" panose="02040503050406030204" pitchFamily="18" charset="0"/>
                                    <a:ea typeface="Calibri"/>
                                    <a:cs typeface="Times New Roman"/>
                                  </a:rPr>
                                  <m:t>&lt;</m:t>
                                </m:r>
                                <m:r>
                                  <a:rPr lang="en-GB" sz="2000" b="1" i="1" smtClean="0">
                                    <a:latin typeface="Cambria Math" panose="02040503050406030204" pitchFamily="18" charset="0"/>
                                    <a:ea typeface="Calibri"/>
                                    <a:cs typeface="Times New Roman"/>
                                  </a:rPr>
                                  <m:t>𝟏𝟓𝟎</m:t>
                                </m:r>
                              </m:oMath>
                            </m:oMathPara>
                          </a14:m>
                          <a:endParaRPr lang="en-GB" sz="20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mc:Choice>
        <mc:Fallback xmlns="">
          <p:graphicFrame>
            <p:nvGraphicFramePr>
              <p:cNvPr id="22" name="Table 21"/>
              <p:cNvGraphicFramePr>
                <a:graphicFrameLocks noGrp="1"/>
              </p:cNvGraphicFramePr>
              <p:nvPr>
                <p:extLst>
                  <p:ext uri="{D42A27DB-BD31-4B8C-83A1-F6EECF244321}">
                    <p14:modId xmlns:p14="http://schemas.microsoft.com/office/powerpoint/2010/main" val="922264717"/>
                  </p:ext>
                </p:extLst>
              </p:nvPr>
            </p:nvGraphicFramePr>
            <p:xfrm>
              <a:off x="206173" y="2068463"/>
              <a:ext cx="8737802" cy="3134106"/>
            </p:xfrm>
            <a:graphic>
              <a:graphicData uri="http://schemas.openxmlformats.org/drawingml/2006/table">
                <a:tbl>
                  <a:tblPr/>
                  <a:tblGrid>
                    <a:gridCol w="1271391">
                      <a:extLst>
                        <a:ext uri="{9D8B030D-6E8A-4147-A177-3AD203B41FA5}">
                          <a16:colId xmlns:a16="http://schemas.microsoft.com/office/drawing/2014/main" val="20000"/>
                        </a:ext>
                      </a:extLst>
                    </a:gridCol>
                    <a:gridCol w="1849252">
                      <a:extLst>
                        <a:ext uri="{9D8B030D-6E8A-4147-A177-3AD203B41FA5}">
                          <a16:colId xmlns:a16="http://schemas.microsoft.com/office/drawing/2014/main" val="20001"/>
                        </a:ext>
                      </a:extLst>
                    </a:gridCol>
                    <a:gridCol w="1622735">
                      <a:extLst>
                        <a:ext uri="{9D8B030D-6E8A-4147-A177-3AD203B41FA5}">
                          <a16:colId xmlns:a16="http://schemas.microsoft.com/office/drawing/2014/main" val="20002"/>
                        </a:ext>
                      </a:extLst>
                    </a:gridCol>
                    <a:gridCol w="1633954">
                      <a:extLst>
                        <a:ext uri="{9D8B030D-6E8A-4147-A177-3AD203B41FA5}">
                          <a16:colId xmlns:a16="http://schemas.microsoft.com/office/drawing/2014/main" val="20003"/>
                        </a:ext>
                      </a:extLst>
                    </a:gridCol>
                    <a:gridCol w="2360470">
                      <a:extLst>
                        <a:ext uri="{9D8B030D-6E8A-4147-A177-3AD203B41FA5}">
                          <a16:colId xmlns:a16="http://schemas.microsoft.com/office/drawing/2014/main" val="1758880857"/>
                        </a:ext>
                      </a:extLst>
                    </a:gridCol>
                  </a:tblGrid>
                  <a:tr h="329946">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478" t="-16667" r="-587560" b="-892593"/>
                          </a:stretch>
                        </a:blipFill>
                      </a:tcPr>
                    </a:tc>
                    <a:tc>
                      <a:txBody>
                        <a:bodyPr/>
                        <a:lstStyle/>
                        <a:p>
                          <a:pPr>
                            <a:lnSpc>
                              <a:spcPct val="115000"/>
                            </a:lnSpc>
                            <a:spcAft>
                              <a:spcPts val="0"/>
                            </a:spcAft>
                          </a:pPr>
                          <a:r>
                            <a:rPr lang="en-GB" sz="2000" b="1" dirty="0">
                              <a:solidFill>
                                <a:schemeClr val="bg1"/>
                              </a:solidFill>
                              <a:latin typeface="Calibri"/>
                              <a:ea typeface="Calibri"/>
                              <a:cs typeface="Times New Roman"/>
                            </a:rPr>
                            <a:t>Accuracy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nSpc>
                              <a:spcPct val="115000"/>
                            </a:lnSpc>
                            <a:spcAft>
                              <a:spcPts val="0"/>
                            </a:spcAft>
                          </a:pPr>
                          <a:r>
                            <a:rPr lang="en-GB" sz="2000" b="1">
                              <a:solidFill>
                                <a:schemeClr val="bg1"/>
                              </a:solidFill>
                              <a:latin typeface="Calibri"/>
                              <a:ea typeface="Calibri"/>
                              <a:cs typeface="Times New Roman"/>
                            </a:rPr>
                            <a:t>Lower Bound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nSpc>
                              <a:spcPct val="115000"/>
                            </a:lnSpc>
                            <a:spcAft>
                              <a:spcPts val="0"/>
                            </a:spcAft>
                          </a:pPr>
                          <a:r>
                            <a:rPr lang="en-GB" sz="2000" b="1" dirty="0">
                              <a:solidFill>
                                <a:schemeClr val="bg1"/>
                              </a:solidFill>
                              <a:latin typeface="Calibri"/>
                              <a:ea typeface="Calibri"/>
                              <a:cs typeface="Times New Roman"/>
                            </a:rPr>
                            <a:t>Upper Bound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70103" t="-16667" r="-515" b="-892593"/>
                          </a:stretch>
                        </a:blipFill>
                      </a:tcPr>
                    </a:tc>
                    <a:extLst>
                      <a:ext uri="{0D108BD9-81ED-4DB2-BD59-A6C34878D82A}">
                        <a16:rowId xmlns:a16="http://schemas.microsoft.com/office/drawing/2014/main" val="10000"/>
                      </a:ext>
                    </a:extLst>
                  </a:tr>
                  <a:tr h="350520">
                    <a:tc>
                      <a:txBody>
                        <a:bodyPr/>
                        <a:lstStyle/>
                        <a:p>
                          <a:pPr>
                            <a:lnSpc>
                              <a:spcPct val="115000"/>
                            </a:lnSpc>
                            <a:spcAft>
                              <a:spcPts val="0"/>
                            </a:spcAft>
                          </a:pPr>
                          <a:r>
                            <a:rPr lang="en-GB" sz="2000" dirty="0">
                              <a:latin typeface="Calibri"/>
                              <a:ea typeface="Calibri"/>
                              <a:cs typeface="Times New Roman"/>
                            </a:rPr>
                            <a:t>7cm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Nearest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6.5cm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7.5cm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70103" t="-108621" r="-515" b="-731034"/>
                          </a:stretch>
                        </a:blipFill>
                      </a:tcPr>
                    </a:tc>
                    <a:extLst>
                      <a:ext uri="{0D108BD9-81ED-4DB2-BD59-A6C34878D82A}">
                        <a16:rowId xmlns:a16="http://schemas.microsoft.com/office/drawing/2014/main" val="10001"/>
                      </a:ext>
                    </a:extLst>
                  </a:tr>
                  <a:tr h="350520">
                    <a:tc>
                      <a:txBody>
                        <a:bodyPr/>
                        <a:lstStyle/>
                        <a:p>
                          <a:pPr>
                            <a:lnSpc>
                              <a:spcPct val="115000"/>
                            </a:lnSpc>
                            <a:spcAft>
                              <a:spcPts val="0"/>
                            </a:spcAft>
                          </a:pPr>
                          <a:r>
                            <a:rPr lang="en-GB" sz="2000" dirty="0">
                              <a:latin typeface="Calibri"/>
                              <a:ea typeface="Calibri"/>
                              <a:cs typeface="Times New Roman"/>
                            </a:rPr>
                            <a:t>5.3m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To 1 </a:t>
                          </a:r>
                          <a:r>
                            <a:rPr lang="en-GB" sz="2000" dirty="0" err="1">
                              <a:latin typeface="Calibri"/>
                              <a:ea typeface="Calibri"/>
                              <a:cs typeface="Times New Roman"/>
                            </a:rPr>
                            <a:t>dp</a:t>
                          </a:r>
                          <a:endParaRPr lang="en-GB"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5.25m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a:latin typeface="Calibri"/>
                              <a:ea typeface="Calibri"/>
                              <a:cs typeface="Times New Roman"/>
                            </a:rPr>
                            <a:t>5.35m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70103" t="-212281" r="-515" b="-643860"/>
                          </a:stretch>
                        </a:blipFill>
                      </a:tcPr>
                    </a:tc>
                    <a:extLst>
                      <a:ext uri="{0D108BD9-81ED-4DB2-BD59-A6C34878D82A}">
                        <a16:rowId xmlns:a16="http://schemas.microsoft.com/office/drawing/2014/main" val="10002"/>
                      </a:ext>
                    </a:extLst>
                  </a:tr>
                  <a:tr h="350520">
                    <a:tc>
                      <a:txBody>
                        <a:bodyPr/>
                        <a:lstStyle/>
                        <a:p>
                          <a:pPr>
                            <a:lnSpc>
                              <a:spcPct val="115000"/>
                            </a:lnSpc>
                            <a:spcAft>
                              <a:spcPts val="0"/>
                            </a:spcAft>
                          </a:pPr>
                          <a:r>
                            <a:rPr lang="en-GB" sz="2000">
                              <a:latin typeface="Calibri"/>
                              <a:ea typeface="Calibri"/>
                              <a:cs typeface="Times New Roman"/>
                            </a:rPr>
                            <a:t>200km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Nearest 10km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195km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205km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70103" t="-306897" r="-515" b="-532759"/>
                          </a:stretch>
                        </a:blipFill>
                      </a:tcPr>
                    </a:tc>
                    <a:extLst>
                      <a:ext uri="{0D108BD9-81ED-4DB2-BD59-A6C34878D82A}">
                        <a16:rowId xmlns:a16="http://schemas.microsoft.com/office/drawing/2014/main" val="10003"/>
                      </a:ext>
                    </a:extLst>
                  </a:tr>
                  <a:tr h="350520">
                    <a:tc>
                      <a:txBody>
                        <a:bodyPr/>
                        <a:lstStyle/>
                        <a:p>
                          <a:pPr>
                            <a:lnSpc>
                              <a:spcPct val="115000"/>
                            </a:lnSpc>
                            <a:spcAft>
                              <a:spcPts val="0"/>
                            </a:spcAft>
                          </a:pPr>
                          <a:r>
                            <a:rPr lang="en-GB" sz="2000">
                              <a:latin typeface="Calibri"/>
                              <a:ea typeface="Calibri"/>
                              <a:cs typeface="Times New Roman"/>
                            </a:rPr>
                            <a:t>8.04mm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To 2 </a:t>
                          </a:r>
                          <a:r>
                            <a:rPr lang="en-GB" sz="2000" dirty="0" err="1">
                              <a:latin typeface="Calibri"/>
                              <a:ea typeface="Calibri"/>
                              <a:cs typeface="Times New Roman"/>
                            </a:rPr>
                            <a:t>dp</a:t>
                          </a:r>
                          <a:endParaRPr lang="en-GB"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8.035mm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8.045mm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70103" t="-406897" r="-515" b="-432759"/>
                          </a:stretch>
                        </a:blipFill>
                      </a:tcPr>
                    </a:tc>
                    <a:extLst>
                      <a:ext uri="{0D108BD9-81ED-4DB2-BD59-A6C34878D82A}">
                        <a16:rowId xmlns:a16="http://schemas.microsoft.com/office/drawing/2014/main" val="10004"/>
                      </a:ext>
                    </a:extLst>
                  </a:tr>
                  <a:tr h="350520">
                    <a:tc>
                      <a:txBody>
                        <a:bodyPr/>
                        <a:lstStyle/>
                        <a:p>
                          <a:pPr>
                            <a:lnSpc>
                              <a:spcPct val="115000"/>
                            </a:lnSpc>
                            <a:spcAft>
                              <a:spcPts val="0"/>
                            </a:spcAft>
                          </a:pPr>
                          <a:r>
                            <a:rPr lang="en-GB" sz="2000">
                              <a:latin typeface="Calibri"/>
                              <a:ea typeface="Calibri"/>
                              <a:cs typeface="Times New Roman"/>
                            </a:rPr>
                            <a:t>3m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a:latin typeface="Calibri"/>
                              <a:ea typeface="Calibri"/>
                              <a:cs typeface="Times New Roman"/>
                            </a:rPr>
                            <a:t>Nearest cm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2.995m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3.005m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70103" t="-515789" r="-515" b="-340351"/>
                          </a:stretch>
                        </a:blipFill>
                      </a:tcPr>
                    </a:tc>
                    <a:extLst>
                      <a:ext uri="{0D108BD9-81ED-4DB2-BD59-A6C34878D82A}">
                        <a16:rowId xmlns:a16="http://schemas.microsoft.com/office/drawing/2014/main" val="10005"/>
                      </a:ext>
                    </a:extLst>
                  </a:tr>
                  <a:tr h="350520">
                    <a:tc>
                      <a:txBody>
                        <a:bodyPr/>
                        <a:lstStyle/>
                        <a:p>
                          <a:pPr>
                            <a:lnSpc>
                              <a:spcPct val="115000"/>
                            </a:lnSpc>
                            <a:spcAft>
                              <a:spcPts val="0"/>
                            </a:spcAft>
                          </a:pPr>
                          <a:r>
                            <a:rPr lang="en-GB" sz="2000">
                              <a:latin typeface="Calibri"/>
                              <a:ea typeface="Calibri"/>
                              <a:cs typeface="Times New Roman"/>
                            </a:rPr>
                            <a:t>830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a:latin typeface="Calibri"/>
                              <a:ea typeface="Calibri"/>
                              <a:cs typeface="Times New Roman"/>
                            </a:rPr>
                            <a:t>2sf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825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835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70103" t="-605172" r="-515" b="-234483"/>
                          </a:stretch>
                        </a:blipFill>
                      </a:tcPr>
                    </a:tc>
                    <a:extLst>
                      <a:ext uri="{0D108BD9-81ED-4DB2-BD59-A6C34878D82A}">
                        <a16:rowId xmlns:a16="http://schemas.microsoft.com/office/drawing/2014/main" val="10006"/>
                      </a:ext>
                    </a:extLst>
                  </a:tr>
                  <a:tr h="350520">
                    <a:tc>
                      <a:txBody>
                        <a:bodyPr/>
                        <a:lstStyle/>
                        <a:p>
                          <a:pPr>
                            <a:lnSpc>
                              <a:spcPct val="115000"/>
                            </a:lnSpc>
                            <a:spcAft>
                              <a:spcPts val="0"/>
                            </a:spcAft>
                          </a:pPr>
                          <a:r>
                            <a:rPr lang="en-GB" sz="2000">
                              <a:latin typeface="Calibri"/>
                              <a:ea typeface="Calibri"/>
                              <a:cs typeface="Times New Roman"/>
                            </a:rPr>
                            <a:t>830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3sf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a:latin typeface="Calibri"/>
                              <a:ea typeface="Calibri"/>
                              <a:cs typeface="Times New Roman"/>
                            </a:rPr>
                            <a:t>829.5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830.5 litres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70103" t="-717544" r="-515" b="-138596"/>
                          </a:stretch>
                        </a:blipFill>
                      </a:tcPr>
                    </a:tc>
                    <a:extLst>
                      <a:ext uri="{0D108BD9-81ED-4DB2-BD59-A6C34878D82A}">
                        <a16:rowId xmlns:a16="http://schemas.microsoft.com/office/drawing/2014/main" val="10007"/>
                      </a:ext>
                    </a:extLst>
                  </a:tr>
                  <a:tr h="350520">
                    <a:tc>
                      <a:txBody>
                        <a:bodyPr/>
                        <a:lstStyle/>
                        <a:p>
                          <a:pPr>
                            <a:lnSpc>
                              <a:spcPct val="115000"/>
                            </a:lnSpc>
                            <a:spcAft>
                              <a:spcPts val="0"/>
                            </a:spcAft>
                          </a:pPr>
                          <a:r>
                            <a:rPr lang="en-GB" sz="2000">
                              <a:latin typeface="Calibri"/>
                              <a:ea typeface="Calibri"/>
                              <a:cs typeface="Times New Roman"/>
                            </a:rPr>
                            <a:t>100 miles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dirty="0">
                              <a:latin typeface="Calibri"/>
                              <a:ea typeface="Calibri"/>
                              <a:cs typeface="Times New Roman"/>
                            </a:rPr>
                            <a:t>1sf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a:latin typeface="Calibri"/>
                              <a:ea typeface="Calibri"/>
                              <a:cs typeface="Times New Roman"/>
                            </a:rPr>
                            <a:t>95m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2000" b="1" dirty="0">
                              <a:latin typeface="Calibri"/>
                              <a:ea typeface="Calibri"/>
                              <a:cs typeface="Times New Roman"/>
                            </a:rPr>
                            <a:t>150m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stretch>
                            <a:fillRect l="-270103" t="-803448" r="-515" b="-36207"/>
                          </a:stretch>
                        </a:blipFill>
                      </a:tcPr>
                    </a:tc>
                    <a:extLst>
                      <a:ext uri="{0D108BD9-81ED-4DB2-BD59-A6C34878D82A}">
                        <a16:rowId xmlns:a16="http://schemas.microsoft.com/office/drawing/2014/main" val="10008"/>
                      </a:ext>
                    </a:extLst>
                  </a:tr>
                </a:tbl>
              </a:graphicData>
            </a:graphic>
          </p:graphicFrame>
        </mc:Fallback>
      </mc:AlternateContent>
      <p:sp>
        <p:nvSpPr>
          <p:cNvPr id="23" name="Rectangle 22"/>
          <p:cNvSpPr/>
          <p:nvPr/>
        </p:nvSpPr>
        <p:spPr>
          <a:xfrm>
            <a:off x="3323514" y="2738844"/>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grpSp>
        <p:nvGrpSpPr>
          <p:cNvPr id="10" name="Group 9"/>
          <p:cNvGrpSpPr/>
          <p:nvPr/>
        </p:nvGrpSpPr>
        <p:grpSpPr>
          <a:xfrm>
            <a:off x="2207543" y="5440862"/>
            <a:ext cx="6120680" cy="820047"/>
            <a:chOff x="2483768" y="5085184"/>
            <a:chExt cx="6120680" cy="820047"/>
          </a:xfrm>
        </p:grpSpPr>
        <p:sp>
          <p:nvSpPr>
            <p:cNvPr id="7" name="TextBox 6"/>
            <p:cNvSpPr txBox="1"/>
            <p:nvPr/>
          </p:nvSpPr>
          <p:spPr>
            <a:xfrm>
              <a:off x="2483768" y="5320456"/>
              <a:ext cx="612068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dirty="0"/>
                <a:t>For this last one the “+/- half the accuracy” trick breaks. Think carefully what the smallest and largest number is that would round correctly.</a:t>
              </a:r>
            </a:p>
          </p:txBody>
        </p:sp>
        <p:cxnSp>
          <p:nvCxnSpPr>
            <p:cNvPr id="9" name="Straight Arrow Connector 8"/>
            <p:cNvCxnSpPr>
              <a:cxnSpLocks/>
              <a:stCxn id="7" idx="0"/>
            </p:cNvCxnSpPr>
            <p:nvPr/>
          </p:nvCxnSpPr>
          <p:spPr>
            <a:xfrm flipV="1">
              <a:off x="5544108" y="5085184"/>
              <a:ext cx="252028" cy="235272"/>
            </a:xfrm>
            <a:prstGeom prst="straightConnector1">
              <a:avLst/>
            </a:prstGeom>
            <a:ln>
              <a:tailEnd type="triangle"/>
            </a:ln>
          </p:spPr>
          <p:style>
            <a:lnRef idx="2">
              <a:schemeClr val="dk1">
                <a:shade val="50000"/>
              </a:schemeClr>
            </a:lnRef>
            <a:fillRef idx="1">
              <a:schemeClr val="dk1"/>
            </a:fillRef>
            <a:effectRef idx="0">
              <a:schemeClr val="dk1"/>
            </a:effectRef>
            <a:fontRef idx="minor">
              <a:schemeClr val="lt1"/>
            </a:fontRef>
          </p:style>
        </p:cxnSp>
      </p:grpSp>
      <p:sp>
        <p:nvSpPr>
          <p:cNvPr id="33" name="Rectangle 32">
            <a:extLst>
              <a:ext uri="{FF2B5EF4-FFF2-40B4-BE49-F238E27FC236}">
                <a16:creationId xmlns:a16="http://schemas.microsoft.com/office/drawing/2014/main" id="{71E7FEA8-9B6C-408B-B53A-96C3C84C7154}"/>
              </a:ext>
            </a:extLst>
          </p:cNvPr>
          <p:cNvSpPr/>
          <p:nvPr/>
        </p:nvSpPr>
        <p:spPr>
          <a:xfrm>
            <a:off x="4953000" y="2738844"/>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4" name="Rectangle 33">
            <a:extLst>
              <a:ext uri="{FF2B5EF4-FFF2-40B4-BE49-F238E27FC236}">
                <a16:creationId xmlns:a16="http://schemas.microsoft.com/office/drawing/2014/main" id="{3EB037F6-E917-43A6-B018-778BA3280EEB}"/>
              </a:ext>
            </a:extLst>
          </p:cNvPr>
          <p:cNvSpPr/>
          <p:nvPr/>
        </p:nvSpPr>
        <p:spPr>
          <a:xfrm>
            <a:off x="6574843" y="2738844"/>
            <a:ext cx="2362984"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6" name="Rectangle 35">
            <a:extLst>
              <a:ext uri="{FF2B5EF4-FFF2-40B4-BE49-F238E27FC236}">
                <a16:creationId xmlns:a16="http://schemas.microsoft.com/office/drawing/2014/main" id="{FAC48119-4C61-4512-86F6-A88549ADAC47}"/>
              </a:ext>
            </a:extLst>
          </p:cNvPr>
          <p:cNvSpPr/>
          <p:nvPr/>
        </p:nvSpPr>
        <p:spPr>
          <a:xfrm>
            <a:off x="3323514" y="3086100"/>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7" name="Rectangle 36">
            <a:extLst>
              <a:ext uri="{FF2B5EF4-FFF2-40B4-BE49-F238E27FC236}">
                <a16:creationId xmlns:a16="http://schemas.microsoft.com/office/drawing/2014/main" id="{4069E6F9-A65A-41B6-BEA9-BED65CC66160}"/>
              </a:ext>
            </a:extLst>
          </p:cNvPr>
          <p:cNvSpPr/>
          <p:nvPr/>
        </p:nvSpPr>
        <p:spPr>
          <a:xfrm>
            <a:off x="4953000" y="3086100"/>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9" name="Rectangle 38">
            <a:extLst>
              <a:ext uri="{FF2B5EF4-FFF2-40B4-BE49-F238E27FC236}">
                <a16:creationId xmlns:a16="http://schemas.microsoft.com/office/drawing/2014/main" id="{EA3D50AC-45CB-4553-9AFD-1EC0E25B069E}"/>
              </a:ext>
            </a:extLst>
          </p:cNvPr>
          <p:cNvSpPr/>
          <p:nvPr/>
        </p:nvSpPr>
        <p:spPr>
          <a:xfrm>
            <a:off x="6574843" y="3086100"/>
            <a:ext cx="2362984"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41" name="Rectangle 40">
            <a:extLst>
              <a:ext uri="{FF2B5EF4-FFF2-40B4-BE49-F238E27FC236}">
                <a16:creationId xmlns:a16="http://schemas.microsoft.com/office/drawing/2014/main" id="{DCE7BC5F-CE2A-455D-BB10-3DEF4DF2F2B7}"/>
              </a:ext>
            </a:extLst>
          </p:cNvPr>
          <p:cNvSpPr/>
          <p:nvPr/>
        </p:nvSpPr>
        <p:spPr>
          <a:xfrm>
            <a:off x="3323514" y="3433356"/>
            <a:ext cx="1629486" cy="3671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44" name="Rectangle 43">
            <a:extLst>
              <a:ext uri="{FF2B5EF4-FFF2-40B4-BE49-F238E27FC236}">
                <a16:creationId xmlns:a16="http://schemas.microsoft.com/office/drawing/2014/main" id="{A6022AA3-B0FF-4F7F-9972-34D2B9B75100}"/>
              </a:ext>
            </a:extLst>
          </p:cNvPr>
          <p:cNvSpPr/>
          <p:nvPr/>
        </p:nvSpPr>
        <p:spPr>
          <a:xfrm>
            <a:off x="4953000" y="3433356"/>
            <a:ext cx="1629486" cy="3671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45" name="Rectangle 44">
            <a:extLst>
              <a:ext uri="{FF2B5EF4-FFF2-40B4-BE49-F238E27FC236}">
                <a16:creationId xmlns:a16="http://schemas.microsoft.com/office/drawing/2014/main" id="{2F09966A-ED98-49B4-9212-668A9E9D7BBC}"/>
              </a:ext>
            </a:extLst>
          </p:cNvPr>
          <p:cNvSpPr/>
          <p:nvPr/>
        </p:nvSpPr>
        <p:spPr>
          <a:xfrm>
            <a:off x="6574843" y="3433356"/>
            <a:ext cx="2362984" cy="3671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46" name="Rectangle 45">
            <a:extLst>
              <a:ext uri="{FF2B5EF4-FFF2-40B4-BE49-F238E27FC236}">
                <a16:creationId xmlns:a16="http://schemas.microsoft.com/office/drawing/2014/main" id="{44F8A04D-E508-4E93-9911-7E83DFDA90BE}"/>
              </a:ext>
            </a:extLst>
          </p:cNvPr>
          <p:cNvSpPr/>
          <p:nvPr/>
        </p:nvSpPr>
        <p:spPr>
          <a:xfrm>
            <a:off x="3323514" y="3800346"/>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47" name="Rectangle 46">
            <a:extLst>
              <a:ext uri="{FF2B5EF4-FFF2-40B4-BE49-F238E27FC236}">
                <a16:creationId xmlns:a16="http://schemas.microsoft.com/office/drawing/2014/main" id="{2D2022DB-4C38-4112-BBB7-2127BD0AC97A}"/>
              </a:ext>
            </a:extLst>
          </p:cNvPr>
          <p:cNvSpPr/>
          <p:nvPr/>
        </p:nvSpPr>
        <p:spPr>
          <a:xfrm>
            <a:off x="4953000" y="3800346"/>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48" name="Rectangle 47">
            <a:extLst>
              <a:ext uri="{FF2B5EF4-FFF2-40B4-BE49-F238E27FC236}">
                <a16:creationId xmlns:a16="http://schemas.microsoft.com/office/drawing/2014/main" id="{2318A291-0F54-49A1-9861-3274DA00B2B1}"/>
              </a:ext>
            </a:extLst>
          </p:cNvPr>
          <p:cNvSpPr/>
          <p:nvPr/>
        </p:nvSpPr>
        <p:spPr>
          <a:xfrm>
            <a:off x="6574843" y="3800346"/>
            <a:ext cx="2362984"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49" name="Rectangle 48">
            <a:extLst>
              <a:ext uri="{FF2B5EF4-FFF2-40B4-BE49-F238E27FC236}">
                <a16:creationId xmlns:a16="http://schemas.microsoft.com/office/drawing/2014/main" id="{EF65AB2E-4821-4CEA-8EE3-96E10599358D}"/>
              </a:ext>
            </a:extLst>
          </p:cNvPr>
          <p:cNvSpPr/>
          <p:nvPr/>
        </p:nvSpPr>
        <p:spPr>
          <a:xfrm>
            <a:off x="3323514" y="4147602"/>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0" name="Rectangle 49">
            <a:extLst>
              <a:ext uri="{FF2B5EF4-FFF2-40B4-BE49-F238E27FC236}">
                <a16:creationId xmlns:a16="http://schemas.microsoft.com/office/drawing/2014/main" id="{8F810871-374F-4231-A85B-BB7929F7B946}"/>
              </a:ext>
            </a:extLst>
          </p:cNvPr>
          <p:cNvSpPr/>
          <p:nvPr/>
        </p:nvSpPr>
        <p:spPr>
          <a:xfrm>
            <a:off x="4953000" y="4147602"/>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1" name="Rectangle 50">
            <a:extLst>
              <a:ext uri="{FF2B5EF4-FFF2-40B4-BE49-F238E27FC236}">
                <a16:creationId xmlns:a16="http://schemas.microsoft.com/office/drawing/2014/main" id="{82A41DFE-A889-420D-923C-D83DCD20CBC0}"/>
              </a:ext>
            </a:extLst>
          </p:cNvPr>
          <p:cNvSpPr/>
          <p:nvPr/>
        </p:nvSpPr>
        <p:spPr>
          <a:xfrm>
            <a:off x="6574843" y="4147602"/>
            <a:ext cx="2362984"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2" name="Rectangle 51">
            <a:extLst>
              <a:ext uri="{FF2B5EF4-FFF2-40B4-BE49-F238E27FC236}">
                <a16:creationId xmlns:a16="http://schemas.microsoft.com/office/drawing/2014/main" id="{1406A55B-0208-403F-B4EA-EE3F3EB2778F}"/>
              </a:ext>
            </a:extLst>
          </p:cNvPr>
          <p:cNvSpPr/>
          <p:nvPr/>
        </p:nvSpPr>
        <p:spPr>
          <a:xfrm>
            <a:off x="3323514" y="4494730"/>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3" name="Rectangle 52">
            <a:extLst>
              <a:ext uri="{FF2B5EF4-FFF2-40B4-BE49-F238E27FC236}">
                <a16:creationId xmlns:a16="http://schemas.microsoft.com/office/drawing/2014/main" id="{192A38F0-8CCA-40BD-9802-6EE87978A659}"/>
              </a:ext>
            </a:extLst>
          </p:cNvPr>
          <p:cNvSpPr/>
          <p:nvPr/>
        </p:nvSpPr>
        <p:spPr>
          <a:xfrm>
            <a:off x="4953000" y="4494730"/>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4" name="Rectangle 53">
            <a:extLst>
              <a:ext uri="{FF2B5EF4-FFF2-40B4-BE49-F238E27FC236}">
                <a16:creationId xmlns:a16="http://schemas.microsoft.com/office/drawing/2014/main" id="{51C28E3A-4EF5-45F8-8970-2461F9549278}"/>
              </a:ext>
            </a:extLst>
          </p:cNvPr>
          <p:cNvSpPr/>
          <p:nvPr/>
        </p:nvSpPr>
        <p:spPr>
          <a:xfrm>
            <a:off x="6574843" y="4494730"/>
            <a:ext cx="2362984"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5" name="Rectangle 54">
            <a:extLst>
              <a:ext uri="{FF2B5EF4-FFF2-40B4-BE49-F238E27FC236}">
                <a16:creationId xmlns:a16="http://schemas.microsoft.com/office/drawing/2014/main" id="{9E0FF701-D5EA-404C-945B-CB1E2693AD5F}"/>
              </a:ext>
            </a:extLst>
          </p:cNvPr>
          <p:cNvSpPr/>
          <p:nvPr/>
        </p:nvSpPr>
        <p:spPr>
          <a:xfrm>
            <a:off x="3323514" y="4841986"/>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6" name="Rectangle 55">
            <a:extLst>
              <a:ext uri="{FF2B5EF4-FFF2-40B4-BE49-F238E27FC236}">
                <a16:creationId xmlns:a16="http://schemas.microsoft.com/office/drawing/2014/main" id="{69716C90-2B61-45ED-8881-E661B23E1ED6}"/>
              </a:ext>
            </a:extLst>
          </p:cNvPr>
          <p:cNvSpPr/>
          <p:nvPr/>
        </p:nvSpPr>
        <p:spPr>
          <a:xfrm>
            <a:off x="4953000" y="4841986"/>
            <a:ext cx="1629486"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7" name="Rectangle 56">
            <a:extLst>
              <a:ext uri="{FF2B5EF4-FFF2-40B4-BE49-F238E27FC236}">
                <a16:creationId xmlns:a16="http://schemas.microsoft.com/office/drawing/2014/main" id="{4EE9F2FB-0AA9-4607-8A7F-94C6F03AE2C9}"/>
              </a:ext>
            </a:extLst>
          </p:cNvPr>
          <p:cNvSpPr/>
          <p:nvPr/>
        </p:nvSpPr>
        <p:spPr>
          <a:xfrm>
            <a:off x="6574843" y="4841986"/>
            <a:ext cx="2362984" cy="3472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3"/>
                                        </p:tgtEl>
                                      </p:cBhvr>
                                    </p:animEffect>
                                    <p:set>
                                      <p:cBhvr>
                                        <p:cTn id="7"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8" restart="whenNotActive" fill="hold" evtFilter="cancelBubble" nodeType="interactiveSeq">
                <p:stCondLst>
                  <p:cond evt="onClick" delay="0">
                    <p:tgtEl>
                      <p:spTgt spid="3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33"/>
                                        </p:tgtEl>
                                      </p:cBhvr>
                                    </p:animEffect>
                                    <p:set>
                                      <p:cBhvr>
                                        <p:cTn id="13"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4" restart="whenNotActive" fill="hold" evtFilter="cancelBubble" nodeType="interactiveSeq">
                <p:stCondLst>
                  <p:cond evt="onClick" delay="0">
                    <p:tgtEl>
                      <p:spTgt spid="3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34"/>
                                        </p:tgtEl>
                                      </p:cBhvr>
                                    </p:animEffect>
                                    <p:set>
                                      <p:cBhvr>
                                        <p:cTn id="19"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20" restart="whenNotActive" fill="hold" evtFilter="cancelBubble" nodeType="interactiveSeq">
                <p:stCondLst>
                  <p:cond evt="onClick" delay="0">
                    <p:tgtEl>
                      <p:spTgt spid="36"/>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36"/>
                                        </p:tgtEl>
                                      </p:cBhvr>
                                    </p:animEffect>
                                    <p:set>
                                      <p:cBhvr>
                                        <p:cTn id="25"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26" restart="whenNotActive" fill="hold" evtFilter="cancelBubble" nodeType="interactiveSeq">
                <p:stCondLst>
                  <p:cond evt="onClick" delay="0">
                    <p:tgtEl>
                      <p:spTgt spid="37"/>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37"/>
                                        </p:tgtEl>
                                      </p:cBhvr>
                                    </p:animEffect>
                                    <p:set>
                                      <p:cBhvr>
                                        <p:cTn id="31"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32" restart="whenNotActive" fill="hold" evtFilter="cancelBubble" nodeType="interactiveSeq">
                <p:stCondLst>
                  <p:cond evt="onClick" delay="0">
                    <p:tgtEl>
                      <p:spTgt spid="39"/>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39"/>
                                        </p:tgtEl>
                                      </p:cBhvr>
                                    </p:animEffect>
                                    <p:set>
                                      <p:cBhvr>
                                        <p:cTn id="37"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38" restart="whenNotActive" fill="hold" evtFilter="cancelBubble" nodeType="interactiveSeq">
                <p:stCondLst>
                  <p:cond evt="onClick" delay="0">
                    <p:tgtEl>
                      <p:spTgt spid="41"/>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41"/>
                                        </p:tgtEl>
                                      </p:cBhvr>
                                    </p:animEffect>
                                    <p:set>
                                      <p:cBhvr>
                                        <p:cTn id="43"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44" restart="whenNotActive" fill="hold" evtFilter="cancelBubble" nodeType="interactiveSeq">
                <p:stCondLst>
                  <p:cond evt="onClick" delay="0">
                    <p:tgtEl>
                      <p:spTgt spid="44"/>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44"/>
                                        </p:tgtEl>
                                      </p:cBhvr>
                                    </p:animEffect>
                                    <p:set>
                                      <p:cBhvr>
                                        <p:cTn id="49"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50" restart="whenNotActive" fill="hold" evtFilter="cancelBubble" nodeType="interactiveSeq">
                <p:stCondLst>
                  <p:cond evt="onClick" delay="0">
                    <p:tgtEl>
                      <p:spTgt spid="45"/>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45"/>
                                        </p:tgtEl>
                                      </p:cBhvr>
                                    </p:animEffect>
                                    <p:set>
                                      <p:cBhvr>
                                        <p:cTn id="55"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56" restart="whenNotActive" fill="hold" evtFilter="cancelBubble" nodeType="interactiveSeq">
                <p:stCondLst>
                  <p:cond evt="onClick" delay="0">
                    <p:tgtEl>
                      <p:spTgt spid="46"/>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46"/>
                                        </p:tgtEl>
                                      </p:cBhvr>
                                    </p:animEffect>
                                    <p:set>
                                      <p:cBhvr>
                                        <p:cTn id="61"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62" restart="whenNotActive" fill="hold" evtFilter="cancelBubble" nodeType="interactiveSeq">
                <p:stCondLst>
                  <p:cond evt="onClick" delay="0">
                    <p:tgtEl>
                      <p:spTgt spid="47"/>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500"/>
                                        <p:tgtEl>
                                          <p:spTgt spid="47"/>
                                        </p:tgtEl>
                                      </p:cBhvr>
                                    </p:animEffect>
                                    <p:set>
                                      <p:cBhvr>
                                        <p:cTn id="67"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68" restart="whenNotActive" fill="hold" evtFilter="cancelBubble" nodeType="interactiveSeq">
                <p:stCondLst>
                  <p:cond evt="onClick" delay="0">
                    <p:tgtEl>
                      <p:spTgt spid="48"/>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500"/>
                                        <p:tgtEl>
                                          <p:spTgt spid="48"/>
                                        </p:tgtEl>
                                      </p:cBhvr>
                                    </p:animEffect>
                                    <p:set>
                                      <p:cBhvr>
                                        <p:cTn id="73"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74" restart="whenNotActive" fill="hold" evtFilter="cancelBubble" nodeType="interactiveSeq">
                <p:stCondLst>
                  <p:cond evt="onClick" delay="0">
                    <p:tgtEl>
                      <p:spTgt spid="49"/>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grpId="0" nodeType="clickEffect">
                                  <p:stCondLst>
                                    <p:cond delay="0"/>
                                  </p:stCondLst>
                                  <p:childTnLst>
                                    <p:animEffect transition="out" filter="fade">
                                      <p:cBhvr>
                                        <p:cTn id="78" dur="500"/>
                                        <p:tgtEl>
                                          <p:spTgt spid="49"/>
                                        </p:tgtEl>
                                      </p:cBhvr>
                                    </p:animEffect>
                                    <p:set>
                                      <p:cBhvr>
                                        <p:cTn id="79"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80" restart="whenNotActive" fill="hold" evtFilter="cancelBubble" nodeType="interactiveSeq">
                <p:stCondLst>
                  <p:cond evt="onClick" delay="0">
                    <p:tgtEl>
                      <p:spTgt spid="50"/>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50"/>
                                        </p:tgtEl>
                                      </p:cBhvr>
                                    </p:animEffect>
                                    <p:set>
                                      <p:cBhvr>
                                        <p:cTn id="85"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86" restart="whenNotActive" fill="hold" evtFilter="cancelBubble" nodeType="interactiveSeq">
                <p:stCondLst>
                  <p:cond evt="onClick" delay="0">
                    <p:tgtEl>
                      <p:spTgt spid="51"/>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grpId="0" nodeType="clickEffect">
                                  <p:stCondLst>
                                    <p:cond delay="0"/>
                                  </p:stCondLst>
                                  <p:childTnLst>
                                    <p:animEffect transition="out" filter="fade">
                                      <p:cBhvr>
                                        <p:cTn id="90" dur="500"/>
                                        <p:tgtEl>
                                          <p:spTgt spid="51"/>
                                        </p:tgtEl>
                                      </p:cBhvr>
                                    </p:animEffect>
                                    <p:set>
                                      <p:cBhvr>
                                        <p:cTn id="91"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92" restart="whenNotActive" fill="hold" evtFilter="cancelBubble" nodeType="interactiveSeq">
                <p:stCondLst>
                  <p:cond evt="onClick" delay="0">
                    <p:tgtEl>
                      <p:spTgt spid="52"/>
                    </p:tgtEl>
                  </p:cond>
                </p:stCondLst>
                <p:endSync evt="end" delay="0">
                  <p:rtn val="all"/>
                </p:endSync>
                <p:childTnLst>
                  <p:par>
                    <p:cTn id="93" fill="hold">
                      <p:stCondLst>
                        <p:cond delay="0"/>
                      </p:stCondLst>
                      <p:childTnLst>
                        <p:par>
                          <p:cTn id="94" fill="hold">
                            <p:stCondLst>
                              <p:cond delay="0"/>
                            </p:stCondLst>
                            <p:childTnLst>
                              <p:par>
                                <p:cTn id="95" presetID="10" presetClass="exit" presetSubtype="0" fill="hold" grpId="0" nodeType="clickEffect">
                                  <p:stCondLst>
                                    <p:cond delay="0"/>
                                  </p:stCondLst>
                                  <p:childTnLst>
                                    <p:animEffect transition="out" filter="fade">
                                      <p:cBhvr>
                                        <p:cTn id="96" dur="500"/>
                                        <p:tgtEl>
                                          <p:spTgt spid="52"/>
                                        </p:tgtEl>
                                      </p:cBhvr>
                                    </p:animEffect>
                                    <p:set>
                                      <p:cBhvr>
                                        <p:cTn id="97"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98" restart="whenNotActive" fill="hold" evtFilter="cancelBubble" nodeType="interactiveSeq">
                <p:stCondLst>
                  <p:cond evt="onClick" delay="0">
                    <p:tgtEl>
                      <p:spTgt spid="53"/>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grpId="0" nodeType="clickEffect">
                                  <p:stCondLst>
                                    <p:cond delay="0"/>
                                  </p:stCondLst>
                                  <p:childTnLst>
                                    <p:animEffect transition="out" filter="fade">
                                      <p:cBhvr>
                                        <p:cTn id="102" dur="500"/>
                                        <p:tgtEl>
                                          <p:spTgt spid="53"/>
                                        </p:tgtEl>
                                      </p:cBhvr>
                                    </p:animEffect>
                                    <p:set>
                                      <p:cBhvr>
                                        <p:cTn id="103" dur="1" fill="hold">
                                          <p:stCondLst>
                                            <p:cond delay="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104" restart="whenNotActive" fill="hold" evtFilter="cancelBubble" nodeType="interactiveSeq">
                <p:stCondLst>
                  <p:cond evt="onClick" delay="0">
                    <p:tgtEl>
                      <p:spTgt spid="54"/>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grpId="0" nodeType="clickEffect">
                                  <p:stCondLst>
                                    <p:cond delay="0"/>
                                  </p:stCondLst>
                                  <p:childTnLst>
                                    <p:animEffect transition="out" filter="fade">
                                      <p:cBhvr>
                                        <p:cTn id="108" dur="500"/>
                                        <p:tgtEl>
                                          <p:spTgt spid="54"/>
                                        </p:tgtEl>
                                      </p:cBhvr>
                                    </p:animEffect>
                                    <p:set>
                                      <p:cBhvr>
                                        <p:cTn id="109"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110" restart="whenNotActive" fill="hold" evtFilter="cancelBubble" nodeType="interactiveSeq">
                <p:stCondLst>
                  <p:cond evt="onClick" delay="0">
                    <p:tgtEl>
                      <p:spTgt spid="55"/>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grpId="0" nodeType="clickEffect">
                                  <p:stCondLst>
                                    <p:cond delay="0"/>
                                  </p:stCondLst>
                                  <p:childTnLst>
                                    <p:animEffect transition="out" filter="fade">
                                      <p:cBhvr>
                                        <p:cTn id="114" dur="500"/>
                                        <p:tgtEl>
                                          <p:spTgt spid="55"/>
                                        </p:tgtEl>
                                      </p:cBhvr>
                                    </p:animEffect>
                                    <p:set>
                                      <p:cBhvr>
                                        <p:cTn id="115"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116" restart="whenNotActive" fill="hold" evtFilter="cancelBubble" nodeType="interactiveSeq">
                <p:stCondLst>
                  <p:cond evt="onClick" delay="0">
                    <p:tgtEl>
                      <p:spTgt spid="56"/>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grpId="0" nodeType="clickEffect">
                                  <p:stCondLst>
                                    <p:cond delay="0"/>
                                  </p:stCondLst>
                                  <p:childTnLst>
                                    <p:animEffect transition="out" filter="fade">
                                      <p:cBhvr>
                                        <p:cTn id="120" dur="500"/>
                                        <p:tgtEl>
                                          <p:spTgt spid="56"/>
                                        </p:tgtEl>
                                      </p:cBhvr>
                                    </p:animEffect>
                                    <p:set>
                                      <p:cBhvr>
                                        <p:cTn id="121"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122" restart="whenNotActive" fill="hold" evtFilter="cancelBubble" nodeType="interactiveSeq">
                <p:stCondLst>
                  <p:cond evt="onClick" delay="0">
                    <p:tgtEl>
                      <p:spTgt spid="57"/>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57"/>
                                        </p:tgtEl>
                                      </p:cBhvr>
                                    </p:animEffect>
                                    <p:set>
                                      <p:cBhvr>
                                        <p:cTn id="127"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childTnLst>
        </p:cTn>
      </p:par>
    </p:tnLst>
    <p:bldLst>
      <p:bldP spid="23" grpId="0" animBg="1"/>
      <p:bldP spid="33" grpId="0" animBg="1"/>
      <p:bldP spid="34" grpId="0" animBg="1"/>
      <p:bldP spid="36" grpId="0" animBg="1"/>
      <p:bldP spid="37" grpId="0" animBg="1"/>
      <p:bldP spid="39" grpId="0" animBg="1"/>
      <p:bldP spid="41"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a:extLst>
              <a:ext uri="{FF2B5EF4-FFF2-40B4-BE49-F238E27FC236}">
                <a16:creationId xmlns:a16="http://schemas.microsoft.com/office/drawing/2014/main" id="{647D160F-A468-492A-9ED8-629BC52F9A7B}"/>
              </a:ext>
            </a:extLst>
          </p:cNvPr>
          <p:cNvGrpSpPr/>
          <p:nvPr/>
        </p:nvGrpSpPr>
        <p:grpSpPr>
          <a:xfrm>
            <a:off x="-1144" y="0"/>
            <a:ext cx="9145144" cy="599127"/>
            <a:chOff x="-1144" y="0"/>
            <a:chExt cx="9145144" cy="599127"/>
          </a:xfrm>
        </p:grpSpPr>
        <p:sp>
          <p:nvSpPr>
            <p:cNvPr id="3" name="TextBox 2">
              <a:extLst>
                <a:ext uri="{FF2B5EF4-FFF2-40B4-BE49-F238E27FC236}">
                  <a16:creationId xmlns:a16="http://schemas.microsoft.com/office/drawing/2014/main" id="{FAFC4B28-ACBB-4E4A-B875-84C2A1ABE92E}"/>
                </a:ext>
              </a:extLst>
            </p:cNvPr>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Truncation</a:t>
              </a:r>
            </a:p>
          </p:txBody>
        </p:sp>
        <p:cxnSp>
          <p:nvCxnSpPr>
            <p:cNvPr id="4" name="Straight Connector 3">
              <a:extLst>
                <a:ext uri="{FF2B5EF4-FFF2-40B4-BE49-F238E27FC236}">
                  <a16:creationId xmlns:a16="http://schemas.microsoft.com/office/drawing/2014/main" id="{F5C96EC5-F29A-4742-B216-2C232632E2BD}"/>
                </a:ext>
              </a:extLst>
            </p:cNvPr>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a:extLst>
              <a:ext uri="{FF2B5EF4-FFF2-40B4-BE49-F238E27FC236}">
                <a16:creationId xmlns:a16="http://schemas.microsoft.com/office/drawing/2014/main" id="{7D808C60-B56B-4DCB-835F-0D236424E66C}"/>
              </a:ext>
            </a:extLst>
          </p:cNvPr>
          <p:cNvPicPr>
            <a:picLocks noChangeAspect="1"/>
          </p:cNvPicPr>
          <p:nvPr/>
        </p:nvPicPr>
        <p:blipFill>
          <a:blip r:embed="rId2"/>
          <a:stretch>
            <a:fillRect/>
          </a:stretch>
        </p:blipFill>
        <p:spPr>
          <a:xfrm>
            <a:off x="2439194" y="1320176"/>
            <a:ext cx="1938098" cy="4176464"/>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576CDAB-82C0-4D38-A0AD-67BB63636C7C}"/>
                  </a:ext>
                </a:extLst>
              </p:cNvPr>
              <p:cNvSpPr txBox="1"/>
              <p:nvPr/>
            </p:nvSpPr>
            <p:spPr>
              <a:xfrm>
                <a:off x="323528" y="764704"/>
                <a:ext cx="8136904" cy="369332"/>
              </a:xfrm>
              <a:prstGeom prst="rect">
                <a:avLst/>
              </a:prstGeom>
              <a:noFill/>
            </p:spPr>
            <p:txBody>
              <a:bodyPr wrap="square" rtlCol="0">
                <a:spAutoFit/>
              </a:bodyPr>
              <a:lstStyle/>
              <a:p>
                <a:r>
                  <a:rPr lang="en-GB" dirty="0"/>
                  <a:t>Type in </a:t>
                </a:r>
                <a14:m>
                  <m:oMath xmlns:m="http://schemas.openxmlformats.org/officeDocument/2006/math">
                    <m:r>
                      <a:rPr lang="en-GB" b="0" i="1" smtClean="0">
                        <a:latin typeface="Cambria Math" panose="02040503050406030204" pitchFamily="18" charset="0"/>
                      </a:rPr>
                      <m:t>2÷3</m:t>
                    </m:r>
                  </m:oMath>
                </a14:m>
                <a:r>
                  <a:rPr lang="en-GB" dirty="0"/>
                  <a:t> into your calculator then press the S</a:t>
                </a:r>
                <a:r>
                  <a:rPr lang="en-GB" dirty="0">
                    <a:sym typeface="Symbol" panose="05050102010706020507" pitchFamily="18" charset="2"/>
                  </a:rPr>
                  <a:t></a:t>
                </a:r>
                <a:r>
                  <a:rPr lang="en-GB" dirty="0">
                    <a:sym typeface="Wingdings" panose="05000000000000000000" pitchFamily="2" charset="2"/>
                  </a:rPr>
                  <a:t>D key. Which do you get?</a:t>
                </a:r>
                <a:endParaRPr lang="en-GB" dirty="0"/>
              </a:p>
            </p:txBody>
          </p:sp>
        </mc:Choice>
        <mc:Fallback xmlns="">
          <p:sp>
            <p:nvSpPr>
              <p:cNvPr id="6" name="TextBox 5">
                <a:extLst>
                  <a:ext uri="{FF2B5EF4-FFF2-40B4-BE49-F238E27FC236}">
                    <a16:creationId xmlns:a16="http://schemas.microsoft.com/office/drawing/2014/main" id="{6576CDAB-82C0-4D38-A0AD-67BB63636C7C}"/>
                  </a:ext>
                </a:extLst>
              </p:cNvPr>
              <p:cNvSpPr txBox="1">
                <a:spLocks noRot="1" noChangeAspect="1" noMove="1" noResize="1" noEditPoints="1" noAdjustHandles="1" noChangeArrowheads="1" noChangeShapeType="1" noTextEdit="1"/>
              </p:cNvSpPr>
              <p:nvPr/>
            </p:nvSpPr>
            <p:spPr>
              <a:xfrm>
                <a:off x="323528" y="764704"/>
                <a:ext cx="8136904" cy="369332"/>
              </a:xfrm>
              <a:prstGeom prst="rect">
                <a:avLst/>
              </a:prstGeom>
              <a:blipFill>
                <a:blip r:embed="rId3"/>
                <a:stretch>
                  <a:fillRect l="-599" t="-11475" b="-24590"/>
                </a:stretch>
              </a:blipFill>
            </p:spPr>
            <p:txBody>
              <a:bodyPr/>
              <a:lstStyle/>
              <a:p>
                <a:r>
                  <a:rPr lang="en-GB">
                    <a:noFill/>
                  </a:rPr>
                  <a:t> </a:t>
                </a:r>
              </a:p>
            </p:txBody>
          </p:sp>
        </mc:Fallback>
      </mc:AlternateContent>
      <p:pic>
        <p:nvPicPr>
          <p:cNvPr id="7" name="Picture 6">
            <a:extLst>
              <a:ext uri="{FF2B5EF4-FFF2-40B4-BE49-F238E27FC236}">
                <a16:creationId xmlns:a16="http://schemas.microsoft.com/office/drawing/2014/main" id="{F4480BC7-212E-44B6-A206-0C9BFA6D3883}"/>
              </a:ext>
            </a:extLst>
          </p:cNvPr>
          <p:cNvPicPr>
            <a:picLocks noChangeAspect="1"/>
          </p:cNvPicPr>
          <p:nvPr/>
        </p:nvPicPr>
        <p:blipFill>
          <a:blip r:embed="rId2"/>
          <a:stretch>
            <a:fillRect/>
          </a:stretch>
        </p:blipFill>
        <p:spPr>
          <a:xfrm>
            <a:off x="4815458" y="1350293"/>
            <a:ext cx="1938098" cy="4176464"/>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E2083A5-0004-4AD8-B9BB-7517AB16510A}"/>
                  </a:ext>
                </a:extLst>
              </p:cNvPr>
              <p:cNvSpPr txBox="1"/>
              <p:nvPr/>
            </p:nvSpPr>
            <p:spPr>
              <a:xfrm>
                <a:off x="2619400" y="1956073"/>
                <a:ext cx="476225" cy="41036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100" b="1" i="1" smtClean="0">
                              <a:latin typeface="Cambria Math" panose="02040503050406030204" pitchFamily="18" charset="0"/>
                            </a:rPr>
                          </m:ctrlPr>
                        </m:fPr>
                        <m:num>
                          <m:r>
                            <a:rPr lang="en-GB" sz="1100" b="1" i="1" smtClean="0">
                              <a:latin typeface="Cambria Math" panose="02040503050406030204" pitchFamily="18" charset="0"/>
                            </a:rPr>
                            <m:t>𝟐</m:t>
                          </m:r>
                        </m:num>
                        <m:den>
                          <m:r>
                            <a:rPr lang="en-GB" sz="1100" b="1" i="1" smtClean="0">
                              <a:latin typeface="Cambria Math" panose="02040503050406030204" pitchFamily="18" charset="0"/>
                            </a:rPr>
                            <m:t>𝟑</m:t>
                          </m:r>
                        </m:den>
                      </m:f>
                      <m:r>
                        <a:rPr lang="en-GB" sz="1100" b="1" i="1" smtClean="0">
                          <a:latin typeface="Cambria Math" panose="02040503050406030204" pitchFamily="18" charset="0"/>
                        </a:rPr>
                        <m:t>=</m:t>
                      </m:r>
                    </m:oMath>
                  </m:oMathPara>
                </a14:m>
                <a:endParaRPr lang="en-GB" b="1" dirty="0"/>
              </a:p>
            </p:txBody>
          </p:sp>
        </mc:Choice>
        <mc:Fallback xmlns="">
          <p:sp>
            <p:nvSpPr>
              <p:cNvPr id="9" name="TextBox 8">
                <a:extLst>
                  <a:ext uri="{FF2B5EF4-FFF2-40B4-BE49-F238E27FC236}">
                    <a16:creationId xmlns:a16="http://schemas.microsoft.com/office/drawing/2014/main" id="{2E2083A5-0004-4AD8-B9BB-7517AB16510A}"/>
                  </a:ext>
                </a:extLst>
              </p:cNvPr>
              <p:cNvSpPr txBox="1">
                <a:spLocks noRot="1" noChangeAspect="1" noMove="1" noResize="1" noEditPoints="1" noAdjustHandles="1" noChangeArrowheads="1" noChangeShapeType="1" noTextEdit="1"/>
              </p:cNvSpPr>
              <p:nvPr/>
            </p:nvSpPr>
            <p:spPr>
              <a:xfrm>
                <a:off x="2619400" y="1956073"/>
                <a:ext cx="476225" cy="410369"/>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984D3F2-C2E4-435C-85BA-1516FEAA3575}"/>
                  </a:ext>
                </a:extLst>
              </p:cNvPr>
              <p:cNvSpPr txBox="1"/>
              <p:nvPr/>
            </p:nvSpPr>
            <p:spPr>
              <a:xfrm>
                <a:off x="5004048" y="1988890"/>
                <a:ext cx="476225" cy="41036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1100" b="1" i="1" smtClean="0">
                              <a:latin typeface="Cambria Math" panose="02040503050406030204" pitchFamily="18" charset="0"/>
                            </a:rPr>
                          </m:ctrlPr>
                        </m:fPr>
                        <m:num>
                          <m:r>
                            <a:rPr lang="en-GB" sz="1100" b="1" i="1" smtClean="0">
                              <a:latin typeface="Cambria Math" panose="02040503050406030204" pitchFamily="18" charset="0"/>
                            </a:rPr>
                            <m:t>𝟐</m:t>
                          </m:r>
                        </m:num>
                        <m:den>
                          <m:r>
                            <a:rPr lang="en-GB" sz="1100" b="1" i="1" smtClean="0">
                              <a:latin typeface="Cambria Math" panose="02040503050406030204" pitchFamily="18" charset="0"/>
                            </a:rPr>
                            <m:t>𝟑</m:t>
                          </m:r>
                        </m:den>
                      </m:f>
                      <m:r>
                        <a:rPr lang="en-GB" sz="1100" b="1" i="1" smtClean="0">
                          <a:latin typeface="Cambria Math" panose="02040503050406030204" pitchFamily="18" charset="0"/>
                        </a:rPr>
                        <m:t>=</m:t>
                      </m:r>
                    </m:oMath>
                  </m:oMathPara>
                </a14:m>
                <a:endParaRPr lang="en-GB" b="1" dirty="0"/>
              </a:p>
            </p:txBody>
          </p:sp>
        </mc:Choice>
        <mc:Fallback xmlns="">
          <p:sp>
            <p:nvSpPr>
              <p:cNvPr id="10" name="TextBox 9">
                <a:extLst>
                  <a:ext uri="{FF2B5EF4-FFF2-40B4-BE49-F238E27FC236}">
                    <a16:creationId xmlns:a16="http://schemas.microsoft.com/office/drawing/2014/main" id="{C984D3F2-C2E4-435C-85BA-1516FEAA3575}"/>
                  </a:ext>
                </a:extLst>
              </p:cNvPr>
              <p:cNvSpPr txBox="1">
                <a:spLocks noRot="1" noChangeAspect="1" noMove="1" noResize="1" noEditPoints="1" noAdjustHandles="1" noChangeArrowheads="1" noChangeShapeType="1" noTextEdit="1"/>
              </p:cNvSpPr>
              <p:nvPr/>
            </p:nvSpPr>
            <p:spPr>
              <a:xfrm>
                <a:off x="5004048" y="1988890"/>
                <a:ext cx="476225" cy="410369"/>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2E58177-2A93-4438-979E-8FF691FEC2AB}"/>
                  </a:ext>
                </a:extLst>
              </p:cNvPr>
              <p:cNvSpPr txBox="1"/>
              <p:nvPr/>
            </p:nvSpPr>
            <p:spPr>
              <a:xfrm>
                <a:off x="2813317" y="2235965"/>
                <a:ext cx="1204301"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panose="02040503050406030204" pitchFamily="18" charset="0"/>
                        </a:rPr>
                        <m:t>𝟎</m:t>
                      </m:r>
                      <m:r>
                        <a:rPr lang="en-GB" sz="1400" b="1" i="1" smtClean="0">
                          <a:latin typeface="Cambria Math" panose="02040503050406030204" pitchFamily="18" charset="0"/>
                        </a:rPr>
                        <m:t>.</m:t>
                      </m:r>
                      <m:r>
                        <a:rPr lang="en-GB" sz="1400" b="1" i="1" smtClean="0">
                          <a:latin typeface="Cambria Math" panose="02040503050406030204" pitchFamily="18" charset="0"/>
                        </a:rPr>
                        <m:t>𝟔𝟔𝟔𝟔𝟔𝟔𝟔𝟔𝟔𝟔</m:t>
                      </m:r>
                    </m:oMath>
                  </m:oMathPara>
                </a14:m>
                <a:endParaRPr lang="en-GB" sz="2400" b="1" dirty="0"/>
              </a:p>
            </p:txBody>
          </p:sp>
        </mc:Choice>
        <mc:Fallback xmlns="">
          <p:sp>
            <p:nvSpPr>
              <p:cNvPr id="11" name="TextBox 10">
                <a:extLst>
                  <a:ext uri="{FF2B5EF4-FFF2-40B4-BE49-F238E27FC236}">
                    <a16:creationId xmlns:a16="http://schemas.microsoft.com/office/drawing/2014/main" id="{32E58177-2A93-4438-979E-8FF691FEC2AB}"/>
                  </a:ext>
                </a:extLst>
              </p:cNvPr>
              <p:cNvSpPr txBox="1">
                <a:spLocks noRot="1" noChangeAspect="1" noMove="1" noResize="1" noEditPoints="1" noAdjustHandles="1" noChangeArrowheads="1" noChangeShapeType="1" noTextEdit="1"/>
              </p:cNvSpPr>
              <p:nvPr/>
            </p:nvSpPr>
            <p:spPr>
              <a:xfrm>
                <a:off x="2813317" y="2235965"/>
                <a:ext cx="1204301" cy="307777"/>
              </a:xfrm>
              <a:prstGeom prst="rect">
                <a:avLst/>
              </a:prstGeom>
              <a:blipFill>
                <a:blip r:embed="rId6"/>
                <a:stretch>
                  <a:fillRect r="-152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DCD1232-0206-40E4-95C1-41FCA80828B1}"/>
                  </a:ext>
                </a:extLst>
              </p:cNvPr>
              <p:cNvSpPr txBox="1"/>
              <p:nvPr/>
            </p:nvSpPr>
            <p:spPr>
              <a:xfrm>
                <a:off x="5199349" y="2285659"/>
                <a:ext cx="1204301"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1" i="1" smtClean="0">
                          <a:latin typeface="Cambria Math" panose="02040503050406030204" pitchFamily="18" charset="0"/>
                        </a:rPr>
                        <m:t>𝟎</m:t>
                      </m:r>
                      <m:r>
                        <a:rPr lang="en-GB" sz="1400" b="1" i="1" smtClean="0">
                          <a:latin typeface="Cambria Math" panose="02040503050406030204" pitchFamily="18" charset="0"/>
                        </a:rPr>
                        <m:t>.</m:t>
                      </m:r>
                      <m:r>
                        <a:rPr lang="en-GB" sz="1400" b="1" i="1" smtClean="0">
                          <a:latin typeface="Cambria Math" panose="02040503050406030204" pitchFamily="18" charset="0"/>
                        </a:rPr>
                        <m:t>𝟔𝟔𝟔𝟔𝟔𝟔𝟔𝟔𝟔𝟕</m:t>
                      </m:r>
                    </m:oMath>
                  </m:oMathPara>
                </a14:m>
                <a:endParaRPr lang="en-GB" sz="2400" b="1" dirty="0"/>
              </a:p>
            </p:txBody>
          </p:sp>
        </mc:Choice>
        <mc:Fallback xmlns="">
          <p:sp>
            <p:nvSpPr>
              <p:cNvPr id="12" name="TextBox 11">
                <a:extLst>
                  <a:ext uri="{FF2B5EF4-FFF2-40B4-BE49-F238E27FC236}">
                    <a16:creationId xmlns:a16="http://schemas.microsoft.com/office/drawing/2014/main" id="{BDCD1232-0206-40E4-95C1-41FCA80828B1}"/>
                  </a:ext>
                </a:extLst>
              </p:cNvPr>
              <p:cNvSpPr txBox="1">
                <a:spLocks noRot="1" noChangeAspect="1" noMove="1" noResize="1" noEditPoints="1" noAdjustHandles="1" noChangeArrowheads="1" noChangeShapeType="1" noTextEdit="1"/>
              </p:cNvSpPr>
              <p:nvPr/>
            </p:nvSpPr>
            <p:spPr>
              <a:xfrm>
                <a:off x="5199349" y="2285659"/>
                <a:ext cx="1204301" cy="307777"/>
              </a:xfrm>
              <a:prstGeom prst="rect">
                <a:avLst/>
              </a:prstGeom>
              <a:blipFill>
                <a:blip r:embed="rId7"/>
                <a:stretch>
                  <a:fillRect r="-15228"/>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37A882D1-D58E-4CC1-B50F-DB3BFB915CF2}"/>
              </a:ext>
            </a:extLst>
          </p:cNvPr>
          <p:cNvSpPr txBox="1"/>
          <p:nvPr/>
        </p:nvSpPr>
        <p:spPr>
          <a:xfrm>
            <a:off x="177800" y="5067721"/>
            <a:ext cx="4546599" cy="156966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dirty="0"/>
              <a:t>On older calculators you might have a 6 at the end. This is because the calculators </a:t>
            </a:r>
            <a:r>
              <a:rPr lang="en-GB" sz="1600" b="1" dirty="0"/>
              <a:t>cuts off </a:t>
            </a:r>
            <a:r>
              <a:rPr lang="en-GB" sz="1600" dirty="0"/>
              <a:t>(i.e. “truncates”) everything after the 10</a:t>
            </a:r>
            <a:r>
              <a:rPr lang="en-GB" sz="1600" baseline="30000" dirty="0"/>
              <a:t>th</a:t>
            </a:r>
            <a:r>
              <a:rPr lang="en-GB" sz="1600" dirty="0"/>
              <a:t> decimal place without rounding the last digit up.</a:t>
            </a:r>
          </a:p>
          <a:p>
            <a:r>
              <a:rPr lang="en-GB" sz="1600" dirty="0"/>
              <a:t>We say the value was </a:t>
            </a:r>
            <a:r>
              <a:rPr lang="en-GB" sz="1600" b="1" dirty="0"/>
              <a:t>truncated to 9 </a:t>
            </a:r>
            <a:r>
              <a:rPr lang="en-GB" sz="1600" b="1" dirty="0" err="1"/>
              <a:t>dp</a:t>
            </a:r>
            <a:r>
              <a:rPr lang="en-GB" sz="1600" dirty="0"/>
              <a:t>.</a:t>
            </a:r>
          </a:p>
          <a:p>
            <a:r>
              <a:rPr lang="en-GB" sz="1600" b="1" u="sng" dirty="0"/>
              <a:t>Truncating can be thought of as ROUNDING DOWN.</a:t>
            </a:r>
          </a:p>
        </p:txBody>
      </p:sp>
      <p:cxnSp>
        <p:nvCxnSpPr>
          <p:cNvPr id="15" name="Straight Arrow Connector 14">
            <a:extLst>
              <a:ext uri="{FF2B5EF4-FFF2-40B4-BE49-F238E27FC236}">
                <a16:creationId xmlns:a16="http://schemas.microsoft.com/office/drawing/2014/main" id="{F686932B-A9AD-491A-BB13-B469DD3D4FC9}"/>
              </a:ext>
            </a:extLst>
          </p:cNvPr>
          <p:cNvCxnSpPr/>
          <p:nvPr/>
        </p:nvCxnSpPr>
        <p:spPr>
          <a:xfrm flipV="1">
            <a:off x="1598464" y="3505572"/>
            <a:ext cx="648072" cy="15326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A33457AE-BDC6-48F7-BE67-A831EDF2836E}"/>
              </a:ext>
            </a:extLst>
          </p:cNvPr>
          <p:cNvSpPr txBox="1"/>
          <p:nvPr/>
        </p:nvSpPr>
        <p:spPr>
          <a:xfrm>
            <a:off x="4919426" y="5709438"/>
            <a:ext cx="4176464"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dirty="0"/>
              <a:t>Your calculator will probably gives this second result. This was </a:t>
            </a:r>
            <a:r>
              <a:rPr lang="en-GB" sz="1600" b="1" dirty="0"/>
              <a:t>rounded to 10 </a:t>
            </a:r>
            <a:r>
              <a:rPr lang="en-GB" sz="1600" b="1" dirty="0" err="1"/>
              <a:t>dp</a:t>
            </a:r>
            <a:r>
              <a:rPr lang="en-GB" sz="1600" dirty="0"/>
              <a:t>; the 6 after the 10</a:t>
            </a:r>
            <a:r>
              <a:rPr lang="en-GB" sz="1600" baseline="30000" dirty="0"/>
              <a:t>th</a:t>
            </a:r>
            <a:r>
              <a:rPr lang="en-GB" sz="1600" dirty="0"/>
              <a:t> 6 causes it to round up to 7.</a:t>
            </a:r>
          </a:p>
        </p:txBody>
      </p:sp>
      <p:cxnSp>
        <p:nvCxnSpPr>
          <p:cNvPr id="17" name="Straight Arrow Connector 16">
            <a:extLst>
              <a:ext uri="{FF2B5EF4-FFF2-40B4-BE49-F238E27FC236}">
                <a16:creationId xmlns:a16="http://schemas.microsoft.com/office/drawing/2014/main" id="{18E3A39F-94CA-4863-A2B2-655B7FEA14EC}"/>
              </a:ext>
            </a:extLst>
          </p:cNvPr>
          <p:cNvCxnSpPr>
            <a:cxnSpLocks/>
          </p:cNvCxnSpPr>
          <p:nvPr/>
        </p:nvCxnSpPr>
        <p:spPr>
          <a:xfrm flipH="1" flipV="1">
            <a:off x="6985262" y="3912124"/>
            <a:ext cx="539066" cy="18342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35903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a:extLst>
              <a:ext uri="{FF2B5EF4-FFF2-40B4-BE49-F238E27FC236}">
                <a16:creationId xmlns:a16="http://schemas.microsoft.com/office/drawing/2014/main" id="{4EF42DE1-9A63-4756-B165-DC1724225B71}"/>
              </a:ext>
            </a:extLst>
          </p:cNvPr>
          <p:cNvGrpSpPr/>
          <p:nvPr/>
        </p:nvGrpSpPr>
        <p:grpSpPr>
          <a:xfrm>
            <a:off x="-1144" y="0"/>
            <a:ext cx="9145144" cy="599127"/>
            <a:chOff x="-1144" y="0"/>
            <a:chExt cx="9145144" cy="599127"/>
          </a:xfrm>
        </p:grpSpPr>
        <p:sp>
          <p:nvSpPr>
            <p:cNvPr id="3" name="TextBox 2">
              <a:extLst>
                <a:ext uri="{FF2B5EF4-FFF2-40B4-BE49-F238E27FC236}">
                  <a16:creationId xmlns:a16="http://schemas.microsoft.com/office/drawing/2014/main" id="{6F248C6A-4348-4C04-B497-C421C9F3B509}"/>
                </a:ext>
              </a:extLst>
            </p:cNvPr>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Truncation Examples</a:t>
              </a:r>
            </a:p>
          </p:txBody>
        </p:sp>
        <p:cxnSp>
          <p:nvCxnSpPr>
            <p:cNvPr id="4" name="Straight Connector 3">
              <a:extLst>
                <a:ext uri="{FF2B5EF4-FFF2-40B4-BE49-F238E27FC236}">
                  <a16:creationId xmlns:a16="http://schemas.microsoft.com/office/drawing/2014/main" id="{665C4A54-C53D-4A86-9F3F-3B097AA8F41E}"/>
                </a:ext>
              </a:extLst>
            </p:cNvPr>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7AA73D2-0A4C-4342-83A5-15CC7CDB01E3}"/>
                  </a:ext>
                </a:extLst>
              </p:cNvPr>
              <p:cNvSpPr txBox="1"/>
              <p:nvPr/>
            </p:nvSpPr>
            <p:spPr>
              <a:xfrm>
                <a:off x="386110" y="955854"/>
                <a:ext cx="3600400" cy="92333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If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=2.7653</m:t>
                    </m:r>
                  </m:oMath>
                </a14:m>
                <a:r>
                  <a:rPr lang="en-GB" dirty="0"/>
                  <a:t> cm,</a:t>
                </a:r>
              </a:p>
              <a:p>
                <a:pPr marL="342900" indent="-342900">
                  <a:buAutoNum type="alphaLcParenBoth"/>
                </a:pPr>
                <a:r>
                  <a:rPr lang="en-GB" dirty="0"/>
                  <a:t>Round </a:t>
                </a:r>
                <a14:m>
                  <m:oMath xmlns:m="http://schemas.openxmlformats.org/officeDocument/2006/math">
                    <m:r>
                      <a:rPr lang="en-GB" b="0" i="1" smtClean="0">
                        <a:latin typeface="Cambria Math" panose="02040503050406030204" pitchFamily="18" charset="0"/>
                      </a:rPr>
                      <m:t>𝑥</m:t>
                    </m:r>
                  </m:oMath>
                </a14:m>
                <a:r>
                  <a:rPr lang="en-GB" dirty="0"/>
                  <a:t> to 2 decimal places.</a:t>
                </a:r>
              </a:p>
              <a:p>
                <a:pPr marL="342900" indent="-342900">
                  <a:buAutoNum type="alphaLcParenBoth"/>
                </a:pPr>
                <a:r>
                  <a:rPr lang="en-GB" dirty="0"/>
                  <a:t>Truncate </a:t>
                </a:r>
                <a14:m>
                  <m:oMath xmlns:m="http://schemas.openxmlformats.org/officeDocument/2006/math">
                    <m:r>
                      <a:rPr lang="en-GB" b="0" i="1" smtClean="0">
                        <a:latin typeface="Cambria Math" panose="02040503050406030204" pitchFamily="18" charset="0"/>
                      </a:rPr>
                      <m:t>𝑥</m:t>
                    </m:r>
                  </m:oMath>
                </a14:m>
                <a:r>
                  <a:rPr lang="en-GB" dirty="0"/>
                  <a:t> to 2 decimal places.</a:t>
                </a:r>
              </a:p>
            </p:txBody>
          </p:sp>
        </mc:Choice>
        <mc:Fallback xmlns="">
          <p:sp>
            <p:nvSpPr>
              <p:cNvPr id="5" name="TextBox 4">
                <a:extLst>
                  <a:ext uri="{FF2B5EF4-FFF2-40B4-BE49-F238E27FC236}">
                    <a16:creationId xmlns:a16="http://schemas.microsoft.com/office/drawing/2014/main" id="{77AA73D2-0A4C-4342-83A5-15CC7CDB01E3}"/>
                  </a:ext>
                </a:extLst>
              </p:cNvPr>
              <p:cNvSpPr txBox="1">
                <a:spLocks noRot="1" noChangeAspect="1" noMove="1" noResize="1" noEditPoints="1" noAdjustHandles="1" noChangeArrowheads="1" noChangeShapeType="1" noTextEdit="1"/>
              </p:cNvSpPr>
              <p:nvPr/>
            </p:nvSpPr>
            <p:spPr>
              <a:xfrm>
                <a:off x="386110" y="955854"/>
                <a:ext cx="3600400" cy="923330"/>
              </a:xfrm>
              <a:prstGeom prst="rect">
                <a:avLst/>
              </a:prstGeom>
              <a:blipFill>
                <a:blip r:embed="rId2"/>
                <a:stretch>
                  <a:fillRect b="-1714"/>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6" name="TextBox 5">
            <a:extLst>
              <a:ext uri="{FF2B5EF4-FFF2-40B4-BE49-F238E27FC236}">
                <a16:creationId xmlns:a16="http://schemas.microsoft.com/office/drawing/2014/main" id="{86DF3371-1AE9-489F-9E2C-301E60F5E14F}"/>
              </a:ext>
            </a:extLst>
          </p:cNvPr>
          <p:cNvSpPr txBox="1"/>
          <p:nvPr/>
        </p:nvSpPr>
        <p:spPr>
          <a:xfrm>
            <a:off x="901177" y="2217697"/>
            <a:ext cx="2880320" cy="523220"/>
          </a:xfrm>
          <a:prstGeom prst="rect">
            <a:avLst/>
          </a:prstGeom>
          <a:noFill/>
        </p:spPr>
        <p:txBody>
          <a:bodyPr wrap="square" rtlCol="0">
            <a:spAutoFit/>
          </a:bodyPr>
          <a:lstStyle/>
          <a:p>
            <a:r>
              <a:rPr lang="en-GB" sz="2800" dirty="0"/>
              <a:t>2.77 cm</a:t>
            </a:r>
          </a:p>
        </p:txBody>
      </p:sp>
      <p:sp>
        <p:nvSpPr>
          <p:cNvPr id="7" name="TextBox 6">
            <a:extLst>
              <a:ext uri="{FF2B5EF4-FFF2-40B4-BE49-F238E27FC236}">
                <a16:creationId xmlns:a16="http://schemas.microsoft.com/office/drawing/2014/main" id="{629E277A-B870-467A-9A9C-C7B31AD50F28}"/>
              </a:ext>
            </a:extLst>
          </p:cNvPr>
          <p:cNvSpPr txBox="1"/>
          <p:nvPr/>
        </p:nvSpPr>
        <p:spPr>
          <a:xfrm>
            <a:off x="901177" y="2817820"/>
            <a:ext cx="2880320" cy="523220"/>
          </a:xfrm>
          <a:prstGeom prst="rect">
            <a:avLst/>
          </a:prstGeom>
          <a:noFill/>
        </p:spPr>
        <p:txBody>
          <a:bodyPr wrap="square" rtlCol="0">
            <a:spAutoFit/>
          </a:bodyPr>
          <a:lstStyle/>
          <a:p>
            <a:r>
              <a:rPr lang="en-GB" sz="2800" dirty="0"/>
              <a:t>2.76 cm</a:t>
            </a:r>
          </a:p>
        </p:txBody>
      </p:sp>
      <p:sp>
        <p:nvSpPr>
          <p:cNvPr id="8" name="TextBox 7">
            <a:extLst>
              <a:ext uri="{FF2B5EF4-FFF2-40B4-BE49-F238E27FC236}">
                <a16:creationId xmlns:a16="http://schemas.microsoft.com/office/drawing/2014/main" id="{2CD120F0-EA28-447A-87C0-3F8D62152E2E}"/>
              </a:ext>
            </a:extLst>
          </p:cNvPr>
          <p:cNvSpPr txBox="1"/>
          <p:nvPr/>
        </p:nvSpPr>
        <p:spPr>
          <a:xfrm>
            <a:off x="2086020" y="3367446"/>
            <a:ext cx="2097658" cy="830997"/>
          </a:xfrm>
          <a:prstGeom prst="rect">
            <a:avLst/>
          </a:prstGeom>
          <a:noFill/>
        </p:spPr>
        <p:txBody>
          <a:bodyPr wrap="square" rtlCol="0">
            <a:spAutoFit/>
          </a:bodyPr>
          <a:lstStyle/>
          <a:p>
            <a:r>
              <a:rPr lang="en-GB" sz="1200" dirty="0"/>
              <a:t>We keep up to the 2</a:t>
            </a:r>
            <a:r>
              <a:rPr lang="en-GB" sz="1200" baseline="30000" dirty="0"/>
              <a:t>nd</a:t>
            </a:r>
            <a:r>
              <a:rPr lang="en-GB" sz="1200" dirty="0"/>
              <a:t> decimal place, but simply discard everything after the 6 without checking the digit after.</a:t>
            </a:r>
          </a:p>
        </p:txBody>
      </p:sp>
      <p:cxnSp>
        <p:nvCxnSpPr>
          <p:cNvPr id="10" name="Straight Arrow Connector 9">
            <a:extLst>
              <a:ext uri="{FF2B5EF4-FFF2-40B4-BE49-F238E27FC236}">
                <a16:creationId xmlns:a16="http://schemas.microsoft.com/office/drawing/2014/main" id="{1DE38496-7C3B-43F0-A145-05C96297F03F}"/>
              </a:ext>
            </a:extLst>
          </p:cNvPr>
          <p:cNvCxnSpPr>
            <a:cxnSpLocks/>
          </p:cNvCxnSpPr>
          <p:nvPr/>
        </p:nvCxnSpPr>
        <p:spPr>
          <a:xfrm flipH="1" flipV="1">
            <a:off x="1583703" y="3421930"/>
            <a:ext cx="502317" cy="3472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B05C3B23-F21F-4367-A206-49CD9ABE48CE}"/>
              </a:ext>
            </a:extLst>
          </p:cNvPr>
          <p:cNvSpPr/>
          <p:nvPr/>
        </p:nvSpPr>
        <p:spPr>
          <a:xfrm>
            <a:off x="452098" y="2301746"/>
            <a:ext cx="297458"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3" name="Rectangle 12">
            <a:extLst>
              <a:ext uri="{FF2B5EF4-FFF2-40B4-BE49-F238E27FC236}">
                <a16:creationId xmlns:a16="http://schemas.microsoft.com/office/drawing/2014/main" id="{D4331219-D166-44F2-BDAA-2CD36F6BE61F}"/>
              </a:ext>
            </a:extLst>
          </p:cNvPr>
          <p:cNvSpPr/>
          <p:nvPr/>
        </p:nvSpPr>
        <p:spPr>
          <a:xfrm>
            <a:off x="452098" y="2935414"/>
            <a:ext cx="297458"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8B1AB29-2782-4355-B40B-7DB09BE3067B}"/>
                  </a:ext>
                </a:extLst>
              </p:cNvPr>
              <p:cNvSpPr txBox="1"/>
              <p:nvPr/>
            </p:nvSpPr>
            <p:spPr>
              <a:xfrm>
                <a:off x="4716016" y="955854"/>
                <a:ext cx="3600400" cy="92333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Find the error interval of </a:t>
                </a:r>
                <a14:m>
                  <m:oMath xmlns:m="http://schemas.openxmlformats.org/officeDocument/2006/math">
                    <m:r>
                      <a:rPr lang="en-GB" b="0" i="1" smtClean="0">
                        <a:latin typeface="Cambria Math" panose="02040503050406030204" pitchFamily="18" charset="0"/>
                      </a:rPr>
                      <m:t>𝑥</m:t>
                    </m:r>
                  </m:oMath>
                </a14:m>
                <a:r>
                  <a:rPr lang="en-GB" dirty="0"/>
                  <a:t> if</a:t>
                </a:r>
              </a:p>
              <a:p>
                <a:pPr marL="342900" indent="-342900">
                  <a:buAutoNum type="alphaLcParenBoth"/>
                </a:pPr>
                <a:r>
                  <a:rPr lang="en-GB" b="0" dirty="0"/>
                  <a:t> </a:t>
                </a:r>
                <a14:m>
                  <m:oMath xmlns:m="http://schemas.openxmlformats.org/officeDocument/2006/math">
                    <m:r>
                      <a:rPr lang="en-GB" b="0" i="1" smtClean="0">
                        <a:latin typeface="Cambria Math" panose="02040503050406030204" pitchFamily="18" charset="0"/>
                      </a:rPr>
                      <m:t>𝑥</m:t>
                    </m:r>
                  </m:oMath>
                </a14:m>
                <a:r>
                  <a:rPr lang="en-GB" dirty="0"/>
                  <a:t> is 3.5 when </a:t>
                </a:r>
                <a:r>
                  <a:rPr lang="en-GB" b="1" dirty="0"/>
                  <a:t>rounded</a:t>
                </a:r>
                <a:r>
                  <a:rPr lang="en-GB" dirty="0"/>
                  <a:t> to 1dp.</a:t>
                </a:r>
              </a:p>
              <a:p>
                <a:pPr marL="342900" indent="-342900">
                  <a:buAutoNum type="alphaLcParenBoth"/>
                </a:pPr>
                <a:r>
                  <a:rPr lang="en-GB" dirty="0"/>
                  <a:t> </a:t>
                </a:r>
                <a14:m>
                  <m:oMath xmlns:m="http://schemas.openxmlformats.org/officeDocument/2006/math">
                    <m:r>
                      <a:rPr lang="en-GB" b="0" i="1" smtClean="0">
                        <a:latin typeface="Cambria Math" panose="02040503050406030204" pitchFamily="18" charset="0"/>
                      </a:rPr>
                      <m:t>𝑥</m:t>
                    </m:r>
                  </m:oMath>
                </a14:m>
                <a:r>
                  <a:rPr lang="en-GB" dirty="0"/>
                  <a:t> is 3.5 when </a:t>
                </a:r>
                <a:r>
                  <a:rPr lang="en-GB" b="1" dirty="0"/>
                  <a:t>truncated</a:t>
                </a:r>
                <a:r>
                  <a:rPr lang="en-GB" dirty="0"/>
                  <a:t> to 1dp.</a:t>
                </a:r>
              </a:p>
            </p:txBody>
          </p:sp>
        </mc:Choice>
        <mc:Fallback xmlns="">
          <p:sp>
            <p:nvSpPr>
              <p:cNvPr id="14" name="TextBox 13">
                <a:extLst>
                  <a:ext uri="{FF2B5EF4-FFF2-40B4-BE49-F238E27FC236}">
                    <a16:creationId xmlns:a16="http://schemas.microsoft.com/office/drawing/2014/main" id="{78B1AB29-2782-4355-B40B-7DB09BE3067B}"/>
                  </a:ext>
                </a:extLst>
              </p:cNvPr>
              <p:cNvSpPr txBox="1">
                <a:spLocks noRot="1" noChangeAspect="1" noMove="1" noResize="1" noEditPoints="1" noAdjustHandles="1" noChangeArrowheads="1" noChangeShapeType="1" noTextEdit="1"/>
              </p:cNvSpPr>
              <p:nvPr/>
            </p:nvSpPr>
            <p:spPr>
              <a:xfrm>
                <a:off x="4716016" y="955854"/>
                <a:ext cx="3600400" cy="923330"/>
              </a:xfrm>
              <a:prstGeom prst="rect">
                <a:avLst/>
              </a:prstGeom>
              <a:blipFill>
                <a:blip r:embed="rId3"/>
                <a:stretch>
                  <a:fillRect b="-1714"/>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80B48D1D-9EFF-458D-9AC3-FA6C7799C146}"/>
                  </a:ext>
                </a:extLst>
              </p:cNvPr>
              <p:cNvSpPr txBox="1"/>
              <p:nvPr/>
            </p:nvSpPr>
            <p:spPr>
              <a:xfrm>
                <a:off x="5148926" y="2645973"/>
                <a:ext cx="288032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3.45≤</m:t>
                      </m:r>
                      <m:r>
                        <a:rPr lang="en-GB" sz="2800" b="0" i="1" smtClean="0">
                          <a:latin typeface="Cambria Math" panose="02040503050406030204" pitchFamily="18" charset="0"/>
                        </a:rPr>
                        <m:t>𝑥</m:t>
                      </m:r>
                      <m:r>
                        <a:rPr lang="en-GB" sz="2800" b="0" i="1" smtClean="0">
                          <a:latin typeface="Cambria Math" panose="02040503050406030204" pitchFamily="18" charset="0"/>
                        </a:rPr>
                        <m:t>&lt;3.55</m:t>
                      </m:r>
                    </m:oMath>
                  </m:oMathPara>
                </a14:m>
                <a:endParaRPr lang="en-GB" sz="2800" dirty="0"/>
              </a:p>
            </p:txBody>
          </p:sp>
        </mc:Choice>
        <mc:Fallback xmlns="">
          <p:sp>
            <p:nvSpPr>
              <p:cNvPr id="15" name="TextBox 14">
                <a:extLst>
                  <a:ext uri="{FF2B5EF4-FFF2-40B4-BE49-F238E27FC236}">
                    <a16:creationId xmlns:a16="http://schemas.microsoft.com/office/drawing/2014/main" id="{80B48D1D-9EFF-458D-9AC3-FA6C7799C146}"/>
                  </a:ext>
                </a:extLst>
              </p:cNvPr>
              <p:cNvSpPr txBox="1">
                <a:spLocks noRot="1" noChangeAspect="1" noMove="1" noResize="1" noEditPoints="1" noAdjustHandles="1" noChangeArrowheads="1" noChangeShapeType="1" noTextEdit="1"/>
              </p:cNvSpPr>
              <p:nvPr/>
            </p:nvSpPr>
            <p:spPr>
              <a:xfrm>
                <a:off x="5148926" y="2645973"/>
                <a:ext cx="2880320" cy="52322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8B2622C-1877-45C0-BFFF-BDF1796A164E}"/>
                  </a:ext>
                </a:extLst>
              </p:cNvPr>
              <p:cNvSpPr txBox="1"/>
              <p:nvPr/>
            </p:nvSpPr>
            <p:spPr>
              <a:xfrm>
                <a:off x="5148926" y="3236375"/>
                <a:ext cx="288032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3.5≤</m:t>
                      </m:r>
                      <m:r>
                        <a:rPr lang="en-GB" sz="2800" b="0" i="1" smtClean="0">
                          <a:latin typeface="Cambria Math" panose="02040503050406030204" pitchFamily="18" charset="0"/>
                        </a:rPr>
                        <m:t>𝑥</m:t>
                      </m:r>
                      <m:r>
                        <a:rPr lang="en-GB" sz="2800" b="0" i="1" smtClean="0">
                          <a:latin typeface="Cambria Math" panose="02040503050406030204" pitchFamily="18" charset="0"/>
                        </a:rPr>
                        <m:t>&lt;3.6</m:t>
                      </m:r>
                    </m:oMath>
                  </m:oMathPara>
                </a14:m>
                <a:endParaRPr lang="en-GB" sz="2800" dirty="0"/>
              </a:p>
            </p:txBody>
          </p:sp>
        </mc:Choice>
        <mc:Fallback xmlns="">
          <p:sp>
            <p:nvSpPr>
              <p:cNvPr id="16" name="TextBox 15">
                <a:extLst>
                  <a:ext uri="{FF2B5EF4-FFF2-40B4-BE49-F238E27FC236}">
                    <a16:creationId xmlns:a16="http://schemas.microsoft.com/office/drawing/2014/main" id="{48B2622C-1877-45C0-BFFF-BDF1796A164E}"/>
                  </a:ext>
                </a:extLst>
              </p:cNvPr>
              <p:cNvSpPr txBox="1">
                <a:spLocks noRot="1" noChangeAspect="1" noMove="1" noResize="1" noEditPoints="1" noAdjustHandles="1" noChangeArrowheads="1" noChangeShapeType="1" noTextEdit="1"/>
              </p:cNvSpPr>
              <p:nvPr/>
            </p:nvSpPr>
            <p:spPr>
              <a:xfrm>
                <a:off x="5148926" y="3236375"/>
                <a:ext cx="2880320" cy="523220"/>
              </a:xfrm>
              <a:prstGeom prst="rect">
                <a:avLst/>
              </a:prstGeom>
              <a:blipFill>
                <a:blip r:embed="rId5"/>
                <a:stretch>
                  <a:fillRect/>
                </a:stretch>
              </a:blipFill>
            </p:spPr>
            <p:txBody>
              <a:bodyPr/>
              <a:lstStyle/>
              <a:p>
                <a:r>
                  <a:rPr lang="en-GB">
                    <a:noFill/>
                  </a:rPr>
                  <a:t> </a:t>
                </a:r>
              </a:p>
            </p:txBody>
          </p:sp>
        </mc:Fallback>
      </mc:AlternateContent>
      <p:sp>
        <p:nvSpPr>
          <p:cNvPr id="17" name="Rectangle 16">
            <a:extLst>
              <a:ext uri="{FF2B5EF4-FFF2-40B4-BE49-F238E27FC236}">
                <a16:creationId xmlns:a16="http://schemas.microsoft.com/office/drawing/2014/main" id="{3B23ADA4-ACE3-4020-AB30-B85B190B802D}"/>
              </a:ext>
            </a:extLst>
          </p:cNvPr>
          <p:cNvSpPr/>
          <p:nvPr/>
        </p:nvSpPr>
        <p:spPr>
          <a:xfrm>
            <a:off x="4851468" y="2655694"/>
            <a:ext cx="297458"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8" name="Rectangle 17">
            <a:extLst>
              <a:ext uri="{FF2B5EF4-FFF2-40B4-BE49-F238E27FC236}">
                <a16:creationId xmlns:a16="http://schemas.microsoft.com/office/drawing/2014/main" id="{95CCB4E5-5339-400B-897B-460DFA2F405D}"/>
              </a:ext>
            </a:extLst>
          </p:cNvPr>
          <p:cNvSpPr/>
          <p:nvPr/>
        </p:nvSpPr>
        <p:spPr>
          <a:xfrm>
            <a:off x="4849376" y="3296855"/>
            <a:ext cx="297458"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19" name="TextBox 18">
            <a:extLst>
              <a:ext uri="{FF2B5EF4-FFF2-40B4-BE49-F238E27FC236}">
                <a16:creationId xmlns:a16="http://schemas.microsoft.com/office/drawing/2014/main" id="{605C33E3-33E7-485B-BAFB-831FFE98ADAD}"/>
              </a:ext>
            </a:extLst>
          </p:cNvPr>
          <p:cNvSpPr txBox="1"/>
          <p:nvPr/>
        </p:nvSpPr>
        <p:spPr>
          <a:xfrm>
            <a:off x="4767525" y="4099168"/>
            <a:ext cx="3641395" cy="116955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3.49 for example would truncate to 3.4 which is too low. So the lowest value is 3.5.</a:t>
            </a:r>
          </a:p>
          <a:p>
            <a:r>
              <a:rPr lang="en-GB" sz="1400" dirty="0"/>
              <a:t>3.59 would round to 3.6, but truncates to 3.5, so is not too high. Thus we can have everything up to (but excluding) 3.6.</a:t>
            </a:r>
          </a:p>
        </p:txBody>
      </p:sp>
      <p:sp>
        <p:nvSpPr>
          <p:cNvPr id="20" name="Rectangle 19">
            <a:extLst>
              <a:ext uri="{FF2B5EF4-FFF2-40B4-BE49-F238E27FC236}">
                <a16:creationId xmlns:a16="http://schemas.microsoft.com/office/drawing/2014/main" id="{DCAAD259-B70A-428C-9247-41F590187838}"/>
              </a:ext>
            </a:extLst>
          </p:cNvPr>
          <p:cNvSpPr/>
          <p:nvPr/>
        </p:nvSpPr>
        <p:spPr>
          <a:xfrm>
            <a:off x="749556" y="2301745"/>
            <a:ext cx="2238268" cy="4391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1" name="Rectangle 20">
            <a:extLst>
              <a:ext uri="{FF2B5EF4-FFF2-40B4-BE49-F238E27FC236}">
                <a16:creationId xmlns:a16="http://schemas.microsoft.com/office/drawing/2014/main" id="{2C2E07BF-EE3E-46B9-AC55-9285E67B2C32}"/>
              </a:ext>
            </a:extLst>
          </p:cNvPr>
          <p:cNvSpPr/>
          <p:nvPr/>
        </p:nvSpPr>
        <p:spPr>
          <a:xfrm>
            <a:off x="749556" y="2920762"/>
            <a:ext cx="2238268" cy="4391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2" name="Rectangle 21">
            <a:extLst>
              <a:ext uri="{FF2B5EF4-FFF2-40B4-BE49-F238E27FC236}">
                <a16:creationId xmlns:a16="http://schemas.microsoft.com/office/drawing/2014/main" id="{6EF60F56-6EA0-4DB8-A53B-858521DB2C47}"/>
              </a:ext>
            </a:extLst>
          </p:cNvPr>
          <p:cNvSpPr/>
          <p:nvPr/>
        </p:nvSpPr>
        <p:spPr>
          <a:xfrm>
            <a:off x="5148064" y="2651990"/>
            <a:ext cx="2880319" cy="47015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3" name="Rectangle 22">
            <a:extLst>
              <a:ext uri="{FF2B5EF4-FFF2-40B4-BE49-F238E27FC236}">
                <a16:creationId xmlns:a16="http://schemas.microsoft.com/office/drawing/2014/main" id="{DC73C4A2-4905-4EED-B9A5-9205A89D00E8}"/>
              </a:ext>
            </a:extLst>
          </p:cNvPr>
          <p:cNvSpPr/>
          <p:nvPr/>
        </p:nvSpPr>
        <p:spPr>
          <a:xfrm>
            <a:off x="5148064" y="3296499"/>
            <a:ext cx="2880319" cy="47015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a:extLst>
              <a:ext uri="{FF2B5EF4-FFF2-40B4-BE49-F238E27FC236}">
                <a16:creationId xmlns:a16="http://schemas.microsoft.com/office/drawing/2014/main" id="{C6153C0A-7BE8-4DE6-869C-0DA900F0E8F1}"/>
              </a:ext>
            </a:extLst>
          </p:cNvPr>
          <p:cNvSpPr/>
          <p:nvPr/>
        </p:nvSpPr>
        <p:spPr>
          <a:xfrm>
            <a:off x="4727358" y="1925105"/>
            <a:ext cx="3319767" cy="523220"/>
          </a:xfrm>
          <a:prstGeom prst="rect">
            <a:avLst/>
          </a:prstGeom>
        </p:spPr>
        <p:txBody>
          <a:bodyPr wrap="square">
            <a:spAutoFit/>
          </a:bodyPr>
          <a:lstStyle/>
          <a:p>
            <a:r>
              <a:rPr lang="en-GB" sz="1400" dirty="0"/>
              <a:t>Think very carefully about what the lowest and highest value might be!</a:t>
            </a:r>
          </a:p>
        </p:txBody>
      </p:sp>
      <p:cxnSp>
        <p:nvCxnSpPr>
          <p:cNvPr id="24" name="Straight Connector 23">
            <a:extLst>
              <a:ext uri="{FF2B5EF4-FFF2-40B4-BE49-F238E27FC236}">
                <a16:creationId xmlns:a16="http://schemas.microsoft.com/office/drawing/2014/main" id="{29E95E16-3BDB-4E00-B441-DACC8FB69C3F}"/>
              </a:ext>
            </a:extLst>
          </p:cNvPr>
          <p:cNvCxnSpPr/>
          <p:nvPr/>
        </p:nvCxnSpPr>
        <p:spPr>
          <a:xfrm>
            <a:off x="4767525" y="5877272"/>
            <a:ext cx="3641395" cy="0"/>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510223A1-3EC8-44AC-A4D9-CA4D15642A43}"/>
              </a:ext>
            </a:extLst>
          </p:cNvPr>
          <p:cNvCxnSpPr>
            <a:cxnSpLocks/>
          </p:cNvCxnSpPr>
          <p:nvPr/>
        </p:nvCxnSpPr>
        <p:spPr>
          <a:xfrm flipV="1">
            <a:off x="5183113" y="5783000"/>
            <a:ext cx="0" cy="94272"/>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81C117D4-B2B2-4AEB-AC7A-23FE7D7733DE}"/>
              </a:ext>
            </a:extLst>
          </p:cNvPr>
          <p:cNvCxnSpPr>
            <a:cxnSpLocks/>
          </p:cNvCxnSpPr>
          <p:nvPr/>
        </p:nvCxnSpPr>
        <p:spPr>
          <a:xfrm flipV="1">
            <a:off x="6228184" y="5783000"/>
            <a:ext cx="0" cy="94272"/>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083D9DDD-EE32-4535-8035-3689FDD02B2F}"/>
              </a:ext>
            </a:extLst>
          </p:cNvPr>
          <p:cNvCxnSpPr>
            <a:cxnSpLocks/>
          </p:cNvCxnSpPr>
          <p:nvPr/>
        </p:nvCxnSpPr>
        <p:spPr>
          <a:xfrm flipV="1">
            <a:off x="7236296" y="5783000"/>
            <a:ext cx="0" cy="94272"/>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C2B8963E-3EE1-45D2-8D6E-042B67CCAA63}"/>
              </a:ext>
            </a:extLst>
          </p:cNvPr>
          <p:cNvCxnSpPr>
            <a:cxnSpLocks/>
          </p:cNvCxnSpPr>
          <p:nvPr/>
        </p:nvCxnSpPr>
        <p:spPr>
          <a:xfrm flipV="1">
            <a:off x="8172400" y="5783000"/>
            <a:ext cx="0" cy="94272"/>
          </a:xfrm>
          <a:prstGeom prst="line">
            <a:avLst/>
          </a:prstGeom>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84306F6D-D7F7-4EAC-BA9B-B60BBCBF85E3}"/>
              </a:ext>
            </a:extLst>
          </p:cNvPr>
          <p:cNvSpPr txBox="1"/>
          <p:nvPr/>
        </p:nvSpPr>
        <p:spPr>
          <a:xfrm>
            <a:off x="4936997" y="5445224"/>
            <a:ext cx="686564" cy="369332"/>
          </a:xfrm>
          <a:prstGeom prst="rect">
            <a:avLst/>
          </a:prstGeom>
          <a:noFill/>
        </p:spPr>
        <p:txBody>
          <a:bodyPr wrap="square" rtlCol="0">
            <a:spAutoFit/>
          </a:bodyPr>
          <a:lstStyle/>
          <a:p>
            <a:r>
              <a:rPr lang="en-GB" dirty="0"/>
              <a:t>3.4</a:t>
            </a:r>
          </a:p>
        </p:txBody>
      </p:sp>
      <p:sp>
        <p:nvSpPr>
          <p:cNvPr id="32" name="TextBox 31">
            <a:extLst>
              <a:ext uri="{FF2B5EF4-FFF2-40B4-BE49-F238E27FC236}">
                <a16:creationId xmlns:a16="http://schemas.microsoft.com/office/drawing/2014/main" id="{73F7EB97-039A-4AC1-ACB3-10C218E9E582}"/>
              </a:ext>
            </a:extLst>
          </p:cNvPr>
          <p:cNvSpPr txBox="1"/>
          <p:nvPr/>
        </p:nvSpPr>
        <p:spPr>
          <a:xfrm>
            <a:off x="5956911" y="5450107"/>
            <a:ext cx="686564" cy="369332"/>
          </a:xfrm>
          <a:prstGeom prst="rect">
            <a:avLst/>
          </a:prstGeom>
          <a:noFill/>
        </p:spPr>
        <p:txBody>
          <a:bodyPr wrap="square" rtlCol="0">
            <a:spAutoFit/>
          </a:bodyPr>
          <a:lstStyle/>
          <a:p>
            <a:r>
              <a:rPr lang="en-GB" dirty="0"/>
              <a:t>3.5</a:t>
            </a:r>
          </a:p>
        </p:txBody>
      </p:sp>
      <p:sp>
        <p:nvSpPr>
          <p:cNvPr id="33" name="TextBox 32">
            <a:extLst>
              <a:ext uri="{FF2B5EF4-FFF2-40B4-BE49-F238E27FC236}">
                <a16:creationId xmlns:a16="http://schemas.microsoft.com/office/drawing/2014/main" id="{B2F2B268-9BD0-443B-92BD-B4771C2C0B0A}"/>
              </a:ext>
            </a:extLst>
          </p:cNvPr>
          <p:cNvSpPr txBox="1"/>
          <p:nvPr/>
        </p:nvSpPr>
        <p:spPr>
          <a:xfrm>
            <a:off x="6976825" y="5442488"/>
            <a:ext cx="686564" cy="369332"/>
          </a:xfrm>
          <a:prstGeom prst="rect">
            <a:avLst/>
          </a:prstGeom>
          <a:noFill/>
        </p:spPr>
        <p:txBody>
          <a:bodyPr wrap="square" rtlCol="0">
            <a:spAutoFit/>
          </a:bodyPr>
          <a:lstStyle/>
          <a:p>
            <a:r>
              <a:rPr lang="en-GB" dirty="0"/>
              <a:t>3.6</a:t>
            </a:r>
          </a:p>
        </p:txBody>
      </p:sp>
      <p:sp>
        <p:nvSpPr>
          <p:cNvPr id="34" name="TextBox 33">
            <a:extLst>
              <a:ext uri="{FF2B5EF4-FFF2-40B4-BE49-F238E27FC236}">
                <a16:creationId xmlns:a16="http://schemas.microsoft.com/office/drawing/2014/main" id="{AAA57A92-6AA7-41D9-AC4D-6270D7A28A02}"/>
              </a:ext>
            </a:extLst>
          </p:cNvPr>
          <p:cNvSpPr txBox="1"/>
          <p:nvPr/>
        </p:nvSpPr>
        <p:spPr>
          <a:xfrm>
            <a:off x="7901126" y="5450107"/>
            <a:ext cx="686564" cy="369332"/>
          </a:xfrm>
          <a:prstGeom prst="rect">
            <a:avLst/>
          </a:prstGeom>
          <a:noFill/>
        </p:spPr>
        <p:txBody>
          <a:bodyPr wrap="square" rtlCol="0">
            <a:spAutoFit/>
          </a:bodyPr>
          <a:lstStyle/>
          <a:p>
            <a:r>
              <a:rPr lang="en-GB" dirty="0"/>
              <a:t>3.7</a:t>
            </a:r>
          </a:p>
        </p:txBody>
      </p:sp>
      <p:sp>
        <p:nvSpPr>
          <p:cNvPr id="35" name="Oval 34">
            <a:extLst>
              <a:ext uri="{FF2B5EF4-FFF2-40B4-BE49-F238E27FC236}">
                <a16:creationId xmlns:a16="http://schemas.microsoft.com/office/drawing/2014/main" id="{85A6BE4E-C595-47AC-9F81-9277C9B24B34}"/>
              </a:ext>
            </a:extLst>
          </p:cNvPr>
          <p:cNvSpPr/>
          <p:nvPr/>
        </p:nvSpPr>
        <p:spPr>
          <a:xfrm>
            <a:off x="5585461" y="6111240"/>
            <a:ext cx="160019" cy="1523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94657B3F-7F4B-4CA8-B6D1-0F04A42D09D0}"/>
              </a:ext>
            </a:extLst>
          </p:cNvPr>
          <p:cNvSpPr/>
          <p:nvPr/>
        </p:nvSpPr>
        <p:spPr>
          <a:xfrm>
            <a:off x="6643475" y="6111240"/>
            <a:ext cx="160019" cy="152354"/>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cxnSp>
        <p:nvCxnSpPr>
          <p:cNvPr id="38" name="Straight Connector 37">
            <a:extLst>
              <a:ext uri="{FF2B5EF4-FFF2-40B4-BE49-F238E27FC236}">
                <a16:creationId xmlns:a16="http://schemas.microsoft.com/office/drawing/2014/main" id="{3ED104EE-26FF-4904-9FFD-4188442976FB}"/>
              </a:ext>
            </a:extLst>
          </p:cNvPr>
          <p:cNvCxnSpPr>
            <a:stCxn id="35" idx="6"/>
            <a:endCxn id="36" idx="2"/>
          </p:cNvCxnSpPr>
          <p:nvPr/>
        </p:nvCxnSpPr>
        <p:spPr>
          <a:xfrm>
            <a:off x="5745480" y="6187417"/>
            <a:ext cx="89799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F0F9B7FA-21D2-43C0-922E-0A0ABDB2C69A}"/>
              </a:ext>
            </a:extLst>
          </p:cNvPr>
          <p:cNvSpPr/>
          <p:nvPr/>
        </p:nvSpPr>
        <p:spPr>
          <a:xfrm>
            <a:off x="6098272" y="6420350"/>
            <a:ext cx="160019" cy="1523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a:extLst>
              <a:ext uri="{FF2B5EF4-FFF2-40B4-BE49-F238E27FC236}">
                <a16:creationId xmlns:a16="http://schemas.microsoft.com/office/drawing/2014/main" id="{6E9C1EEA-0CE5-4596-9B7D-00B475D93978}"/>
              </a:ext>
            </a:extLst>
          </p:cNvPr>
          <p:cNvSpPr/>
          <p:nvPr/>
        </p:nvSpPr>
        <p:spPr>
          <a:xfrm>
            <a:off x="7156286" y="6420350"/>
            <a:ext cx="160019" cy="152354"/>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cxnSp>
        <p:nvCxnSpPr>
          <p:cNvPr id="41" name="Straight Connector 40">
            <a:extLst>
              <a:ext uri="{FF2B5EF4-FFF2-40B4-BE49-F238E27FC236}">
                <a16:creationId xmlns:a16="http://schemas.microsoft.com/office/drawing/2014/main" id="{014465F6-3C60-44D8-A9D7-BE9004501DB7}"/>
              </a:ext>
            </a:extLst>
          </p:cNvPr>
          <p:cNvCxnSpPr>
            <a:stCxn id="39" idx="6"/>
            <a:endCxn id="40" idx="2"/>
          </p:cNvCxnSpPr>
          <p:nvPr/>
        </p:nvCxnSpPr>
        <p:spPr>
          <a:xfrm>
            <a:off x="6258291" y="6496527"/>
            <a:ext cx="89799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D7BEB345-304F-4B08-A7F8-6609C3899E51}"/>
              </a:ext>
            </a:extLst>
          </p:cNvPr>
          <p:cNvSpPr txBox="1"/>
          <p:nvPr/>
        </p:nvSpPr>
        <p:spPr>
          <a:xfrm>
            <a:off x="4197484" y="5972140"/>
            <a:ext cx="1266056" cy="369332"/>
          </a:xfrm>
          <a:prstGeom prst="rect">
            <a:avLst/>
          </a:prstGeom>
          <a:noFill/>
        </p:spPr>
        <p:txBody>
          <a:bodyPr wrap="square" rtlCol="0">
            <a:spAutoFit/>
          </a:bodyPr>
          <a:lstStyle/>
          <a:p>
            <a:r>
              <a:rPr lang="en-GB" dirty="0"/>
              <a:t>Rounding:</a:t>
            </a:r>
          </a:p>
        </p:txBody>
      </p:sp>
      <p:sp>
        <p:nvSpPr>
          <p:cNvPr id="43" name="TextBox 42">
            <a:extLst>
              <a:ext uri="{FF2B5EF4-FFF2-40B4-BE49-F238E27FC236}">
                <a16:creationId xmlns:a16="http://schemas.microsoft.com/office/drawing/2014/main" id="{A06C115C-351D-4109-896A-75669E6165DD}"/>
              </a:ext>
            </a:extLst>
          </p:cNvPr>
          <p:cNvSpPr txBox="1"/>
          <p:nvPr/>
        </p:nvSpPr>
        <p:spPr>
          <a:xfrm>
            <a:off x="4197484" y="6299902"/>
            <a:ext cx="1266056" cy="369332"/>
          </a:xfrm>
          <a:prstGeom prst="rect">
            <a:avLst/>
          </a:prstGeom>
          <a:noFill/>
        </p:spPr>
        <p:txBody>
          <a:bodyPr wrap="square" rtlCol="0">
            <a:spAutoFit/>
          </a:bodyPr>
          <a:lstStyle/>
          <a:p>
            <a:r>
              <a:rPr lang="en-GB" dirty="0"/>
              <a:t>Truncating:</a:t>
            </a:r>
          </a:p>
        </p:txBody>
      </p:sp>
    </p:spTree>
    <p:extLst>
      <p:ext uri="{BB962C8B-B14F-4D97-AF65-F5344CB8AC3E}">
        <p14:creationId xmlns:p14="http://schemas.microsoft.com/office/powerpoint/2010/main" val="19391192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1"/>
                                        </p:tgtEl>
                                      </p:cBhvr>
                                    </p:animEffect>
                                    <p:set>
                                      <p:cBhvr>
                                        <p:cTn id="13" dur="1" fill="hold">
                                          <p:stCondLst>
                                            <p:cond delay="499"/>
                                          </p:stCondLst>
                                        </p:cTn>
                                        <p:tgtEl>
                                          <p:spTgt spid="21"/>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21"/>
                  </p:tgtEl>
                </p:cond>
              </p:nextCondLst>
            </p:seq>
            <p:seq concurrent="1" nextAc="seek">
              <p:cTn id="20" restart="whenNotActive" fill="hold" evtFilter="cancelBubble" nodeType="interactiveSeq">
                <p:stCondLst>
                  <p:cond evt="onClick" delay="0">
                    <p:tgtEl>
                      <p:spTgt spid="2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22"/>
                                        </p:tgtEl>
                                      </p:cBhvr>
                                    </p:animEffect>
                                    <p:set>
                                      <p:cBhvr>
                                        <p:cTn id="25"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26" restart="whenNotActive" fill="hold" evtFilter="cancelBubble" nodeType="interactiveSeq">
                <p:stCondLst>
                  <p:cond evt="onClick" delay="0">
                    <p:tgtEl>
                      <p:spTgt spid="2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23"/>
                                        </p:tgtEl>
                                      </p:cBhvr>
                                    </p:animEffect>
                                    <p:set>
                                      <p:cBhvr>
                                        <p:cTn id="31" dur="1" fill="hold">
                                          <p:stCondLst>
                                            <p:cond delay="499"/>
                                          </p:stCondLst>
                                        </p:cTn>
                                        <p:tgtEl>
                                          <p:spTgt spid="23"/>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10"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500"/>
                                        <p:tgtEl>
                                          <p:spTgt spid="36"/>
                                        </p:tgtEl>
                                      </p:cBhvr>
                                    </p:animEffect>
                                  </p:childTnLst>
                                </p:cTn>
                              </p:par>
                              <p:par>
                                <p:cTn id="69" presetID="10"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500"/>
                                        <p:tgtEl>
                                          <p:spTgt spid="40"/>
                                        </p:tgtEl>
                                      </p:cBhvr>
                                    </p:animEffect>
                                  </p:childTnLst>
                                </p:cTn>
                              </p:par>
                              <p:par>
                                <p:cTn id="78" presetID="10" presetClass="entr" presetSubtype="0" fill="hold"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500"/>
                                        <p:tgtEl>
                                          <p:spTgt spid="42"/>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fade">
                                      <p:cBhvr>
                                        <p:cTn id="86" dur="500"/>
                                        <p:tgtEl>
                                          <p:spTgt spid="43"/>
                                        </p:tgtEl>
                                      </p:cBhvr>
                                    </p:animEffect>
                                  </p:childTnLst>
                                </p:cTn>
                              </p:par>
                            </p:childTnLst>
                          </p:cTn>
                        </p:par>
                      </p:childTnLst>
                    </p:cTn>
                  </p:par>
                </p:childTnLst>
              </p:cTn>
              <p:nextCondLst>
                <p:cond evt="onClick" delay="0">
                  <p:tgtEl>
                    <p:spTgt spid="23"/>
                  </p:tgtEl>
                </p:cond>
              </p:nextCondLst>
            </p:seq>
          </p:childTnLst>
        </p:cTn>
      </p:par>
    </p:tnLst>
    <p:bldLst>
      <p:bldP spid="8" grpId="0"/>
      <p:bldP spid="19" grpId="0" animBg="1"/>
      <p:bldP spid="20" grpId="0" animBg="1"/>
      <p:bldP spid="21" grpId="0" animBg="1"/>
      <p:bldP spid="22" grpId="0" animBg="1"/>
      <p:bldP spid="23" grpId="0" animBg="1"/>
      <p:bldP spid="31" grpId="0"/>
      <p:bldP spid="32" grpId="0"/>
      <p:bldP spid="33" grpId="0"/>
      <p:bldP spid="34" grpId="0"/>
      <p:bldP spid="35" grpId="0" animBg="1"/>
      <p:bldP spid="36" grpId="0" animBg="1"/>
      <p:bldP spid="39" grpId="0" animBg="1"/>
      <p:bldP spid="40" grpId="0" animBg="1"/>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a:extLst>
              <a:ext uri="{FF2B5EF4-FFF2-40B4-BE49-F238E27FC236}">
                <a16:creationId xmlns:a16="http://schemas.microsoft.com/office/drawing/2014/main" id="{92A38B64-37F6-4A89-B90F-C8CDF52681FF}"/>
              </a:ext>
            </a:extLst>
          </p:cNvPr>
          <p:cNvGrpSpPr/>
          <p:nvPr/>
        </p:nvGrpSpPr>
        <p:grpSpPr>
          <a:xfrm>
            <a:off x="-1144" y="0"/>
            <a:ext cx="9145144" cy="599127"/>
            <a:chOff x="-1144" y="0"/>
            <a:chExt cx="9145144" cy="599127"/>
          </a:xfrm>
        </p:grpSpPr>
        <p:sp>
          <p:nvSpPr>
            <p:cNvPr id="3" name="TextBox 2">
              <a:extLst>
                <a:ext uri="{FF2B5EF4-FFF2-40B4-BE49-F238E27FC236}">
                  <a16:creationId xmlns:a16="http://schemas.microsoft.com/office/drawing/2014/main" id="{15419E9C-6B6A-41C0-85B8-5B6881CA5FAE}"/>
                </a:ext>
              </a:extLst>
            </p:cNvPr>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Test Your Understanding</a:t>
              </a:r>
            </a:p>
          </p:txBody>
        </p:sp>
        <p:cxnSp>
          <p:nvCxnSpPr>
            <p:cNvPr id="4" name="Straight Connector 3">
              <a:extLst>
                <a:ext uri="{FF2B5EF4-FFF2-40B4-BE49-F238E27FC236}">
                  <a16:creationId xmlns:a16="http://schemas.microsoft.com/office/drawing/2014/main" id="{36BEB124-BEBE-4124-AC5C-4E6D80C0F499}"/>
                </a:ext>
              </a:extLst>
            </p:cNvPr>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a:extLst>
              <a:ext uri="{FF2B5EF4-FFF2-40B4-BE49-F238E27FC236}">
                <a16:creationId xmlns:a16="http://schemas.microsoft.com/office/drawing/2014/main" id="{975E331F-3903-457C-8321-BC4EFB83729E}"/>
              </a:ext>
            </a:extLst>
          </p:cNvPr>
          <p:cNvPicPr>
            <a:picLocks noChangeAspect="1"/>
          </p:cNvPicPr>
          <p:nvPr/>
        </p:nvPicPr>
        <p:blipFill>
          <a:blip r:embed="rId2"/>
          <a:stretch>
            <a:fillRect/>
          </a:stretch>
        </p:blipFill>
        <p:spPr>
          <a:xfrm>
            <a:off x="1021348" y="1302269"/>
            <a:ext cx="6998473" cy="2448272"/>
          </a:xfrm>
          <a:prstGeom prst="rect">
            <a:avLst/>
          </a:prstGeom>
          <a:effectLst>
            <a:outerShdw blurRad="50800" dist="38100" dir="5400000" algn="t" rotWithShape="0">
              <a:prstClr val="black">
                <a:alpha val="40000"/>
              </a:prstClr>
            </a:outerShdw>
          </a:effec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3A58820-7589-4816-9C72-B01249B28F27}"/>
                  </a:ext>
                </a:extLst>
              </p:cNvPr>
              <p:cNvSpPr txBox="1"/>
              <p:nvPr/>
            </p:nvSpPr>
            <p:spPr>
              <a:xfrm>
                <a:off x="1691680" y="2996952"/>
                <a:ext cx="237626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𝟔</m:t>
                      </m:r>
                      <m:r>
                        <a:rPr lang="en-GB" b="1" i="1" smtClean="0">
                          <a:latin typeface="Cambria Math" panose="02040503050406030204" pitchFamily="18" charset="0"/>
                        </a:rPr>
                        <m:t>.</m:t>
                      </m:r>
                      <m:r>
                        <a:rPr lang="en-GB" b="1" i="1" smtClean="0">
                          <a:latin typeface="Cambria Math" panose="02040503050406030204" pitchFamily="18" charset="0"/>
                        </a:rPr>
                        <m:t>𝟕𝟑</m:t>
                      </m:r>
                      <m:r>
                        <a:rPr lang="en-GB" b="1" i="1" smtClean="0">
                          <a:latin typeface="Cambria Math" panose="02040503050406030204" pitchFamily="18" charset="0"/>
                        </a:rPr>
                        <m:t>≤</m:t>
                      </m:r>
                      <m:r>
                        <a:rPr lang="en-GB" b="1" i="1" smtClean="0">
                          <a:latin typeface="Cambria Math" panose="02040503050406030204" pitchFamily="18" charset="0"/>
                        </a:rPr>
                        <m:t>𝒅</m:t>
                      </m:r>
                      <m:r>
                        <a:rPr lang="en-GB" b="1" i="1" smtClean="0">
                          <a:latin typeface="Cambria Math" panose="02040503050406030204" pitchFamily="18" charset="0"/>
                        </a:rPr>
                        <m:t>&lt;</m:t>
                      </m:r>
                      <m:r>
                        <a:rPr lang="en-GB" b="1" i="1" smtClean="0">
                          <a:latin typeface="Cambria Math" panose="02040503050406030204" pitchFamily="18" charset="0"/>
                        </a:rPr>
                        <m:t>𝟔</m:t>
                      </m:r>
                      <m:r>
                        <a:rPr lang="en-GB" b="1" i="1" smtClean="0">
                          <a:latin typeface="Cambria Math" panose="02040503050406030204" pitchFamily="18" charset="0"/>
                        </a:rPr>
                        <m:t>.</m:t>
                      </m:r>
                      <m:r>
                        <a:rPr lang="en-GB" b="1" i="1" smtClean="0">
                          <a:latin typeface="Cambria Math" panose="02040503050406030204" pitchFamily="18" charset="0"/>
                        </a:rPr>
                        <m:t>𝟕𝟒</m:t>
                      </m:r>
                    </m:oMath>
                  </m:oMathPara>
                </a14:m>
                <a:endParaRPr lang="en-GB" b="1" dirty="0"/>
              </a:p>
            </p:txBody>
          </p:sp>
        </mc:Choice>
        <mc:Fallback xmlns="">
          <p:sp>
            <p:nvSpPr>
              <p:cNvPr id="6" name="TextBox 5">
                <a:extLst>
                  <a:ext uri="{FF2B5EF4-FFF2-40B4-BE49-F238E27FC236}">
                    <a16:creationId xmlns:a16="http://schemas.microsoft.com/office/drawing/2014/main" id="{C3A58820-7589-4816-9C72-B01249B28F27}"/>
                  </a:ext>
                </a:extLst>
              </p:cNvPr>
              <p:cNvSpPr txBox="1">
                <a:spLocks noRot="1" noChangeAspect="1" noMove="1" noResize="1" noEditPoints="1" noAdjustHandles="1" noChangeArrowheads="1" noChangeShapeType="1" noTextEdit="1"/>
              </p:cNvSpPr>
              <p:nvPr/>
            </p:nvSpPr>
            <p:spPr>
              <a:xfrm>
                <a:off x="1691680" y="2996952"/>
                <a:ext cx="2376264" cy="369332"/>
              </a:xfrm>
              <a:prstGeom prst="rect">
                <a:avLst/>
              </a:prstGeom>
              <a:blipFill>
                <a:blip r:embed="rId3"/>
                <a:stretch>
                  <a:fillRect/>
                </a:stretch>
              </a:blipFill>
            </p:spPr>
            <p:txBody>
              <a:bodyPr/>
              <a:lstStyle/>
              <a:p>
                <a:r>
                  <a:rPr lang="en-GB">
                    <a:noFill/>
                  </a:rPr>
                  <a:t> </a:t>
                </a:r>
              </a:p>
            </p:txBody>
          </p:sp>
        </mc:Fallback>
      </mc:AlternateContent>
      <p:sp>
        <p:nvSpPr>
          <p:cNvPr id="7" name="Rectangle 6">
            <a:extLst>
              <a:ext uri="{FF2B5EF4-FFF2-40B4-BE49-F238E27FC236}">
                <a16:creationId xmlns:a16="http://schemas.microsoft.com/office/drawing/2014/main" id="{1C805055-5F96-49AE-B1DD-64076F8FE0AC}"/>
              </a:ext>
            </a:extLst>
          </p:cNvPr>
          <p:cNvSpPr/>
          <p:nvPr/>
        </p:nvSpPr>
        <p:spPr>
          <a:xfrm>
            <a:off x="1667625" y="2933781"/>
            <a:ext cx="3102338" cy="5447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40432703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E4B5EED7-5A39-435A-9964-2AED50C877C4}"/>
                  </a:ext>
                </a:extLst>
              </p:cNvPr>
              <p:cNvSpPr/>
              <p:nvPr/>
            </p:nvSpPr>
            <p:spPr>
              <a:xfrm>
                <a:off x="4454004" y="599599"/>
                <a:ext cx="4572000" cy="6072816"/>
              </a:xfrm>
              <a:prstGeom prst="rect">
                <a:avLst/>
              </a:prstGeom>
            </p:spPr>
            <p:txBody>
              <a:bodyPr>
                <a:spAutoFit/>
              </a:bodyPr>
              <a:lstStyle/>
              <a:p>
                <a:r>
                  <a:rPr lang="en-GB" sz="1600" i="1" dirty="0">
                    <a:solidFill>
                      <a:srgbClr val="000000"/>
                    </a:solidFill>
                    <a:latin typeface="+mj-lt"/>
                  </a:rPr>
                  <a:t>[Edexcel GCSE(9-1) Mock Set 3 Autumn 2017 3H Q8] </a:t>
                </a:r>
                <a:r>
                  <a:rPr lang="en-GB" sz="1600" dirty="0">
                    <a:solidFill>
                      <a:srgbClr val="000000"/>
                    </a:solidFill>
                    <a:latin typeface="+mj-lt"/>
                  </a:rPr>
                  <a:t>Kiera used her calculator to work out the value of a number </a:t>
                </a:r>
                <a14:m>
                  <m:oMath xmlns:m="http://schemas.openxmlformats.org/officeDocument/2006/math">
                    <m:r>
                      <a:rPr lang="en-GB" sz="1600" b="0" i="1" smtClean="0">
                        <a:solidFill>
                          <a:srgbClr val="000000"/>
                        </a:solidFill>
                        <a:latin typeface="Cambria Math" panose="02040503050406030204" pitchFamily="18" charset="0"/>
                      </a:rPr>
                      <m:t>𝑥</m:t>
                    </m:r>
                  </m:oMath>
                </a14:m>
                <a:r>
                  <a:rPr lang="en-GB" sz="1600" dirty="0">
                    <a:solidFill>
                      <a:srgbClr val="000000"/>
                    </a:solidFill>
                    <a:latin typeface="+mj-lt"/>
                  </a:rPr>
                  <a:t>. She wrote down the first two digits of the answer on her calculator. She wrote down 7.3.</a:t>
                </a:r>
              </a:p>
              <a:p>
                <a:r>
                  <a:rPr lang="en-GB" sz="1600" dirty="0">
                    <a:solidFill>
                      <a:srgbClr val="000000"/>
                    </a:solidFill>
                    <a:latin typeface="+mj-lt"/>
                  </a:rPr>
                  <a:t>Write down the error interval for </a:t>
                </a:r>
                <a14:m>
                  <m:oMath xmlns:m="http://schemas.openxmlformats.org/officeDocument/2006/math">
                    <m:r>
                      <a:rPr lang="en-GB" sz="1600" b="0" i="1" smtClean="0">
                        <a:solidFill>
                          <a:srgbClr val="000000"/>
                        </a:solidFill>
                        <a:latin typeface="Cambria Math" panose="02040503050406030204" pitchFamily="18" charset="0"/>
                      </a:rPr>
                      <m:t>𝑥</m:t>
                    </m:r>
                  </m:oMath>
                </a14:m>
                <a:r>
                  <a:rPr lang="en-GB" sz="1600" dirty="0">
                    <a:solidFill>
                      <a:srgbClr val="000000"/>
                    </a:solidFill>
                    <a:latin typeface="+mj-lt"/>
                  </a:rPr>
                  <a:t>.</a:t>
                </a:r>
              </a:p>
              <a:p>
                <a:pPr/>
                <a14:m>
                  <m:oMathPara xmlns:m="http://schemas.openxmlformats.org/officeDocument/2006/math">
                    <m:oMathParaPr>
                      <m:jc m:val="centerGroup"/>
                    </m:oMathParaPr>
                    <m:oMath xmlns:m="http://schemas.openxmlformats.org/officeDocument/2006/math">
                      <m:r>
                        <a:rPr lang="en-GB" sz="1600" b="1" i="1" smtClean="0">
                          <a:solidFill>
                            <a:srgbClr val="000000"/>
                          </a:solidFill>
                          <a:latin typeface="Cambria Math" panose="02040503050406030204" pitchFamily="18" charset="0"/>
                        </a:rPr>
                        <m:t>𝟕</m:t>
                      </m:r>
                      <m:r>
                        <a:rPr lang="en-GB" sz="1600" b="1" i="1" smtClean="0">
                          <a:solidFill>
                            <a:srgbClr val="000000"/>
                          </a:solidFill>
                          <a:latin typeface="Cambria Math" panose="02040503050406030204" pitchFamily="18" charset="0"/>
                        </a:rPr>
                        <m:t>.</m:t>
                      </m:r>
                      <m:r>
                        <a:rPr lang="en-GB" sz="1600" b="1" i="1" smtClean="0">
                          <a:solidFill>
                            <a:srgbClr val="000000"/>
                          </a:solidFill>
                          <a:latin typeface="Cambria Math" panose="02040503050406030204" pitchFamily="18" charset="0"/>
                        </a:rPr>
                        <m:t>𝟑</m:t>
                      </m:r>
                      <m:r>
                        <a:rPr lang="en-GB" sz="1600" b="1" i="1" smtClean="0">
                          <a:solidFill>
                            <a:srgbClr val="000000"/>
                          </a:solidFill>
                          <a:latin typeface="Cambria Math" panose="02040503050406030204" pitchFamily="18" charset="0"/>
                        </a:rPr>
                        <m:t>≤</m:t>
                      </m:r>
                      <m:r>
                        <a:rPr lang="en-GB" sz="1600" b="1" i="1" smtClean="0">
                          <a:solidFill>
                            <a:srgbClr val="000000"/>
                          </a:solidFill>
                          <a:latin typeface="Cambria Math" panose="02040503050406030204" pitchFamily="18" charset="0"/>
                        </a:rPr>
                        <m:t>𝒙</m:t>
                      </m:r>
                      <m:r>
                        <a:rPr lang="en-GB" sz="1600" b="1" i="1" smtClean="0">
                          <a:solidFill>
                            <a:srgbClr val="000000"/>
                          </a:solidFill>
                          <a:latin typeface="Cambria Math" panose="02040503050406030204" pitchFamily="18" charset="0"/>
                        </a:rPr>
                        <m:t>&lt;</m:t>
                      </m:r>
                      <m:r>
                        <a:rPr lang="en-GB" sz="1600" b="1" i="1" smtClean="0">
                          <a:solidFill>
                            <a:srgbClr val="000000"/>
                          </a:solidFill>
                          <a:latin typeface="Cambria Math" panose="02040503050406030204" pitchFamily="18" charset="0"/>
                        </a:rPr>
                        <m:t>𝟕</m:t>
                      </m:r>
                      <m:r>
                        <a:rPr lang="en-GB" sz="1600" b="1" i="1" smtClean="0">
                          <a:solidFill>
                            <a:srgbClr val="000000"/>
                          </a:solidFill>
                          <a:latin typeface="Cambria Math" panose="02040503050406030204" pitchFamily="18" charset="0"/>
                        </a:rPr>
                        <m:t>.</m:t>
                      </m:r>
                      <m:r>
                        <a:rPr lang="en-GB" sz="1600" b="1" i="1" smtClean="0">
                          <a:solidFill>
                            <a:srgbClr val="000000"/>
                          </a:solidFill>
                          <a:latin typeface="Cambria Math" panose="02040503050406030204" pitchFamily="18" charset="0"/>
                        </a:rPr>
                        <m:t>𝟒</m:t>
                      </m:r>
                    </m:oMath>
                  </m:oMathPara>
                </a14:m>
                <a:endParaRPr lang="en-GB" sz="1600" b="1" dirty="0">
                  <a:solidFill>
                    <a:srgbClr val="000000"/>
                  </a:solidFill>
                  <a:latin typeface="+mj-lt"/>
                </a:endParaRPr>
              </a:p>
              <a:p>
                <a:endParaRPr lang="en-GB" sz="1600" b="0" i="0" dirty="0">
                  <a:solidFill>
                    <a:srgbClr val="000000"/>
                  </a:solidFill>
                  <a:effectLst/>
                  <a:latin typeface="+mj-lt"/>
                </a:endParaRPr>
              </a:p>
              <a:p>
                <a:pPr lvl="0"/>
                <a:r>
                  <a:rPr lang="en-GB" sz="1600" dirty="0">
                    <a:latin typeface="+mj-lt"/>
                  </a:rPr>
                  <a:t>A laser measures a distance and displays 3 metres to some given degree of accuracy. Find the lower and upper bound when the accuracy was:</a:t>
                </a:r>
              </a:p>
              <a:p>
                <a:pPr lvl="1"/>
                <a:r>
                  <a:rPr lang="en-GB" sz="1600" dirty="0">
                    <a:latin typeface="+mj-lt"/>
                  </a:rPr>
                  <a:t>To the nearest metre</a:t>
                </a:r>
                <a:r>
                  <a:rPr lang="en-GB" sz="1600" b="1" dirty="0">
                    <a:latin typeface="+mj-lt"/>
                  </a:rPr>
                  <a:t>.   </a:t>
                </a:r>
                <a14:m>
                  <m:oMath xmlns:m="http://schemas.openxmlformats.org/officeDocument/2006/math">
                    <m:r>
                      <a:rPr lang="en-GB" sz="1600" b="1" i="1">
                        <a:latin typeface="Cambria Math" panose="02040503050406030204" pitchFamily="18" charset="0"/>
                      </a:rPr>
                      <m:t>𝟐</m:t>
                    </m:r>
                    <m:r>
                      <a:rPr lang="en-GB" sz="1600" b="1" i="1">
                        <a:latin typeface="Cambria Math" panose="02040503050406030204" pitchFamily="18" charset="0"/>
                      </a:rPr>
                      <m:t>.</m:t>
                    </m:r>
                    <m:r>
                      <a:rPr lang="en-GB" sz="1600" b="1" i="1">
                        <a:latin typeface="Cambria Math" panose="02040503050406030204" pitchFamily="18" charset="0"/>
                      </a:rPr>
                      <m:t>𝟓</m:t>
                    </m:r>
                    <m:r>
                      <a:rPr lang="en-GB" sz="1600" b="1" i="1">
                        <a:latin typeface="Cambria Math" panose="02040503050406030204" pitchFamily="18" charset="0"/>
                      </a:rPr>
                      <m:t>𝒎</m:t>
                    </m:r>
                    <m:r>
                      <a:rPr lang="en-GB" sz="1600" b="1" i="1">
                        <a:latin typeface="Cambria Math" panose="02040503050406030204" pitchFamily="18" charset="0"/>
                      </a:rPr>
                      <m:t>     </m:t>
                    </m:r>
                    <m:r>
                      <a:rPr lang="en-GB" sz="1600" b="1" i="1">
                        <a:latin typeface="Cambria Math" panose="02040503050406030204" pitchFamily="18" charset="0"/>
                      </a:rPr>
                      <m:t>𝟑</m:t>
                    </m:r>
                    <m:r>
                      <a:rPr lang="en-GB" sz="1600" b="1" i="1">
                        <a:latin typeface="Cambria Math" panose="02040503050406030204" pitchFamily="18" charset="0"/>
                      </a:rPr>
                      <m:t>.</m:t>
                    </m:r>
                    <m:r>
                      <a:rPr lang="en-GB" sz="1600" b="1" i="1">
                        <a:latin typeface="Cambria Math" panose="02040503050406030204" pitchFamily="18" charset="0"/>
                      </a:rPr>
                      <m:t>𝟓</m:t>
                    </m:r>
                    <m:r>
                      <a:rPr lang="en-GB" sz="1600" b="1" i="1">
                        <a:latin typeface="Cambria Math" panose="02040503050406030204" pitchFamily="18" charset="0"/>
                      </a:rPr>
                      <m:t>𝒎</m:t>
                    </m:r>
                  </m:oMath>
                </a14:m>
                <a:endParaRPr lang="en-GB" sz="1600" b="1" dirty="0">
                  <a:latin typeface="+mj-lt"/>
                </a:endParaRPr>
              </a:p>
              <a:p>
                <a:pPr lvl="1"/>
                <a:r>
                  <a:rPr lang="en-GB" sz="1600" dirty="0">
                    <a:latin typeface="+mj-lt"/>
                  </a:rPr>
                  <a:t>To the nearest cm.        </a:t>
                </a:r>
                <a14:m>
                  <m:oMath xmlns:m="http://schemas.openxmlformats.org/officeDocument/2006/math">
                    <m:r>
                      <a:rPr lang="en-GB" sz="1600" b="1" i="1">
                        <a:latin typeface="Cambria Math" panose="02040503050406030204" pitchFamily="18" charset="0"/>
                      </a:rPr>
                      <m:t>𝟐</m:t>
                    </m:r>
                    <m:r>
                      <a:rPr lang="en-GB" sz="1600" b="1" i="1">
                        <a:latin typeface="Cambria Math" panose="02040503050406030204" pitchFamily="18" charset="0"/>
                      </a:rPr>
                      <m:t>.</m:t>
                    </m:r>
                    <m:r>
                      <a:rPr lang="en-GB" sz="1600" b="1" i="1">
                        <a:latin typeface="Cambria Math" panose="02040503050406030204" pitchFamily="18" charset="0"/>
                      </a:rPr>
                      <m:t>𝟗𝟗𝟓</m:t>
                    </m:r>
                    <m:r>
                      <a:rPr lang="en-GB" sz="1600" b="1" i="1">
                        <a:latin typeface="Cambria Math" panose="02040503050406030204" pitchFamily="18" charset="0"/>
                      </a:rPr>
                      <m:t>𝒎</m:t>
                    </m:r>
                    <m:r>
                      <a:rPr lang="en-GB" sz="1600" b="1" i="1">
                        <a:latin typeface="Cambria Math" panose="02040503050406030204" pitchFamily="18" charset="0"/>
                      </a:rPr>
                      <m:t>      </m:t>
                    </m:r>
                    <m:r>
                      <a:rPr lang="en-GB" sz="1600" b="1" i="1">
                        <a:latin typeface="Cambria Math" panose="02040503050406030204" pitchFamily="18" charset="0"/>
                      </a:rPr>
                      <m:t>𝟑</m:t>
                    </m:r>
                    <m:r>
                      <a:rPr lang="en-GB" sz="1600" b="1" i="1">
                        <a:latin typeface="Cambria Math" panose="02040503050406030204" pitchFamily="18" charset="0"/>
                      </a:rPr>
                      <m:t>.</m:t>
                    </m:r>
                    <m:r>
                      <a:rPr lang="en-GB" sz="1600" b="1" i="1">
                        <a:latin typeface="Cambria Math" panose="02040503050406030204" pitchFamily="18" charset="0"/>
                      </a:rPr>
                      <m:t>𝟎𝟎𝟓</m:t>
                    </m:r>
                    <m:r>
                      <a:rPr lang="en-GB" sz="1600" b="1" i="1">
                        <a:latin typeface="Cambria Math" panose="02040503050406030204" pitchFamily="18" charset="0"/>
                      </a:rPr>
                      <m:t>𝒎</m:t>
                    </m:r>
                  </m:oMath>
                </a14:m>
                <a:endParaRPr lang="en-GB" sz="1600" b="1" dirty="0">
                  <a:latin typeface="+mj-lt"/>
                </a:endParaRPr>
              </a:p>
              <a:p>
                <a:pPr lvl="1"/>
                <a:r>
                  <a:rPr lang="en-GB" sz="1600" dirty="0">
                    <a:latin typeface="+mj-lt"/>
                  </a:rPr>
                  <a:t>To the nearest mm.       </a:t>
                </a:r>
                <a14:m>
                  <m:oMath xmlns:m="http://schemas.openxmlformats.org/officeDocument/2006/math">
                    <m:r>
                      <a:rPr lang="en-GB" sz="1600" b="1" i="1">
                        <a:latin typeface="Cambria Math" panose="02040503050406030204" pitchFamily="18" charset="0"/>
                      </a:rPr>
                      <m:t>𝟐</m:t>
                    </m:r>
                    <m:r>
                      <a:rPr lang="en-GB" sz="1600" b="1" i="1">
                        <a:latin typeface="Cambria Math" panose="02040503050406030204" pitchFamily="18" charset="0"/>
                      </a:rPr>
                      <m:t>.</m:t>
                    </m:r>
                    <m:r>
                      <a:rPr lang="en-GB" sz="1600" b="1" i="1">
                        <a:latin typeface="Cambria Math" panose="02040503050406030204" pitchFamily="18" charset="0"/>
                      </a:rPr>
                      <m:t>𝟗𝟗𝟗𝟓</m:t>
                    </m:r>
                    <m:r>
                      <a:rPr lang="en-GB" sz="1600" b="1" i="1">
                        <a:latin typeface="Cambria Math" panose="02040503050406030204" pitchFamily="18" charset="0"/>
                      </a:rPr>
                      <m:t>𝒎</m:t>
                    </m:r>
                    <m:r>
                      <a:rPr lang="en-GB" sz="1600" b="1" i="1">
                        <a:latin typeface="Cambria Math" panose="02040503050406030204" pitchFamily="18" charset="0"/>
                      </a:rPr>
                      <m:t>     </m:t>
                    </m:r>
                    <m:r>
                      <a:rPr lang="en-GB" sz="1600" b="1" i="1">
                        <a:latin typeface="Cambria Math" panose="02040503050406030204" pitchFamily="18" charset="0"/>
                      </a:rPr>
                      <m:t>𝟑</m:t>
                    </m:r>
                    <m:r>
                      <a:rPr lang="en-GB" sz="1600" b="1" i="1">
                        <a:latin typeface="Cambria Math" panose="02040503050406030204" pitchFamily="18" charset="0"/>
                      </a:rPr>
                      <m:t>.</m:t>
                    </m:r>
                    <m:r>
                      <a:rPr lang="en-GB" sz="1600" b="1" i="1">
                        <a:latin typeface="Cambria Math" panose="02040503050406030204" pitchFamily="18" charset="0"/>
                      </a:rPr>
                      <m:t>𝟎𝟎𝟎𝟓</m:t>
                    </m:r>
                    <m:r>
                      <a:rPr lang="en-GB" sz="1600" b="1" i="1">
                        <a:latin typeface="Cambria Math" panose="02040503050406030204" pitchFamily="18" charset="0"/>
                      </a:rPr>
                      <m:t>𝒎</m:t>
                    </m:r>
                  </m:oMath>
                </a14:m>
                <a:endParaRPr lang="en-GB" sz="1600" b="1" dirty="0">
                  <a:latin typeface="+mj-lt"/>
                </a:endParaRPr>
              </a:p>
              <a:p>
                <a:pPr lvl="1"/>
                <a:endParaRPr lang="en-GB" sz="1600" dirty="0">
                  <a:latin typeface="+mj-lt"/>
                </a:endParaRPr>
              </a:p>
              <a:p>
                <a:pPr lvl="0"/>
                <a:r>
                  <a:rPr lang="en-GB" sz="1600" dirty="0">
                    <a:latin typeface="+mj-lt"/>
                  </a:rPr>
                  <a:t> An Events Organiser planning a concert is told that a stadium has a capacity of 30,000, correct to 1 significant figure. The organiser wants to ensure that anyone he sells tickets to is guaranteed a seat. How many tickets can he sell?  </a:t>
                </a:r>
                <a:r>
                  <a:rPr lang="en-GB" sz="1600" b="1" dirty="0">
                    <a:latin typeface="+mj-lt"/>
                  </a:rPr>
                  <a:t>25000</a:t>
                </a:r>
              </a:p>
              <a:p>
                <a:pPr lvl="0"/>
                <a:endParaRPr lang="en-GB" sz="1600" b="1" dirty="0">
                  <a:latin typeface="+mj-lt"/>
                </a:endParaRPr>
              </a:p>
              <a:p>
                <a:pPr lvl="0"/>
                <a:r>
                  <a:rPr lang="en-GB" sz="1600" dirty="0">
                    <a:latin typeface="+mj-lt"/>
                  </a:rPr>
                  <a:t>A cube is 10m</a:t>
                </a:r>
                <a:r>
                  <a:rPr lang="en-GB" sz="1600" baseline="30000" dirty="0">
                    <a:latin typeface="+mj-lt"/>
                  </a:rPr>
                  <a:t>3</a:t>
                </a:r>
                <a:r>
                  <a:rPr lang="en-GB" sz="1600" dirty="0">
                    <a:latin typeface="+mj-lt"/>
                  </a:rPr>
                  <a:t> correct to 1 significant figure. What is the maximum and minimum possible side length? </a:t>
                </a:r>
              </a:p>
              <a:p>
                <a:pPr lvl="0"/>
                <a14:m>
                  <m:oMathPara xmlns:m="http://schemas.openxmlformats.org/officeDocument/2006/math">
                    <m:oMathParaPr>
                      <m:jc m:val="centerGroup"/>
                    </m:oMathParaPr>
                    <m:oMath xmlns:m="http://schemas.openxmlformats.org/officeDocument/2006/math">
                      <m:r>
                        <a:rPr lang="en-GB" sz="1600" b="1" i="1">
                          <a:latin typeface="Cambria Math" panose="02040503050406030204" pitchFamily="18" charset="0"/>
                        </a:rPr>
                        <m:t>𝑼𝒑𝒑𝒆𝒓</m:t>
                      </m:r>
                      <m:r>
                        <a:rPr lang="en-GB" sz="1600" b="1" i="1">
                          <a:latin typeface="Cambria Math" panose="02040503050406030204" pitchFamily="18" charset="0"/>
                        </a:rPr>
                        <m:t> </m:t>
                      </m:r>
                      <m:r>
                        <a:rPr lang="en-GB" sz="1600" b="1" i="1">
                          <a:latin typeface="Cambria Math" panose="02040503050406030204" pitchFamily="18" charset="0"/>
                        </a:rPr>
                        <m:t>𝒃𝒐𝒖𝒏𝒅</m:t>
                      </m:r>
                      <m:r>
                        <a:rPr lang="en-GB" sz="1600" b="1" i="1">
                          <a:latin typeface="Cambria Math" panose="02040503050406030204" pitchFamily="18" charset="0"/>
                        </a:rPr>
                        <m:t>=</m:t>
                      </m:r>
                      <m:rad>
                        <m:radPr>
                          <m:ctrlPr>
                            <a:rPr lang="en-GB" sz="1600" b="1" i="1" smtClean="0">
                              <a:latin typeface="Cambria Math" panose="02040503050406030204" pitchFamily="18" charset="0"/>
                            </a:rPr>
                          </m:ctrlPr>
                        </m:radPr>
                        <m:deg>
                          <m:r>
                            <m:rPr>
                              <m:brk m:alnAt="7"/>
                            </m:rPr>
                            <a:rPr lang="en-GB" sz="1600" b="1" i="1">
                              <a:latin typeface="Cambria Math" panose="02040503050406030204" pitchFamily="18" charset="0"/>
                            </a:rPr>
                            <m:t>𝟑</m:t>
                          </m:r>
                        </m:deg>
                        <m:e>
                          <m:r>
                            <a:rPr lang="en-GB" sz="1600" b="1" i="1">
                              <a:latin typeface="Cambria Math" panose="02040503050406030204" pitchFamily="18" charset="0"/>
                            </a:rPr>
                            <m:t>𝟏𝟓</m:t>
                          </m:r>
                        </m:e>
                      </m:rad>
                      <m:r>
                        <a:rPr lang="en-GB" sz="1600" b="1" i="1">
                          <a:latin typeface="Cambria Math" panose="02040503050406030204" pitchFamily="18" charset="0"/>
                        </a:rPr>
                        <m:t>=</m:t>
                      </m:r>
                      <m:r>
                        <a:rPr lang="en-GB" sz="1600" b="1" i="1">
                          <a:latin typeface="Cambria Math" panose="02040503050406030204" pitchFamily="18" charset="0"/>
                        </a:rPr>
                        <m:t>𝟐</m:t>
                      </m:r>
                      <m:r>
                        <a:rPr lang="en-GB" sz="1600" b="1" i="1">
                          <a:latin typeface="Cambria Math" panose="02040503050406030204" pitchFamily="18" charset="0"/>
                        </a:rPr>
                        <m:t>.</m:t>
                      </m:r>
                      <m:r>
                        <a:rPr lang="en-GB" sz="1600" b="1" i="1">
                          <a:latin typeface="Cambria Math" panose="02040503050406030204" pitchFamily="18" charset="0"/>
                        </a:rPr>
                        <m:t>𝟒𝟔𝟔</m:t>
                      </m:r>
                      <m:r>
                        <a:rPr lang="en-GB" sz="1600" b="1" i="1">
                          <a:latin typeface="Cambria Math" panose="02040503050406030204" pitchFamily="18" charset="0"/>
                        </a:rPr>
                        <m:t>𝒎</m:t>
                      </m:r>
                      <m:r>
                        <a:rPr lang="en-GB" sz="1600" b="1" i="1">
                          <a:latin typeface="Cambria Math" panose="02040503050406030204" pitchFamily="18" charset="0"/>
                        </a:rPr>
                        <m:t>         </m:t>
                      </m:r>
                    </m:oMath>
                    <m:oMath xmlns:m="http://schemas.openxmlformats.org/officeDocument/2006/math">
                      <m:r>
                        <a:rPr lang="en-GB" sz="1600" b="1" i="1">
                          <a:latin typeface="Cambria Math" panose="02040503050406030204" pitchFamily="18" charset="0"/>
                        </a:rPr>
                        <m:t>𝑳𝒐𝒘𝒆𝒓</m:t>
                      </m:r>
                      <m:r>
                        <a:rPr lang="en-GB" sz="1600" b="1" i="1">
                          <a:latin typeface="Cambria Math" panose="02040503050406030204" pitchFamily="18" charset="0"/>
                        </a:rPr>
                        <m:t> </m:t>
                      </m:r>
                      <m:r>
                        <a:rPr lang="en-GB" sz="1600" b="1" i="1">
                          <a:latin typeface="Cambria Math" panose="02040503050406030204" pitchFamily="18" charset="0"/>
                        </a:rPr>
                        <m:t>𝑩𝒐𝒖𝒏𝒅</m:t>
                      </m:r>
                      <m:r>
                        <a:rPr lang="en-GB" sz="1600" b="1" i="1">
                          <a:latin typeface="Cambria Math" panose="02040503050406030204" pitchFamily="18" charset="0"/>
                        </a:rPr>
                        <m:t>=</m:t>
                      </m:r>
                      <m:rad>
                        <m:radPr>
                          <m:ctrlPr>
                            <a:rPr lang="en-GB" sz="1600" b="1" i="1">
                              <a:latin typeface="Cambria Math" panose="02040503050406030204" pitchFamily="18" charset="0"/>
                            </a:rPr>
                          </m:ctrlPr>
                        </m:radPr>
                        <m:deg>
                          <m:r>
                            <m:rPr>
                              <m:brk m:alnAt="7"/>
                            </m:rPr>
                            <a:rPr lang="en-GB" sz="1600" b="1" i="1">
                              <a:latin typeface="Cambria Math" panose="02040503050406030204" pitchFamily="18" charset="0"/>
                            </a:rPr>
                            <m:t>𝟑</m:t>
                          </m:r>
                        </m:deg>
                        <m:e>
                          <m:r>
                            <a:rPr lang="en-GB" sz="1600" b="1" i="1">
                              <a:latin typeface="Cambria Math" panose="02040503050406030204" pitchFamily="18" charset="0"/>
                            </a:rPr>
                            <m:t>𝟗</m:t>
                          </m:r>
                          <m:r>
                            <a:rPr lang="en-GB" sz="1600" b="1" i="1">
                              <a:latin typeface="Cambria Math" panose="02040503050406030204" pitchFamily="18" charset="0"/>
                            </a:rPr>
                            <m:t>.</m:t>
                          </m:r>
                          <m:r>
                            <a:rPr lang="en-GB" sz="1600" b="1" i="1">
                              <a:latin typeface="Cambria Math" panose="02040503050406030204" pitchFamily="18" charset="0"/>
                            </a:rPr>
                            <m:t>𝟓</m:t>
                          </m:r>
                        </m:e>
                      </m:rad>
                      <m:r>
                        <a:rPr lang="en-GB" sz="1600" b="1" i="1">
                          <a:latin typeface="Cambria Math" panose="02040503050406030204" pitchFamily="18" charset="0"/>
                        </a:rPr>
                        <m:t>=</m:t>
                      </m:r>
                      <m:r>
                        <a:rPr lang="en-GB" sz="1600" b="1" i="1">
                          <a:latin typeface="Cambria Math" panose="02040503050406030204" pitchFamily="18" charset="0"/>
                        </a:rPr>
                        <m:t>𝟐</m:t>
                      </m:r>
                      <m:r>
                        <a:rPr lang="en-GB" sz="1600" b="1" i="1">
                          <a:latin typeface="Cambria Math" panose="02040503050406030204" pitchFamily="18" charset="0"/>
                        </a:rPr>
                        <m:t>.</m:t>
                      </m:r>
                      <m:r>
                        <a:rPr lang="en-GB" sz="1600" b="1" i="1">
                          <a:latin typeface="Cambria Math" panose="02040503050406030204" pitchFamily="18" charset="0"/>
                        </a:rPr>
                        <m:t>𝟏𝟏𝟖</m:t>
                      </m:r>
                      <m:r>
                        <a:rPr lang="en-GB" sz="1600" b="1" i="1">
                          <a:latin typeface="Cambria Math" panose="02040503050406030204" pitchFamily="18" charset="0"/>
                        </a:rPr>
                        <m:t>𝒎</m:t>
                      </m:r>
                    </m:oMath>
                  </m:oMathPara>
                </a14:m>
                <a:endParaRPr lang="en-GB" b="0" i="0" dirty="0">
                  <a:solidFill>
                    <a:srgbClr val="000000"/>
                  </a:solidFill>
                  <a:effectLst/>
                  <a:latin typeface="Lato"/>
                </a:endParaRPr>
              </a:p>
            </p:txBody>
          </p:sp>
        </mc:Choice>
        <mc:Fallback xmlns="">
          <p:sp>
            <p:nvSpPr>
              <p:cNvPr id="21" name="Rectangle 20">
                <a:extLst>
                  <a:ext uri="{FF2B5EF4-FFF2-40B4-BE49-F238E27FC236}">
                    <a16:creationId xmlns:a16="http://schemas.microsoft.com/office/drawing/2014/main" id="{E4B5EED7-5A39-435A-9964-2AED50C877C4}"/>
                  </a:ext>
                </a:extLst>
              </p:cNvPr>
              <p:cNvSpPr>
                <a:spLocks noRot="1" noChangeAspect="1" noMove="1" noResize="1" noEditPoints="1" noAdjustHandles="1" noChangeArrowheads="1" noChangeShapeType="1" noTextEdit="1"/>
              </p:cNvSpPr>
              <p:nvPr/>
            </p:nvSpPr>
            <p:spPr>
              <a:xfrm>
                <a:off x="4454004" y="599599"/>
                <a:ext cx="4572000" cy="6072816"/>
              </a:xfrm>
              <a:prstGeom prst="rect">
                <a:avLst/>
              </a:prstGeom>
              <a:blipFill>
                <a:blip r:embed="rId2"/>
                <a:stretch>
                  <a:fillRect l="-800" t="-301" r="-800"/>
                </a:stretch>
              </a:blipFill>
            </p:spPr>
            <p:txBody>
              <a:bodyPr/>
              <a:lstStyle/>
              <a:p>
                <a:r>
                  <a:rPr lang="en-GB">
                    <a:noFill/>
                  </a:rPr>
                  <a:t> </a:t>
                </a:r>
              </a:p>
            </p:txBody>
          </p:sp>
        </mc:Fallback>
      </mc:AlternateContent>
      <p:grpSp>
        <p:nvGrpSpPr>
          <p:cNvPr id="2" name="Group 57"/>
          <p:cNvGrpSpPr/>
          <p:nvPr/>
        </p:nvGrpSpPr>
        <p:grpSpPr>
          <a:xfrm>
            <a:off x="-1144" y="0"/>
            <a:ext cx="9145144" cy="599127"/>
            <a:chOff x="-1144" y="0"/>
            <a:chExt cx="9145144" cy="599127"/>
          </a:xfrm>
        </p:grpSpPr>
        <p:sp>
          <p:nvSpPr>
            <p:cNvPr id="3" name="TextBox 2"/>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Exercise 1</a:t>
              </a:r>
            </a:p>
          </p:txBody>
        </p:sp>
        <p:cxnSp>
          <p:nvCxnSpPr>
            <p:cNvPr id="4" name="Straight Connector 3"/>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Rectangle 5"/>
          <p:cNvSpPr/>
          <p:nvPr/>
        </p:nvSpPr>
        <p:spPr>
          <a:xfrm>
            <a:off x="64368" y="659110"/>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1</a:t>
            </a:r>
          </a:p>
        </p:txBody>
      </p:sp>
      <p:sp>
        <p:nvSpPr>
          <p:cNvPr id="7" name="Rectangle 6"/>
          <p:cNvSpPr/>
          <p:nvPr/>
        </p:nvSpPr>
        <p:spPr>
          <a:xfrm>
            <a:off x="83418" y="214384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2</a:t>
            </a:r>
          </a:p>
        </p:txBody>
      </p:sp>
      <p:sp>
        <p:nvSpPr>
          <p:cNvPr id="8" name="Rectangle 7"/>
          <p:cNvSpPr/>
          <p:nvPr/>
        </p:nvSpPr>
        <p:spPr>
          <a:xfrm>
            <a:off x="83418" y="3144632"/>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3</a:t>
            </a:r>
          </a:p>
        </p:txBody>
      </p:sp>
      <p:sp>
        <p:nvSpPr>
          <p:cNvPr id="9" name="Rectangle 8"/>
          <p:cNvSpPr/>
          <p:nvPr/>
        </p:nvSpPr>
        <p:spPr>
          <a:xfrm>
            <a:off x="64368" y="4606602"/>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4</a:t>
            </a:r>
          </a:p>
        </p:txBody>
      </p:sp>
      <p:sp>
        <p:nvSpPr>
          <p:cNvPr id="10" name="Rectangle 9"/>
          <p:cNvSpPr/>
          <p:nvPr/>
        </p:nvSpPr>
        <p:spPr>
          <a:xfrm>
            <a:off x="4078662" y="5588096"/>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latin typeface="Wingdings" panose="05000000000000000000" pitchFamily="2" charset="2"/>
              </a:rPr>
              <a:t>N</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C6CD609-EC65-4F43-BD61-EF92727061F6}"/>
                  </a:ext>
                </a:extLst>
              </p:cNvPr>
              <p:cNvSpPr txBox="1"/>
              <p:nvPr/>
            </p:nvSpPr>
            <p:spPr>
              <a:xfrm>
                <a:off x="402918" y="615369"/>
                <a:ext cx="3816424" cy="6494085"/>
              </a:xfrm>
              <a:prstGeom prst="rect">
                <a:avLst/>
              </a:prstGeom>
              <a:noFill/>
            </p:spPr>
            <p:txBody>
              <a:bodyPr wrap="square" rtlCol="0">
                <a:spAutoFit/>
              </a:bodyPr>
              <a:lstStyle/>
              <a:p>
                <a:r>
                  <a:rPr lang="en-GB" sz="1600" dirty="0"/>
                  <a:t>If a time </a:t>
                </a:r>
                <a14:m>
                  <m:oMath xmlns:m="http://schemas.openxmlformats.org/officeDocument/2006/math">
                    <m:r>
                      <a:rPr lang="en-GB" sz="1600" b="0" i="1" smtClean="0">
                        <a:latin typeface="Cambria Math" panose="02040503050406030204" pitchFamily="18" charset="0"/>
                      </a:rPr>
                      <m:t>𝑡</m:t>
                    </m:r>
                  </m:oMath>
                </a14:m>
                <a:r>
                  <a:rPr lang="en-GB" sz="1600" dirty="0"/>
                  <a:t> was 27 seconds correct to the nearest second, determine:</a:t>
                </a:r>
              </a:p>
              <a:p>
                <a:pPr marL="342900" indent="-342900">
                  <a:buAutoNum type="alphaLcParenBoth"/>
                </a:pPr>
                <a:r>
                  <a:rPr lang="en-GB" sz="1600" dirty="0"/>
                  <a:t>The lower bound.   </a:t>
                </a:r>
                <a:r>
                  <a:rPr lang="en-GB" sz="1600" b="1" dirty="0"/>
                  <a:t>26.5</a:t>
                </a:r>
              </a:p>
              <a:p>
                <a:pPr marL="342900" indent="-342900">
                  <a:buAutoNum type="alphaLcParenBoth"/>
                </a:pPr>
                <a:r>
                  <a:rPr lang="en-GB" sz="1600" dirty="0"/>
                  <a:t>The upper bound.   </a:t>
                </a:r>
                <a:r>
                  <a:rPr lang="en-GB" sz="1600" b="1" dirty="0"/>
                  <a:t>27.5</a:t>
                </a:r>
              </a:p>
              <a:p>
                <a:pPr marL="342900" indent="-342900">
                  <a:buAutoNum type="alphaLcParenBoth"/>
                </a:pPr>
                <a:r>
                  <a:rPr lang="en-GB" sz="1600" dirty="0"/>
                  <a:t>The error interval.  </a:t>
                </a:r>
                <a14:m>
                  <m:oMath xmlns:m="http://schemas.openxmlformats.org/officeDocument/2006/math">
                    <m:r>
                      <a:rPr lang="en-GB" sz="1600" b="1" i="1" smtClean="0">
                        <a:latin typeface="Cambria Math" panose="02040503050406030204" pitchFamily="18" charset="0"/>
                      </a:rPr>
                      <m:t>𝟐𝟔</m:t>
                    </m:r>
                    <m:r>
                      <a:rPr lang="en-GB" sz="1600" b="1" i="1" smtClean="0">
                        <a:latin typeface="Cambria Math" panose="02040503050406030204" pitchFamily="18" charset="0"/>
                      </a:rPr>
                      <m:t>.</m:t>
                    </m:r>
                    <m:r>
                      <a:rPr lang="en-GB" sz="1600" b="1" i="1" smtClean="0">
                        <a:latin typeface="Cambria Math" panose="02040503050406030204" pitchFamily="18" charset="0"/>
                      </a:rPr>
                      <m:t>𝟓</m:t>
                    </m:r>
                    <m:r>
                      <a:rPr lang="en-GB" sz="1600" b="1" i="1" smtClean="0">
                        <a:latin typeface="Cambria Math" panose="02040503050406030204" pitchFamily="18" charset="0"/>
                      </a:rPr>
                      <m:t>≤</m:t>
                    </m:r>
                    <m:r>
                      <a:rPr lang="en-GB" sz="1600" b="1" i="1" smtClean="0">
                        <a:latin typeface="Cambria Math" panose="02040503050406030204" pitchFamily="18" charset="0"/>
                      </a:rPr>
                      <m:t>𝒕</m:t>
                    </m:r>
                    <m:r>
                      <a:rPr lang="en-GB" sz="1600" b="1" i="1" smtClean="0">
                        <a:latin typeface="Cambria Math" panose="02040503050406030204" pitchFamily="18" charset="0"/>
                      </a:rPr>
                      <m:t>&lt;</m:t>
                    </m:r>
                    <m:r>
                      <a:rPr lang="en-GB" sz="1600" b="1" i="1" smtClean="0">
                        <a:latin typeface="Cambria Math" panose="02040503050406030204" pitchFamily="18" charset="0"/>
                      </a:rPr>
                      <m:t>𝟐𝟕</m:t>
                    </m:r>
                    <m:r>
                      <a:rPr lang="en-GB" sz="1600" b="1" i="1" smtClean="0">
                        <a:latin typeface="Cambria Math" panose="02040503050406030204" pitchFamily="18" charset="0"/>
                      </a:rPr>
                      <m:t>.</m:t>
                    </m:r>
                    <m:r>
                      <a:rPr lang="en-GB" sz="1600" b="1" i="1" smtClean="0">
                        <a:latin typeface="Cambria Math" panose="02040503050406030204" pitchFamily="18" charset="0"/>
                      </a:rPr>
                      <m:t>𝟓</m:t>
                    </m:r>
                  </m:oMath>
                </a14:m>
                <a:endParaRPr lang="en-GB" sz="1600" b="1" dirty="0"/>
              </a:p>
              <a:p>
                <a:pPr marL="342900" indent="-342900">
                  <a:buAutoNum type="alphaLcParenBoth"/>
                </a:pPr>
                <a:endParaRPr lang="en-GB" sz="1600" dirty="0"/>
              </a:p>
              <a:p>
                <a:r>
                  <a:rPr lang="en-GB" sz="1600" dirty="0"/>
                  <a:t>If a time </a:t>
                </a:r>
                <a14:m>
                  <m:oMath xmlns:m="http://schemas.openxmlformats.org/officeDocument/2006/math">
                    <m:r>
                      <a:rPr lang="en-GB" sz="1600" b="0" i="1" smtClean="0">
                        <a:latin typeface="Cambria Math" panose="02040503050406030204" pitchFamily="18" charset="0"/>
                      </a:rPr>
                      <m:t>𝑡</m:t>
                    </m:r>
                  </m:oMath>
                </a14:m>
                <a:r>
                  <a:rPr lang="en-GB" sz="1600" dirty="0"/>
                  <a:t> was 80 seconds correct to the nearest 10 seconds, determine the error interval of </a:t>
                </a:r>
                <a14:m>
                  <m:oMath xmlns:m="http://schemas.openxmlformats.org/officeDocument/2006/math">
                    <m:r>
                      <a:rPr lang="en-GB" sz="1600" b="0" i="1" dirty="0" smtClean="0">
                        <a:latin typeface="Cambria Math" panose="02040503050406030204" pitchFamily="18" charset="0"/>
                      </a:rPr>
                      <m:t>𝑡</m:t>
                    </m:r>
                  </m:oMath>
                </a14:m>
                <a:r>
                  <a:rPr lang="en-GB" sz="1600" dirty="0"/>
                  <a:t>.        </a:t>
                </a:r>
                <a14:m>
                  <m:oMath xmlns:m="http://schemas.openxmlformats.org/officeDocument/2006/math">
                    <m:r>
                      <a:rPr lang="en-GB" sz="1600" b="0" i="0" smtClean="0">
                        <a:latin typeface="Cambria Math" panose="02040503050406030204" pitchFamily="18" charset="0"/>
                      </a:rPr>
                      <m:t>  </m:t>
                    </m:r>
                    <m:r>
                      <a:rPr lang="en-GB" sz="1600" b="1" i="1" smtClean="0">
                        <a:latin typeface="Cambria Math" panose="02040503050406030204" pitchFamily="18" charset="0"/>
                      </a:rPr>
                      <m:t>𝟕𝟓</m:t>
                    </m:r>
                    <m:r>
                      <a:rPr lang="en-GB" sz="1600" b="1" i="1" smtClean="0">
                        <a:latin typeface="Cambria Math" panose="02040503050406030204" pitchFamily="18" charset="0"/>
                      </a:rPr>
                      <m:t>≤</m:t>
                    </m:r>
                    <m:r>
                      <a:rPr lang="en-GB" sz="1600" b="1" i="1" smtClean="0">
                        <a:latin typeface="Cambria Math" panose="02040503050406030204" pitchFamily="18" charset="0"/>
                      </a:rPr>
                      <m:t>𝒕</m:t>
                    </m:r>
                    <m:r>
                      <a:rPr lang="en-GB" sz="1600" b="1" i="1" smtClean="0">
                        <a:latin typeface="Cambria Math" panose="02040503050406030204" pitchFamily="18" charset="0"/>
                      </a:rPr>
                      <m:t>&lt;</m:t>
                    </m:r>
                    <m:r>
                      <a:rPr lang="en-GB" sz="1600" b="1" i="1" smtClean="0">
                        <a:latin typeface="Cambria Math" panose="02040503050406030204" pitchFamily="18" charset="0"/>
                      </a:rPr>
                      <m:t>𝟖𝟓</m:t>
                    </m:r>
                  </m:oMath>
                </a14:m>
                <a:endParaRPr lang="en-GB" sz="1600" b="1" dirty="0"/>
              </a:p>
              <a:p>
                <a:endParaRPr lang="en-GB" sz="1600" dirty="0"/>
              </a:p>
              <a:p>
                <a:r>
                  <a:rPr lang="en-GB" sz="1600" i="1" dirty="0"/>
                  <a:t>[Edexcel GCSE(9-1) Nov 2017 3F Q23b, Nov 2017 3H Q5b] </a:t>
                </a:r>
                <a:r>
                  <a:rPr lang="en-GB" sz="1600" dirty="0"/>
                  <a:t>Jess rounds a number, </a:t>
                </a:r>
                <a14:m>
                  <m:oMath xmlns:m="http://schemas.openxmlformats.org/officeDocument/2006/math">
                    <m:r>
                      <a:rPr lang="en-GB" sz="1600" b="0" i="1" smtClean="0">
                        <a:latin typeface="Cambria Math" panose="02040503050406030204" pitchFamily="18" charset="0"/>
                      </a:rPr>
                      <m:t>𝑥</m:t>
                    </m:r>
                  </m:oMath>
                </a14:m>
                <a:r>
                  <a:rPr lang="en-GB" sz="1600" dirty="0"/>
                  <a:t>, to one decimal place. The result is 9.8.</a:t>
                </a:r>
              </a:p>
              <a:p>
                <a:r>
                  <a:rPr lang="en-GB" sz="1600" dirty="0"/>
                  <a:t>Write down the error interval for </a:t>
                </a:r>
                <a14:m>
                  <m:oMath xmlns:m="http://schemas.openxmlformats.org/officeDocument/2006/math">
                    <m:r>
                      <a:rPr lang="en-GB" sz="1600" b="0" i="1" smtClean="0">
                        <a:latin typeface="Cambria Math" panose="02040503050406030204" pitchFamily="18" charset="0"/>
                      </a:rPr>
                      <m:t>𝑥</m:t>
                    </m:r>
                  </m:oMath>
                </a14:m>
                <a:r>
                  <a:rPr lang="en-GB" sz="1600" dirty="0"/>
                  <a:t>.</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𝟗</m:t>
                      </m:r>
                      <m:r>
                        <a:rPr lang="en-GB" sz="1600" b="1" i="1" smtClean="0">
                          <a:latin typeface="Cambria Math" panose="02040503050406030204" pitchFamily="18" charset="0"/>
                        </a:rPr>
                        <m:t>.</m:t>
                      </m:r>
                      <m:r>
                        <a:rPr lang="en-GB" sz="1600" b="1" i="1" smtClean="0">
                          <a:latin typeface="Cambria Math" panose="02040503050406030204" pitchFamily="18" charset="0"/>
                        </a:rPr>
                        <m:t>𝟕𝟓</m:t>
                      </m:r>
                      <m:r>
                        <a:rPr lang="en-GB" sz="1600" b="1" i="1" smtClean="0">
                          <a:latin typeface="Cambria Math" panose="02040503050406030204" pitchFamily="18" charset="0"/>
                        </a:rPr>
                        <m:t>≤</m:t>
                      </m:r>
                      <m:r>
                        <a:rPr lang="en-GB" sz="1600" b="1" i="1" smtClean="0">
                          <a:latin typeface="Cambria Math" panose="02040503050406030204" pitchFamily="18" charset="0"/>
                        </a:rPr>
                        <m:t>𝒙</m:t>
                      </m:r>
                      <m:r>
                        <a:rPr lang="en-GB" sz="1600" b="1" i="1" smtClean="0">
                          <a:latin typeface="Cambria Math" panose="02040503050406030204" pitchFamily="18" charset="0"/>
                        </a:rPr>
                        <m:t>&lt;</m:t>
                      </m:r>
                      <m:r>
                        <a:rPr lang="en-GB" sz="1600" b="1" i="1" smtClean="0">
                          <a:latin typeface="Cambria Math" panose="02040503050406030204" pitchFamily="18" charset="0"/>
                        </a:rPr>
                        <m:t>𝟗</m:t>
                      </m:r>
                      <m:r>
                        <a:rPr lang="en-GB" sz="1600" b="1" i="1" smtClean="0">
                          <a:latin typeface="Cambria Math" panose="02040503050406030204" pitchFamily="18" charset="0"/>
                        </a:rPr>
                        <m:t>.</m:t>
                      </m:r>
                      <m:r>
                        <a:rPr lang="en-GB" sz="1600" b="1" i="1" smtClean="0">
                          <a:latin typeface="Cambria Math" panose="02040503050406030204" pitchFamily="18" charset="0"/>
                        </a:rPr>
                        <m:t>𝟖𝟓</m:t>
                      </m:r>
                    </m:oMath>
                  </m:oMathPara>
                </a14:m>
                <a:endParaRPr lang="en-GB" sz="1600" b="1" dirty="0"/>
              </a:p>
              <a:p>
                <a:endParaRPr lang="en-GB" sz="1600" dirty="0"/>
              </a:p>
              <a:p>
                <a:r>
                  <a:rPr lang="en-GB" sz="1600" i="1" dirty="0"/>
                  <a:t>[Edexcel GCSE(9-1) June 2017 3F Q23aii]</a:t>
                </a:r>
                <a:endParaRPr lang="en-GB" sz="1600" dirty="0"/>
              </a:p>
              <a:p>
                <a:r>
                  <a:rPr lang="en-GB" sz="1600" dirty="0">
                    <a:latin typeface="+mj-lt"/>
                  </a:rPr>
                  <a:t>Harley’s house has a value of £160 000 correct to 2 significant figures.</a:t>
                </a:r>
              </a:p>
              <a:p>
                <a:r>
                  <a:rPr lang="en-GB" sz="1600" dirty="0">
                    <a:latin typeface="+mj-lt"/>
                  </a:rPr>
                  <a:t>Write down the greatest possible value of the house.  </a:t>
                </a:r>
                <a:r>
                  <a:rPr lang="en-GB" sz="1600" b="1" dirty="0">
                    <a:latin typeface="+mj-lt"/>
                  </a:rPr>
                  <a:t>£165000</a:t>
                </a:r>
              </a:p>
              <a:p>
                <a:endParaRPr lang="en-GB" sz="1600" dirty="0">
                  <a:latin typeface="+mj-lt"/>
                </a:endParaRPr>
              </a:p>
              <a:p>
                <a:r>
                  <a:rPr lang="en-GB" sz="1600" dirty="0">
                    <a:solidFill>
                      <a:srgbClr val="000000"/>
                    </a:solidFill>
                    <a:latin typeface="+mj-lt"/>
                  </a:rPr>
                  <a:t>A weight measurement </a:t>
                </a:r>
                <a14:m>
                  <m:oMath xmlns:m="http://schemas.openxmlformats.org/officeDocument/2006/math">
                    <m:r>
                      <a:rPr lang="en-GB" sz="1600" i="1">
                        <a:solidFill>
                          <a:srgbClr val="000000"/>
                        </a:solidFill>
                        <a:latin typeface="Cambria Math" panose="02040503050406030204" pitchFamily="18" charset="0"/>
                      </a:rPr>
                      <m:t>𝑤</m:t>
                    </m:r>
                  </m:oMath>
                </a14:m>
                <a:r>
                  <a:rPr lang="en-GB" sz="1600" dirty="0">
                    <a:solidFill>
                      <a:srgbClr val="000000"/>
                    </a:solidFill>
                    <a:latin typeface="+mj-lt"/>
                  </a:rPr>
                  <a:t> is truncated to 24.35kg to 2 decimal places. What is the upper bound of </a:t>
                </a:r>
                <a14:m>
                  <m:oMath xmlns:m="http://schemas.openxmlformats.org/officeDocument/2006/math">
                    <m:r>
                      <a:rPr lang="en-GB" sz="1600" i="1">
                        <a:solidFill>
                          <a:srgbClr val="000000"/>
                        </a:solidFill>
                        <a:latin typeface="Cambria Math" panose="02040503050406030204" pitchFamily="18" charset="0"/>
                      </a:rPr>
                      <m:t>𝑤</m:t>
                    </m:r>
                  </m:oMath>
                </a14:m>
                <a:r>
                  <a:rPr lang="en-GB" sz="1600" dirty="0">
                    <a:solidFill>
                      <a:srgbClr val="000000"/>
                    </a:solidFill>
                    <a:latin typeface="+mj-lt"/>
                  </a:rPr>
                  <a:t>? </a:t>
                </a:r>
                <a:r>
                  <a:rPr lang="en-GB" sz="1600" b="1" dirty="0">
                    <a:solidFill>
                      <a:srgbClr val="000000"/>
                    </a:solidFill>
                    <a:latin typeface="+mj-lt"/>
                  </a:rPr>
                  <a:t>24.36kg</a:t>
                </a:r>
                <a:endParaRPr lang="en-GB" sz="1600" dirty="0"/>
              </a:p>
            </p:txBody>
          </p:sp>
        </mc:Choice>
        <mc:Fallback xmlns="">
          <p:sp>
            <p:nvSpPr>
              <p:cNvPr id="20" name="TextBox 19">
                <a:extLst>
                  <a:ext uri="{FF2B5EF4-FFF2-40B4-BE49-F238E27FC236}">
                    <a16:creationId xmlns:a16="http://schemas.microsoft.com/office/drawing/2014/main" id="{3C6CD609-EC65-4F43-BD61-EF92727061F6}"/>
                  </a:ext>
                </a:extLst>
              </p:cNvPr>
              <p:cNvSpPr txBox="1">
                <a:spLocks noRot="1" noChangeAspect="1" noMove="1" noResize="1" noEditPoints="1" noAdjustHandles="1" noChangeArrowheads="1" noChangeShapeType="1" noTextEdit="1"/>
              </p:cNvSpPr>
              <p:nvPr/>
            </p:nvSpPr>
            <p:spPr>
              <a:xfrm>
                <a:off x="402918" y="615369"/>
                <a:ext cx="3816424" cy="6494085"/>
              </a:xfrm>
              <a:prstGeom prst="rect">
                <a:avLst/>
              </a:prstGeom>
              <a:blipFill>
                <a:blip r:embed="rId3"/>
                <a:stretch>
                  <a:fillRect l="-799" t="-282"/>
                </a:stretch>
              </a:blipFill>
            </p:spPr>
            <p:txBody>
              <a:bodyPr/>
              <a:lstStyle/>
              <a:p>
                <a:r>
                  <a:rPr lang="en-GB">
                    <a:noFill/>
                  </a:rPr>
                  <a:t> </a:t>
                </a:r>
              </a:p>
            </p:txBody>
          </p:sp>
        </mc:Fallback>
      </mc:AlternateContent>
      <p:sp>
        <p:nvSpPr>
          <p:cNvPr id="22" name="Rectangle 21">
            <a:extLst>
              <a:ext uri="{FF2B5EF4-FFF2-40B4-BE49-F238E27FC236}">
                <a16:creationId xmlns:a16="http://schemas.microsoft.com/office/drawing/2014/main" id="{25AA8220-08E3-47E6-88C9-6977466EB578}"/>
              </a:ext>
            </a:extLst>
          </p:cNvPr>
          <p:cNvSpPr/>
          <p:nvPr/>
        </p:nvSpPr>
        <p:spPr>
          <a:xfrm>
            <a:off x="64368" y="605487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5</a:t>
            </a:r>
          </a:p>
        </p:txBody>
      </p:sp>
      <p:sp>
        <p:nvSpPr>
          <p:cNvPr id="23" name="Rectangle 22">
            <a:extLst>
              <a:ext uri="{FF2B5EF4-FFF2-40B4-BE49-F238E27FC236}">
                <a16:creationId xmlns:a16="http://schemas.microsoft.com/office/drawing/2014/main" id="{85FAE8DD-A67E-42F3-936E-054B3BF547C9}"/>
              </a:ext>
            </a:extLst>
          </p:cNvPr>
          <p:cNvSpPr/>
          <p:nvPr/>
        </p:nvSpPr>
        <p:spPr>
          <a:xfrm>
            <a:off x="4158413" y="660400"/>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6</a:t>
            </a:r>
          </a:p>
        </p:txBody>
      </p:sp>
      <p:sp>
        <p:nvSpPr>
          <p:cNvPr id="24" name="Rectangle 23">
            <a:extLst>
              <a:ext uri="{FF2B5EF4-FFF2-40B4-BE49-F238E27FC236}">
                <a16:creationId xmlns:a16="http://schemas.microsoft.com/office/drawing/2014/main" id="{D17B6255-8E24-428E-A068-B123ABECC63F}"/>
              </a:ext>
            </a:extLst>
          </p:cNvPr>
          <p:cNvSpPr/>
          <p:nvPr/>
        </p:nvSpPr>
        <p:spPr>
          <a:xfrm>
            <a:off x="4140524" y="2401140"/>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7</a:t>
            </a:r>
          </a:p>
        </p:txBody>
      </p:sp>
      <p:sp>
        <p:nvSpPr>
          <p:cNvPr id="25" name="Rectangle 24">
            <a:extLst>
              <a:ext uri="{FF2B5EF4-FFF2-40B4-BE49-F238E27FC236}">
                <a16:creationId xmlns:a16="http://schemas.microsoft.com/office/drawing/2014/main" id="{230ADFCC-5287-49A6-9D01-22878F3105B2}"/>
              </a:ext>
            </a:extLst>
          </p:cNvPr>
          <p:cNvSpPr/>
          <p:nvPr/>
        </p:nvSpPr>
        <p:spPr>
          <a:xfrm>
            <a:off x="4100774" y="411689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8</a:t>
            </a:r>
          </a:p>
        </p:txBody>
      </p:sp>
      <p:sp>
        <p:nvSpPr>
          <p:cNvPr id="12" name="Rectangle 11"/>
          <p:cNvSpPr/>
          <p:nvPr/>
        </p:nvSpPr>
        <p:spPr>
          <a:xfrm>
            <a:off x="2389060" y="1118716"/>
            <a:ext cx="900240" cy="2782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6" name="Rectangle 25">
            <a:extLst>
              <a:ext uri="{FF2B5EF4-FFF2-40B4-BE49-F238E27FC236}">
                <a16:creationId xmlns:a16="http://schemas.microsoft.com/office/drawing/2014/main" id="{8E23FCFE-E5F5-4C7A-869F-6A7A4626313D}"/>
              </a:ext>
            </a:extLst>
          </p:cNvPr>
          <p:cNvSpPr/>
          <p:nvPr/>
        </p:nvSpPr>
        <p:spPr>
          <a:xfrm>
            <a:off x="2389060" y="1365996"/>
            <a:ext cx="900240" cy="2782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7" name="Rectangle 26">
            <a:extLst>
              <a:ext uri="{FF2B5EF4-FFF2-40B4-BE49-F238E27FC236}">
                <a16:creationId xmlns:a16="http://schemas.microsoft.com/office/drawing/2014/main" id="{AA647D33-9EE1-4E97-BB65-66B477D76956}"/>
              </a:ext>
            </a:extLst>
          </p:cNvPr>
          <p:cNvSpPr/>
          <p:nvPr/>
        </p:nvSpPr>
        <p:spPr>
          <a:xfrm>
            <a:off x="2389060" y="1634551"/>
            <a:ext cx="1560640" cy="3115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8" name="Rectangle 27">
            <a:extLst>
              <a:ext uri="{FF2B5EF4-FFF2-40B4-BE49-F238E27FC236}">
                <a16:creationId xmlns:a16="http://schemas.microsoft.com/office/drawing/2014/main" id="{510725AE-746E-4B6F-A091-2564E5787603}"/>
              </a:ext>
            </a:extLst>
          </p:cNvPr>
          <p:cNvSpPr/>
          <p:nvPr/>
        </p:nvSpPr>
        <p:spPr>
          <a:xfrm>
            <a:off x="1848318" y="2606330"/>
            <a:ext cx="1415582" cy="37816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9" name="Rectangle 28">
            <a:extLst>
              <a:ext uri="{FF2B5EF4-FFF2-40B4-BE49-F238E27FC236}">
                <a16:creationId xmlns:a16="http://schemas.microsoft.com/office/drawing/2014/main" id="{244E2888-BA59-44C8-A70C-1F8047EE809D}"/>
              </a:ext>
            </a:extLst>
          </p:cNvPr>
          <p:cNvSpPr/>
          <p:nvPr/>
        </p:nvSpPr>
        <p:spPr>
          <a:xfrm>
            <a:off x="1423598" y="4066271"/>
            <a:ext cx="1713302" cy="3914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0" name="Rectangle 29">
            <a:extLst>
              <a:ext uri="{FF2B5EF4-FFF2-40B4-BE49-F238E27FC236}">
                <a16:creationId xmlns:a16="http://schemas.microsoft.com/office/drawing/2014/main" id="{B9B2A897-A521-4E05-A716-F871906CB038}"/>
              </a:ext>
            </a:extLst>
          </p:cNvPr>
          <p:cNvSpPr/>
          <p:nvPr/>
        </p:nvSpPr>
        <p:spPr>
          <a:xfrm>
            <a:off x="1438194" y="5539472"/>
            <a:ext cx="1713302" cy="3914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1" name="Rectangle 30">
            <a:extLst>
              <a:ext uri="{FF2B5EF4-FFF2-40B4-BE49-F238E27FC236}">
                <a16:creationId xmlns:a16="http://schemas.microsoft.com/office/drawing/2014/main" id="{3DA917A3-33A7-4E04-999C-B13C4F078800}"/>
              </a:ext>
            </a:extLst>
          </p:cNvPr>
          <p:cNvSpPr/>
          <p:nvPr/>
        </p:nvSpPr>
        <p:spPr>
          <a:xfrm>
            <a:off x="2123728" y="6534483"/>
            <a:ext cx="1546572" cy="3108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2" name="Rectangle 31">
            <a:extLst>
              <a:ext uri="{FF2B5EF4-FFF2-40B4-BE49-F238E27FC236}">
                <a16:creationId xmlns:a16="http://schemas.microsoft.com/office/drawing/2014/main" id="{50563E61-5094-44D1-901B-55C9FA37FE12}"/>
              </a:ext>
            </a:extLst>
          </p:cNvPr>
          <p:cNvSpPr/>
          <p:nvPr/>
        </p:nvSpPr>
        <p:spPr>
          <a:xfrm>
            <a:off x="5935842" y="1873196"/>
            <a:ext cx="1607958" cy="3493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3" name="Rectangle 32">
            <a:extLst>
              <a:ext uri="{FF2B5EF4-FFF2-40B4-BE49-F238E27FC236}">
                <a16:creationId xmlns:a16="http://schemas.microsoft.com/office/drawing/2014/main" id="{FAADA074-62E2-4E89-B373-B5F9D0494482}"/>
              </a:ext>
            </a:extLst>
          </p:cNvPr>
          <p:cNvSpPr/>
          <p:nvPr/>
        </p:nvSpPr>
        <p:spPr>
          <a:xfrm>
            <a:off x="6913924" y="3060700"/>
            <a:ext cx="1861775" cy="2585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4" name="Rectangle 33">
            <a:extLst>
              <a:ext uri="{FF2B5EF4-FFF2-40B4-BE49-F238E27FC236}">
                <a16:creationId xmlns:a16="http://schemas.microsoft.com/office/drawing/2014/main" id="{6BA29DB7-607C-4369-B25F-C0E830E898A0}"/>
              </a:ext>
            </a:extLst>
          </p:cNvPr>
          <p:cNvSpPr/>
          <p:nvPr/>
        </p:nvSpPr>
        <p:spPr>
          <a:xfrm>
            <a:off x="6913924" y="3299708"/>
            <a:ext cx="1861775" cy="25858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5" name="Rectangle 34">
            <a:extLst>
              <a:ext uri="{FF2B5EF4-FFF2-40B4-BE49-F238E27FC236}">
                <a16:creationId xmlns:a16="http://schemas.microsoft.com/office/drawing/2014/main" id="{D890852D-05A7-440E-89A4-EA8C8D5B0EEC}"/>
              </a:ext>
            </a:extLst>
          </p:cNvPr>
          <p:cNvSpPr/>
          <p:nvPr/>
        </p:nvSpPr>
        <p:spPr>
          <a:xfrm>
            <a:off x="6913924" y="3543300"/>
            <a:ext cx="1988776" cy="27357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6" name="Rectangle 35">
            <a:extLst>
              <a:ext uri="{FF2B5EF4-FFF2-40B4-BE49-F238E27FC236}">
                <a16:creationId xmlns:a16="http://schemas.microsoft.com/office/drawing/2014/main" id="{881CE9E1-DC99-4D07-9536-31DB9937ADBB}"/>
              </a:ext>
            </a:extLst>
          </p:cNvPr>
          <p:cNvSpPr/>
          <p:nvPr/>
        </p:nvSpPr>
        <p:spPr>
          <a:xfrm>
            <a:off x="6671870" y="5054812"/>
            <a:ext cx="1468830" cy="35538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7" name="Rectangle 36">
            <a:extLst>
              <a:ext uri="{FF2B5EF4-FFF2-40B4-BE49-F238E27FC236}">
                <a16:creationId xmlns:a16="http://schemas.microsoft.com/office/drawing/2014/main" id="{6E352422-DCC8-4E02-9ABD-C78F1A3D97EA}"/>
              </a:ext>
            </a:extLst>
          </p:cNvPr>
          <p:cNvSpPr/>
          <p:nvPr/>
        </p:nvSpPr>
        <p:spPr>
          <a:xfrm>
            <a:off x="4906640" y="6004507"/>
            <a:ext cx="3297560" cy="6375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0778628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6"/>
                                        </p:tgtEl>
                                      </p:cBhvr>
                                    </p:animEffect>
                                    <p:set>
                                      <p:cBhvr>
                                        <p:cTn id="13"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4" restart="whenNotActive" fill="hold" evtFilter="cancelBubble" nodeType="interactiveSeq">
                <p:stCondLst>
                  <p:cond evt="onClick" delay="0">
                    <p:tgtEl>
                      <p:spTgt spid="27"/>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7"/>
                                        </p:tgtEl>
                                      </p:cBhvr>
                                    </p:animEffect>
                                    <p:set>
                                      <p:cBhvr>
                                        <p:cTn id="19"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20" restart="whenNotActive" fill="hold" evtFilter="cancelBubble" nodeType="interactiveSeq">
                <p:stCondLst>
                  <p:cond evt="onClick" delay="0">
                    <p:tgtEl>
                      <p:spTgt spid="28"/>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28"/>
                                        </p:tgtEl>
                                      </p:cBhvr>
                                    </p:animEffect>
                                    <p:set>
                                      <p:cBhvr>
                                        <p:cTn id="25"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26" restart="whenNotActive" fill="hold" evtFilter="cancelBubble" nodeType="interactiveSeq">
                <p:stCondLst>
                  <p:cond evt="onClick" delay="0">
                    <p:tgtEl>
                      <p:spTgt spid="29"/>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29"/>
                                        </p:tgtEl>
                                      </p:cBhvr>
                                    </p:animEffect>
                                    <p:set>
                                      <p:cBhvr>
                                        <p:cTn id="31"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32" restart="whenNotActive" fill="hold" evtFilter="cancelBubble" nodeType="interactiveSeq">
                <p:stCondLst>
                  <p:cond evt="onClick" delay="0">
                    <p:tgtEl>
                      <p:spTgt spid="30"/>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30"/>
                                        </p:tgtEl>
                                      </p:cBhvr>
                                    </p:animEffect>
                                    <p:set>
                                      <p:cBhvr>
                                        <p:cTn id="37"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38" restart="whenNotActive" fill="hold" evtFilter="cancelBubble" nodeType="interactiveSeq">
                <p:stCondLst>
                  <p:cond evt="onClick" delay="0">
                    <p:tgtEl>
                      <p:spTgt spid="31"/>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31"/>
                                        </p:tgtEl>
                                      </p:cBhvr>
                                    </p:animEffect>
                                    <p:set>
                                      <p:cBhvr>
                                        <p:cTn id="43"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44" restart="whenNotActive" fill="hold" evtFilter="cancelBubble" nodeType="interactiveSeq">
                <p:stCondLst>
                  <p:cond evt="onClick" delay="0">
                    <p:tgtEl>
                      <p:spTgt spid="32"/>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32"/>
                                        </p:tgtEl>
                                      </p:cBhvr>
                                    </p:animEffect>
                                    <p:set>
                                      <p:cBhvr>
                                        <p:cTn id="49"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50" restart="whenNotActive" fill="hold" evtFilter="cancelBubble" nodeType="interactiveSeq">
                <p:stCondLst>
                  <p:cond evt="onClick" delay="0">
                    <p:tgtEl>
                      <p:spTgt spid="33"/>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33"/>
                                        </p:tgtEl>
                                      </p:cBhvr>
                                    </p:animEffect>
                                    <p:set>
                                      <p:cBhvr>
                                        <p:cTn id="55"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56" restart="whenNotActive" fill="hold" evtFilter="cancelBubble" nodeType="interactiveSeq">
                <p:stCondLst>
                  <p:cond evt="onClick" delay="0">
                    <p:tgtEl>
                      <p:spTgt spid="34"/>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34"/>
                                        </p:tgtEl>
                                      </p:cBhvr>
                                    </p:animEffect>
                                    <p:set>
                                      <p:cBhvr>
                                        <p:cTn id="61"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62" restart="whenNotActive" fill="hold" evtFilter="cancelBubble" nodeType="interactiveSeq">
                <p:stCondLst>
                  <p:cond evt="onClick" delay="0">
                    <p:tgtEl>
                      <p:spTgt spid="35"/>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500"/>
                                        <p:tgtEl>
                                          <p:spTgt spid="35"/>
                                        </p:tgtEl>
                                      </p:cBhvr>
                                    </p:animEffect>
                                    <p:set>
                                      <p:cBhvr>
                                        <p:cTn id="67"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68" restart="whenNotActive" fill="hold" evtFilter="cancelBubble" nodeType="interactiveSeq">
                <p:stCondLst>
                  <p:cond evt="onClick" delay="0">
                    <p:tgtEl>
                      <p:spTgt spid="36"/>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500"/>
                                        <p:tgtEl>
                                          <p:spTgt spid="36"/>
                                        </p:tgtEl>
                                      </p:cBhvr>
                                    </p:animEffect>
                                    <p:set>
                                      <p:cBhvr>
                                        <p:cTn id="73"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74" restart="whenNotActive" fill="hold" evtFilter="cancelBubble" nodeType="interactiveSeq">
                <p:stCondLst>
                  <p:cond evt="onClick" delay="0">
                    <p:tgtEl>
                      <p:spTgt spid="37"/>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grpId="0" nodeType="clickEffect">
                                  <p:stCondLst>
                                    <p:cond delay="0"/>
                                  </p:stCondLst>
                                  <p:childTnLst>
                                    <p:animEffect transition="out" filter="fade">
                                      <p:cBhvr>
                                        <p:cTn id="78" dur="500"/>
                                        <p:tgtEl>
                                          <p:spTgt spid="37"/>
                                        </p:tgtEl>
                                      </p:cBhvr>
                                    </p:animEffect>
                                    <p:set>
                                      <p:cBhvr>
                                        <p:cTn id="79"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childTnLst>
        </p:cTn>
      </p:par>
    </p:tnLst>
    <p:bldLst>
      <p:bldP spid="12"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p:cNvGrpSpPr/>
          <p:nvPr/>
        </p:nvGrpSpPr>
        <p:grpSpPr>
          <a:xfrm>
            <a:off x="-1144" y="0"/>
            <a:ext cx="9145144" cy="599127"/>
            <a:chOff x="-1144" y="0"/>
            <a:chExt cx="9145144" cy="599127"/>
          </a:xfrm>
        </p:grpSpPr>
        <p:sp>
          <p:nvSpPr>
            <p:cNvPr id="3" name="TextBox 2"/>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Bound Calculations</a:t>
              </a:r>
            </a:p>
          </p:txBody>
        </p:sp>
        <p:cxnSp>
          <p:nvCxnSpPr>
            <p:cNvPr id="4" name="Straight Connector 3"/>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Rectangle 4"/>
          <p:cNvSpPr/>
          <p:nvPr/>
        </p:nvSpPr>
        <p:spPr>
          <a:xfrm>
            <a:off x="3089300" y="1726084"/>
            <a:ext cx="3298800" cy="1753716"/>
          </a:xfrm>
          <a:prstGeom prst="rect">
            <a:avLst/>
          </a:prstGeom>
          <a:pattFill prst="openDmnd">
            <a:fgClr>
              <a:schemeClr val="bg1">
                <a:lumMod val="75000"/>
              </a:schemeClr>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 name="TextBox 5"/>
              <p:cNvSpPr txBox="1"/>
              <p:nvPr/>
            </p:nvSpPr>
            <p:spPr>
              <a:xfrm>
                <a:off x="4480632" y="3522340"/>
                <a:ext cx="739068" cy="369332"/>
              </a:xfrm>
              <a:prstGeom prst="rect">
                <a:avLst/>
              </a:prstGeom>
              <a:noFill/>
            </p:spPr>
            <p:txBody>
              <a:bodyPr wrap="square" rtlCol="0">
                <a:spAutoFit/>
              </a:bodyPr>
              <a:lstStyle/>
              <a:p>
                <a14:m>
                  <m:oMath xmlns:m="http://schemas.openxmlformats.org/officeDocument/2006/math">
                    <m:r>
                      <a:rPr lang="en-GB" b="0" i="1" smtClean="0">
                        <a:latin typeface="Cambria Math" panose="02040503050406030204" pitchFamily="18" charset="0"/>
                      </a:rPr>
                      <m:t>30</m:t>
                    </m:r>
                  </m:oMath>
                </a14:m>
                <a:r>
                  <a:rPr lang="en-GB" b="0" i="0" dirty="0">
                    <a:latin typeface="+mj-lt"/>
                  </a:rPr>
                  <a:t>m</a:t>
                </a:r>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4480632" y="3522340"/>
                <a:ext cx="739068" cy="369332"/>
              </a:xfrm>
              <a:prstGeom prst="rect">
                <a:avLst/>
              </a:prstGeom>
              <a:blipFill>
                <a:blip r:embed="rId2"/>
                <a:stretch>
                  <a:fillRect t="-10000" b="-2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389092" y="2405638"/>
                <a:ext cx="849908" cy="369332"/>
              </a:xfrm>
              <a:prstGeom prst="rect">
                <a:avLst/>
              </a:prstGeom>
              <a:noFill/>
            </p:spPr>
            <p:txBody>
              <a:bodyPr wrap="square" rtlCol="0">
                <a:spAutoFit/>
              </a:bodyPr>
              <a:lstStyle/>
              <a:p>
                <a14:m>
                  <m:oMath xmlns:m="http://schemas.openxmlformats.org/officeDocument/2006/math">
                    <m:r>
                      <a:rPr lang="en-GB" b="0" i="1" smtClean="0">
                        <a:latin typeface="Cambria Math" panose="02040503050406030204" pitchFamily="18" charset="0"/>
                      </a:rPr>
                      <m:t>4</m:t>
                    </m:r>
                  </m:oMath>
                </a14:m>
                <a:r>
                  <a:rPr lang="en-GB" b="0" i="0" dirty="0">
                    <a:latin typeface="+mj-lt"/>
                  </a:rPr>
                  <a:t>m</a:t>
                </a:r>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6389092" y="2405638"/>
                <a:ext cx="849908" cy="369332"/>
              </a:xfrm>
              <a:prstGeom prst="rect">
                <a:avLst/>
              </a:prstGeom>
              <a:blipFill>
                <a:blip r:embed="rId3"/>
                <a:stretch>
                  <a:fillRect t="-10000" b="-2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516674" y="4275147"/>
                <a:ext cx="6336704" cy="203132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The width of the rectangle is 30m correct to 1 significant figure. The height is 4m correct to the nearest metre.</a:t>
                </a:r>
              </a:p>
              <a:p>
                <a:endParaRPr lang="en-GB" dirty="0"/>
              </a:p>
              <a:p>
                <a:r>
                  <a:rPr lang="en-GB" dirty="0"/>
                  <a:t>What is the greatest possible area of the rectangle?</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𝟑𝟓</m:t>
                      </m:r>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m:t>
                      </m:r>
                      <m:r>
                        <a:rPr lang="en-GB" b="1" i="1" smtClean="0">
                          <a:latin typeface="Cambria Math" panose="02040503050406030204" pitchFamily="18" charset="0"/>
                        </a:rPr>
                        <m:t>𝟓</m:t>
                      </m:r>
                      <m:r>
                        <a:rPr lang="en-GB" b="1" i="1" smtClean="0">
                          <a:latin typeface="Cambria Math" panose="02040503050406030204" pitchFamily="18" charset="0"/>
                        </a:rPr>
                        <m:t>=</m:t>
                      </m:r>
                      <m:r>
                        <a:rPr lang="en-GB" b="1" i="1" smtClean="0">
                          <a:latin typeface="Cambria Math" panose="02040503050406030204" pitchFamily="18" charset="0"/>
                        </a:rPr>
                        <m:t>𝟏𝟓𝟕</m:t>
                      </m:r>
                      <m:r>
                        <a:rPr lang="en-GB" b="1" i="1" smtClean="0">
                          <a:latin typeface="Cambria Math" panose="02040503050406030204" pitchFamily="18" charset="0"/>
                        </a:rPr>
                        <m:t>.</m:t>
                      </m:r>
                      <m:r>
                        <a:rPr lang="en-GB" b="1" i="1" smtClean="0">
                          <a:latin typeface="Cambria Math" panose="02040503050406030204" pitchFamily="18" charset="0"/>
                        </a:rPr>
                        <m:t>𝟓</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𝒎</m:t>
                          </m:r>
                        </m:e>
                        <m:sup>
                          <m:r>
                            <a:rPr lang="en-GB" b="1" i="1" smtClean="0">
                              <a:latin typeface="Cambria Math" panose="02040503050406030204" pitchFamily="18" charset="0"/>
                            </a:rPr>
                            <m:t>𝟐</m:t>
                          </m:r>
                        </m:sup>
                      </m:sSup>
                    </m:oMath>
                  </m:oMathPara>
                </a14:m>
                <a:endParaRPr lang="en-GB" b="1" dirty="0"/>
              </a:p>
              <a:p>
                <a:r>
                  <a:rPr lang="en-GB" dirty="0"/>
                  <a:t>What is the smallest possible area of the rectangle?</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𝟐𝟓</m:t>
                      </m:r>
                      <m:r>
                        <a:rPr lang="en-GB" b="1" i="1" smtClean="0">
                          <a:latin typeface="Cambria Math" panose="02040503050406030204" pitchFamily="18" charset="0"/>
                        </a:rPr>
                        <m:t>×</m:t>
                      </m:r>
                      <m:r>
                        <a:rPr lang="en-GB" b="1" i="1" smtClean="0">
                          <a:latin typeface="Cambria Math" panose="02040503050406030204" pitchFamily="18" charset="0"/>
                        </a:rPr>
                        <m:t>𝟑</m:t>
                      </m:r>
                      <m:r>
                        <a:rPr lang="en-GB" b="1" i="1" smtClean="0">
                          <a:latin typeface="Cambria Math" panose="02040503050406030204" pitchFamily="18" charset="0"/>
                        </a:rPr>
                        <m:t>.</m:t>
                      </m:r>
                      <m:r>
                        <a:rPr lang="en-GB" b="1" i="1" smtClean="0">
                          <a:latin typeface="Cambria Math" panose="02040503050406030204" pitchFamily="18" charset="0"/>
                        </a:rPr>
                        <m:t>𝟓</m:t>
                      </m:r>
                      <m:r>
                        <a:rPr lang="en-GB" b="1" i="1" smtClean="0">
                          <a:latin typeface="Cambria Math" panose="02040503050406030204" pitchFamily="18" charset="0"/>
                        </a:rPr>
                        <m:t>=</m:t>
                      </m:r>
                      <m:r>
                        <a:rPr lang="en-GB" b="1" i="1" smtClean="0">
                          <a:latin typeface="Cambria Math" panose="02040503050406030204" pitchFamily="18" charset="0"/>
                        </a:rPr>
                        <m:t>𝟖𝟕</m:t>
                      </m:r>
                      <m:r>
                        <a:rPr lang="en-GB" b="1" i="1" smtClean="0">
                          <a:latin typeface="Cambria Math" panose="02040503050406030204" pitchFamily="18" charset="0"/>
                        </a:rPr>
                        <m:t>.</m:t>
                      </m:r>
                      <m:r>
                        <a:rPr lang="en-GB" b="1" i="1" smtClean="0">
                          <a:latin typeface="Cambria Math" panose="02040503050406030204" pitchFamily="18" charset="0"/>
                        </a:rPr>
                        <m:t>𝟓</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𝒎</m:t>
                          </m:r>
                        </m:e>
                        <m:sup>
                          <m:r>
                            <a:rPr lang="en-GB" b="1" i="1" smtClean="0">
                              <a:latin typeface="Cambria Math" panose="02040503050406030204" pitchFamily="18" charset="0"/>
                            </a:rPr>
                            <m:t>𝟐</m:t>
                          </m:r>
                        </m:sup>
                      </m:sSup>
                    </m:oMath>
                  </m:oMathPara>
                </a14:m>
                <a:endParaRPr lang="en-GB" b="1" dirty="0"/>
              </a:p>
            </p:txBody>
          </p:sp>
        </mc:Choice>
        <mc:Fallback xmlns="">
          <p:sp>
            <p:nvSpPr>
              <p:cNvPr id="8" name="TextBox 7"/>
              <p:cNvSpPr txBox="1">
                <a:spLocks noRot="1" noChangeAspect="1" noMove="1" noResize="1" noEditPoints="1" noAdjustHandles="1" noChangeArrowheads="1" noChangeShapeType="1" noTextEdit="1"/>
              </p:cNvSpPr>
              <p:nvPr/>
            </p:nvSpPr>
            <p:spPr>
              <a:xfrm>
                <a:off x="1516674" y="4275147"/>
                <a:ext cx="6336704" cy="2031325"/>
              </a:xfrm>
              <a:prstGeom prst="rect">
                <a:avLst/>
              </a:prstGeom>
              <a:blipFill rotWithShape="0">
                <a:blip r:embed="rId4"/>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9" name="Rectangle 8"/>
          <p:cNvSpPr/>
          <p:nvPr/>
        </p:nvSpPr>
        <p:spPr>
          <a:xfrm>
            <a:off x="3478593" y="5399426"/>
            <a:ext cx="2525600" cy="34036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Rectangle 9"/>
          <p:cNvSpPr/>
          <p:nvPr/>
        </p:nvSpPr>
        <p:spPr>
          <a:xfrm>
            <a:off x="3478593" y="5966110"/>
            <a:ext cx="2525600" cy="34036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TextBox 10">
            <a:extLst>
              <a:ext uri="{FF2B5EF4-FFF2-40B4-BE49-F238E27FC236}">
                <a16:creationId xmlns:a16="http://schemas.microsoft.com/office/drawing/2014/main" id="{01EEE65F-E789-4043-8915-4633E478A466}"/>
              </a:ext>
            </a:extLst>
          </p:cNvPr>
          <p:cNvSpPr txBox="1"/>
          <p:nvPr/>
        </p:nvSpPr>
        <p:spPr>
          <a:xfrm>
            <a:off x="268536" y="722412"/>
            <a:ext cx="5256584" cy="646331"/>
          </a:xfrm>
          <a:prstGeom prst="rect">
            <a:avLst/>
          </a:prstGeom>
          <a:noFill/>
        </p:spPr>
        <p:txBody>
          <a:bodyPr wrap="square" rtlCol="0">
            <a:spAutoFit/>
          </a:bodyPr>
          <a:lstStyle/>
          <a:p>
            <a:r>
              <a:rPr lang="en-GB" dirty="0"/>
              <a:t>Sometimes we have to combine lower and upper bounds from different quantities…</a:t>
            </a:r>
          </a:p>
        </p:txBody>
      </p:sp>
      <p:sp>
        <p:nvSpPr>
          <p:cNvPr id="12" name="TextBox 11">
            <a:extLst>
              <a:ext uri="{FF2B5EF4-FFF2-40B4-BE49-F238E27FC236}">
                <a16:creationId xmlns:a16="http://schemas.microsoft.com/office/drawing/2014/main" id="{1BE75889-3302-4CE5-98A5-42005ED60D96}"/>
              </a:ext>
            </a:extLst>
          </p:cNvPr>
          <p:cNvSpPr txBox="1"/>
          <p:nvPr/>
        </p:nvSpPr>
        <p:spPr>
          <a:xfrm>
            <a:off x="6994872" y="4797276"/>
            <a:ext cx="1944216" cy="138499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If we’re multiplying two numbers and want the biggest overall result, it makes sense to use the biggest possible value for each number.</a:t>
            </a:r>
          </a:p>
        </p:txBody>
      </p:sp>
      <p:cxnSp>
        <p:nvCxnSpPr>
          <p:cNvPr id="14" name="Straight Arrow Connector 13">
            <a:extLst>
              <a:ext uri="{FF2B5EF4-FFF2-40B4-BE49-F238E27FC236}">
                <a16:creationId xmlns:a16="http://schemas.microsoft.com/office/drawing/2014/main" id="{67B1C7DD-74F9-49F1-BD23-2533D01D1DD0}"/>
              </a:ext>
            </a:extLst>
          </p:cNvPr>
          <p:cNvCxnSpPr/>
          <p:nvPr/>
        </p:nvCxnSpPr>
        <p:spPr>
          <a:xfrm flipH="1">
            <a:off x="6591300" y="5137638"/>
            <a:ext cx="403572" cy="947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525106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9" grpId="0" animBg="1"/>
      <p:bldP spid="10"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rapezoid 20">
            <a:extLst>
              <a:ext uri="{FF2B5EF4-FFF2-40B4-BE49-F238E27FC236}">
                <a16:creationId xmlns:a16="http://schemas.microsoft.com/office/drawing/2014/main" id="{FD5F41B0-6DD7-444C-B8FF-97750DDFAA89}"/>
              </a:ext>
            </a:extLst>
          </p:cNvPr>
          <p:cNvSpPr/>
          <p:nvPr/>
        </p:nvSpPr>
        <p:spPr>
          <a:xfrm flipV="1">
            <a:off x="3117970" y="3694047"/>
            <a:ext cx="878538" cy="702330"/>
          </a:xfrm>
          <a:prstGeom prst="trapezoid">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57">
            <a:extLst>
              <a:ext uri="{FF2B5EF4-FFF2-40B4-BE49-F238E27FC236}">
                <a16:creationId xmlns:a16="http://schemas.microsoft.com/office/drawing/2014/main" id="{EA52E097-9344-4A9C-A3A9-6CE7D23E3E1E}"/>
              </a:ext>
            </a:extLst>
          </p:cNvPr>
          <p:cNvGrpSpPr/>
          <p:nvPr/>
        </p:nvGrpSpPr>
        <p:grpSpPr>
          <a:xfrm>
            <a:off x="-1144" y="0"/>
            <a:ext cx="9145144" cy="599127"/>
            <a:chOff x="-1144" y="0"/>
            <a:chExt cx="9145144" cy="599127"/>
          </a:xfrm>
        </p:grpSpPr>
        <p:sp>
          <p:nvSpPr>
            <p:cNvPr id="3" name="TextBox 2">
              <a:extLst>
                <a:ext uri="{FF2B5EF4-FFF2-40B4-BE49-F238E27FC236}">
                  <a16:creationId xmlns:a16="http://schemas.microsoft.com/office/drawing/2014/main" id="{563C2B43-4948-4463-B857-254A026FCD07}"/>
                </a:ext>
              </a:extLst>
            </p:cNvPr>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Further Example</a:t>
              </a:r>
            </a:p>
          </p:txBody>
        </p:sp>
        <p:cxnSp>
          <p:nvCxnSpPr>
            <p:cNvPr id="4" name="Straight Connector 3">
              <a:extLst>
                <a:ext uri="{FF2B5EF4-FFF2-40B4-BE49-F238E27FC236}">
                  <a16:creationId xmlns:a16="http://schemas.microsoft.com/office/drawing/2014/main" id="{C0ADFDF6-06D6-429C-926A-218CA2CD5F81}"/>
                </a:ext>
              </a:extLst>
            </p:cNvPr>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id="{946F99C4-BD30-447C-A478-E2A26100B0F5}"/>
              </a:ext>
            </a:extLst>
          </p:cNvPr>
          <p:cNvSpPr txBox="1"/>
          <p:nvPr/>
        </p:nvSpPr>
        <p:spPr>
          <a:xfrm>
            <a:off x="610432" y="965086"/>
            <a:ext cx="7633681" cy="1200329"/>
          </a:xfrm>
          <a:prstGeom prst="rect">
            <a:avLst/>
          </a:prstGeom>
          <a:solidFill>
            <a:schemeClr val="bg1"/>
          </a:solidFill>
          <a:effectLst>
            <a:outerShdw blurRad="50800" dist="38100" dir="10800000" algn="r" rotWithShape="0">
              <a:prstClr val="black">
                <a:alpha val="40000"/>
              </a:prstClr>
            </a:outerShdw>
          </a:effectLst>
        </p:spPr>
        <p:txBody>
          <a:bodyPr wrap="square" rtlCol="0">
            <a:spAutoFit/>
          </a:bodyPr>
          <a:lstStyle/>
          <a:p>
            <a:r>
              <a:rPr lang="en-GB" dirty="0"/>
              <a:t>A sewage tank has a volume of 1500 litres correct to 2 significant figures. Nick empties the tank using a large bucket which is 20 litres to the nearest litre.</a:t>
            </a:r>
          </a:p>
          <a:p>
            <a:pPr marL="342900" indent="-342900">
              <a:buAutoNum type="alphaLcParenBoth"/>
            </a:pPr>
            <a:r>
              <a:rPr lang="en-GB" dirty="0"/>
              <a:t>What is the smallest number of times he must fill his bucket?</a:t>
            </a:r>
          </a:p>
          <a:p>
            <a:pPr marL="342900" indent="-342900">
              <a:buAutoNum type="alphaLcParenBoth"/>
            </a:pPr>
            <a:r>
              <a:rPr lang="en-GB" dirty="0"/>
              <a:t>What is the greatest number of times?</a:t>
            </a:r>
          </a:p>
        </p:txBody>
      </p:sp>
      <p:sp>
        <p:nvSpPr>
          <p:cNvPr id="6" name="Oval 5">
            <a:extLst>
              <a:ext uri="{FF2B5EF4-FFF2-40B4-BE49-F238E27FC236}">
                <a16:creationId xmlns:a16="http://schemas.microsoft.com/office/drawing/2014/main" id="{2902C8FC-76C8-4B84-9C22-12E9A8577502}"/>
              </a:ext>
            </a:extLst>
          </p:cNvPr>
          <p:cNvSpPr/>
          <p:nvPr/>
        </p:nvSpPr>
        <p:spPr>
          <a:xfrm>
            <a:off x="1159874" y="3709307"/>
            <a:ext cx="288032" cy="6565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06AE6739-AAD5-46EB-B5D9-BB329E71FCA5}"/>
              </a:ext>
            </a:extLst>
          </p:cNvPr>
          <p:cNvSpPr/>
          <p:nvPr/>
        </p:nvSpPr>
        <p:spPr>
          <a:xfrm>
            <a:off x="1251403" y="3731532"/>
            <a:ext cx="114300" cy="78105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DA5A84C1-5AF1-422B-8485-5AF4E03F1D46}"/>
              </a:ext>
            </a:extLst>
          </p:cNvPr>
          <p:cNvSpPr/>
          <p:nvPr/>
        </p:nvSpPr>
        <p:spPr>
          <a:xfrm>
            <a:off x="954268" y="2796569"/>
            <a:ext cx="1728192" cy="2160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43EF0F3E-F2F3-4E6D-AE83-3350B5C43961}"/>
              </a:ext>
            </a:extLst>
          </p:cNvPr>
          <p:cNvCxnSpPr>
            <a:stCxn id="8" idx="2"/>
          </p:cNvCxnSpPr>
          <p:nvPr/>
        </p:nvCxnSpPr>
        <p:spPr>
          <a:xfrm>
            <a:off x="954268" y="2904581"/>
            <a:ext cx="0" cy="1764196"/>
          </a:xfrm>
          <a:prstGeom prst="line">
            <a:avLst/>
          </a:prstGeom>
          <a:ln w="19050"/>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4D47F70F-712D-4581-8E54-229B0F76F040}"/>
              </a:ext>
            </a:extLst>
          </p:cNvPr>
          <p:cNvCxnSpPr/>
          <p:nvPr/>
        </p:nvCxnSpPr>
        <p:spPr>
          <a:xfrm>
            <a:off x="2682460" y="2904581"/>
            <a:ext cx="0" cy="1764196"/>
          </a:xfrm>
          <a:prstGeom prst="line">
            <a:avLst/>
          </a:prstGeom>
          <a:ln w="19050"/>
        </p:spPr>
        <p:style>
          <a:lnRef idx="1">
            <a:schemeClr val="dk1"/>
          </a:lnRef>
          <a:fillRef idx="0">
            <a:schemeClr val="dk1"/>
          </a:fillRef>
          <a:effectRef idx="0">
            <a:schemeClr val="dk1"/>
          </a:effectRef>
          <a:fontRef idx="minor">
            <a:schemeClr val="tx1"/>
          </a:fontRef>
        </p:style>
      </p:cxnSp>
      <p:sp>
        <p:nvSpPr>
          <p:cNvPr id="11" name="Freeform: Shape 10">
            <a:extLst>
              <a:ext uri="{FF2B5EF4-FFF2-40B4-BE49-F238E27FC236}">
                <a16:creationId xmlns:a16="http://schemas.microsoft.com/office/drawing/2014/main" id="{549CFC14-4888-4CB8-A40D-AA706C398762}"/>
              </a:ext>
            </a:extLst>
          </p:cNvPr>
          <p:cNvSpPr/>
          <p:nvPr/>
        </p:nvSpPr>
        <p:spPr>
          <a:xfrm>
            <a:off x="946603" y="4684032"/>
            <a:ext cx="1739900" cy="165142"/>
          </a:xfrm>
          <a:custGeom>
            <a:avLst/>
            <a:gdLst>
              <a:gd name="connsiteX0" fmla="*/ 0 w 1739900"/>
              <a:gd name="connsiteY0" fmla="*/ 0 h 165142"/>
              <a:gd name="connsiteX1" fmla="*/ 876300 w 1739900"/>
              <a:gd name="connsiteY1" fmla="*/ 165100 h 165142"/>
              <a:gd name="connsiteX2" fmla="*/ 1739900 w 1739900"/>
              <a:gd name="connsiteY2" fmla="*/ 12700 h 165142"/>
            </a:gdLst>
            <a:ahLst/>
            <a:cxnLst>
              <a:cxn ang="0">
                <a:pos x="connsiteX0" y="connsiteY0"/>
              </a:cxn>
              <a:cxn ang="0">
                <a:pos x="connsiteX1" y="connsiteY1"/>
              </a:cxn>
              <a:cxn ang="0">
                <a:pos x="connsiteX2" y="connsiteY2"/>
              </a:cxn>
            </a:cxnLst>
            <a:rect l="l" t="t" r="r" b="b"/>
            <a:pathLst>
              <a:path w="1739900" h="165142">
                <a:moveTo>
                  <a:pt x="0" y="0"/>
                </a:moveTo>
                <a:cubicBezTo>
                  <a:pt x="293158" y="81491"/>
                  <a:pt x="586317" y="162983"/>
                  <a:pt x="876300" y="165100"/>
                </a:cubicBezTo>
                <a:cubicBezTo>
                  <a:pt x="1166283" y="167217"/>
                  <a:pt x="1453091" y="89958"/>
                  <a:pt x="1739900" y="12700"/>
                </a:cubicBezTo>
              </a:path>
            </a:pathLst>
          </a:cu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F897CF2A-884A-45D8-9C09-991BA6C10FA2}"/>
              </a:ext>
            </a:extLst>
          </p:cNvPr>
          <p:cNvCxnSpPr/>
          <p:nvPr/>
        </p:nvCxnSpPr>
        <p:spPr>
          <a:xfrm flipH="1" flipV="1">
            <a:off x="9780" y="3300625"/>
            <a:ext cx="1130498" cy="2282"/>
          </a:xfrm>
          <a:prstGeom prst="line">
            <a:avLst/>
          </a:prstGeom>
          <a:ln w="19050"/>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A52CA75F-C3AB-41BB-B4B3-B74919DE1F6E}"/>
              </a:ext>
            </a:extLst>
          </p:cNvPr>
          <p:cNvCxnSpPr/>
          <p:nvPr/>
        </p:nvCxnSpPr>
        <p:spPr>
          <a:xfrm flipH="1">
            <a:off x="568" y="3582307"/>
            <a:ext cx="1127010" cy="6350"/>
          </a:xfrm>
          <a:prstGeom prst="line">
            <a:avLst/>
          </a:prstGeom>
          <a:ln w="19050"/>
        </p:spPr>
        <p:style>
          <a:lnRef idx="1">
            <a:schemeClr val="dk1"/>
          </a:lnRef>
          <a:fillRef idx="0">
            <a:schemeClr val="dk1"/>
          </a:fillRef>
          <a:effectRef idx="0">
            <a:schemeClr val="dk1"/>
          </a:effectRef>
          <a:fontRef idx="minor">
            <a:schemeClr val="tx1"/>
          </a:fontRef>
        </p:style>
      </p:cxnSp>
      <p:sp>
        <p:nvSpPr>
          <p:cNvPr id="14" name="Arc 13">
            <a:extLst>
              <a:ext uri="{FF2B5EF4-FFF2-40B4-BE49-F238E27FC236}">
                <a16:creationId xmlns:a16="http://schemas.microsoft.com/office/drawing/2014/main" id="{8F257360-1F2A-4AB5-AE65-51ADF965E541}"/>
              </a:ext>
            </a:extLst>
          </p:cNvPr>
          <p:cNvSpPr/>
          <p:nvPr/>
        </p:nvSpPr>
        <p:spPr>
          <a:xfrm>
            <a:off x="859142" y="3300625"/>
            <a:ext cx="576064" cy="576064"/>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13B3C919-2C83-4AFE-9FCC-8922B59E34DF}"/>
              </a:ext>
            </a:extLst>
          </p:cNvPr>
          <p:cNvCxnSpPr/>
          <p:nvPr/>
        </p:nvCxnSpPr>
        <p:spPr>
          <a:xfrm>
            <a:off x="1432378" y="3582307"/>
            <a:ext cx="6350" cy="139700"/>
          </a:xfrm>
          <a:prstGeom prst="line">
            <a:avLst/>
          </a:prstGeom>
          <a:ln w="19050"/>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C687001E-CEAD-4D22-B9E3-9CA040039228}"/>
              </a:ext>
            </a:extLst>
          </p:cNvPr>
          <p:cNvCxnSpPr/>
          <p:nvPr/>
        </p:nvCxnSpPr>
        <p:spPr>
          <a:xfrm>
            <a:off x="1140278" y="3590500"/>
            <a:ext cx="6350" cy="139700"/>
          </a:xfrm>
          <a:prstGeom prst="line">
            <a:avLst/>
          </a:prstGeom>
          <a:ln w="19050"/>
        </p:spPr>
        <p:style>
          <a:lnRef idx="1">
            <a:schemeClr val="dk1"/>
          </a:lnRef>
          <a:fillRef idx="0">
            <a:schemeClr val="dk1"/>
          </a:fillRef>
          <a:effectRef idx="0">
            <a:schemeClr val="dk1"/>
          </a:effectRef>
          <a:fontRef idx="minor">
            <a:schemeClr val="tx1"/>
          </a:fontRef>
        </p:style>
      </p:cxnSp>
      <p:sp>
        <p:nvSpPr>
          <p:cNvPr id="18" name="Cylinder 17">
            <a:extLst>
              <a:ext uri="{FF2B5EF4-FFF2-40B4-BE49-F238E27FC236}">
                <a16:creationId xmlns:a16="http://schemas.microsoft.com/office/drawing/2014/main" id="{7A432BB6-6DB6-4C76-959F-2D358A571DBF}"/>
              </a:ext>
            </a:extLst>
          </p:cNvPr>
          <p:cNvSpPr/>
          <p:nvPr/>
        </p:nvSpPr>
        <p:spPr>
          <a:xfrm>
            <a:off x="974083" y="4413096"/>
            <a:ext cx="1725574" cy="2016224"/>
          </a:xfrm>
          <a:prstGeom prst="can">
            <a:avLst>
              <a:gd name="adj" fmla="val 13977"/>
            </a:avLst>
          </a:prstGeom>
          <a:solidFill>
            <a:schemeClr val="accent6">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AC1A0D8C-A077-4E4F-830F-60C6F248EF46}"/>
              </a:ext>
            </a:extLst>
          </p:cNvPr>
          <p:cNvSpPr/>
          <p:nvPr/>
        </p:nvSpPr>
        <p:spPr>
          <a:xfrm>
            <a:off x="926661" y="4542937"/>
            <a:ext cx="1816573" cy="2090006"/>
          </a:xfrm>
          <a:custGeom>
            <a:avLst/>
            <a:gdLst>
              <a:gd name="connsiteX0" fmla="*/ 22860 w 1828800"/>
              <a:gd name="connsiteY0" fmla="*/ 0 h 1356360"/>
              <a:gd name="connsiteX1" fmla="*/ 464820 w 1828800"/>
              <a:gd name="connsiteY1" fmla="*/ 114300 h 1356360"/>
              <a:gd name="connsiteX2" fmla="*/ 807720 w 1828800"/>
              <a:gd name="connsiteY2" fmla="*/ 167640 h 1356360"/>
              <a:gd name="connsiteX3" fmla="*/ 1127760 w 1828800"/>
              <a:gd name="connsiteY3" fmla="*/ 167640 h 1356360"/>
              <a:gd name="connsiteX4" fmla="*/ 1546860 w 1828800"/>
              <a:gd name="connsiteY4" fmla="*/ 83820 h 1356360"/>
              <a:gd name="connsiteX5" fmla="*/ 1821180 w 1828800"/>
              <a:gd name="connsiteY5" fmla="*/ 0 h 1356360"/>
              <a:gd name="connsiteX6" fmla="*/ 1828800 w 1828800"/>
              <a:gd name="connsiteY6" fmla="*/ 1325880 h 1356360"/>
              <a:gd name="connsiteX7" fmla="*/ 0 w 1828800"/>
              <a:gd name="connsiteY7" fmla="*/ 1356360 h 1356360"/>
              <a:gd name="connsiteX8" fmla="*/ 22860 w 1828800"/>
              <a:gd name="connsiteY8" fmla="*/ 0 h 1356360"/>
              <a:gd name="connsiteX0" fmla="*/ 22860 w 1839433"/>
              <a:gd name="connsiteY0" fmla="*/ 0 h 2048894"/>
              <a:gd name="connsiteX1" fmla="*/ 464820 w 1839433"/>
              <a:gd name="connsiteY1" fmla="*/ 114300 h 2048894"/>
              <a:gd name="connsiteX2" fmla="*/ 807720 w 1839433"/>
              <a:gd name="connsiteY2" fmla="*/ 167640 h 2048894"/>
              <a:gd name="connsiteX3" fmla="*/ 1127760 w 1839433"/>
              <a:gd name="connsiteY3" fmla="*/ 167640 h 2048894"/>
              <a:gd name="connsiteX4" fmla="*/ 1546860 w 1839433"/>
              <a:gd name="connsiteY4" fmla="*/ 83820 h 2048894"/>
              <a:gd name="connsiteX5" fmla="*/ 1821180 w 1839433"/>
              <a:gd name="connsiteY5" fmla="*/ 0 h 2048894"/>
              <a:gd name="connsiteX6" fmla="*/ 1839433 w 1839433"/>
              <a:gd name="connsiteY6" fmla="*/ 2048894 h 2048894"/>
              <a:gd name="connsiteX7" fmla="*/ 0 w 1839433"/>
              <a:gd name="connsiteY7" fmla="*/ 1356360 h 2048894"/>
              <a:gd name="connsiteX8" fmla="*/ 22860 w 1839433"/>
              <a:gd name="connsiteY8" fmla="*/ 0 h 2048894"/>
              <a:gd name="connsiteX0" fmla="*/ 0 w 1816573"/>
              <a:gd name="connsiteY0" fmla="*/ 0 h 2090006"/>
              <a:gd name="connsiteX1" fmla="*/ 441960 w 1816573"/>
              <a:gd name="connsiteY1" fmla="*/ 114300 h 2090006"/>
              <a:gd name="connsiteX2" fmla="*/ 784860 w 1816573"/>
              <a:gd name="connsiteY2" fmla="*/ 167640 h 2090006"/>
              <a:gd name="connsiteX3" fmla="*/ 1104900 w 1816573"/>
              <a:gd name="connsiteY3" fmla="*/ 167640 h 2090006"/>
              <a:gd name="connsiteX4" fmla="*/ 1524000 w 1816573"/>
              <a:gd name="connsiteY4" fmla="*/ 83820 h 2090006"/>
              <a:gd name="connsiteX5" fmla="*/ 1798320 w 1816573"/>
              <a:gd name="connsiteY5" fmla="*/ 0 h 2090006"/>
              <a:gd name="connsiteX6" fmla="*/ 1816573 w 1816573"/>
              <a:gd name="connsiteY6" fmla="*/ 2048894 h 2090006"/>
              <a:gd name="connsiteX7" fmla="*/ 19670 w 1816573"/>
              <a:gd name="connsiteY7" fmla="*/ 2090006 h 2090006"/>
              <a:gd name="connsiteX8" fmla="*/ 0 w 1816573"/>
              <a:gd name="connsiteY8" fmla="*/ 0 h 209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6573" h="2090006">
                <a:moveTo>
                  <a:pt x="0" y="0"/>
                </a:moveTo>
                <a:lnTo>
                  <a:pt x="441960" y="114300"/>
                </a:lnTo>
                <a:lnTo>
                  <a:pt x="784860" y="167640"/>
                </a:lnTo>
                <a:lnTo>
                  <a:pt x="1104900" y="167640"/>
                </a:lnTo>
                <a:lnTo>
                  <a:pt x="1524000" y="83820"/>
                </a:lnTo>
                <a:lnTo>
                  <a:pt x="1798320" y="0"/>
                </a:lnTo>
                <a:lnTo>
                  <a:pt x="1816573" y="2048894"/>
                </a:lnTo>
                <a:lnTo>
                  <a:pt x="19670" y="2090006"/>
                </a:ln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Explosion: 8 Points 16">
            <a:extLst>
              <a:ext uri="{FF2B5EF4-FFF2-40B4-BE49-F238E27FC236}">
                <a16:creationId xmlns:a16="http://schemas.microsoft.com/office/drawing/2014/main" id="{F6DB1B00-442F-4CBD-BBFB-64CD610E01FC}"/>
              </a:ext>
            </a:extLst>
          </p:cNvPr>
          <p:cNvSpPr/>
          <p:nvPr/>
        </p:nvSpPr>
        <p:spPr>
          <a:xfrm>
            <a:off x="1633791" y="4363356"/>
            <a:ext cx="1944216" cy="1443732"/>
          </a:xfrm>
          <a:prstGeom prst="irregularSeal1">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Real Life Maths!</a:t>
            </a:r>
          </a:p>
        </p:txBody>
      </p:sp>
      <p:sp>
        <p:nvSpPr>
          <p:cNvPr id="20" name="Oval 19">
            <a:extLst>
              <a:ext uri="{FF2B5EF4-FFF2-40B4-BE49-F238E27FC236}">
                <a16:creationId xmlns:a16="http://schemas.microsoft.com/office/drawing/2014/main" id="{907C780F-7C6E-4856-BECC-3870D60B6CBF}"/>
              </a:ext>
            </a:extLst>
          </p:cNvPr>
          <p:cNvSpPr/>
          <p:nvPr/>
        </p:nvSpPr>
        <p:spPr>
          <a:xfrm>
            <a:off x="3114508" y="3588657"/>
            <a:ext cx="884706" cy="246836"/>
          </a:xfrm>
          <a:prstGeom prst="ellipse">
            <a:avLst/>
          </a:prstGeom>
          <a:solidFill>
            <a:schemeClr val="bg1">
              <a:lumMod val="50000"/>
            </a:schemeClr>
          </a:solidFill>
          <a:ln>
            <a:solidFill>
              <a:schemeClr val="tx1">
                <a:lumMod val="65000"/>
                <a:lumOff val="3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2F5DF076-DC97-42EC-B6B2-6F031D812366}"/>
              </a:ext>
            </a:extLst>
          </p:cNvPr>
          <p:cNvSpPr/>
          <p:nvPr/>
        </p:nvSpPr>
        <p:spPr>
          <a:xfrm>
            <a:off x="3120208" y="3756297"/>
            <a:ext cx="205740" cy="205740"/>
          </a:xfrm>
          <a:custGeom>
            <a:avLst/>
            <a:gdLst>
              <a:gd name="connsiteX0" fmla="*/ 0 w 205740"/>
              <a:gd name="connsiteY0" fmla="*/ 53340 h 205740"/>
              <a:gd name="connsiteX1" fmla="*/ 60960 w 205740"/>
              <a:gd name="connsiteY1" fmla="*/ 114300 h 205740"/>
              <a:gd name="connsiteX2" fmla="*/ 76200 w 205740"/>
              <a:gd name="connsiteY2" fmla="*/ 182880 h 205740"/>
              <a:gd name="connsiteX3" fmla="*/ 121920 w 205740"/>
              <a:gd name="connsiteY3" fmla="*/ 205740 h 205740"/>
              <a:gd name="connsiteX4" fmla="*/ 205740 w 205740"/>
              <a:gd name="connsiteY4" fmla="*/ 205740 h 205740"/>
              <a:gd name="connsiteX5" fmla="*/ 152400 w 205740"/>
              <a:gd name="connsiteY5" fmla="*/ 114300 h 205740"/>
              <a:gd name="connsiteX6" fmla="*/ 121920 w 205740"/>
              <a:gd name="connsiteY6" fmla="*/ 83820 h 205740"/>
              <a:gd name="connsiteX7" fmla="*/ 121920 w 205740"/>
              <a:gd name="connsiteY7" fmla="*/ 83820 h 205740"/>
              <a:gd name="connsiteX8" fmla="*/ 68580 w 205740"/>
              <a:gd name="connsiteY8" fmla="*/ 0 h 205740"/>
              <a:gd name="connsiteX9" fmla="*/ 68580 w 205740"/>
              <a:gd name="connsiteY9" fmla="*/ 0 h 205740"/>
              <a:gd name="connsiteX10" fmla="*/ 0 w 205740"/>
              <a:gd name="connsiteY10" fmla="*/ 53340 h 205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740" h="205740">
                <a:moveTo>
                  <a:pt x="0" y="53340"/>
                </a:moveTo>
                <a:lnTo>
                  <a:pt x="60960" y="114300"/>
                </a:lnTo>
                <a:lnTo>
                  <a:pt x="76200" y="182880"/>
                </a:lnTo>
                <a:lnTo>
                  <a:pt x="121920" y="205740"/>
                </a:lnTo>
                <a:lnTo>
                  <a:pt x="205740" y="205740"/>
                </a:lnTo>
                <a:lnTo>
                  <a:pt x="152400" y="114300"/>
                </a:lnTo>
                <a:lnTo>
                  <a:pt x="121920" y="83820"/>
                </a:lnTo>
                <a:lnTo>
                  <a:pt x="121920" y="83820"/>
                </a:lnTo>
                <a:lnTo>
                  <a:pt x="68580" y="0"/>
                </a:lnTo>
                <a:lnTo>
                  <a:pt x="68580" y="0"/>
                </a:lnTo>
                <a:lnTo>
                  <a:pt x="0" y="53340"/>
                </a:lnTo>
                <a:close/>
              </a:path>
            </a:pathLst>
          </a:custGeom>
          <a:solidFill>
            <a:srgbClr val="984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Shape 22">
            <a:extLst>
              <a:ext uri="{FF2B5EF4-FFF2-40B4-BE49-F238E27FC236}">
                <a16:creationId xmlns:a16="http://schemas.microsoft.com/office/drawing/2014/main" id="{815DE6A3-CCA9-4449-BF1C-413DBF84EE21}"/>
              </a:ext>
            </a:extLst>
          </p:cNvPr>
          <p:cNvSpPr/>
          <p:nvPr/>
        </p:nvSpPr>
        <p:spPr>
          <a:xfrm>
            <a:off x="3460620" y="3588657"/>
            <a:ext cx="307288" cy="87630"/>
          </a:xfrm>
          <a:custGeom>
            <a:avLst/>
            <a:gdLst>
              <a:gd name="connsiteX0" fmla="*/ 0 w 205740"/>
              <a:gd name="connsiteY0" fmla="*/ 53340 h 205740"/>
              <a:gd name="connsiteX1" fmla="*/ 60960 w 205740"/>
              <a:gd name="connsiteY1" fmla="*/ 114300 h 205740"/>
              <a:gd name="connsiteX2" fmla="*/ 76200 w 205740"/>
              <a:gd name="connsiteY2" fmla="*/ 182880 h 205740"/>
              <a:gd name="connsiteX3" fmla="*/ 121920 w 205740"/>
              <a:gd name="connsiteY3" fmla="*/ 205740 h 205740"/>
              <a:gd name="connsiteX4" fmla="*/ 205740 w 205740"/>
              <a:gd name="connsiteY4" fmla="*/ 205740 h 205740"/>
              <a:gd name="connsiteX5" fmla="*/ 152400 w 205740"/>
              <a:gd name="connsiteY5" fmla="*/ 114300 h 205740"/>
              <a:gd name="connsiteX6" fmla="*/ 121920 w 205740"/>
              <a:gd name="connsiteY6" fmla="*/ 83820 h 205740"/>
              <a:gd name="connsiteX7" fmla="*/ 121920 w 205740"/>
              <a:gd name="connsiteY7" fmla="*/ 83820 h 205740"/>
              <a:gd name="connsiteX8" fmla="*/ 68580 w 205740"/>
              <a:gd name="connsiteY8" fmla="*/ 0 h 205740"/>
              <a:gd name="connsiteX9" fmla="*/ 68580 w 205740"/>
              <a:gd name="connsiteY9" fmla="*/ 0 h 205740"/>
              <a:gd name="connsiteX10" fmla="*/ 0 w 205740"/>
              <a:gd name="connsiteY10" fmla="*/ 53340 h 205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740" h="205740">
                <a:moveTo>
                  <a:pt x="0" y="53340"/>
                </a:moveTo>
                <a:lnTo>
                  <a:pt x="60960" y="114300"/>
                </a:lnTo>
                <a:lnTo>
                  <a:pt x="76200" y="182880"/>
                </a:lnTo>
                <a:lnTo>
                  <a:pt x="121920" y="205740"/>
                </a:lnTo>
                <a:lnTo>
                  <a:pt x="205740" y="205740"/>
                </a:lnTo>
                <a:lnTo>
                  <a:pt x="152400" y="114300"/>
                </a:lnTo>
                <a:lnTo>
                  <a:pt x="121920" y="83820"/>
                </a:lnTo>
                <a:lnTo>
                  <a:pt x="121920" y="83820"/>
                </a:lnTo>
                <a:lnTo>
                  <a:pt x="68580" y="0"/>
                </a:lnTo>
                <a:lnTo>
                  <a:pt x="68580" y="0"/>
                </a:lnTo>
                <a:lnTo>
                  <a:pt x="0" y="53340"/>
                </a:lnTo>
                <a:close/>
              </a:path>
            </a:pathLst>
          </a:custGeom>
          <a:solidFill>
            <a:srgbClr val="9848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AABC4DC-6CA4-4E9E-A23A-D291EBFE4797}"/>
                  </a:ext>
                </a:extLst>
              </p:cNvPr>
              <p:cNvSpPr txBox="1"/>
              <p:nvPr/>
            </p:nvSpPr>
            <p:spPr>
              <a:xfrm>
                <a:off x="4566927" y="2635223"/>
                <a:ext cx="4548044" cy="3002810"/>
              </a:xfrm>
              <a:prstGeom prst="rect">
                <a:avLst/>
              </a:prstGeom>
              <a:noFill/>
            </p:spPr>
            <p:txBody>
              <a:bodyPr wrap="square" rtlCol="0">
                <a:spAutoFit/>
              </a:bodyPr>
              <a:lstStyle/>
              <a:p>
                <a14:m>
                  <m:oMath xmlns:m="http://schemas.openxmlformats.org/officeDocument/2006/math">
                    <m:r>
                      <a:rPr lang="en-GB" b="1" i="1" smtClean="0">
                        <a:latin typeface="Cambria Math" panose="02040503050406030204" pitchFamily="18" charset="0"/>
                      </a:rPr>
                      <m:t>𝒏𝒖𝒎</m:t>
                    </m:r>
                    <m:r>
                      <a:rPr lang="en-GB" b="1" i="1" smtClean="0">
                        <a:latin typeface="Cambria Math" panose="02040503050406030204" pitchFamily="18" charset="0"/>
                      </a:rPr>
                      <m:t> </m:t>
                    </m:r>
                    <m:r>
                      <a:rPr lang="en-GB" b="1" i="1" smtClean="0">
                        <a:latin typeface="Cambria Math" panose="02040503050406030204" pitchFamily="18" charset="0"/>
                      </a:rPr>
                      <m:t>𝒕𝒊𝒎𝒆𝒔</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𝒗𝒐𝒍</m:t>
                        </m:r>
                        <m:r>
                          <a:rPr lang="en-GB" b="1" i="1" smtClean="0">
                            <a:latin typeface="Cambria Math" panose="02040503050406030204" pitchFamily="18" charset="0"/>
                          </a:rPr>
                          <m:t> </m:t>
                        </m:r>
                        <m:r>
                          <a:rPr lang="en-GB" b="1" i="1" smtClean="0">
                            <a:latin typeface="Cambria Math" panose="02040503050406030204" pitchFamily="18" charset="0"/>
                          </a:rPr>
                          <m:t>𝒐𝒇</m:t>
                        </m:r>
                        <m:r>
                          <a:rPr lang="en-GB" b="1" i="1" smtClean="0">
                            <a:latin typeface="Cambria Math" panose="02040503050406030204" pitchFamily="18" charset="0"/>
                          </a:rPr>
                          <m:t> </m:t>
                        </m:r>
                        <m:r>
                          <a:rPr lang="en-GB" b="1" i="1" smtClean="0">
                            <a:latin typeface="Cambria Math" panose="02040503050406030204" pitchFamily="18" charset="0"/>
                          </a:rPr>
                          <m:t>𝒕𝒂𝒏𝒌</m:t>
                        </m:r>
                      </m:num>
                      <m:den>
                        <m:r>
                          <a:rPr lang="en-GB" b="1" i="1" smtClean="0">
                            <a:latin typeface="Cambria Math" panose="02040503050406030204" pitchFamily="18" charset="0"/>
                          </a:rPr>
                          <m:t>𝒗𝒐𝒍</m:t>
                        </m:r>
                        <m:r>
                          <a:rPr lang="en-GB" b="1" i="1" smtClean="0">
                            <a:latin typeface="Cambria Math" panose="02040503050406030204" pitchFamily="18" charset="0"/>
                          </a:rPr>
                          <m:t> </m:t>
                        </m:r>
                        <m:r>
                          <a:rPr lang="en-GB" b="1" i="1" smtClean="0">
                            <a:latin typeface="Cambria Math" panose="02040503050406030204" pitchFamily="18" charset="0"/>
                          </a:rPr>
                          <m:t>𝒐𝒇</m:t>
                        </m:r>
                        <m:r>
                          <a:rPr lang="en-GB" b="1" i="1" smtClean="0">
                            <a:latin typeface="Cambria Math" panose="02040503050406030204" pitchFamily="18" charset="0"/>
                          </a:rPr>
                          <m:t> </m:t>
                        </m:r>
                        <m:r>
                          <a:rPr lang="en-GB" b="1" i="1" smtClean="0">
                            <a:latin typeface="Cambria Math" panose="02040503050406030204" pitchFamily="18" charset="0"/>
                          </a:rPr>
                          <m:t>𝒃𝒖𝒄𝒌𝒆𝒕</m:t>
                        </m:r>
                      </m:den>
                    </m:f>
                  </m:oMath>
                </a14:m>
                <a:r>
                  <a:rPr lang="en-GB" b="1" dirty="0"/>
                  <a:t> </a:t>
                </a:r>
              </a:p>
              <a:p>
                <a:endParaRPr lang="en-GB" b="1" dirty="0"/>
              </a:p>
              <a:p>
                <a14:m>
                  <m:oMath xmlns:m="http://schemas.openxmlformats.org/officeDocument/2006/math">
                    <m:r>
                      <a:rPr lang="en-GB" b="1" i="1" smtClean="0">
                        <a:latin typeface="Cambria Math" panose="02040503050406030204" pitchFamily="18" charset="0"/>
                      </a:rPr>
                      <m:t>𝒕𝒂𝒏</m:t>
                    </m:r>
                    <m:sSub>
                      <m:sSubPr>
                        <m:ctrlPr>
                          <a:rPr lang="en-GB" b="1" i="1" smtClean="0">
                            <a:latin typeface="Cambria Math" panose="02040503050406030204" pitchFamily="18" charset="0"/>
                          </a:rPr>
                        </m:ctrlPr>
                      </m:sSubPr>
                      <m:e>
                        <m:r>
                          <a:rPr lang="en-GB" b="1" i="1" smtClean="0">
                            <a:latin typeface="Cambria Math" panose="02040503050406030204" pitchFamily="18" charset="0"/>
                          </a:rPr>
                          <m:t>𝒌</m:t>
                        </m:r>
                      </m:e>
                      <m:sub>
                        <m:r>
                          <a:rPr lang="en-GB" b="1" i="1" smtClean="0">
                            <a:latin typeface="Cambria Math" panose="02040503050406030204" pitchFamily="18" charset="0"/>
                          </a:rPr>
                          <m:t>𝑳𝑩</m:t>
                        </m:r>
                      </m:sub>
                    </m:sSub>
                    <m:r>
                      <a:rPr lang="en-GB" b="1" i="1" smtClean="0">
                        <a:latin typeface="Cambria Math" panose="02040503050406030204" pitchFamily="18" charset="0"/>
                      </a:rPr>
                      <m:t>=</m:t>
                    </m:r>
                    <m:r>
                      <a:rPr lang="en-GB" b="1" i="1" smtClean="0">
                        <a:latin typeface="Cambria Math" panose="02040503050406030204" pitchFamily="18" charset="0"/>
                      </a:rPr>
                      <m:t>𝟏𝟒𝟓𝟎</m:t>
                    </m:r>
                    <m:r>
                      <a:rPr lang="en-GB" b="1" i="1" smtClean="0">
                        <a:latin typeface="Cambria Math" panose="02040503050406030204" pitchFamily="18" charset="0"/>
                      </a:rPr>
                      <m:t> </m:t>
                    </m:r>
                  </m:oMath>
                </a14:m>
                <a:r>
                  <a:rPr lang="en-GB" b="1" dirty="0"/>
                  <a:t> </a:t>
                </a:r>
                <a:br>
                  <a:rPr lang="en-GB" b="1" dirty="0"/>
                </a:br>
                <a14:m>
                  <m:oMath xmlns:m="http://schemas.openxmlformats.org/officeDocument/2006/math">
                    <m:r>
                      <a:rPr lang="en-GB" b="1" i="1" smtClean="0">
                        <a:latin typeface="Cambria Math" panose="02040503050406030204" pitchFamily="18" charset="0"/>
                      </a:rPr>
                      <m:t>𝒕𝒂𝒏</m:t>
                    </m:r>
                    <m:sSub>
                      <m:sSubPr>
                        <m:ctrlPr>
                          <a:rPr lang="en-GB" b="1" i="1" smtClean="0">
                            <a:latin typeface="Cambria Math" panose="02040503050406030204" pitchFamily="18" charset="0"/>
                          </a:rPr>
                        </m:ctrlPr>
                      </m:sSubPr>
                      <m:e>
                        <m:r>
                          <a:rPr lang="en-GB" b="1" i="1" smtClean="0">
                            <a:latin typeface="Cambria Math" panose="02040503050406030204" pitchFamily="18" charset="0"/>
                          </a:rPr>
                          <m:t>𝒌</m:t>
                        </m:r>
                      </m:e>
                      <m:sub>
                        <m:r>
                          <a:rPr lang="en-GB" b="1" i="1" smtClean="0">
                            <a:latin typeface="Cambria Math" panose="02040503050406030204" pitchFamily="18" charset="0"/>
                          </a:rPr>
                          <m:t>𝑼𝑩</m:t>
                        </m:r>
                      </m:sub>
                    </m:sSub>
                    <m:r>
                      <a:rPr lang="en-GB" b="1" i="1" smtClean="0">
                        <a:latin typeface="Cambria Math" panose="02040503050406030204" pitchFamily="18" charset="0"/>
                      </a:rPr>
                      <m:t>=</m:t>
                    </m:r>
                    <m:r>
                      <a:rPr lang="en-GB" b="1" i="1" smtClean="0">
                        <a:latin typeface="Cambria Math" panose="02040503050406030204" pitchFamily="18" charset="0"/>
                      </a:rPr>
                      <m:t>𝟏𝟓𝟓𝟎</m:t>
                    </m:r>
                  </m:oMath>
                </a14:m>
                <a:r>
                  <a:rPr lang="en-GB" b="1" dirty="0"/>
                  <a:t> </a:t>
                </a:r>
                <a:br>
                  <a:rPr lang="en-GB" b="1" dirty="0"/>
                </a:br>
                <a14:m>
                  <m:oMath xmlns:m="http://schemas.openxmlformats.org/officeDocument/2006/math">
                    <m:r>
                      <a:rPr lang="en-GB" b="1" i="1" smtClean="0">
                        <a:latin typeface="Cambria Math" panose="02040503050406030204" pitchFamily="18" charset="0"/>
                      </a:rPr>
                      <m:t>𝒃𝒖𝒄𝒌𝒆</m:t>
                    </m:r>
                    <m:sSub>
                      <m:sSubPr>
                        <m:ctrlPr>
                          <a:rPr lang="en-GB" b="1" i="1" smtClean="0">
                            <a:latin typeface="Cambria Math" panose="02040503050406030204" pitchFamily="18" charset="0"/>
                          </a:rPr>
                        </m:ctrlPr>
                      </m:sSubPr>
                      <m:e>
                        <m:r>
                          <a:rPr lang="en-GB" b="1" i="1" smtClean="0">
                            <a:latin typeface="Cambria Math" panose="02040503050406030204" pitchFamily="18" charset="0"/>
                          </a:rPr>
                          <m:t>𝒕</m:t>
                        </m:r>
                      </m:e>
                      <m:sub>
                        <m:r>
                          <a:rPr lang="en-GB" b="1" i="1" smtClean="0">
                            <a:latin typeface="Cambria Math" panose="02040503050406030204" pitchFamily="18" charset="0"/>
                          </a:rPr>
                          <m:t>𝑳𝑩</m:t>
                        </m:r>
                      </m:sub>
                    </m:sSub>
                    <m:r>
                      <a:rPr lang="en-GB" b="1" i="1" smtClean="0">
                        <a:latin typeface="Cambria Math" panose="02040503050406030204" pitchFamily="18" charset="0"/>
                      </a:rPr>
                      <m:t>=</m:t>
                    </m:r>
                    <m:r>
                      <a:rPr lang="en-GB" b="1" i="1" smtClean="0">
                        <a:latin typeface="Cambria Math" panose="02040503050406030204" pitchFamily="18" charset="0"/>
                      </a:rPr>
                      <m:t>𝟏𝟗</m:t>
                    </m:r>
                    <m:r>
                      <a:rPr lang="en-GB" b="1" i="1" smtClean="0">
                        <a:latin typeface="Cambria Math" panose="02040503050406030204" pitchFamily="18" charset="0"/>
                      </a:rPr>
                      <m:t>.</m:t>
                    </m:r>
                    <m:r>
                      <a:rPr lang="en-GB" b="1" i="1" smtClean="0">
                        <a:latin typeface="Cambria Math" panose="02040503050406030204" pitchFamily="18" charset="0"/>
                      </a:rPr>
                      <m:t>𝟓</m:t>
                    </m:r>
                  </m:oMath>
                </a14:m>
                <a:r>
                  <a:rPr lang="en-GB" b="1" dirty="0"/>
                  <a:t> </a:t>
                </a:r>
                <a:br>
                  <a:rPr lang="en-GB" b="1" dirty="0"/>
                </a:br>
                <a14:m>
                  <m:oMath xmlns:m="http://schemas.openxmlformats.org/officeDocument/2006/math">
                    <m:r>
                      <a:rPr lang="en-GB" b="1" i="1" smtClean="0">
                        <a:latin typeface="Cambria Math" panose="02040503050406030204" pitchFamily="18" charset="0"/>
                      </a:rPr>
                      <m:t>𝒃𝒖𝒄𝒌𝒆</m:t>
                    </m:r>
                    <m:sSub>
                      <m:sSubPr>
                        <m:ctrlPr>
                          <a:rPr lang="en-GB" b="1" i="1" smtClean="0">
                            <a:latin typeface="Cambria Math" panose="02040503050406030204" pitchFamily="18" charset="0"/>
                          </a:rPr>
                        </m:ctrlPr>
                      </m:sSubPr>
                      <m:e>
                        <m:r>
                          <a:rPr lang="en-GB" b="1" i="1" smtClean="0">
                            <a:latin typeface="Cambria Math" panose="02040503050406030204" pitchFamily="18" charset="0"/>
                          </a:rPr>
                          <m:t>𝒕</m:t>
                        </m:r>
                      </m:e>
                      <m:sub>
                        <m:r>
                          <a:rPr lang="en-GB" b="1" i="1" smtClean="0">
                            <a:latin typeface="Cambria Math" panose="02040503050406030204" pitchFamily="18" charset="0"/>
                          </a:rPr>
                          <m:t>𝑼𝑩</m:t>
                        </m:r>
                      </m:sub>
                    </m:sSub>
                    <m:r>
                      <a:rPr lang="en-GB" b="1" i="1" smtClean="0">
                        <a:latin typeface="Cambria Math" panose="02040503050406030204" pitchFamily="18" charset="0"/>
                      </a:rPr>
                      <m:t>=</m:t>
                    </m:r>
                    <m:r>
                      <a:rPr lang="en-GB" b="1" i="1" smtClean="0">
                        <a:latin typeface="Cambria Math" panose="02040503050406030204" pitchFamily="18" charset="0"/>
                      </a:rPr>
                      <m:t>𝟐𝟎</m:t>
                    </m:r>
                    <m:r>
                      <a:rPr lang="en-GB" b="1" i="1" smtClean="0">
                        <a:latin typeface="Cambria Math" panose="02040503050406030204" pitchFamily="18" charset="0"/>
                      </a:rPr>
                      <m:t>.</m:t>
                    </m:r>
                    <m:r>
                      <a:rPr lang="en-GB" b="1" i="1" smtClean="0">
                        <a:latin typeface="Cambria Math" panose="02040503050406030204" pitchFamily="18" charset="0"/>
                      </a:rPr>
                      <m:t>𝟓</m:t>
                    </m:r>
                  </m:oMath>
                </a14:m>
                <a:r>
                  <a:rPr lang="en-GB" b="1" dirty="0"/>
                  <a:t> </a:t>
                </a:r>
              </a:p>
              <a:p>
                <a:endParaRPr lang="en-GB" b="1" dirty="0"/>
              </a:p>
              <a:p>
                <a14:m>
                  <m:oMath xmlns:m="http://schemas.openxmlformats.org/officeDocument/2006/math">
                    <m:r>
                      <a:rPr lang="en-GB" b="1" i="1" smtClean="0">
                        <a:latin typeface="Cambria Math" panose="02040503050406030204" pitchFamily="18" charset="0"/>
                      </a:rPr>
                      <m:t>𝒏𝒖𝒎</m:t>
                    </m:r>
                    <m:r>
                      <a:rPr lang="en-GB" b="1" i="1" smtClean="0">
                        <a:latin typeface="Cambria Math" panose="02040503050406030204" pitchFamily="18" charset="0"/>
                      </a:rPr>
                      <m:t> </m:t>
                    </m:r>
                    <m:r>
                      <a:rPr lang="en-GB" b="1" i="1" smtClean="0">
                        <a:latin typeface="Cambria Math" panose="02040503050406030204" pitchFamily="18" charset="0"/>
                      </a:rPr>
                      <m:t>𝒕𝒊𝒎𝒆</m:t>
                    </m:r>
                    <m:sSub>
                      <m:sSubPr>
                        <m:ctrlPr>
                          <a:rPr lang="en-GB" b="1" i="1" smtClean="0">
                            <a:latin typeface="Cambria Math" panose="02040503050406030204" pitchFamily="18" charset="0"/>
                          </a:rPr>
                        </m:ctrlPr>
                      </m:sSubPr>
                      <m:e>
                        <m:r>
                          <a:rPr lang="en-GB" b="1" i="1" smtClean="0">
                            <a:latin typeface="Cambria Math" panose="02040503050406030204" pitchFamily="18" charset="0"/>
                          </a:rPr>
                          <m:t>𝒔</m:t>
                        </m:r>
                      </m:e>
                      <m:sub>
                        <m:r>
                          <a:rPr lang="en-GB" b="1" i="1" smtClean="0">
                            <a:latin typeface="Cambria Math" panose="02040503050406030204" pitchFamily="18" charset="0"/>
                          </a:rPr>
                          <m:t>𝑳𝑩</m:t>
                        </m:r>
                      </m:sub>
                    </m:sSub>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𝟏𝟒𝟓𝟎</m:t>
                        </m:r>
                      </m:num>
                      <m:den>
                        <m:r>
                          <a:rPr lang="en-GB" b="1" i="1" smtClean="0">
                            <a:latin typeface="Cambria Math" panose="02040503050406030204" pitchFamily="18" charset="0"/>
                          </a:rPr>
                          <m:t>𝟐𝟎</m:t>
                        </m:r>
                        <m:r>
                          <a:rPr lang="en-GB" b="1" i="1" smtClean="0">
                            <a:latin typeface="Cambria Math" panose="02040503050406030204" pitchFamily="18" charset="0"/>
                          </a:rPr>
                          <m:t>.</m:t>
                        </m:r>
                        <m:r>
                          <a:rPr lang="en-GB" b="1" i="1" smtClean="0">
                            <a:latin typeface="Cambria Math" panose="02040503050406030204" pitchFamily="18" charset="0"/>
                          </a:rPr>
                          <m:t>𝟓</m:t>
                        </m:r>
                      </m:den>
                    </m:f>
                    <m:r>
                      <a:rPr lang="en-GB" b="1" i="1" smtClean="0">
                        <a:latin typeface="Cambria Math" panose="02040503050406030204" pitchFamily="18" charset="0"/>
                      </a:rPr>
                      <m:t>=</m:t>
                    </m:r>
                    <m:r>
                      <a:rPr lang="en-GB" b="1" i="1" smtClean="0">
                        <a:latin typeface="Cambria Math" panose="02040503050406030204" pitchFamily="18" charset="0"/>
                      </a:rPr>
                      <m:t>𝟕𝟎</m:t>
                    </m:r>
                    <m:r>
                      <a:rPr lang="en-GB" b="1" i="1" smtClean="0">
                        <a:latin typeface="Cambria Math" panose="02040503050406030204" pitchFamily="18" charset="0"/>
                      </a:rPr>
                      <m:t>.</m:t>
                    </m:r>
                    <m:r>
                      <a:rPr lang="en-GB" b="1" i="1" smtClean="0">
                        <a:latin typeface="Cambria Math" panose="02040503050406030204" pitchFamily="18" charset="0"/>
                      </a:rPr>
                      <m:t>𝟕</m:t>
                    </m:r>
                    <m:r>
                      <a:rPr lang="en-GB" b="1" i="1" smtClean="0">
                        <a:latin typeface="Cambria Math" panose="02040503050406030204" pitchFamily="18" charset="0"/>
                      </a:rPr>
                      <m:t>  →</m:t>
                    </m:r>
                    <m:r>
                      <a:rPr lang="en-GB" b="1" i="1" smtClean="0">
                        <a:latin typeface="Cambria Math" panose="02040503050406030204" pitchFamily="18" charset="0"/>
                      </a:rPr>
                      <m:t>𝟕𝟏</m:t>
                    </m:r>
                  </m:oMath>
                </a14:m>
                <a:r>
                  <a:rPr lang="en-GB" b="1" i="0" dirty="0">
                    <a:latin typeface="+mj-lt"/>
                  </a:rPr>
                  <a:t> times</a:t>
                </a:r>
                <a:br>
                  <a:rPr lang="en-GB" b="1" dirty="0"/>
                </a:br>
                <a14:m>
                  <m:oMath xmlns:m="http://schemas.openxmlformats.org/officeDocument/2006/math">
                    <m:r>
                      <a:rPr lang="en-GB" b="1" i="1" smtClean="0">
                        <a:latin typeface="Cambria Math" panose="02040503050406030204" pitchFamily="18" charset="0"/>
                      </a:rPr>
                      <m:t>𝒏𝒖𝒎</m:t>
                    </m:r>
                    <m:r>
                      <a:rPr lang="en-GB" b="1" i="1" smtClean="0">
                        <a:latin typeface="Cambria Math" panose="02040503050406030204" pitchFamily="18" charset="0"/>
                      </a:rPr>
                      <m:t> </m:t>
                    </m:r>
                    <m:r>
                      <a:rPr lang="en-GB" b="1" i="1" smtClean="0">
                        <a:latin typeface="Cambria Math" panose="02040503050406030204" pitchFamily="18" charset="0"/>
                      </a:rPr>
                      <m:t>𝒕𝒊𝒎𝒆</m:t>
                    </m:r>
                    <m:sSub>
                      <m:sSubPr>
                        <m:ctrlPr>
                          <a:rPr lang="en-GB" b="1" i="1" smtClean="0">
                            <a:latin typeface="Cambria Math" panose="02040503050406030204" pitchFamily="18" charset="0"/>
                          </a:rPr>
                        </m:ctrlPr>
                      </m:sSubPr>
                      <m:e>
                        <m:r>
                          <a:rPr lang="en-GB" b="1" i="1" smtClean="0">
                            <a:latin typeface="Cambria Math" panose="02040503050406030204" pitchFamily="18" charset="0"/>
                          </a:rPr>
                          <m:t>𝒔</m:t>
                        </m:r>
                      </m:e>
                      <m:sub>
                        <m:r>
                          <a:rPr lang="en-GB" b="1" i="1" smtClean="0">
                            <a:latin typeface="Cambria Math" panose="02040503050406030204" pitchFamily="18" charset="0"/>
                          </a:rPr>
                          <m:t>𝑼𝑩</m:t>
                        </m:r>
                      </m:sub>
                    </m:sSub>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𝟏𝟓𝟓𝟎</m:t>
                        </m:r>
                      </m:num>
                      <m:den>
                        <m:r>
                          <a:rPr lang="en-GB" b="1" i="1" smtClean="0">
                            <a:latin typeface="Cambria Math" panose="02040503050406030204" pitchFamily="18" charset="0"/>
                          </a:rPr>
                          <m:t>𝟏𝟗</m:t>
                        </m:r>
                        <m:r>
                          <a:rPr lang="en-GB" b="1" i="1" smtClean="0">
                            <a:latin typeface="Cambria Math" panose="02040503050406030204" pitchFamily="18" charset="0"/>
                          </a:rPr>
                          <m:t>.</m:t>
                        </m:r>
                        <m:r>
                          <a:rPr lang="en-GB" b="1" i="1" smtClean="0">
                            <a:latin typeface="Cambria Math" panose="02040503050406030204" pitchFamily="18" charset="0"/>
                          </a:rPr>
                          <m:t>𝟓</m:t>
                        </m:r>
                      </m:den>
                    </m:f>
                    <m:r>
                      <a:rPr lang="en-GB" b="1" i="1" smtClean="0">
                        <a:latin typeface="Cambria Math" panose="02040503050406030204" pitchFamily="18" charset="0"/>
                      </a:rPr>
                      <m:t>=</m:t>
                    </m:r>
                    <m:r>
                      <a:rPr lang="en-GB" b="1" i="1" smtClean="0">
                        <a:latin typeface="Cambria Math" panose="02040503050406030204" pitchFamily="18" charset="0"/>
                      </a:rPr>
                      <m:t>𝟕𝟗</m:t>
                    </m:r>
                    <m:r>
                      <a:rPr lang="en-GB" b="1" i="1" smtClean="0">
                        <a:latin typeface="Cambria Math" panose="02040503050406030204" pitchFamily="18" charset="0"/>
                      </a:rPr>
                      <m:t>.</m:t>
                    </m:r>
                    <m:r>
                      <a:rPr lang="en-GB" b="1" i="1" smtClean="0">
                        <a:latin typeface="Cambria Math" panose="02040503050406030204" pitchFamily="18" charset="0"/>
                      </a:rPr>
                      <m:t>𝟓</m:t>
                    </m:r>
                    <m:r>
                      <a:rPr lang="en-GB" b="1" i="1" smtClean="0">
                        <a:latin typeface="Cambria Math" panose="02040503050406030204" pitchFamily="18" charset="0"/>
                      </a:rPr>
                      <m:t>   →  </m:t>
                    </m:r>
                    <m:r>
                      <a:rPr lang="en-GB" b="1" i="1" smtClean="0">
                        <a:latin typeface="Cambria Math" panose="02040503050406030204" pitchFamily="18" charset="0"/>
                      </a:rPr>
                      <m:t>𝟖𝟎</m:t>
                    </m:r>
                  </m:oMath>
                </a14:m>
                <a:r>
                  <a:rPr lang="en-GB" b="1" i="0" dirty="0">
                    <a:latin typeface="+mj-lt"/>
                  </a:rPr>
                  <a:t> times</a:t>
                </a:r>
                <a:endParaRPr lang="en-GB" b="1" dirty="0"/>
              </a:p>
            </p:txBody>
          </p:sp>
        </mc:Choice>
        <mc:Fallback xmlns="">
          <p:sp>
            <p:nvSpPr>
              <p:cNvPr id="24" name="TextBox 23">
                <a:extLst>
                  <a:ext uri="{FF2B5EF4-FFF2-40B4-BE49-F238E27FC236}">
                    <a16:creationId xmlns:a16="http://schemas.microsoft.com/office/drawing/2014/main" id="{6AABC4DC-6CA4-4E9E-A23A-D291EBFE4797}"/>
                  </a:ext>
                </a:extLst>
              </p:cNvPr>
              <p:cNvSpPr txBox="1">
                <a:spLocks noRot="1" noChangeAspect="1" noMove="1" noResize="1" noEditPoints="1" noAdjustHandles="1" noChangeArrowheads="1" noChangeShapeType="1" noTextEdit="1"/>
              </p:cNvSpPr>
              <p:nvPr/>
            </p:nvSpPr>
            <p:spPr>
              <a:xfrm>
                <a:off x="4566927" y="2635223"/>
                <a:ext cx="4548044" cy="3002810"/>
              </a:xfrm>
              <a:prstGeom prst="rect">
                <a:avLst/>
              </a:prstGeom>
              <a:blipFill>
                <a:blip r:embed="rId2"/>
                <a:stretch>
                  <a:fillRect r="-1206" b="-406"/>
                </a:stretch>
              </a:blipFill>
            </p:spPr>
            <p:txBody>
              <a:bodyPr/>
              <a:lstStyle/>
              <a:p>
                <a:r>
                  <a:rPr lang="en-GB">
                    <a:noFill/>
                  </a:rPr>
                  <a:t> </a:t>
                </a:r>
              </a:p>
            </p:txBody>
          </p:sp>
        </mc:Fallback>
      </mc:AlternateContent>
      <p:pic>
        <p:nvPicPr>
          <p:cNvPr id="25" name="Picture 24">
            <a:extLst>
              <a:ext uri="{FF2B5EF4-FFF2-40B4-BE49-F238E27FC236}">
                <a16:creationId xmlns:a16="http://schemas.microsoft.com/office/drawing/2014/main" id="{BDC5C064-F321-4E45-9B93-7C9FAF0A023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278" b="93814" l="9524" r="89524">
                        <a14:foregroundMark x1="52381" y1="93814" x2="59048" y2="91753"/>
                      </a14:backgroundRemoval>
                    </a14:imgEffect>
                  </a14:imgLayer>
                </a14:imgProps>
              </a:ext>
            </a:extLst>
          </a:blip>
          <a:stretch>
            <a:fillRect/>
          </a:stretch>
        </p:blipFill>
        <p:spPr>
          <a:xfrm>
            <a:off x="3295903" y="3857176"/>
            <a:ext cx="878538" cy="811601"/>
          </a:xfrm>
          <a:prstGeom prst="rect">
            <a:avLst/>
          </a:prstGeom>
        </p:spPr>
      </p:pic>
      <p:sp>
        <p:nvSpPr>
          <p:cNvPr id="28" name="TextBox 27">
            <a:extLst>
              <a:ext uri="{FF2B5EF4-FFF2-40B4-BE49-F238E27FC236}">
                <a16:creationId xmlns:a16="http://schemas.microsoft.com/office/drawing/2014/main" id="{1FCABB6A-E9CB-45CF-A23A-236A04BD21C9}"/>
              </a:ext>
            </a:extLst>
          </p:cNvPr>
          <p:cNvSpPr txBox="1"/>
          <p:nvPr/>
        </p:nvSpPr>
        <p:spPr>
          <a:xfrm>
            <a:off x="6986092" y="3286111"/>
            <a:ext cx="1835507" cy="120032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b="1" dirty="0" err="1"/>
              <a:t>Fro</a:t>
            </a:r>
            <a:r>
              <a:rPr lang="en-GB" b="1" dirty="0"/>
              <a:t> Tip</a:t>
            </a:r>
            <a:r>
              <a:rPr lang="en-GB" dirty="0"/>
              <a:t>: It’s helpful to write all your bounds out first.</a:t>
            </a:r>
          </a:p>
        </p:txBody>
      </p:sp>
      <p:cxnSp>
        <p:nvCxnSpPr>
          <p:cNvPr id="30" name="Straight Arrow Connector 29">
            <a:extLst>
              <a:ext uri="{FF2B5EF4-FFF2-40B4-BE49-F238E27FC236}">
                <a16:creationId xmlns:a16="http://schemas.microsoft.com/office/drawing/2014/main" id="{ECCC0272-973D-4E0A-B5A5-3DA845836CE5}"/>
              </a:ext>
            </a:extLst>
          </p:cNvPr>
          <p:cNvCxnSpPr>
            <a:stCxn id="28" idx="1"/>
          </p:cNvCxnSpPr>
          <p:nvPr/>
        </p:nvCxnSpPr>
        <p:spPr>
          <a:xfrm flipH="1" flipV="1">
            <a:off x="6662057" y="3788229"/>
            <a:ext cx="324035" cy="9804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Rectangle 25">
            <a:extLst>
              <a:ext uri="{FF2B5EF4-FFF2-40B4-BE49-F238E27FC236}">
                <a16:creationId xmlns:a16="http://schemas.microsoft.com/office/drawing/2014/main" id="{C6FFF218-1B43-4FD4-890C-2949AF19040D}"/>
              </a:ext>
            </a:extLst>
          </p:cNvPr>
          <p:cNvSpPr/>
          <p:nvPr/>
        </p:nvSpPr>
        <p:spPr>
          <a:xfrm>
            <a:off x="4469639" y="2469227"/>
            <a:ext cx="4543732" cy="32494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184771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500"/>
                            </p:stCondLst>
                            <p:childTnLst>
                              <p:par>
                                <p:cTn id="39" presetID="22" presetClass="entr" presetSubtype="1"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500"/>
                                        <p:tgtEl>
                                          <p:spTgt spid="7"/>
                                        </p:tgtEl>
                                      </p:cBhvr>
                                    </p:animEffect>
                                  </p:childTnLst>
                                </p:cTn>
                              </p:par>
                              <p:par>
                                <p:cTn id="42" presetID="10" presetClass="entr" presetSubtype="0" fill="hold" grpId="1"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par>
                          <p:cTn id="45" fill="hold">
                            <p:stCondLst>
                              <p:cond delay="1000"/>
                            </p:stCondLst>
                            <p:childTnLst>
                              <p:par>
                                <p:cTn id="46" presetID="42" presetClass="path" presetSubtype="0" fill="hold" grpId="0" nodeType="afterEffect">
                                  <p:stCondLst>
                                    <p:cond delay="0"/>
                                  </p:stCondLst>
                                  <p:childTnLst>
                                    <p:animMotion origin="layout" path="M 1.94444E-6 7.40741E-7 L -0.00018 -0.07616 " pathEditMode="relative" rAng="0" ptsTypes="AA">
                                      <p:cBhvr>
                                        <p:cTn id="47" dur="10750" fill="hold"/>
                                        <p:tgtEl>
                                          <p:spTgt spid="18"/>
                                        </p:tgtEl>
                                        <p:attrNameLst>
                                          <p:attrName>ppt_x</p:attrName>
                                          <p:attrName>ppt_y</p:attrName>
                                        </p:attrNameLst>
                                      </p:cBhvr>
                                      <p:rCtr x="-17" y="-3819"/>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26"/>
                    </p:tgtEl>
                  </p:cond>
                </p:stCondLst>
                <p:endSync evt="end" delay="0">
                  <p:rtn val="all"/>
                </p:endSync>
                <p:childTnLst>
                  <p:par>
                    <p:cTn id="49" fill="hold">
                      <p:stCondLst>
                        <p:cond delay="0"/>
                      </p:stCondLst>
                      <p:childTnLst>
                        <p:par>
                          <p:cTn id="50" fill="hold">
                            <p:stCondLst>
                              <p:cond delay="0"/>
                            </p:stCondLst>
                            <p:childTnLst>
                              <p:par>
                                <p:cTn id="51" presetID="10" presetClass="exit" presetSubtype="0" fill="hold" grpId="0" nodeType="clickEffect">
                                  <p:stCondLst>
                                    <p:cond delay="0"/>
                                  </p:stCondLst>
                                  <p:childTnLst>
                                    <p:animEffect transition="out" filter="fade">
                                      <p:cBhvr>
                                        <p:cTn id="52" dur="500"/>
                                        <p:tgtEl>
                                          <p:spTgt spid="26"/>
                                        </p:tgtEl>
                                      </p:cBhvr>
                                    </p:animEffect>
                                    <p:set>
                                      <p:cBhvr>
                                        <p:cTn id="53"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6" grpId="0" animBg="1"/>
      <p:bldP spid="7" grpId="0" animBg="1"/>
      <p:bldP spid="8" grpId="0" animBg="1"/>
      <p:bldP spid="11" grpId="0" animBg="1"/>
      <p:bldP spid="14" grpId="0" animBg="1"/>
      <p:bldP spid="18" grpId="0" animBg="1"/>
      <p:bldP spid="18" grpId="1" animBg="1"/>
      <p:bldP spid="17"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p:cNvGrpSpPr/>
          <p:nvPr/>
        </p:nvGrpSpPr>
        <p:grpSpPr>
          <a:xfrm>
            <a:off x="-1144" y="0"/>
            <a:ext cx="9145144" cy="599127"/>
            <a:chOff x="-1144" y="0"/>
            <a:chExt cx="9145144" cy="599127"/>
          </a:xfrm>
        </p:grpSpPr>
        <p:sp>
          <p:nvSpPr>
            <p:cNvPr id="3" name="TextBox 2"/>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Quickfire Bound Calculations</a:t>
              </a:r>
            </a:p>
          </p:txBody>
        </p:sp>
        <p:cxnSp>
          <p:nvCxnSpPr>
            <p:cNvPr id="4" name="Straight Connector 3"/>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07322" y="749063"/>
                <a:ext cx="7160277" cy="646331"/>
              </a:xfrm>
              <a:prstGeom prst="rect">
                <a:avLst/>
              </a:prstGeom>
              <a:noFill/>
            </p:spPr>
            <p:txBody>
              <a:bodyPr wrap="square" rtlCol="0">
                <a:spAutoFit/>
              </a:bodyPr>
              <a:lstStyle/>
              <a:p>
                <a:r>
                  <a:rPr lang="en-GB" dirty="0"/>
                  <a:t>For each of these formulae, what would we use to calculate the lower or upper bound of </a:t>
                </a:r>
                <a14:m>
                  <m:oMath xmlns:m="http://schemas.openxmlformats.org/officeDocument/2006/math">
                    <m:r>
                      <a:rPr lang="en-GB" b="0" i="1" smtClean="0">
                        <a:latin typeface="Cambria Math" panose="02040503050406030204" pitchFamily="18" charset="0"/>
                      </a:rPr>
                      <m:t>𝑎</m:t>
                    </m:r>
                  </m:oMath>
                </a14:m>
                <a:r>
                  <a:rPr lang="en-GB" dirty="0"/>
                  <a:t>? Try to do these in your head when the teacher asks!</a:t>
                </a:r>
              </a:p>
            </p:txBody>
          </p:sp>
        </mc:Choice>
        <mc:Fallback xmlns="">
          <p:sp>
            <p:nvSpPr>
              <p:cNvPr id="5" name="TextBox 4"/>
              <p:cNvSpPr txBox="1">
                <a:spLocks noRot="1" noChangeAspect="1" noMove="1" noResize="1" noEditPoints="1" noAdjustHandles="1" noChangeArrowheads="1" noChangeShapeType="1" noTextEdit="1"/>
              </p:cNvSpPr>
              <p:nvPr/>
            </p:nvSpPr>
            <p:spPr>
              <a:xfrm>
                <a:off x="307322" y="749063"/>
                <a:ext cx="7160277" cy="646331"/>
              </a:xfrm>
              <a:prstGeom prst="rect">
                <a:avLst/>
              </a:prstGeom>
              <a:blipFill>
                <a:blip r:embed="rId2"/>
                <a:stretch>
                  <a:fillRect l="-681" t="-5660"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621E5033-4012-4811-A674-E98483202AC8}"/>
                  </a:ext>
                </a:extLst>
              </p:cNvPr>
              <p:cNvSpPr txBox="1"/>
              <p:nvPr/>
            </p:nvSpPr>
            <p:spPr>
              <a:xfrm>
                <a:off x="302568" y="2191916"/>
                <a:ext cx="167863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r>
                        <a:rPr lang="en-GB" b="0" i="1" smtClean="0">
                          <a:latin typeface="Cambria Math" panose="02040503050406030204" pitchFamily="18" charset="0"/>
                        </a:rPr>
                        <m:t>𝑏</m:t>
                      </m:r>
                      <m:r>
                        <a:rPr lang="en-GB" b="0" i="1" smtClean="0">
                          <a:latin typeface="Cambria Math" panose="02040503050406030204" pitchFamily="18" charset="0"/>
                        </a:rPr>
                        <m:t>×</m:t>
                      </m:r>
                      <m:r>
                        <a:rPr lang="en-GB" b="0" i="1" smtClean="0">
                          <a:latin typeface="Cambria Math" panose="02040503050406030204" pitchFamily="18" charset="0"/>
                        </a:rPr>
                        <m:t>𝑐</m:t>
                      </m:r>
                    </m:oMath>
                  </m:oMathPara>
                </a14:m>
                <a:endParaRPr lang="en-GB" dirty="0"/>
              </a:p>
            </p:txBody>
          </p:sp>
        </mc:Choice>
        <mc:Fallback xmlns="">
          <p:sp>
            <p:nvSpPr>
              <p:cNvPr id="26" name="TextBox 25">
                <a:extLst>
                  <a:ext uri="{FF2B5EF4-FFF2-40B4-BE49-F238E27FC236}">
                    <a16:creationId xmlns:a16="http://schemas.microsoft.com/office/drawing/2014/main" id="{621E5033-4012-4811-A674-E98483202AC8}"/>
                  </a:ext>
                </a:extLst>
              </p:cNvPr>
              <p:cNvSpPr txBox="1">
                <a:spLocks noRot="1" noChangeAspect="1" noMove="1" noResize="1" noEditPoints="1" noAdjustHandles="1" noChangeArrowheads="1" noChangeShapeType="1" noTextEdit="1"/>
              </p:cNvSpPr>
              <p:nvPr/>
            </p:nvSpPr>
            <p:spPr>
              <a:xfrm>
                <a:off x="302568" y="2191916"/>
                <a:ext cx="1678632" cy="369332"/>
              </a:xfrm>
              <a:prstGeom prst="rect">
                <a:avLst/>
              </a:prstGeom>
              <a:blipFill>
                <a:blip r:embed="rId3"/>
                <a:stretch>
                  <a:fillRect/>
                </a:stretch>
              </a:blipFill>
            </p:spPr>
            <p:txBody>
              <a:bodyPr/>
              <a:lstStyle/>
              <a:p>
                <a:r>
                  <a:rPr lang="en-GB">
                    <a:noFill/>
                  </a:rPr>
                  <a:t> </a:t>
                </a:r>
              </a:p>
            </p:txBody>
          </p:sp>
        </mc:Fallback>
      </mc:AlternateContent>
      <p:sp>
        <p:nvSpPr>
          <p:cNvPr id="27" name="TextBox 26">
            <a:extLst>
              <a:ext uri="{FF2B5EF4-FFF2-40B4-BE49-F238E27FC236}">
                <a16:creationId xmlns:a16="http://schemas.microsoft.com/office/drawing/2014/main" id="{99233D0B-3590-4F55-8F21-22CA26EBD9E7}"/>
              </a:ext>
            </a:extLst>
          </p:cNvPr>
          <p:cNvSpPr txBox="1"/>
          <p:nvPr/>
        </p:nvSpPr>
        <p:spPr>
          <a:xfrm>
            <a:off x="507926" y="1653183"/>
            <a:ext cx="1549474"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t>Formula</a:t>
            </a:r>
          </a:p>
        </p:txBody>
      </p:sp>
      <p:sp>
        <p:nvSpPr>
          <p:cNvPr id="28" name="TextBox 27">
            <a:extLst>
              <a:ext uri="{FF2B5EF4-FFF2-40B4-BE49-F238E27FC236}">
                <a16:creationId xmlns:a16="http://schemas.microsoft.com/office/drawing/2014/main" id="{B0A575A4-11F7-4C0F-8C9F-D8D8AF95C4A5}"/>
              </a:ext>
            </a:extLst>
          </p:cNvPr>
          <p:cNvSpPr txBox="1"/>
          <p:nvPr/>
        </p:nvSpPr>
        <p:spPr>
          <a:xfrm>
            <a:off x="2195735" y="1653183"/>
            <a:ext cx="1776189"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t>We want</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7EA9262-2D7B-4A48-AE38-B46A739A1FE1}"/>
                  </a:ext>
                </a:extLst>
              </p:cNvPr>
              <p:cNvSpPr txBox="1"/>
              <p:nvPr/>
            </p:nvSpPr>
            <p:spPr>
              <a:xfrm>
                <a:off x="2143919" y="2191916"/>
                <a:ext cx="1923256" cy="369332"/>
              </a:xfrm>
              <a:prstGeom prst="rect">
                <a:avLst/>
              </a:prstGeom>
              <a:noFill/>
            </p:spPr>
            <p:txBody>
              <a:bodyPr wrap="square" rtlCol="0">
                <a:spAutoFit/>
              </a:bodyPr>
              <a:lstStyle/>
              <a:p>
                <a:r>
                  <a:rPr lang="en-GB" dirty="0"/>
                  <a:t>Upper bound of </a:t>
                </a:r>
                <a14:m>
                  <m:oMath xmlns:m="http://schemas.openxmlformats.org/officeDocument/2006/math">
                    <m:r>
                      <a:rPr lang="en-GB" b="0" i="1" smtClean="0">
                        <a:latin typeface="Cambria Math" panose="02040503050406030204" pitchFamily="18" charset="0"/>
                      </a:rPr>
                      <m:t>𝑎</m:t>
                    </m:r>
                  </m:oMath>
                </a14:m>
                <a:r>
                  <a:rPr lang="en-GB" dirty="0"/>
                  <a:t>.</a:t>
                </a:r>
              </a:p>
            </p:txBody>
          </p:sp>
        </mc:Choice>
        <mc:Fallback xmlns="">
          <p:sp>
            <p:nvSpPr>
              <p:cNvPr id="29" name="TextBox 28">
                <a:extLst>
                  <a:ext uri="{FF2B5EF4-FFF2-40B4-BE49-F238E27FC236}">
                    <a16:creationId xmlns:a16="http://schemas.microsoft.com/office/drawing/2014/main" id="{57EA9262-2D7B-4A48-AE38-B46A739A1FE1}"/>
                  </a:ext>
                </a:extLst>
              </p:cNvPr>
              <p:cNvSpPr txBox="1">
                <a:spLocks noRot="1" noChangeAspect="1" noMove="1" noResize="1" noEditPoints="1" noAdjustHandles="1" noChangeArrowheads="1" noChangeShapeType="1" noTextEdit="1"/>
              </p:cNvSpPr>
              <p:nvPr/>
            </p:nvSpPr>
            <p:spPr>
              <a:xfrm>
                <a:off x="2143919" y="2191916"/>
                <a:ext cx="1923256" cy="369332"/>
              </a:xfrm>
              <a:prstGeom prst="rect">
                <a:avLst/>
              </a:prstGeom>
              <a:blipFill>
                <a:blip r:embed="rId4"/>
                <a:stretch>
                  <a:fillRect l="-2857" t="-10000" r="-1905" b="-26667"/>
                </a:stretch>
              </a:blipFill>
            </p:spPr>
            <p:txBody>
              <a:bodyPr/>
              <a:lstStyle/>
              <a:p>
                <a:r>
                  <a:rPr lang="en-GB">
                    <a:noFill/>
                  </a:rPr>
                  <a:t> </a:t>
                </a:r>
              </a:p>
            </p:txBody>
          </p:sp>
        </mc:Fallback>
      </mc:AlternateContent>
      <p:sp>
        <p:nvSpPr>
          <p:cNvPr id="30" name="TextBox 29">
            <a:extLst>
              <a:ext uri="{FF2B5EF4-FFF2-40B4-BE49-F238E27FC236}">
                <a16:creationId xmlns:a16="http://schemas.microsoft.com/office/drawing/2014/main" id="{F48C1FAF-CE48-4996-9A56-2AA8CB569FBF}"/>
              </a:ext>
            </a:extLst>
          </p:cNvPr>
          <p:cNvSpPr txBox="1"/>
          <p:nvPr/>
        </p:nvSpPr>
        <p:spPr>
          <a:xfrm>
            <a:off x="4110259" y="1653183"/>
            <a:ext cx="1776189"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t>Calculation</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5F471AC-19D9-4771-A50D-60864070EB80}"/>
                  </a:ext>
                </a:extLst>
              </p:cNvPr>
              <p:cNvSpPr txBox="1"/>
              <p:nvPr/>
            </p:nvSpPr>
            <p:spPr>
              <a:xfrm>
                <a:off x="4076700" y="2154793"/>
                <a:ext cx="2007046" cy="3907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𝑏</m:t>
                          </m:r>
                        </m:e>
                        <m:sub>
                          <m:r>
                            <a:rPr lang="en-GB" b="0" i="1" smtClean="0">
                              <a:latin typeface="Cambria Math" panose="02040503050406030204" pitchFamily="18" charset="0"/>
                            </a:rPr>
                            <m:t>𝑢𝑝𝑝𝑒𝑟</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𝑢𝑝𝑝𝑒𝑟</m:t>
                          </m:r>
                        </m:sub>
                      </m:sSub>
                    </m:oMath>
                  </m:oMathPara>
                </a14:m>
                <a:endParaRPr lang="en-GB" dirty="0"/>
              </a:p>
            </p:txBody>
          </p:sp>
        </mc:Choice>
        <mc:Fallback xmlns="">
          <p:sp>
            <p:nvSpPr>
              <p:cNvPr id="31" name="TextBox 30">
                <a:extLst>
                  <a:ext uri="{FF2B5EF4-FFF2-40B4-BE49-F238E27FC236}">
                    <a16:creationId xmlns:a16="http://schemas.microsoft.com/office/drawing/2014/main" id="{E5F471AC-19D9-4771-A50D-60864070EB80}"/>
                  </a:ext>
                </a:extLst>
              </p:cNvPr>
              <p:cNvSpPr txBox="1">
                <a:spLocks noRot="1" noChangeAspect="1" noMove="1" noResize="1" noEditPoints="1" noAdjustHandles="1" noChangeArrowheads="1" noChangeShapeType="1" noTextEdit="1"/>
              </p:cNvSpPr>
              <p:nvPr/>
            </p:nvSpPr>
            <p:spPr>
              <a:xfrm>
                <a:off x="4076700" y="2154793"/>
                <a:ext cx="2007046" cy="390748"/>
              </a:xfrm>
              <a:prstGeom prst="rect">
                <a:avLst/>
              </a:prstGeom>
              <a:blipFill>
                <a:blip r:embed="rId5"/>
                <a:stretch>
                  <a:fillRect b="-3077"/>
                </a:stretch>
              </a:blipFill>
            </p:spPr>
            <p:txBody>
              <a:bodyPr/>
              <a:lstStyle/>
              <a:p>
                <a:r>
                  <a:rPr lang="en-GB">
                    <a:noFill/>
                  </a:rPr>
                  <a:t> </a:t>
                </a:r>
              </a:p>
            </p:txBody>
          </p:sp>
        </mc:Fallback>
      </mc:AlternateContent>
      <p:sp>
        <p:nvSpPr>
          <p:cNvPr id="32" name="TextBox 31">
            <a:extLst>
              <a:ext uri="{FF2B5EF4-FFF2-40B4-BE49-F238E27FC236}">
                <a16:creationId xmlns:a16="http://schemas.microsoft.com/office/drawing/2014/main" id="{2F60558E-A94C-4CF5-BD9E-21FAFF0BDA3C}"/>
              </a:ext>
            </a:extLst>
          </p:cNvPr>
          <p:cNvSpPr txBox="1"/>
          <p:nvPr/>
        </p:nvSpPr>
        <p:spPr>
          <a:xfrm>
            <a:off x="6381725" y="2079665"/>
            <a:ext cx="2263874" cy="523220"/>
          </a:xfrm>
          <a:prstGeom prst="rect">
            <a:avLst/>
          </a:prstGeom>
          <a:noFill/>
        </p:spPr>
        <p:txBody>
          <a:bodyPr wrap="square" rtlCol="0">
            <a:spAutoFit/>
          </a:bodyPr>
          <a:lstStyle/>
          <a:p>
            <a:r>
              <a:rPr lang="en-GB" sz="1400" dirty="0"/>
              <a:t>If we want a big number, we choose the biggest for each!</a:t>
            </a: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93D1835-242F-40A8-9FFC-3851DDE26900}"/>
                  </a:ext>
                </a:extLst>
              </p:cNvPr>
              <p:cNvSpPr txBox="1"/>
              <p:nvPr/>
            </p:nvSpPr>
            <p:spPr>
              <a:xfrm>
                <a:off x="288132" y="2730649"/>
                <a:ext cx="1678632" cy="6183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𝑏</m:t>
                          </m:r>
                        </m:num>
                        <m:den>
                          <m:r>
                            <a:rPr lang="en-GB" b="0" i="1" smtClean="0">
                              <a:latin typeface="Cambria Math" panose="02040503050406030204" pitchFamily="18" charset="0"/>
                            </a:rPr>
                            <m:t>𝑐</m:t>
                          </m:r>
                        </m:den>
                      </m:f>
                    </m:oMath>
                  </m:oMathPara>
                </a14:m>
                <a:endParaRPr lang="en-GB" dirty="0"/>
              </a:p>
            </p:txBody>
          </p:sp>
        </mc:Choice>
        <mc:Fallback xmlns="">
          <p:sp>
            <p:nvSpPr>
              <p:cNvPr id="33" name="TextBox 32">
                <a:extLst>
                  <a:ext uri="{FF2B5EF4-FFF2-40B4-BE49-F238E27FC236}">
                    <a16:creationId xmlns:a16="http://schemas.microsoft.com/office/drawing/2014/main" id="{C93D1835-242F-40A8-9FFC-3851DDE26900}"/>
                  </a:ext>
                </a:extLst>
              </p:cNvPr>
              <p:cNvSpPr txBox="1">
                <a:spLocks noRot="1" noChangeAspect="1" noMove="1" noResize="1" noEditPoints="1" noAdjustHandles="1" noChangeArrowheads="1" noChangeShapeType="1" noTextEdit="1"/>
              </p:cNvSpPr>
              <p:nvPr/>
            </p:nvSpPr>
            <p:spPr>
              <a:xfrm>
                <a:off x="288132" y="2730649"/>
                <a:ext cx="1678632" cy="618311"/>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ED5D638-E34A-444F-83BD-2523292ADED1}"/>
                  </a:ext>
                </a:extLst>
              </p:cNvPr>
              <p:cNvSpPr txBox="1"/>
              <p:nvPr/>
            </p:nvSpPr>
            <p:spPr>
              <a:xfrm>
                <a:off x="2143919" y="2818060"/>
                <a:ext cx="1923256" cy="369332"/>
              </a:xfrm>
              <a:prstGeom prst="rect">
                <a:avLst/>
              </a:prstGeom>
              <a:noFill/>
            </p:spPr>
            <p:txBody>
              <a:bodyPr wrap="square" rtlCol="0">
                <a:spAutoFit/>
              </a:bodyPr>
              <a:lstStyle/>
              <a:p>
                <a:r>
                  <a:rPr lang="en-GB" dirty="0"/>
                  <a:t>Lower bound of </a:t>
                </a:r>
                <a14:m>
                  <m:oMath xmlns:m="http://schemas.openxmlformats.org/officeDocument/2006/math">
                    <m:r>
                      <a:rPr lang="en-GB" b="0" i="1" smtClean="0">
                        <a:latin typeface="Cambria Math" panose="02040503050406030204" pitchFamily="18" charset="0"/>
                      </a:rPr>
                      <m:t>𝑎</m:t>
                    </m:r>
                  </m:oMath>
                </a14:m>
                <a:r>
                  <a:rPr lang="en-GB" dirty="0"/>
                  <a:t>.</a:t>
                </a:r>
              </a:p>
            </p:txBody>
          </p:sp>
        </mc:Choice>
        <mc:Fallback xmlns="">
          <p:sp>
            <p:nvSpPr>
              <p:cNvPr id="34" name="TextBox 33">
                <a:extLst>
                  <a:ext uri="{FF2B5EF4-FFF2-40B4-BE49-F238E27FC236}">
                    <a16:creationId xmlns:a16="http://schemas.microsoft.com/office/drawing/2014/main" id="{8ED5D638-E34A-444F-83BD-2523292ADED1}"/>
                  </a:ext>
                </a:extLst>
              </p:cNvPr>
              <p:cNvSpPr txBox="1">
                <a:spLocks noRot="1" noChangeAspect="1" noMove="1" noResize="1" noEditPoints="1" noAdjustHandles="1" noChangeArrowheads="1" noChangeShapeType="1" noTextEdit="1"/>
              </p:cNvSpPr>
              <p:nvPr/>
            </p:nvSpPr>
            <p:spPr>
              <a:xfrm>
                <a:off x="2143919" y="2818060"/>
                <a:ext cx="1923256" cy="369332"/>
              </a:xfrm>
              <a:prstGeom prst="rect">
                <a:avLst/>
              </a:prstGeom>
              <a:blipFill>
                <a:blip r:embed="rId7"/>
                <a:stretch>
                  <a:fillRect l="-2857" t="-8197" r="-1587" b="-245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3B8F424D-D26F-49B5-B36D-4C22979B1E97}"/>
                  </a:ext>
                </a:extLst>
              </p:cNvPr>
              <p:cNvSpPr txBox="1"/>
              <p:nvPr/>
            </p:nvSpPr>
            <p:spPr>
              <a:xfrm>
                <a:off x="4002782" y="2653930"/>
                <a:ext cx="2007046" cy="6955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𝑏</m:t>
                              </m:r>
                            </m:e>
                            <m:sub>
                              <m:r>
                                <a:rPr lang="en-GB" b="0" i="1" smtClean="0">
                                  <a:latin typeface="Cambria Math" panose="02040503050406030204" pitchFamily="18" charset="0"/>
                                </a:rPr>
                                <m:t>𝑙𝑜𝑤𝑒𝑟</m:t>
                              </m:r>
                            </m:sub>
                          </m:sSub>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𝑢𝑝𝑝𝑒𝑟</m:t>
                              </m:r>
                            </m:sub>
                          </m:sSub>
                        </m:den>
                      </m:f>
                    </m:oMath>
                  </m:oMathPara>
                </a14:m>
                <a:endParaRPr lang="en-GB" dirty="0"/>
              </a:p>
            </p:txBody>
          </p:sp>
        </mc:Choice>
        <mc:Fallback xmlns="">
          <p:sp>
            <p:nvSpPr>
              <p:cNvPr id="35" name="TextBox 34">
                <a:extLst>
                  <a:ext uri="{FF2B5EF4-FFF2-40B4-BE49-F238E27FC236}">
                    <a16:creationId xmlns:a16="http://schemas.microsoft.com/office/drawing/2014/main" id="{3B8F424D-D26F-49B5-B36D-4C22979B1E97}"/>
                  </a:ext>
                </a:extLst>
              </p:cNvPr>
              <p:cNvSpPr txBox="1">
                <a:spLocks noRot="1" noChangeAspect="1" noMove="1" noResize="1" noEditPoints="1" noAdjustHandles="1" noChangeArrowheads="1" noChangeShapeType="1" noTextEdit="1"/>
              </p:cNvSpPr>
              <p:nvPr/>
            </p:nvSpPr>
            <p:spPr>
              <a:xfrm>
                <a:off x="4002782" y="2653930"/>
                <a:ext cx="2007046" cy="695511"/>
              </a:xfrm>
              <a:prstGeom prst="rect">
                <a:avLst/>
              </a:prstGeom>
              <a:blipFill>
                <a:blip r:embed="rId8"/>
                <a:stretch>
                  <a:fillRect/>
                </a:stretch>
              </a:blipFill>
            </p:spPr>
            <p:txBody>
              <a:bodyPr/>
              <a:lstStyle/>
              <a:p>
                <a:r>
                  <a:rPr lang="en-GB">
                    <a:noFill/>
                  </a:rPr>
                  <a:t> </a:t>
                </a:r>
              </a:p>
            </p:txBody>
          </p:sp>
        </mc:Fallback>
      </mc:AlternateContent>
      <p:sp>
        <p:nvSpPr>
          <p:cNvPr id="36" name="TextBox 35">
            <a:extLst>
              <a:ext uri="{FF2B5EF4-FFF2-40B4-BE49-F238E27FC236}">
                <a16:creationId xmlns:a16="http://schemas.microsoft.com/office/drawing/2014/main" id="{D5FDA9E9-58EE-446C-BB15-068B05B1D668}"/>
              </a:ext>
            </a:extLst>
          </p:cNvPr>
          <p:cNvSpPr txBox="1"/>
          <p:nvPr/>
        </p:nvSpPr>
        <p:spPr>
          <a:xfrm>
            <a:off x="6381725" y="2682925"/>
            <a:ext cx="2263874" cy="738664"/>
          </a:xfrm>
          <a:prstGeom prst="rect">
            <a:avLst/>
          </a:prstGeom>
          <a:noFill/>
        </p:spPr>
        <p:txBody>
          <a:bodyPr wrap="square" rtlCol="0">
            <a:spAutoFit/>
          </a:bodyPr>
          <a:lstStyle/>
          <a:p>
            <a:r>
              <a:rPr lang="en-GB" sz="1400" dirty="0"/>
              <a:t>If we want small, we start with a small number and divide by a big.</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41C97F7B-D07D-4F6F-B7FA-FB4022BF78A0}"/>
                  </a:ext>
                </a:extLst>
              </p:cNvPr>
              <p:cNvSpPr txBox="1"/>
              <p:nvPr/>
            </p:nvSpPr>
            <p:spPr>
              <a:xfrm>
                <a:off x="288132" y="3509041"/>
                <a:ext cx="167863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r>
                        <a:rPr lang="en-GB" b="0" i="1" smtClean="0">
                          <a:latin typeface="Cambria Math" panose="02040503050406030204" pitchFamily="18" charset="0"/>
                        </a:rPr>
                        <m:t>𝑏</m:t>
                      </m:r>
                      <m:r>
                        <a:rPr lang="en-GB" b="0" i="1" smtClean="0">
                          <a:latin typeface="Cambria Math" panose="02040503050406030204" pitchFamily="18" charset="0"/>
                        </a:rPr>
                        <m:t>+</m:t>
                      </m:r>
                      <m:r>
                        <a:rPr lang="en-GB" b="0" i="1" smtClean="0">
                          <a:latin typeface="Cambria Math" panose="02040503050406030204" pitchFamily="18" charset="0"/>
                        </a:rPr>
                        <m:t>𝑐</m:t>
                      </m:r>
                    </m:oMath>
                  </m:oMathPara>
                </a14:m>
                <a:endParaRPr lang="en-GB" dirty="0"/>
              </a:p>
            </p:txBody>
          </p:sp>
        </mc:Choice>
        <mc:Fallback xmlns="">
          <p:sp>
            <p:nvSpPr>
              <p:cNvPr id="37" name="TextBox 36">
                <a:extLst>
                  <a:ext uri="{FF2B5EF4-FFF2-40B4-BE49-F238E27FC236}">
                    <a16:creationId xmlns:a16="http://schemas.microsoft.com/office/drawing/2014/main" id="{41C97F7B-D07D-4F6F-B7FA-FB4022BF78A0}"/>
                  </a:ext>
                </a:extLst>
              </p:cNvPr>
              <p:cNvSpPr txBox="1">
                <a:spLocks noRot="1" noChangeAspect="1" noMove="1" noResize="1" noEditPoints="1" noAdjustHandles="1" noChangeArrowheads="1" noChangeShapeType="1" noTextEdit="1"/>
              </p:cNvSpPr>
              <p:nvPr/>
            </p:nvSpPr>
            <p:spPr>
              <a:xfrm>
                <a:off x="288132" y="3509041"/>
                <a:ext cx="1678632" cy="369332"/>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67BCEEC-6708-446B-8A23-017517E030BE}"/>
                  </a:ext>
                </a:extLst>
              </p:cNvPr>
              <p:cNvSpPr txBox="1"/>
              <p:nvPr/>
            </p:nvSpPr>
            <p:spPr>
              <a:xfrm>
                <a:off x="2143919" y="3457830"/>
                <a:ext cx="1923256" cy="369332"/>
              </a:xfrm>
              <a:prstGeom prst="rect">
                <a:avLst/>
              </a:prstGeom>
              <a:noFill/>
            </p:spPr>
            <p:txBody>
              <a:bodyPr wrap="square" rtlCol="0">
                <a:spAutoFit/>
              </a:bodyPr>
              <a:lstStyle/>
              <a:p>
                <a:r>
                  <a:rPr lang="en-GB" dirty="0"/>
                  <a:t>Lower bound of </a:t>
                </a:r>
                <a14:m>
                  <m:oMath xmlns:m="http://schemas.openxmlformats.org/officeDocument/2006/math">
                    <m:r>
                      <a:rPr lang="en-GB" b="0" i="1" smtClean="0">
                        <a:latin typeface="Cambria Math" panose="02040503050406030204" pitchFamily="18" charset="0"/>
                      </a:rPr>
                      <m:t>𝑎</m:t>
                    </m:r>
                  </m:oMath>
                </a14:m>
                <a:r>
                  <a:rPr lang="en-GB" dirty="0"/>
                  <a:t>.</a:t>
                </a:r>
              </a:p>
            </p:txBody>
          </p:sp>
        </mc:Choice>
        <mc:Fallback xmlns="">
          <p:sp>
            <p:nvSpPr>
              <p:cNvPr id="38" name="TextBox 37">
                <a:extLst>
                  <a:ext uri="{FF2B5EF4-FFF2-40B4-BE49-F238E27FC236}">
                    <a16:creationId xmlns:a16="http://schemas.microsoft.com/office/drawing/2014/main" id="{167BCEEC-6708-446B-8A23-017517E030BE}"/>
                  </a:ext>
                </a:extLst>
              </p:cNvPr>
              <p:cNvSpPr txBox="1">
                <a:spLocks noRot="1" noChangeAspect="1" noMove="1" noResize="1" noEditPoints="1" noAdjustHandles="1" noChangeArrowheads="1" noChangeShapeType="1" noTextEdit="1"/>
              </p:cNvSpPr>
              <p:nvPr/>
            </p:nvSpPr>
            <p:spPr>
              <a:xfrm>
                <a:off x="2143919" y="3457830"/>
                <a:ext cx="1923256" cy="369332"/>
              </a:xfrm>
              <a:prstGeom prst="rect">
                <a:avLst/>
              </a:prstGeom>
              <a:blipFill>
                <a:blip r:embed="rId10"/>
                <a:stretch>
                  <a:fillRect l="-2857" t="-8197" r="-1587" b="-245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F9FE4A5-9434-45CE-8844-1125BBCE9C18}"/>
                  </a:ext>
                </a:extLst>
              </p:cNvPr>
              <p:cNvSpPr txBox="1"/>
              <p:nvPr/>
            </p:nvSpPr>
            <p:spPr>
              <a:xfrm>
                <a:off x="4067175" y="3450416"/>
                <a:ext cx="200704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𝑏</m:t>
                          </m:r>
                        </m:e>
                        <m:sub>
                          <m:r>
                            <a:rPr lang="en-GB" b="0" i="1" smtClean="0">
                              <a:latin typeface="Cambria Math" panose="02040503050406030204" pitchFamily="18" charset="0"/>
                            </a:rPr>
                            <m:t>𝑙𝑜𝑤𝑒𝑟</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𝑙𝑜𝑤𝑒𝑟</m:t>
                          </m:r>
                        </m:sub>
                      </m:sSub>
                    </m:oMath>
                  </m:oMathPara>
                </a14:m>
                <a:endParaRPr lang="en-GB" dirty="0"/>
              </a:p>
            </p:txBody>
          </p:sp>
        </mc:Choice>
        <mc:Fallback xmlns="">
          <p:sp>
            <p:nvSpPr>
              <p:cNvPr id="39" name="TextBox 38">
                <a:extLst>
                  <a:ext uri="{FF2B5EF4-FFF2-40B4-BE49-F238E27FC236}">
                    <a16:creationId xmlns:a16="http://schemas.microsoft.com/office/drawing/2014/main" id="{CF9FE4A5-9434-45CE-8844-1125BBCE9C18}"/>
                  </a:ext>
                </a:extLst>
              </p:cNvPr>
              <p:cNvSpPr txBox="1">
                <a:spLocks noRot="1" noChangeAspect="1" noMove="1" noResize="1" noEditPoints="1" noAdjustHandles="1" noChangeArrowheads="1" noChangeShapeType="1" noTextEdit="1"/>
              </p:cNvSpPr>
              <p:nvPr/>
            </p:nvSpPr>
            <p:spPr>
              <a:xfrm>
                <a:off x="4067175" y="3450416"/>
                <a:ext cx="2007046" cy="369332"/>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04648640-4F54-48DB-BA00-0E8A773AE630}"/>
                  </a:ext>
                </a:extLst>
              </p:cNvPr>
              <p:cNvSpPr txBox="1"/>
              <p:nvPr/>
            </p:nvSpPr>
            <p:spPr>
              <a:xfrm>
                <a:off x="288132" y="4024528"/>
                <a:ext cx="167863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r>
                        <a:rPr lang="en-GB" b="0" i="1" smtClean="0">
                          <a:latin typeface="Cambria Math" panose="02040503050406030204" pitchFamily="18" charset="0"/>
                        </a:rPr>
                        <m:t>𝑏</m:t>
                      </m:r>
                      <m:r>
                        <a:rPr lang="en-GB" b="0" i="1" smtClean="0">
                          <a:latin typeface="Cambria Math" panose="02040503050406030204" pitchFamily="18" charset="0"/>
                        </a:rPr>
                        <m:t>−</m:t>
                      </m:r>
                      <m:r>
                        <a:rPr lang="en-GB" b="0" i="1" smtClean="0">
                          <a:latin typeface="Cambria Math" panose="02040503050406030204" pitchFamily="18" charset="0"/>
                        </a:rPr>
                        <m:t>𝑐</m:t>
                      </m:r>
                    </m:oMath>
                  </m:oMathPara>
                </a14:m>
                <a:endParaRPr lang="en-GB" dirty="0"/>
              </a:p>
            </p:txBody>
          </p:sp>
        </mc:Choice>
        <mc:Fallback xmlns="">
          <p:sp>
            <p:nvSpPr>
              <p:cNvPr id="40" name="TextBox 39">
                <a:extLst>
                  <a:ext uri="{FF2B5EF4-FFF2-40B4-BE49-F238E27FC236}">
                    <a16:creationId xmlns:a16="http://schemas.microsoft.com/office/drawing/2014/main" id="{04648640-4F54-48DB-BA00-0E8A773AE630}"/>
                  </a:ext>
                </a:extLst>
              </p:cNvPr>
              <p:cNvSpPr txBox="1">
                <a:spLocks noRot="1" noChangeAspect="1" noMove="1" noResize="1" noEditPoints="1" noAdjustHandles="1" noChangeArrowheads="1" noChangeShapeType="1" noTextEdit="1"/>
              </p:cNvSpPr>
              <p:nvPr/>
            </p:nvSpPr>
            <p:spPr>
              <a:xfrm>
                <a:off x="288132" y="4024528"/>
                <a:ext cx="1678632" cy="369332"/>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0BDCBAA5-0562-4583-AFD5-69F87C202712}"/>
                  </a:ext>
                </a:extLst>
              </p:cNvPr>
              <p:cNvSpPr txBox="1"/>
              <p:nvPr/>
            </p:nvSpPr>
            <p:spPr>
              <a:xfrm>
                <a:off x="2120702" y="4024528"/>
                <a:ext cx="1923256" cy="369332"/>
              </a:xfrm>
              <a:prstGeom prst="rect">
                <a:avLst/>
              </a:prstGeom>
              <a:noFill/>
            </p:spPr>
            <p:txBody>
              <a:bodyPr wrap="square" rtlCol="0">
                <a:spAutoFit/>
              </a:bodyPr>
              <a:lstStyle/>
              <a:p>
                <a:r>
                  <a:rPr lang="en-GB" dirty="0"/>
                  <a:t>Upper bound of </a:t>
                </a:r>
                <a14:m>
                  <m:oMath xmlns:m="http://schemas.openxmlformats.org/officeDocument/2006/math">
                    <m:r>
                      <a:rPr lang="en-GB" b="0" i="1" smtClean="0">
                        <a:latin typeface="Cambria Math" panose="02040503050406030204" pitchFamily="18" charset="0"/>
                      </a:rPr>
                      <m:t>𝑎</m:t>
                    </m:r>
                  </m:oMath>
                </a14:m>
                <a:r>
                  <a:rPr lang="en-GB" dirty="0"/>
                  <a:t>.</a:t>
                </a:r>
              </a:p>
            </p:txBody>
          </p:sp>
        </mc:Choice>
        <mc:Fallback xmlns="">
          <p:sp>
            <p:nvSpPr>
              <p:cNvPr id="41" name="TextBox 40">
                <a:extLst>
                  <a:ext uri="{FF2B5EF4-FFF2-40B4-BE49-F238E27FC236}">
                    <a16:creationId xmlns:a16="http://schemas.microsoft.com/office/drawing/2014/main" id="{0BDCBAA5-0562-4583-AFD5-69F87C202712}"/>
                  </a:ext>
                </a:extLst>
              </p:cNvPr>
              <p:cNvSpPr txBox="1">
                <a:spLocks noRot="1" noChangeAspect="1" noMove="1" noResize="1" noEditPoints="1" noAdjustHandles="1" noChangeArrowheads="1" noChangeShapeType="1" noTextEdit="1"/>
              </p:cNvSpPr>
              <p:nvPr/>
            </p:nvSpPr>
            <p:spPr>
              <a:xfrm>
                <a:off x="2120702" y="4024528"/>
                <a:ext cx="1923256" cy="369332"/>
              </a:xfrm>
              <a:prstGeom prst="rect">
                <a:avLst/>
              </a:prstGeom>
              <a:blipFill>
                <a:blip r:embed="rId13"/>
                <a:stretch>
                  <a:fillRect l="-2857" t="-8197" r="-1905" b="-245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C40963E-54DA-4DE4-A2A6-049C3055CE0A}"/>
                  </a:ext>
                </a:extLst>
              </p:cNvPr>
              <p:cNvSpPr txBox="1"/>
              <p:nvPr/>
            </p:nvSpPr>
            <p:spPr>
              <a:xfrm>
                <a:off x="4034780" y="4001911"/>
                <a:ext cx="2007046" cy="3907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𝑏</m:t>
                          </m:r>
                        </m:e>
                        <m:sub>
                          <m:r>
                            <a:rPr lang="en-GB" b="0" i="1" smtClean="0">
                              <a:latin typeface="Cambria Math" panose="02040503050406030204" pitchFamily="18" charset="0"/>
                            </a:rPr>
                            <m:t>𝑢𝑝𝑝𝑒𝑟</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𝑙𝑜𝑤𝑒𝑟</m:t>
                          </m:r>
                        </m:sub>
                      </m:sSub>
                    </m:oMath>
                  </m:oMathPara>
                </a14:m>
                <a:endParaRPr lang="en-GB" dirty="0"/>
              </a:p>
            </p:txBody>
          </p:sp>
        </mc:Choice>
        <mc:Fallback xmlns="">
          <p:sp>
            <p:nvSpPr>
              <p:cNvPr id="42" name="TextBox 41">
                <a:extLst>
                  <a:ext uri="{FF2B5EF4-FFF2-40B4-BE49-F238E27FC236}">
                    <a16:creationId xmlns:a16="http://schemas.microsoft.com/office/drawing/2014/main" id="{8C40963E-54DA-4DE4-A2A6-049C3055CE0A}"/>
                  </a:ext>
                </a:extLst>
              </p:cNvPr>
              <p:cNvSpPr txBox="1">
                <a:spLocks noRot="1" noChangeAspect="1" noMove="1" noResize="1" noEditPoints="1" noAdjustHandles="1" noChangeArrowheads="1" noChangeShapeType="1" noTextEdit="1"/>
              </p:cNvSpPr>
              <p:nvPr/>
            </p:nvSpPr>
            <p:spPr>
              <a:xfrm>
                <a:off x="4034780" y="4001911"/>
                <a:ext cx="2007046" cy="390748"/>
              </a:xfrm>
              <a:prstGeom prst="rect">
                <a:avLst/>
              </a:prstGeom>
              <a:blipFill>
                <a:blip r:embed="rId14"/>
                <a:stretch>
                  <a:fillRect b="-307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C084A88F-1794-4F87-856B-08B27852F1E3}"/>
                  </a:ext>
                </a:extLst>
              </p:cNvPr>
              <p:cNvSpPr txBox="1"/>
              <p:nvPr/>
            </p:nvSpPr>
            <p:spPr>
              <a:xfrm>
                <a:off x="302568" y="4713295"/>
                <a:ext cx="1678632" cy="6183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𝑏</m:t>
                          </m:r>
                        </m:num>
                        <m:den>
                          <m:r>
                            <a:rPr lang="en-GB" b="0" i="1" smtClean="0">
                              <a:latin typeface="Cambria Math" panose="02040503050406030204" pitchFamily="18" charset="0"/>
                            </a:rPr>
                            <m:t>𝑐</m:t>
                          </m:r>
                          <m:r>
                            <a:rPr lang="en-GB" b="0" i="1" smtClean="0">
                              <a:latin typeface="Cambria Math" panose="02040503050406030204" pitchFamily="18" charset="0"/>
                            </a:rPr>
                            <m:t>−</m:t>
                          </m:r>
                          <m:r>
                            <a:rPr lang="en-GB" b="0" i="1" smtClean="0">
                              <a:latin typeface="Cambria Math" panose="02040503050406030204" pitchFamily="18" charset="0"/>
                            </a:rPr>
                            <m:t>𝑑</m:t>
                          </m:r>
                        </m:den>
                      </m:f>
                    </m:oMath>
                  </m:oMathPara>
                </a14:m>
                <a:endParaRPr lang="en-GB" dirty="0"/>
              </a:p>
            </p:txBody>
          </p:sp>
        </mc:Choice>
        <mc:Fallback xmlns="">
          <p:sp>
            <p:nvSpPr>
              <p:cNvPr id="43" name="TextBox 42">
                <a:extLst>
                  <a:ext uri="{FF2B5EF4-FFF2-40B4-BE49-F238E27FC236}">
                    <a16:creationId xmlns:a16="http://schemas.microsoft.com/office/drawing/2014/main" id="{C084A88F-1794-4F87-856B-08B27852F1E3}"/>
                  </a:ext>
                </a:extLst>
              </p:cNvPr>
              <p:cNvSpPr txBox="1">
                <a:spLocks noRot="1" noChangeAspect="1" noMove="1" noResize="1" noEditPoints="1" noAdjustHandles="1" noChangeArrowheads="1" noChangeShapeType="1" noTextEdit="1"/>
              </p:cNvSpPr>
              <p:nvPr/>
            </p:nvSpPr>
            <p:spPr>
              <a:xfrm>
                <a:off x="302568" y="4713295"/>
                <a:ext cx="1678632" cy="618311"/>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81DBBC1-3A77-46A2-BFEA-006DE8C3356F}"/>
                  </a:ext>
                </a:extLst>
              </p:cNvPr>
              <p:cNvSpPr txBox="1"/>
              <p:nvPr/>
            </p:nvSpPr>
            <p:spPr>
              <a:xfrm>
                <a:off x="2120702" y="4835485"/>
                <a:ext cx="1923256" cy="369332"/>
              </a:xfrm>
              <a:prstGeom prst="rect">
                <a:avLst/>
              </a:prstGeom>
              <a:noFill/>
            </p:spPr>
            <p:txBody>
              <a:bodyPr wrap="square" rtlCol="0">
                <a:spAutoFit/>
              </a:bodyPr>
              <a:lstStyle/>
              <a:p>
                <a:r>
                  <a:rPr lang="en-GB" dirty="0"/>
                  <a:t>Upper bound of </a:t>
                </a:r>
                <a14:m>
                  <m:oMath xmlns:m="http://schemas.openxmlformats.org/officeDocument/2006/math">
                    <m:r>
                      <a:rPr lang="en-GB" b="0" i="1" smtClean="0">
                        <a:latin typeface="Cambria Math" panose="02040503050406030204" pitchFamily="18" charset="0"/>
                      </a:rPr>
                      <m:t>𝑎</m:t>
                    </m:r>
                  </m:oMath>
                </a14:m>
                <a:r>
                  <a:rPr lang="en-GB" dirty="0"/>
                  <a:t>.</a:t>
                </a:r>
              </a:p>
            </p:txBody>
          </p:sp>
        </mc:Choice>
        <mc:Fallback xmlns="">
          <p:sp>
            <p:nvSpPr>
              <p:cNvPr id="44" name="TextBox 43">
                <a:extLst>
                  <a:ext uri="{FF2B5EF4-FFF2-40B4-BE49-F238E27FC236}">
                    <a16:creationId xmlns:a16="http://schemas.microsoft.com/office/drawing/2014/main" id="{981DBBC1-3A77-46A2-BFEA-006DE8C3356F}"/>
                  </a:ext>
                </a:extLst>
              </p:cNvPr>
              <p:cNvSpPr txBox="1">
                <a:spLocks noRot="1" noChangeAspect="1" noMove="1" noResize="1" noEditPoints="1" noAdjustHandles="1" noChangeArrowheads="1" noChangeShapeType="1" noTextEdit="1"/>
              </p:cNvSpPr>
              <p:nvPr/>
            </p:nvSpPr>
            <p:spPr>
              <a:xfrm>
                <a:off x="2120702" y="4835485"/>
                <a:ext cx="1923256" cy="369332"/>
              </a:xfrm>
              <a:prstGeom prst="rect">
                <a:avLst/>
              </a:prstGeom>
              <a:blipFill>
                <a:blip r:embed="rId16"/>
                <a:stretch>
                  <a:fillRect l="-2857" t="-8197" r="-1905" b="-245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A98F242B-4F25-4352-92A0-458EA31DF8F6}"/>
                  </a:ext>
                </a:extLst>
              </p:cNvPr>
              <p:cNvSpPr txBox="1"/>
              <p:nvPr/>
            </p:nvSpPr>
            <p:spPr>
              <a:xfrm>
                <a:off x="4096521" y="4629041"/>
                <a:ext cx="2007046" cy="7025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𝑏</m:t>
                              </m:r>
                            </m:e>
                            <m:sub>
                              <m:r>
                                <a:rPr lang="en-GB" b="0" i="1" smtClean="0">
                                  <a:latin typeface="Cambria Math" panose="02040503050406030204" pitchFamily="18" charset="0"/>
                                </a:rPr>
                                <m:t>𝑢𝑝𝑝𝑒𝑟</m:t>
                              </m:r>
                            </m:sub>
                          </m:sSub>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𝑙𝑜𝑤𝑒𝑟</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𝑢𝑝𝑝𝑒𝑟</m:t>
                              </m:r>
                            </m:sub>
                          </m:sSub>
                        </m:den>
                      </m:f>
                    </m:oMath>
                  </m:oMathPara>
                </a14:m>
                <a:endParaRPr lang="en-GB" dirty="0"/>
              </a:p>
            </p:txBody>
          </p:sp>
        </mc:Choice>
        <mc:Fallback xmlns="">
          <p:sp>
            <p:nvSpPr>
              <p:cNvPr id="45" name="TextBox 44">
                <a:extLst>
                  <a:ext uri="{FF2B5EF4-FFF2-40B4-BE49-F238E27FC236}">
                    <a16:creationId xmlns:a16="http://schemas.microsoft.com/office/drawing/2014/main" id="{A98F242B-4F25-4352-92A0-458EA31DF8F6}"/>
                  </a:ext>
                </a:extLst>
              </p:cNvPr>
              <p:cNvSpPr txBox="1">
                <a:spLocks noRot="1" noChangeAspect="1" noMove="1" noResize="1" noEditPoints="1" noAdjustHandles="1" noChangeArrowheads="1" noChangeShapeType="1" noTextEdit="1"/>
              </p:cNvSpPr>
              <p:nvPr/>
            </p:nvSpPr>
            <p:spPr>
              <a:xfrm>
                <a:off x="4096521" y="4629041"/>
                <a:ext cx="2007046" cy="702565"/>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0B7727C6-AAB9-47A8-9714-6257163DFAC3}"/>
                  </a:ext>
                </a:extLst>
              </p:cNvPr>
              <p:cNvSpPr txBox="1"/>
              <p:nvPr/>
            </p:nvSpPr>
            <p:spPr>
              <a:xfrm>
                <a:off x="288132" y="5527188"/>
                <a:ext cx="1678632" cy="66460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ad>
                            <m:radPr>
                              <m:degHide m:val="on"/>
                              <m:ctrlPr>
                                <a:rPr lang="en-GB" b="0" i="1" smtClean="0">
                                  <a:latin typeface="Cambria Math" panose="02040503050406030204" pitchFamily="18" charset="0"/>
                                </a:rPr>
                              </m:ctrlPr>
                            </m:radPr>
                            <m:deg/>
                            <m:e>
                              <m:r>
                                <a:rPr lang="en-GB" b="0" i="1" smtClean="0">
                                  <a:latin typeface="Cambria Math" panose="02040503050406030204" pitchFamily="18" charset="0"/>
                                </a:rPr>
                                <m:t>𝑏</m:t>
                              </m:r>
                            </m:e>
                          </m:rad>
                        </m:den>
                      </m:f>
                    </m:oMath>
                  </m:oMathPara>
                </a14:m>
                <a:endParaRPr lang="en-GB" dirty="0"/>
              </a:p>
            </p:txBody>
          </p:sp>
        </mc:Choice>
        <mc:Fallback xmlns="">
          <p:sp>
            <p:nvSpPr>
              <p:cNvPr id="46" name="TextBox 45">
                <a:extLst>
                  <a:ext uri="{FF2B5EF4-FFF2-40B4-BE49-F238E27FC236}">
                    <a16:creationId xmlns:a16="http://schemas.microsoft.com/office/drawing/2014/main" id="{0B7727C6-AAB9-47A8-9714-6257163DFAC3}"/>
                  </a:ext>
                </a:extLst>
              </p:cNvPr>
              <p:cNvSpPr txBox="1">
                <a:spLocks noRot="1" noChangeAspect="1" noMove="1" noResize="1" noEditPoints="1" noAdjustHandles="1" noChangeArrowheads="1" noChangeShapeType="1" noTextEdit="1"/>
              </p:cNvSpPr>
              <p:nvPr/>
            </p:nvSpPr>
            <p:spPr>
              <a:xfrm>
                <a:off x="288132" y="5527188"/>
                <a:ext cx="1678632" cy="664606"/>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4A92837F-709B-415B-82AA-9ECC7DE203DB}"/>
                  </a:ext>
                </a:extLst>
              </p:cNvPr>
              <p:cNvSpPr txBox="1"/>
              <p:nvPr/>
            </p:nvSpPr>
            <p:spPr>
              <a:xfrm>
                <a:off x="2057400" y="5739605"/>
                <a:ext cx="1923256" cy="369332"/>
              </a:xfrm>
              <a:prstGeom prst="rect">
                <a:avLst/>
              </a:prstGeom>
              <a:noFill/>
            </p:spPr>
            <p:txBody>
              <a:bodyPr wrap="square" rtlCol="0">
                <a:spAutoFit/>
              </a:bodyPr>
              <a:lstStyle/>
              <a:p>
                <a:r>
                  <a:rPr lang="en-GB" dirty="0"/>
                  <a:t>Lower bound of </a:t>
                </a:r>
                <a14:m>
                  <m:oMath xmlns:m="http://schemas.openxmlformats.org/officeDocument/2006/math">
                    <m:r>
                      <a:rPr lang="en-GB" b="0" i="1" smtClean="0">
                        <a:latin typeface="Cambria Math" panose="02040503050406030204" pitchFamily="18" charset="0"/>
                      </a:rPr>
                      <m:t>𝑎</m:t>
                    </m:r>
                  </m:oMath>
                </a14:m>
                <a:r>
                  <a:rPr lang="en-GB" dirty="0"/>
                  <a:t>.</a:t>
                </a:r>
              </a:p>
            </p:txBody>
          </p:sp>
        </mc:Choice>
        <mc:Fallback xmlns="">
          <p:sp>
            <p:nvSpPr>
              <p:cNvPr id="47" name="TextBox 46">
                <a:extLst>
                  <a:ext uri="{FF2B5EF4-FFF2-40B4-BE49-F238E27FC236}">
                    <a16:creationId xmlns:a16="http://schemas.microsoft.com/office/drawing/2014/main" id="{4A92837F-709B-415B-82AA-9ECC7DE203DB}"/>
                  </a:ext>
                </a:extLst>
              </p:cNvPr>
              <p:cNvSpPr txBox="1">
                <a:spLocks noRot="1" noChangeAspect="1" noMove="1" noResize="1" noEditPoints="1" noAdjustHandles="1" noChangeArrowheads="1" noChangeShapeType="1" noTextEdit="1"/>
              </p:cNvSpPr>
              <p:nvPr/>
            </p:nvSpPr>
            <p:spPr>
              <a:xfrm>
                <a:off x="2057400" y="5739605"/>
                <a:ext cx="1923256" cy="369332"/>
              </a:xfrm>
              <a:prstGeom prst="rect">
                <a:avLst/>
              </a:prstGeom>
              <a:blipFill>
                <a:blip r:embed="rId19"/>
                <a:stretch>
                  <a:fillRect l="-2857" t="-10000" r="-1587" b="-2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72EDFB92-1940-4A1D-AB52-16437BC4F27F}"/>
                  </a:ext>
                </a:extLst>
              </p:cNvPr>
              <p:cNvSpPr txBox="1"/>
              <p:nvPr/>
            </p:nvSpPr>
            <p:spPr>
              <a:xfrm>
                <a:off x="4062983" y="5494347"/>
                <a:ext cx="2007046" cy="72904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ad>
                            <m:radPr>
                              <m:degHide m:val="on"/>
                              <m:ctrlPr>
                                <a:rPr lang="en-GB" b="0" i="1" smtClean="0">
                                  <a:latin typeface="Cambria Math" panose="02040503050406030204" pitchFamily="18" charset="0"/>
                                </a:rPr>
                              </m:ctrlPr>
                            </m:radPr>
                            <m:deg/>
                            <m:e>
                              <m:sSub>
                                <m:sSubPr>
                                  <m:ctrlPr>
                                    <a:rPr lang="en-GB" b="0" i="1" smtClean="0">
                                      <a:latin typeface="Cambria Math" panose="02040503050406030204" pitchFamily="18" charset="0"/>
                                    </a:rPr>
                                  </m:ctrlPr>
                                </m:sSubPr>
                                <m:e>
                                  <m:r>
                                    <a:rPr lang="en-GB" b="0" i="1" smtClean="0">
                                      <a:latin typeface="Cambria Math" panose="02040503050406030204" pitchFamily="18" charset="0"/>
                                    </a:rPr>
                                    <m:t>𝑏</m:t>
                                  </m:r>
                                </m:e>
                                <m:sub>
                                  <m:r>
                                    <a:rPr lang="en-GB" b="0" i="1" smtClean="0">
                                      <a:latin typeface="Cambria Math" panose="02040503050406030204" pitchFamily="18" charset="0"/>
                                    </a:rPr>
                                    <m:t>𝑢𝑝𝑝𝑒𝑟</m:t>
                                  </m:r>
                                </m:sub>
                              </m:sSub>
                            </m:e>
                          </m:rad>
                        </m:den>
                      </m:f>
                    </m:oMath>
                  </m:oMathPara>
                </a14:m>
                <a:endParaRPr lang="en-GB" dirty="0"/>
              </a:p>
            </p:txBody>
          </p:sp>
        </mc:Choice>
        <mc:Fallback xmlns="">
          <p:sp>
            <p:nvSpPr>
              <p:cNvPr id="48" name="TextBox 47">
                <a:extLst>
                  <a:ext uri="{FF2B5EF4-FFF2-40B4-BE49-F238E27FC236}">
                    <a16:creationId xmlns:a16="http://schemas.microsoft.com/office/drawing/2014/main" id="{72EDFB92-1940-4A1D-AB52-16437BC4F27F}"/>
                  </a:ext>
                </a:extLst>
              </p:cNvPr>
              <p:cNvSpPr txBox="1">
                <a:spLocks noRot="1" noChangeAspect="1" noMove="1" noResize="1" noEditPoints="1" noAdjustHandles="1" noChangeArrowheads="1" noChangeShapeType="1" noTextEdit="1"/>
              </p:cNvSpPr>
              <p:nvPr/>
            </p:nvSpPr>
            <p:spPr>
              <a:xfrm>
                <a:off x="4062983" y="5494347"/>
                <a:ext cx="2007046" cy="729046"/>
              </a:xfrm>
              <a:prstGeom prst="rect">
                <a:avLst/>
              </a:prstGeom>
              <a:blipFill>
                <a:blip r:embed="rId20"/>
                <a:stretch>
                  <a:fillRect/>
                </a:stretch>
              </a:blipFill>
            </p:spPr>
            <p:txBody>
              <a:bodyPr/>
              <a:lstStyle/>
              <a:p>
                <a:r>
                  <a:rPr lang="en-GB">
                    <a:noFill/>
                  </a:rPr>
                  <a:t> </a:t>
                </a:r>
              </a:p>
            </p:txBody>
          </p:sp>
        </mc:Fallback>
      </mc:AlternateContent>
      <p:sp>
        <p:nvSpPr>
          <p:cNvPr id="50" name="Rectangle 49">
            <a:extLst>
              <a:ext uri="{FF2B5EF4-FFF2-40B4-BE49-F238E27FC236}">
                <a16:creationId xmlns:a16="http://schemas.microsoft.com/office/drawing/2014/main" id="{3DEB2E58-D256-4B90-A7CD-0D7E3544FC98}"/>
              </a:ext>
            </a:extLst>
          </p:cNvPr>
          <p:cNvSpPr/>
          <p:nvPr/>
        </p:nvSpPr>
        <p:spPr>
          <a:xfrm>
            <a:off x="4110259" y="2699456"/>
            <a:ext cx="1807047" cy="62476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2" name="Rectangle 51">
            <a:extLst>
              <a:ext uri="{FF2B5EF4-FFF2-40B4-BE49-F238E27FC236}">
                <a16:creationId xmlns:a16="http://schemas.microsoft.com/office/drawing/2014/main" id="{A102B6E9-EDFE-4180-8DB9-6F36A19CC3DE}"/>
              </a:ext>
            </a:extLst>
          </p:cNvPr>
          <p:cNvSpPr/>
          <p:nvPr/>
        </p:nvSpPr>
        <p:spPr>
          <a:xfrm>
            <a:off x="4104925" y="3402683"/>
            <a:ext cx="1807047" cy="55971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4" name="Rectangle 53">
            <a:extLst>
              <a:ext uri="{FF2B5EF4-FFF2-40B4-BE49-F238E27FC236}">
                <a16:creationId xmlns:a16="http://schemas.microsoft.com/office/drawing/2014/main" id="{CCADB408-B4C0-4FAE-9110-BB190F9CD250}"/>
              </a:ext>
            </a:extLst>
          </p:cNvPr>
          <p:cNvSpPr/>
          <p:nvPr/>
        </p:nvSpPr>
        <p:spPr>
          <a:xfrm>
            <a:off x="4104925" y="4048259"/>
            <a:ext cx="1807047" cy="54279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6" name="Rectangle 55">
            <a:extLst>
              <a:ext uri="{FF2B5EF4-FFF2-40B4-BE49-F238E27FC236}">
                <a16:creationId xmlns:a16="http://schemas.microsoft.com/office/drawing/2014/main" id="{E31423D2-CC46-448F-904B-76AB42ABE0B9}"/>
              </a:ext>
            </a:extLst>
          </p:cNvPr>
          <p:cNvSpPr/>
          <p:nvPr/>
        </p:nvSpPr>
        <p:spPr>
          <a:xfrm>
            <a:off x="4110633" y="4678871"/>
            <a:ext cx="1807047" cy="7599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8" name="Rectangle 57">
            <a:extLst>
              <a:ext uri="{FF2B5EF4-FFF2-40B4-BE49-F238E27FC236}">
                <a16:creationId xmlns:a16="http://schemas.microsoft.com/office/drawing/2014/main" id="{ABB9B7C4-4B1D-479D-AF44-9862E5900B78}"/>
              </a:ext>
            </a:extLst>
          </p:cNvPr>
          <p:cNvSpPr/>
          <p:nvPr/>
        </p:nvSpPr>
        <p:spPr>
          <a:xfrm>
            <a:off x="4104925" y="5526595"/>
            <a:ext cx="1807047" cy="7599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4830620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0"/>
                                        </p:tgtEl>
                                      </p:cBhvr>
                                    </p:animEffect>
                                    <p:set>
                                      <p:cBhvr>
                                        <p:cTn id="7" dur="1" fill="hold">
                                          <p:stCondLst>
                                            <p:cond delay="499"/>
                                          </p:stCondLst>
                                        </p:cTn>
                                        <p:tgtEl>
                                          <p:spTgt spid="50"/>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childTnLst>
              </p:cTn>
              <p:nextCondLst>
                <p:cond evt="onClick" delay="0">
                  <p:tgtEl>
                    <p:spTgt spid="50"/>
                  </p:tgtEl>
                </p:cond>
              </p:nextCondLst>
            </p:seq>
            <p:seq concurrent="1" nextAc="seek">
              <p:cTn id="11" restart="whenNotActive" fill="hold" evtFilter="cancelBubble" nodeType="interactiveSeq">
                <p:stCondLst>
                  <p:cond evt="onClick" delay="0">
                    <p:tgtEl>
                      <p:spTgt spid="52"/>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52"/>
                                        </p:tgtEl>
                                      </p:cBhvr>
                                    </p:animEffect>
                                    <p:set>
                                      <p:cBhvr>
                                        <p:cTn id="16"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17" restart="whenNotActive" fill="hold" evtFilter="cancelBubble" nodeType="interactiveSeq">
                <p:stCondLst>
                  <p:cond evt="onClick" delay="0">
                    <p:tgtEl>
                      <p:spTgt spid="54"/>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54"/>
                                        </p:tgtEl>
                                      </p:cBhvr>
                                    </p:animEffect>
                                    <p:set>
                                      <p:cBhvr>
                                        <p:cTn id="22"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23" restart="whenNotActive" fill="hold" evtFilter="cancelBubble" nodeType="interactiveSeq">
                <p:stCondLst>
                  <p:cond evt="onClick" delay="0">
                    <p:tgtEl>
                      <p:spTgt spid="56"/>
                    </p:tgtEl>
                  </p:cond>
                </p:stCondLst>
                <p:endSync evt="end" delay="0">
                  <p:rtn val="all"/>
                </p:endSync>
                <p:childTnLst>
                  <p:par>
                    <p:cTn id="24" fill="hold">
                      <p:stCondLst>
                        <p:cond delay="0"/>
                      </p:stCondLst>
                      <p:childTnLst>
                        <p:par>
                          <p:cTn id="25" fill="hold">
                            <p:stCondLst>
                              <p:cond delay="0"/>
                            </p:stCondLst>
                            <p:childTnLst>
                              <p:par>
                                <p:cTn id="26" presetID="10" presetClass="exit" presetSubtype="0" fill="hold" grpId="0" nodeType="clickEffect">
                                  <p:stCondLst>
                                    <p:cond delay="0"/>
                                  </p:stCondLst>
                                  <p:childTnLst>
                                    <p:animEffect transition="out" filter="fade">
                                      <p:cBhvr>
                                        <p:cTn id="27" dur="500"/>
                                        <p:tgtEl>
                                          <p:spTgt spid="56"/>
                                        </p:tgtEl>
                                      </p:cBhvr>
                                    </p:animEffect>
                                    <p:set>
                                      <p:cBhvr>
                                        <p:cTn id="28"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29" restart="whenNotActive" fill="hold" evtFilter="cancelBubble" nodeType="interactiveSeq">
                <p:stCondLst>
                  <p:cond evt="onClick" delay="0">
                    <p:tgtEl>
                      <p:spTgt spid="58"/>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58"/>
                                        </p:tgtEl>
                                      </p:cBhvr>
                                    </p:animEffect>
                                    <p:set>
                                      <p:cBhvr>
                                        <p:cTn id="34" dur="1" fill="hold">
                                          <p:stCondLst>
                                            <p:cond delay="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childTnLst>
        </p:cTn>
      </p:par>
    </p:tnLst>
    <p:bldLst>
      <p:bldP spid="36" grpId="0"/>
      <p:bldP spid="50" grpId="0" animBg="1"/>
      <p:bldP spid="52" grpId="0" animBg="1"/>
      <p:bldP spid="54" grpId="0" animBg="1"/>
      <p:bldP spid="56" grpId="0" animBg="1"/>
      <p:bldP spid="5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a:extLst>
              <a:ext uri="{FF2B5EF4-FFF2-40B4-BE49-F238E27FC236}">
                <a16:creationId xmlns:a16="http://schemas.microsoft.com/office/drawing/2014/main" id="{8653A0F7-8BFC-41C1-B636-FCF064B37A79}"/>
              </a:ext>
            </a:extLst>
          </p:cNvPr>
          <p:cNvGrpSpPr/>
          <p:nvPr/>
        </p:nvGrpSpPr>
        <p:grpSpPr>
          <a:xfrm>
            <a:off x="-1144" y="0"/>
            <a:ext cx="9145144" cy="599127"/>
            <a:chOff x="-1144" y="0"/>
            <a:chExt cx="9145144" cy="599127"/>
          </a:xfrm>
        </p:grpSpPr>
        <p:sp>
          <p:nvSpPr>
            <p:cNvPr id="3" name="TextBox 2">
              <a:extLst>
                <a:ext uri="{FF2B5EF4-FFF2-40B4-BE49-F238E27FC236}">
                  <a16:creationId xmlns:a16="http://schemas.microsoft.com/office/drawing/2014/main" id="{9EFB40E5-3682-492F-A249-83CC49FBA535}"/>
                </a:ext>
              </a:extLst>
            </p:cNvPr>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Test Your Understanding</a:t>
              </a:r>
            </a:p>
          </p:txBody>
        </p:sp>
        <p:cxnSp>
          <p:nvCxnSpPr>
            <p:cNvPr id="4" name="Straight Connector 3">
              <a:extLst>
                <a:ext uri="{FF2B5EF4-FFF2-40B4-BE49-F238E27FC236}">
                  <a16:creationId xmlns:a16="http://schemas.microsoft.com/office/drawing/2014/main" id="{AB47B92B-2CFA-4AC7-AF84-E75AD4B237EF}"/>
                </a:ext>
              </a:extLst>
            </p:cNvPr>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a:extLst>
              <a:ext uri="{FF2B5EF4-FFF2-40B4-BE49-F238E27FC236}">
                <a16:creationId xmlns:a16="http://schemas.microsoft.com/office/drawing/2014/main" id="{582615CF-7818-4347-B281-1CA641BD6FA5}"/>
              </a:ext>
            </a:extLst>
          </p:cNvPr>
          <p:cNvPicPr>
            <a:picLocks noChangeAspect="1"/>
          </p:cNvPicPr>
          <p:nvPr/>
        </p:nvPicPr>
        <p:blipFill>
          <a:blip r:embed="rId2"/>
          <a:stretch>
            <a:fillRect/>
          </a:stretch>
        </p:blipFill>
        <p:spPr>
          <a:xfrm>
            <a:off x="1159032" y="980728"/>
            <a:ext cx="6825935" cy="2376264"/>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1B18939-139A-4BFF-81DB-297D03D100AA}"/>
                  </a:ext>
                </a:extLst>
              </p:cNvPr>
              <p:cNvSpPr txBox="1"/>
              <p:nvPr/>
            </p:nvSpPr>
            <p:spPr>
              <a:xfrm>
                <a:off x="1721395" y="2776736"/>
                <a:ext cx="175522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75÷12.5=</m:t>
                      </m:r>
                      <m:r>
                        <a:rPr lang="en-GB" b="1" i="1" smtClean="0">
                          <a:latin typeface="Cambria Math" panose="02040503050406030204" pitchFamily="18" charset="0"/>
                        </a:rPr>
                        <m:t>𝟔</m:t>
                      </m:r>
                    </m:oMath>
                  </m:oMathPara>
                </a14:m>
                <a:endParaRPr lang="en-GB" b="1" dirty="0"/>
              </a:p>
            </p:txBody>
          </p:sp>
        </mc:Choice>
        <mc:Fallback xmlns="">
          <p:sp>
            <p:nvSpPr>
              <p:cNvPr id="6" name="TextBox 5">
                <a:extLst>
                  <a:ext uri="{FF2B5EF4-FFF2-40B4-BE49-F238E27FC236}">
                    <a16:creationId xmlns:a16="http://schemas.microsoft.com/office/drawing/2014/main" id="{E1B18939-139A-4BFF-81DB-297D03D100AA}"/>
                  </a:ext>
                </a:extLst>
              </p:cNvPr>
              <p:cNvSpPr txBox="1">
                <a:spLocks noRot="1" noChangeAspect="1" noMove="1" noResize="1" noEditPoints="1" noAdjustHandles="1" noChangeArrowheads="1" noChangeShapeType="1" noTextEdit="1"/>
              </p:cNvSpPr>
              <p:nvPr/>
            </p:nvSpPr>
            <p:spPr>
              <a:xfrm>
                <a:off x="1721395" y="2776736"/>
                <a:ext cx="1755229" cy="369332"/>
              </a:xfrm>
              <a:prstGeom prst="rect">
                <a:avLst/>
              </a:prstGeom>
              <a:blipFill>
                <a:blip r:embed="rId3"/>
                <a:stretch>
                  <a:fillRect/>
                </a:stretch>
              </a:blipFill>
            </p:spPr>
            <p:txBody>
              <a:bodyPr/>
              <a:lstStyle/>
              <a:p>
                <a:r>
                  <a:rPr lang="en-GB">
                    <a:noFill/>
                  </a:rPr>
                  <a:t> </a:t>
                </a:r>
              </a:p>
            </p:txBody>
          </p:sp>
        </mc:Fallback>
      </mc:AlternateContent>
      <p:sp>
        <p:nvSpPr>
          <p:cNvPr id="7" name="Rectangle 6">
            <a:extLst>
              <a:ext uri="{FF2B5EF4-FFF2-40B4-BE49-F238E27FC236}">
                <a16:creationId xmlns:a16="http://schemas.microsoft.com/office/drawing/2014/main" id="{0B4793AF-979D-4816-9BE6-700063474AD4}"/>
              </a:ext>
            </a:extLst>
          </p:cNvPr>
          <p:cNvSpPr/>
          <p:nvPr/>
        </p:nvSpPr>
        <p:spPr>
          <a:xfrm>
            <a:off x="1776635" y="2823281"/>
            <a:ext cx="1633316" cy="28186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5739976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p:cNvGrpSpPr/>
          <p:nvPr/>
        </p:nvGrpSpPr>
        <p:grpSpPr>
          <a:xfrm>
            <a:off x="-1144" y="0"/>
            <a:ext cx="9145144" cy="599127"/>
            <a:chOff x="-1144" y="0"/>
            <a:chExt cx="9145144" cy="599127"/>
          </a:xfrm>
        </p:grpSpPr>
        <p:sp>
          <p:nvSpPr>
            <p:cNvPr id="3" name="TextBox 2"/>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Giving answer to “suitable degree of accuracy”</a:t>
              </a:r>
            </a:p>
          </p:txBody>
        </p:sp>
        <p:cxnSp>
          <p:nvCxnSpPr>
            <p:cNvPr id="4" name="Straight Connector 3"/>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Rectangle 4"/>
              <p:cNvSpPr/>
              <p:nvPr/>
            </p:nvSpPr>
            <p:spPr>
              <a:xfrm>
                <a:off x="574412" y="980728"/>
                <a:ext cx="7992888" cy="1482970"/>
              </a:xfrm>
              <a:prstGeom prst="rect">
                <a:avLst/>
              </a:prstGeom>
              <a:solidFill>
                <a:schemeClr val="bg1"/>
              </a:solidFill>
              <a:effectLst>
                <a:outerShdw blurRad="63500" sx="102000" sy="102000" algn="ctr" rotWithShape="0">
                  <a:prstClr val="black">
                    <a:alpha val="40000"/>
                  </a:prstClr>
                </a:outerShdw>
              </a:effectLst>
            </p:spPr>
            <p:txBody>
              <a:bodyPr wrap="square">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Times New Roman" panose="02020603050405020304" pitchFamily="18" charset="0"/>
                          <a:cs typeface="Times New Roman" panose="02020603050405020304" pitchFamily="18" charset="0"/>
                        </a:rPr>
                        <m:t>𝑚</m:t>
                      </m:r>
                      <m:r>
                        <a:rPr lang="en-GB" i="1">
                          <a:latin typeface="Cambria Math" panose="02040503050406030204" pitchFamily="18" charset="0"/>
                          <a:ea typeface="Times New Roman" panose="02020603050405020304" pitchFamily="18" charset="0"/>
                          <a:cs typeface="Times New Roman" panose="02020603050405020304" pitchFamily="18" charset="0"/>
                        </a:rPr>
                        <m:t>=</m:t>
                      </m:r>
                      <m:f>
                        <m:fPr>
                          <m:ctrlPr>
                            <a:rPr lang="en-GB" i="1">
                              <a:effectLst/>
                              <a:latin typeface="Cambria Math" panose="02040503050406030204" pitchFamily="18" charset="0"/>
                              <a:ea typeface="Times New Roman" panose="02020603050405020304" pitchFamily="18" charset="0"/>
                            </a:rPr>
                          </m:ctrlPr>
                        </m:fPr>
                        <m:num>
                          <m:rad>
                            <m:radPr>
                              <m:degHide m:val="on"/>
                              <m:ctrlPr>
                                <a:rPr lang="en-GB" i="1">
                                  <a:effectLst/>
                                  <a:latin typeface="Cambria Math" panose="02040503050406030204" pitchFamily="18" charset="0"/>
                                  <a:ea typeface="Times New Roman" panose="02020603050405020304" pitchFamily="18" charset="0"/>
                                </a:rPr>
                              </m:ctrlPr>
                            </m:radPr>
                            <m:deg/>
                            <m:e>
                              <m:r>
                                <a:rPr lang="en-GB" i="1">
                                  <a:effectLst/>
                                  <a:latin typeface="Cambria Math" panose="02040503050406030204" pitchFamily="18" charset="0"/>
                                  <a:ea typeface="Times New Roman" panose="02020603050405020304" pitchFamily="18" charset="0"/>
                                  <a:cs typeface="Times New Roman" panose="02020603050405020304" pitchFamily="18" charset="0"/>
                                </a:rPr>
                                <m:t>𝑠</m:t>
                              </m:r>
                            </m:e>
                          </m:rad>
                        </m:num>
                        <m:den>
                          <m:r>
                            <a:rPr lang="en-GB" i="1">
                              <a:effectLst/>
                              <a:latin typeface="Cambria Math" panose="02040503050406030204" pitchFamily="18" charset="0"/>
                              <a:ea typeface="Times New Roman" panose="02020603050405020304" pitchFamily="18" charset="0"/>
                              <a:cs typeface="Times New Roman" panose="02020603050405020304" pitchFamily="18" charset="0"/>
                            </a:rPr>
                            <m:t>𝑡</m:t>
                          </m:r>
                        </m:den>
                      </m:f>
                      <m:r>
                        <a:rPr lang="en-GB" i="1">
                          <a:effectLst/>
                          <a:latin typeface="Cambria Math" panose="02040503050406030204" pitchFamily="18" charset="0"/>
                          <a:ea typeface="Times New Roman" panose="02020603050405020304" pitchFamily="18" charset="0"/>
                          <a:cs typeface="Times New Roman" panose="02020603050405020304" pitchFamily="18" charset="0"/>
                        </a:rPr>
                        <m:t>         </m:t>
                      </m:r>
                    </m:oMath>
                  </m:oMathPara>
                </a14:m>
                <a:endParaRPr lang="en-GB" dirty="0">
                  <a:ea typeface="Times New Roman" panose="02020603050405020304" pitchFamily="18" charset="0"/>
                  <a:cs typeface="Times New Roman" panose="02020603050405020304" pitchFamily="18" charset="0"/>
                </a:endParaRPr>
              </a:p>
              <a:p>
                <a14:m>
                  <m:oMath xmlns:m="http://schemas.openxmlformats.org/officeDocument/2006/math">
                    <m:r>
                      <a:rPr lang="en-GB" i="1">
                        <a:effectLst/>
                        <a:latin typeface="Cambria Math" panose="02040503050406030204" pitchFamily="18" charset="0"/>
                        <a:ea typeface="Times New Roman" panose="02020603050405020304" pitchFamily="18" charset="0"/>
                        <a:cs typeface="Times New Roman" panose="02020603050405020304" pitchFamily="18" charset="0"/>
                      </a:rPr>
                      <m:t>𝑠</m:t>
                    </m:r>
                    <m:r>
                      <a:rPr lang="en-GB" i="1">
                        <a:effectLst/>
                        <a:latin typeface="Cambria Math" panose="02040503050406030204" pitchFamily="18" charset="0"/>
                        <a:ea typeface="Times New Roman" panose="02020603050405020304" pitchFamily="18" charset="0"/>
                        <a:cs typeface="Times New Roman" panose="02020603050405020304" pitchFamily="18" charset="0"/>
                      </a:rPr>
                      <m:t>=3.47</m:t>
                    </m:r>
                  </m:oMath>
                </a14:m>
                <a:r>
                  <a:rPr lang="en-GB" dirty="0">
                    <a:effectLst/>
                    <a:latin typeface="Calibri" panose="020F0502020204030204" pitchFamily="34" charset="0"/>
                    <a:ea typeface="Times New Roman" panose="02020603050405020304" pitchFamily="18" charset="0"/>
                    <a:cs typeface="Times New Roman" panose="02020603050405020304" pitchFamily="18" charset="0"/>
                  </a:rPr>
                  <a:t> correct to 2 decimal places. </a:t>
                </a:r>
                <a14:m>
                  <m:oMath xmlns:m="http://schemas.openxmlformats.org/officeDocument/2006/math">
                    <m:r>
                      <a:rPr lang="en-GB"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GB" i="1">
                        <a:effectLst/>
                        <a:latin typeface="Cambria Math" panose="02040503050406030204" pitchFamily="18" charset="0"/>
                        <a:ea typeface="Times New Roman" panose="02020603050405020304" pitchFamily="18" charset="0"/>
                        <a:cs typeface="Times New Roman" panose="02020603050405020304" pitchFamily="18" charset="0"/>
                      </a:rPr>
                      <m:t>=8.132</m:t>
                    </m:r>
                  </m:oMath>
                </a14:m>
                <a:r>
                  <a:rPr lang="en-GB" dirty="0">
                    <a:effectLst/>
                    <a:latin typeface="Calibri" panose="020F0502020204030204" pitchFamily="34" charset="0"/>
                    <a:ea typeface="Times New Roman" panose="02020603050405020304" pitchFamily="18" charset="0"/>
                    <a:cs typeface="Times New Roman" panose="02020603050405020304" pitchFamily="18" charset="0"/>
                  </a:rPr>
                  <a:t> correct to 3 decimal places. By considering bounds, work out the value of </a:t>
                </a:r>
                <a14:m>
                  <m:oMath xmlns:m="http://schemas.openxmlformats.org/officeDocument/2006/math">
                    <m:r>
                      <a:rPr lang="en-GB" i="1">
                        <a:effectLst/>
                        <a:latin typeface="Cambria Math" panose="02040503050406030204" pitchFamily="18" charset="0"/>
                        <a:ea typeface="Times New Roman" panose="02020603050405020304" pitchFamily="18" charset="0"/>
                        <a:cs typeface="Times New Roman" panose="02020603050405020304" pitchFamily="18" charset="0"/>
                      </a:rPr>
                      <m:t>𝑚</m:t>
                    </m:r>
                  </m:oMath>
                </a14:m>
                <a:r>
                  <a:rPr lang="en-GB" dirty="0">
                    <a:effectLst/>
                    <a:latin typeface="Calibri" panose="020F0502020204030204" pitchFamily="34" charset="0"/>
                    <a:ea typeface="Times New Roman" panose="02020603050405020304" pitchFamily="18" charset="0"/>
                    <a:cs typeface="Times New Roman" panose="02020603050405020304" pitchFamily="18" charset="0"/>
                  </a:rPr>
                  <a:t> to a suitable degree of accuracy. You must show all your working and give a reason for your final answer.</a:t>
                </a:r>
                <a:endParaRPr lang="en-GB" dirty="0"/>
              </a:p>
            </p:txBody>
          </p:sp>
        </mc:Choice>
        <mc:Fallback xmlns="">
          <p:sp>
            <p:nvSpPr>
              <p:cNvPr id="5" name="Rectangle 4"/>
              <p:cNvSpPr>
                <a:spLocks noRot="1" noChangeAspect="1" noMove="1" noResize="1" noEditPoints="1" noAdjustHandles="1" noChangeArrowheads="1" noChangeShapeType="1" noTextEdit="1"/>
              </p:cNvSpPr>
              <p:nvPr/>
            </p:nvSpPr>
            <p:spPr>
              <a:xfrm>
                <a:off x="574412" y="980728"/>
                <a:ext cx="7992888" cy="1482970"/>
              </a:xfrm>
              <a:prstGeom prst="rect">
                <a:avLst/>
              </a:prstGeom>
              <a:blipFill rotWithShape="0">
                <a:blip r:embed="rId2"/>
                <a:stretch>
                  <a:fillRect b="-372"/>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043608" y="2852936"/>
                <a:ext cx="7416824" cy="36549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𝑠</m:t>
                          </m:r>
                        </m:e>
                        <m:sub>
                          <m:r>
                            <a:rPr lang="en-GB" b="0" i="1" smtClean="0">
                              <a:latin typeface="Cambria Math" panose="02040503050406030204" pitchFamily="18" charset="0"/>
                            </a:rPr>
                            <m:t>𝑙𝑜𝑤𝑒𝑟</m:t>
                          </m:r>
                        </m:sub>
                      </m:sSub>
                      <m:r>
                        <a:rPr lang="en-GB" b="0" i="1" smtClean="0">
                          <a:latin typeface="Cambria Math" panose="02040503050406030204" pitchFamily="18" charset="0"/>
                        </a:rPr>
                        <m:t>=3.465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𝑠</m:t>
                          </m:r>
                        </m:e>
                        <m:sub>
                          <m:r>
                            <a:rPr lang="en-GB" b="0" i="1" smtClean="0">
                              <a:latin typeface="Cambria Math" panose="02040503050406030204" pitchFamily="18" charset="0"/>
                            </a:rPr>
                            <m:t>𝑢𝑝𝑝𝑒𝑟</m:t>
                          </m:r>
                        </m:sub>
                      </m:sSub>
                      <m:r>
                        <a:rPr lang="en-GB" b="0" i="1" smtClean="0">
                          <a:latin typeface="Cambria Math" panose="02040503050406030204" pitchFamily="18" charset="0"/>
                        </a:rPr>
                        <m:t>=3.475</m:t>
                      </m:r>
                    </m:oMath>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𝑙𝑜𝑤𝑒𝑟</m:t>
                          </m:r>
                        </m:sub>
                      </m:sSub>
                      <m:r>
                        <a:rPr lang="en-GB" b="0" i="1" smtClean="0">
                          <a:latin typeface="Cambria Math" panose="02040503050406030204" pitchFamily="18" charset="0"/>
                        </a:rPr>
                        <m:t>=8.1315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𝑢𝑝𝑝𝑒𝑟</m:t>
                          </m:r>
                        </m:sub>
                      </m:sSub>
                      <m:r>
                        <a:rPr lang="en-GB" b="0" i="1" smtClean="0">
                          <a:latin typeface="Cambria Math" panose="02040503050406030204" pitchFamily="18" charset="0"/>
                        </a:rPr>
                        <m:t>=8.1325</m:t>
                      </m:r>
                    </m:oMath>
                  </m:oMathPara>
                </a14:m>
                <a:endParaRPr lang="en-GB" dirty="0"/>
              </a:p>
              <a:p>
                <a:endParaRPr lang="en-GB" dirty="0"/>
              </a:p>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𝑙𝑜𝑤𝑒𝑟</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ad>
                            <m:radPr>
                              <m:degHide m:val="on"/>
                              <m:ctrlPr>
                                <a:rPr lang="en-GB" b="0" i="1" smtClean="0">
                                  <a:latin typeface="Cambria Math" panose="02040503050406030204" pitchFamily="18" charset="0"/>
                                </a:rPr>
                              </m:ctrlPr>
                            </m:radPr>
                            <m:deg/>
                            <m:e>
                              <m:sSub>
                                <m:sSubPr>
                                  <m:ctrlPr>
                                    <a:rPr lang="en-GB" b="0" i="1" smtClean="0">
                                      <a:latin typeface="Cambria Math" panose="02040503050406030204" pitchFamily="18" charset="0"/>
                                    </a:rPr>
                                  </m:ctrlPr>
                                </m:sSubPr>
                                <m:e>
                                  <m:r>
                                    <a:rPr lang="en-GB" b="0" i="1" smtClean="0">
                                      <a:latin typeface="Cambria Math" panose="02040503050406030204" pitchFamily="18" charset="0"/>
                                    </a:rPr>
                                    <m:t>𝑠</m:t>
                                  </m:r>
                                </m:e>
                                <m:sub>
                                  <m:r>
                                    <a:rPr lang="en-GB" b="0" i="1" smtClean="0">
                                      <a:latin typeface="Cambria Math" panose="02040503050406030204" pitchFamily="18" charset="0"/>
                                    </a:rPr>
                                    <m:t>𝑙𝑜𝑤𝑒𝑟</m:t>
                                  </m:r>
                                </m:sub>
                              </m:sSub>
                            </m:e>
                          </m:rad>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𝑢𝑝𝑝𝑒𝑟</m:t>
                              </m:r>
                            </m:sub>
                          </m:sSub>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ad>
                            <m:radPr>
                              <m:degHide m:val="on"/>
                              <m:ctrlPr>
                                <a:rPr lang="en-GB" b="0" i="1" smtClean="0">
                                  <a:latin typeface="Cambria Math" panose="02040503050406030204" pitchFamily="18" charset="0"/>
                                </a:rPr>
                              </m:ctrlPr>
                            </m:radPr>
                            <m:deg/>
                            <m:e>
                              <m:r>
                                <a:rPr lang="en-GB" b="0" i="1" smtClean="0">
                                  <a:latin typeface="Cambria Math" panose="02040503050406030204" pitchFamily="18" charset="0"/>
                                </a:rPr>
                                <m:t>3.465</m:t>
                              </m:r>
                            </m:e>
                          </m:rad>
                        </m:num>
                        <m:den>
                          <m:r>
                            <a:rPr lang="en-GB" b="0" i="1" smtClean="0">
                              <a:latin typeface="Cambria Math" panose="02040503050406030204" pitchFamily="18" charset="0"/>
                            </a:rPr>
                            <m:t>8.1325</m:t>
                          </m:r>
                        </m:den>
                      </m:f>
                      <m:r>
                        <a:rPr lang="en-GB" b="0" i="1" smtClean="0">
                          <a:latin typeface="Cambria Math" panose="02040503050406030204" pitchFamily="18" charset="0"/>
                        </a:rPr>
                        <m:t>=0.2288903…</m:t>
                      </m:r>
                    </m:oMath>
                    <m:oMath xmlns:m="http://schemas.openxmlformats.org/officeDocument/2006/math">
                      <m:sSub>
                        <m:sSubPr>
                          <m:ctrlPr>
                            <a:rPr lang="en-GB" i="1">
                              <a:latin typeface="Cambria Math" panose="02040503050406030204" pitchFamily="18" charset="0"/>
                            </a:rPr>
                          </m:ctrlPr>
                        </m:sSubPr>
                        <m:e>
                          <m:r>
                            <a:rPr lang="en-GB" i="1">
                              <a:latin typeface="Cambria Math"/>
                            </a:rPr>
                            <m:t>𝑚</m:t>
                          </m:r>
                        </m:e>
                        <m:sub>
                          <m:r>
                            <a:rPr lang="en-GB" i="1">
                              <a:latin typeface="Cambria Math"/>
                            </a:rPr>
                            <m:t>𝑢𝑝𝑝𝑒𝑟</m:t>
                          </m:r>
                        </m:sub>
                      </m:sSub>
                      <m:r>
                        <a:rPr lang="en-GB" i="1">
                          <a:latin typeface="Cambria Math"/>
                        </a:rPr>
                        <m:t>=</m:t>
                      </m:r>
                      <m:f>
                        <m:fPr>
                          <m:ctrlPr>
                            <a:rPr lang="en-GB" i="1">
                              <a:latin typeface="Cambria Math" panose="02040503050406030204" pitchFamily="18" charset="0"/>
                            </a:rPr>
                          </m:ctrlPr>
                        </m:fPr>
                        <m:num>
                          <m:rad>
                            <m:radPr>
                              <m:degHide m:val="on"/>
                              <m:ctrlPr>
                                <a:rPr lang="en-GB" i="1">
                                  <a:latin typeface="Cambria Math" panose="02040503050406030204" pitchFamily="18" charset="0"/>
                                </a:rPr>
                              </m:ctrlPr>
                            </m:radPr>
                            <m:deg/>
                            <m:e>
                              <m:sSub>
                                <m:sSubPr>
                                  <m:ctrlPr>
                                    <a:rPr lang="en-GB" i="1">
                                      <a:latin typeface="Cambria Math" panose="02040503050406030204" pitchFamily="18" charset="0"/>
                                    </a:rPr>
                                  </m:ctrlPr>
                                </m:sSubPr>
                                <m:e>
                                  <m:r>
                                    <a:rPr lang="en-GB" i="1">
                                      <a:latin typeface="Cambria Math"/>
                                    </a:rPr>
                                    <m:t>𝑠</m:t>
                                  </m:r>
                                </m:e>
                                <m:sub>
                                  <m:r>
                                    <a:rPr lang="en-GB" i="1">
                                      <a:latin typeface="Cambria Math"/>
                                    </a:rPr>
                                    <m:t>𝑢𝑝𝑝𝑒𝑟</m:t>
                                  </m:r>
                                </m:sub>
                              </m:sSub>
                            </m:e>
                          </m:rad>
                        </m:num>
                        <m:den>
                          <m:sSub>
                            <m:sSubPr>
                              <m:ctrlPr>
                                <a:rPr lang="en-GB" i="1">
                                  <a:latin typeface="Cambria Math" panose="02040503050406030204" pitchFamily="18" charset="0"/>
                                </a:rPr>
                              </m:ctrlPr>
                            </m:sSubPr>
                            <m:e>
                              <m:r>
                                <a:rPr lang="en-GB" i="1">
                                  <a:latin typeface="Cambria Math"/>
                                </a:rPr>
                                <m:t>𝑡</m:t>
                              </m:r>
                            </m:e>
                            <m:sub>
                              <m:r>
                                <a:rPr lang="en-GB" i="1">
                                  <a:latin typeface="Cambria Math"/>
                                </a:rPr>
                                <m:t>𝑙𝑜𝑤𝑒𝑟</m:t>
                              </m:r>
                            </m:sub>
                          </m:sSub>
                        </m:den>
                      </m:f>
                      <m:r>
                        <a:rPr lang="en-GB" i="1">
                          <a:latin typeface="Cambria Math"/>
                        </a:rPr>
                        <m:t>=</m:t>
                      </m:r>
                      <m:f>
                        <m:fPr>
                          <m:ctrlPr>
                            <a:rPr lang="en-GB" i="1">
                              <a:latin typeface="Cambria Math" panose="02040503050406030204" pitchFamily="18" charset="0"/>
                            </a:rPr>
                          </m:ctrlPr>
                        </m:fPr>
                        <m:num>
                          <m:rad>
                            <m:radPr>
                              <m:degHide m:val="on"/>
                              <m:ctrlPr>
                                <a:rPr lang="en-GB" i="1">
                                  <a:latin typeface="Cambria Math" panose="02040503050406030204" pitchFamily="18" charset="0"/>
                                </a:rPr>
                              </m:ctrlPr>
                            </m:radPr>
                            <m:deg/>
                            <m:e>
                              <m:r>
                                <a:rPr lang="en-GB" i="1">
                                  <a:latin typeface="Cambria Math"/>
                                </a:rPr>
                                <m:t>3.475</m:t>
                              </m:r>
                            </m:e>
                          </m:rad>
                        </m:num>
                        <m:den>
                          <m:r>
                            <a:rPr lang="en-GB" i="1">
                              <a:latin typeface="Cambria Math"/>
                            </a:rPr>
                            <m:t>8.1315</m:t>
                          </m:r>
                        </m:den>
                      </m:f>
                      <m:r>
                        <a:rPr lang="en-GB" i="1">
                          <a:latin typeface="Cambria Math"/>
                        </a:rPr>
                        <m:t>=0.2292486…</m:t>
                      </m:r>
                    </m:oMath>
                  </m:oMathPara>
                </a14:m>
                <a:endParaRPr lang="en-GB" dirty="0"/>
              </a:p>
              <a:p>
                <a:endParaRPr lang="en-GB" dirty="0"/>
              </a:p>
              <a:p>
                <a:endParaRPr lang="en-GB" dirty="0"/>
              </a:p>
              <a:p>
                <a:endParaRPr lang="en-GB" dirty="0"/>
              </a:p>
              <a:p>
                <a:endParaRPr lang="en-GB" dirty="0"/>
              </a:p>
              <a:p>
                <a14:m>
                  <m:oMath xmlns:m="http://schemas.openxmlformats.org/officeDocument/2006/math">
                    <m:r>
                      <a:rPr lang="en-GB" b="0" i="1" smtClean="0">
                        <a:latin typeface="Cambria Math" panose="02040503050406030204" pitchFamily="18" charset="0"/>
                      </a:rPr>
                      <m:t>𝑚</m:t>
                    </m:r>
                    <m:r>
                      <a:rPr lang="en-GB" b="0" i="1" smtClean="0">
                        <a:latin typeface="Cambria Math" panose="02040503050406030204" pitchFamily="18" charset="0"/>
                      </a:rPr>
                      <m:t>=0.229</m:t>
                    </m:r>
                  </m:oMath>
                </a14:m>
                <a:r>
                  <a:rPr lang="en-GB" dirty="0"/>
                  <a:t> “as both the lower bound and upper bound are this to 3dp”.</a:t>
                </a:r>
              </a:p>
            </p:txBody>
          </p:sp>
        </mc:Choice>
        <mc:Fallback xmlns="">
          <p:sp>
            <p:nvSpPr>
              <p:cNvPr id="6" name="TextBox 5"/>
              <p:cNvSpPr txBox="1">
                <a:spLocks noRot="1" noChangeAspect="1" noMove="1" noResize="1" noEditPoints="1" noAdjustHandles="1" noChangeArrowheads="1" noChangeShapeType="1" noTextEdit="1"/>
              </p:cNvSpPr>
              <p:nvPr/>
            </p:nvSpPr>
            <p:spPr>
              <a:xfrm>
                <a:off x="1043608" y="2852936"/>
                <a:ext cx="7416824" cy="3654975"/>
              </a:xfrm>
              <a:prstGeom prst="rect">
                <a:avLst/>
              </a:prstGeom>
              <a:blipFill rotWithShape="0">
                <a:blip r:embed="rId3"/>
                <a:stretch>
                  <a:fillRect b="-1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51520" y="5148317"/>
                <a:ext cx="8640960" cy="7386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If we had to only choose a single value for </a:t>
                </a:r>
                <a14:m>
                  <m:oMath xmlns:m="http://schemas.openxmlformats.org/officeDocument/2006/math">
                    <m:r>
                      <a:rPr lang="en-GB" sz="1400" i="1">
                        <a:latin typeface="Cambria Math" panose="02040503050406030204" pitchFamily="18" charset="0"/>
                      </a:rPr>
                      <m:t>𝑚</m:t>
                    </m:r>
                  </m:oMath>
                </a14:m>
                <a:r>
                  <a:rPr lang="en-GB" sz="1400" dirty="0"/>
                  <a:t>, what would be most sensible?</a:t>
                </a:r>
              </a:p>
              <a:p>
                <a:r>
                  <a:rPr lang="en-GB" sz="1400" b="1" dirty="0"/>
                  <a:t>We don’t know where </a:t>
                </a:r>
                <a14:m>
                  <m:oMath xmlns:m="http://schemas.openxmlformats.org/officeDocument/2006/math">
                    <m:r>
                      <a:rPr lang="en-GB" sz="1400" b="1" i="1" smtClean="0">
                        <a:latin typeface="Cambria Math" panose="02040503050406030204" pitchFamily="18" charset="0"/>
                      </a:rPr>
                      <m:t>𝒎</m:t>
                    </m:r>
                  </m:oMath>
                </a14:m>
                <a:r>
                  <a:rPr lang="en-GB" sz="1400" b="1" dirty="0"/>
                  <a:t> is between the 0.2289… and 0.2292… Ideally we want to quote a value of </a:t>
                </a:r>
                <a14:m>
                  <m:oMath xmlns:m="http://schemas.openxmlformats.org/officeDocument/2006/math">
                    <m:r>
                      <a:rPr lang="en-GB" sz="1400" b="1" i="1" smtClean="0">
                        <a:latin typeface="Cambria Math" panose="02040503050406030204" pitchFamily="18" charset="0"/>
                      </a:rPr>
                      <m:t>𝒎</m:t>
                    </m:r>
                  </m:oMath>
                </a14:m>
                <a:r>
                  <a:rPr lang="en-GB" sz="1400" b="1" dirty="0"/>
                  <a:t> such that we would round to this same value regardless of what </a:t>
                </a:r>
                <a14:m>
                  <m:oMath xmlns:m="http://schemas.openxmlformats.org/officeDocument/2006/math">
                    <m:r>
                      <a:rPr lang="en-GB" sz="1400" b="1" i="1" smtClean="0">
                        <a:latin typeface="Cambria Math" panose="02040503050406030204" pitchFamily="18" charset="0"/>
                      </a:rPr>
                      <m:t>𝒎</m:t>
                    </m:r>
                  </m:oMath>
                </a14:m>
                <a:r>
                  <a:rPr lang="en-GB" sz="1400" b="1" dirty="0"/>
                  <a:t> actually was, but still give as much accuracy as possible..</a:t>
                </a:r>
              </a:p>
            </p:txBody>
          </p:sp>
        </mc:Choice>
        <mc:Fallback xmlns="">
          <p:sp>
            <p:nvSpPr>
              <p:cNvPr id="7" name="TextBox 6"/>
              <p:cNvSpPr txBox="1">
                <a:spLocks noRot="1" noChangeAspect="1" noMove="1" noResize="1" noEditPoints="1" noAdjustHandles="1" noChangeArrowheads="1" noChangeShapeType="1" noTextEdit="1"/>
              </p:cNvSpPr>
              <p:nvPr/>
            </p:nvSpPr>
            <p:spPr>
              <a:xfrm>
                <a:off x="251520" y="5148317"/>
                <a:ext cx="8640960" cy="738664"/>
              </a:xfrm>
              <a:prstGeom prst="rect">
                <a:avLst/>
              </a:prstGeom>
              <a:blipFill>
                <a:blip r:embed="rId4"/>
                <a:stretch>
                  <a:fillRect l="-70" r="-141" b="-5600"/>
                </a:stretch>
              </a:blipFill>
            </p:spPr>
            <p:txBody>
              <a:bodyPr/>
              <a:lstStyle/>
              <a:p>
                <a:r>
                  <a:rPr lang="en-GB">
                    <a:noFill/>
                  </a:rPr>
                  <a:t> </a:t>
                </a:r>
              </a:p>
            </p:txBody>
          </p:sp>
        </mc:Fallback>
      </mc:AlternateContent>
      <p:sp>
        <p:nvSpPr>
          <p:cNvPr id="8" name="Rectangle 7"/>
          <p:cNvSpPr/>
          <p:nvPr/>
        </p:nvSpPr>
        <p:spPr>
          <a:xfrm>
            <a:off x="1691680" y="2663520"/>
            <a:ext cx="6336704" cy="9815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Find bounds of each variable ?</a:t>
            </a:r>
          </a:p>
        </p:txBody>
      </p:sp>
      <mc:AlternateContent xmlns:mc="http://schemas.openxmlformats.org/markup-compatibility/2006" xmlns:a14="http://schemas.microsoft.com/office/drawing/2010/main">
        <mc:Choice Requires="a14">
          <p:sp>
            <p:nvSpPr>
              <p:cNvPr id="9" name="Rectangle 8"/>
              <p:cNvSpPr/>
              <p:nvPr/>
            </p:nvSpPr>
            <p:spPr>
              <a:xfrm>
                <a:off x="1691680" y="3730384"/>
                <a:ext cx="6336704" cy="13369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Use to find bounds of </a:t>
                </a:r>
                <a14:m>
                  <m:oMath xmlns:m="http://schemas.openxmlformats.org/officeDocument/2006/math">
                    <m:r>
                      <a:rPr lang="en-GB" sz="2800" b="0" i="1" smtClean="0">
                        <a:latin typeface="Cambria Math" panose="02040503050406030204" pitchFamily="18" charset="0"/>
                      </a:rPr>
                      <m:t>𝑚</m:t>
                    </m:r>
                  </m:oMath>
                </a14:m>
                <a:r>
                  <a:rPr lang="en-GB" sz="2800" dirty="0"/>
                  <a:t> ?</a:t>
                </a:r>
              </a:p>
            </p:txBody>
          </p:sp>
        </mc:Choice>
        <mc:Fallback xmlns="">
          <p:sp>
            <p:nvSpPr>
              <p:cNvPr id="9" name="Rectangle 8"/>
              <p:cNvSpPr>
                <a:spLocks noRot="1" noChangeAspect="1" noMove="1" noResize="1" noEditPoints="1" noAdjustHandles="1" noChangeArrowheads="1" noChangeShapeType="1" noTextEdit="1"/>
              </p:cNvSpPr>
              <p:nvPr/>
            </p:nvSpPr>
            <p:spPr>
              <a:xfrm>
                <a:off x="1691680" y="3730384"/>
                <a:ext cx="6336704" cy="1336916"/>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884312" y="6008464"/>
                <a:ext cx="7560840" cy="64235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Final value of </a:t>
                </a:r>
                <a14:m>
                  <m:oMath xmlns:m="http://schemas.openxmlformats.org/officeDocument/2006/math">
                    <m:r>
                      <a:rPr lang="en-GB" sz="2800" b="0" i="1" smtClean="0">
                        <a:latin typeface="Cambria Math" panose="02040503050406030204" pitchFamily="18" charset="0"/>
                      </a:rPr>
                      <m:t>𝑚</m:t>
                    </m:r>
                  </m:oMath>
                </a14:m>
                <a:r>
                  <a:rPr lang="en-GB" sz="2800" dirty="0"/>
                  <a:t> and why ?</a:t>
                </a:r>
              </a:p>
            </p:txBody>
          </p:sp>
        </mc:Choice>
        <mc:Fallback xmlns="">
          <p:sp>
            <p:nvSpPr>
              <p:cNvPr id="10" name="Rectangle 9"/>
              <p:cNvSpPr>
                <a:spLocks noRot="1" noChangeAspect="1" noMove="1" noResize="1" noEditPoints="1" noAdjustHandles="1" noChangeArrowheads="1" noChangeShapeType="1" noTextEdit="1"/>
              </p:cNvSpPr>
              <p:nvPr/>
            </p:nvSpPr>
            <p:spPr>
              <a:xfrm>
                <a:off x="884312" y="6008464"/>
                <a:ext cx="7560840" cy="642356"/>
              </a:xfrm>
              <a:prstGeom prst="rect">
                <a:avLst/>
              </a:prstGeom>
              <a:blipFill>
                <a:blip r:embed="rId6"/>
                <a:stretch>
                  <a:fillRect b="-15596"/>
                </a:stretch>
              </a:blipFill>
            </p:spPr>
            <p:txBody>
              <a:bodyPr/>
              <a:lstStyle/>
              <a:p>
                <a:r>
                  <a:rPr lang="en-GB">
                    <a:noFill/>
                  </a:rPr>
                  <a:t> </a:t>
                </a:r>
              </a:p>
            </p:txBody>
          </p:sp>
        </mc:Fallback>
      </mc:AlternateContent>
      <p:sp>
        <p:nvSpPr>
          <p:cNvPr id="11" name="Rectangle 10"/>
          <p:cNvSpPr/>
          <p:nvPr/>
        </p:nvSpPr>
        <p:spPr>
          <a:xfrm>
            <a:off x="288454" y="5455149"/>
            <a:ext cx="8550746" cy="38367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42159486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p:cNvGrpSpPr/>
          <p:nvPr/>
        </p:nvGrpSpPr>
        <p:grpSpPr>
          <a:xfrm>
            <a:off x="-1144" y="0"/>
            <a:ext cx="9145144" cy="599127"/>
            <a:chOff x="-1144" y="0"/>
            <a:chExt cx="9145144" cy="599127"/>
          </a:xfrm>
        </p:grpSpPr>
        <p:sp>
          <p:nvSpPr>
            <p:cNvPr id="3" name="TextBox 2"/>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Practising that last step…</a:t>
              </a:r>
            </a:p>
          </p:txBody>
        </p:sp>
        <p:cxnSp>
          <p:nvCxnSpPr>
            <p:cNvPr id="4" name="Straight Connector 3"/>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94392" y="847267"/>
                <a:ext cx="8352928" cy="646331"/>
              </a:xfrm>
              <a:prstGeom prst="rect">
                <a:avLst/>
              </a:prstGeom>
              <a:noFill/>
            </p:spPr>
            <p:txBody>
              <a:bodyPr wrap="square" rtlCol="0">
                <a:spAutoFit/>
              </a:bodyPr>
              <a:lstStyle/>
              <a:p>
                <a:r>
                  <a:rPr lang="en-GB" dirty="0"/>
                  <a:t>In each case you’re trying to find a single suitable value of </a:t>
                </a:r>
                <a14:m>
                  <m:oMath xmlns:m="http://schemas.openxmlformats.org/officeDocument/2006/math">
                    <m:r>
                      <a:rPr lang="en-GB" b="0" i="1" smtClean="0">
                        <a:latin typeface="Cambria Math" panose="02040503050406030204" pitchFamily="18" charset="0"/>
                      </a:rPr>
                      <m:t>𝑚</m:t>
                    </m:r>
                  </m:oMath>
                </a14:m>
                <a:r>
                  <a:rPr lang="en-GB" dirty="0"/>
                  <a:t> to use (with justification), and you’ve calculated the upper and lower bounds.</a:t>
                </a:r>
              </a:p>
            </p:txBody>
          </p:sp>
        </mc:Choice>
        <mc:Fallback xmlns="">
          <p:sp>
            <p:nvSpPr>
              <p:cNvPr id="5" name="TextBox 4"/>
              <p:cNvSpPr txBox="1">
                <a:spLocks noRot="1" noChangeAspect="1" noMove="1" noResize="1" noEditPoints="1" noAdjustHandles="1" noChangeArrowheads="1" noChangeShapeType="1" noTextEdit="1"/>
              </p:cNvSpPr>
              <p:nvPr/>
            </p:nvSpPr>
            <p:spPr>
              <a:xfrm>
                <a:off x="394392" y="847267"/>
                <a:ext cx="8352928" cy="646331"/>
              </a:xfrm>
              <a:prstGeom prst="rect">
                <a:avLst/>
              </a:prstGeom>
              <a:blipFill rotWithShape="0">
                <a:blip r:embed="rId2"/>
                <a:stretch>
                  <a:fillRect l="-657" t="-5660"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11560" y="2132856"/>
                <a:ext cx="4104456" cy="122174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𝑙𝑜𝑤𝑒𝑟</m:t>
                          </m:r>
                        </m:sub>
                      </m:sSub>
                      <m:r>
                        <a:rPr lang="en-GB" b="0" i="1" smtClean="0">
                          <a:latin typeface="Cambria Math" panose="02040503050406030204" pitchFamily="18" charset="0"/>
                        </a:rPr>
                        <m:t>=15.6241</m:t>
                      </m:r>
                    </m:oMath>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𝑢𝑝𝑝𝑒𝑟</m:t>
                          </m:r>
                        </m:sub>
                      </m:sSub>
                      <m:r>
                        <a:rPr lang="en-GB" b="0" i="1" smtClean="0">
                          <a:latin typeface="Cambria Math" panose="02040503050406030204" pitchFamily="18" charset="0"/>
                        </a:rPr>
                        <m:t>=15.5935</m:t>
                      </m:r>
                    </m:oMath>
                  </m:oMathPara>
                </a14:m>
                <a:endParaRPr lang="en-GB" dirty="0"/>
              </a:p>
              <a:p>
                <a14:m>
                  <m:oMath xmlns:m="http://schemas.openxmlformats.org/officeDocument/2006/math">
                    <m:r>
                      <a:rPr lang="en-GB" b="0" i="1" smtClean="0">
                        <a:latin typeface="Cambria Math" panose="02040503050406030204" pitchFamily="18" charset="0"/>
                      </a:rPr>
                      <m:t>𝑚</m:t>
                    </m:r>
                    <m:r>
                      <a:rPr lang="en-GB" b="0" i="1" smtClean="0">
                        <a:latin typeface="Cambria Math" panose="02040503050406030204" pitchFamily="18" charset="0"/>
                      </a:rPr>
                      <m:t>=15.6</m:t>
                    </m:r>
                  </m:oMath>
                </a14:m>
                <a:r>
                  <a:rPr lang="en-GB" dirty="0"/>
                  <a:t> as both upper and lower bounds are this to 1dp.</a:t>
                </a:r>
              </a:p>
            </p:txBody>
          </p:sp>
        </mc:Choice>
        <mc:Fallback xmlns="">
          <p:sp>
            <p:nvSpPr>
              <p:cNvPr id="6" name="TextBox 5"/>
              <p:cNvSpPr txBox="1">
                <a:spLocks noRot="1" noChangeAspect="1" noMove="1" noResize="1" noEditPoints="1" noAdjustHandles="1" noChangeArrowheads="1" noChangeShapeType="1" noTextEdit="1"/>
              </p:cNvSpPr>
              <p:nvPr/>
            </p:nvSpPr>
            <p:spPr>
              <a:xfrm>
                <a:off x="611560" y="2132856"/>
                <a:ext cx="4104456" cy="1221745"/>
              </a:xfrm>
              <a:prstGeom prst="rect">
                <a:avLst/>
              </a:prstGeom>
              <a:blipFill rotWithShape="0">
                <a:blip r:embed="rId3"/>
                <a:stretch>
                  <a:fillRect l="-1187" b="-7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932040" y="4173453"/>
                <a:ext cx="4104456" cy="122174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𝑙𝑜𝑤𝑒𝑟</m:t>
                          </m:r>
                        </m:sub>
                      </m:sSub>
                      <m:r>
                        <a:rPr lang="en-GB" b="0" i="1" smtClean="0">
                          <a:latin typeface="Cambria Math" panose="02040503050406030204" pitchFamily="18" charset="0"/>
                        </a:rPr>
                        <m:t>=1.29584</m:t>
                      </m:r>
                    </m:oMath>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𝑢𝑝𝑝𝑒𝑟</m:t>
                          </m:r>
                        </m:sub>
                      </m:sSub>
                      <m:r>
                        <a:rPr lang="en-GB" b="0" i="1" smtClean="0">
                          <a:latin typeface="Cambria Math" panose="02040503050406030204" pitchFamily="18" charset="0"/>
                        </a:rPr>
                        <m:t>=1.29545</m:t>
                      </m:r>
                    </m:oMath>
                  </m:oMathPara>
                </a14:m>
                <a:endParaRPr lang="en-GB" dirty="0"/>
              </a:p>
              <a:p>
                <a14:m>
                  <m:oMath xmlns:m="http://schemas.openxmlformats.org/officeDocument/2006/math">
                    <m:r>
                      <a:rPr lang="en-GB" b="0" i="1" smtClean="0">
                        <a:latin typeface="Cambria Math" panose="02040503050406030204" pitchFamily="18" charset="0"/>
                      </a:rPr>
                      <m:t>𝑚</m:t>
                    </m:r>
                    <m:r>
                      <a:rPr lang="en-GB" b="0" i="1" smtClean="0">
                        <a:latin typeface="Cambria Math" panose="02040503050406030204" pitchFamily="18" charset="0"/>
                      </a:rPr>
                      <m:t>=1.30</m:t>
                    </m:r>
                  </m:oMath>
                </a14:m>
                <a:r>
                  <a:rPr lang="en-GB" dirty="0"/>
                  <a:t> as both upper and lower bounds are this to 2dp.</a:t>
                </a:r>
              </a:p>
            </p:txBody>
          </p:sp>
        </mc:Choice>
        <mc:Fallback xmlns="">
          <p:sp>
            <p:nvSpPr>
              <p:cNvPr id="7" name="TextBox 6"/>
              <p:cNvSpPr txBox="1">
                <a:spLocks noRot="1" noChangeAspect="1" noMove="1" noResize="1" noEditPoints="1" noAdjustHandles="1" noChangeArrowheads="1" noChangeShapeType="1" noTextEdit="1"/>
              </p:cNvSpPr>
              <p:nvPr/>
            </p:nvSpPr>
            <p:spPr>
              <a:xfrm>
                <a:off x="4932040" y="4173453"/>
                <a:ext cx="4104456" cy="1221745"/>
              </a:xfrm>
              <a:prstGeom prst="rect">
                <a:avLst/>
              </a:prstGeom>
              <a:blipFill rotWithShape="0">
                <a:blip r:embed="rId4"/>
                <a:stretch>
                  <a:fillRect l="-1189" b="-7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602432" y="4149080"/>
                <a:ext cx="4104456" cy="122174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𝑙𝑜𝑤𝑒𝑟</m:t>
                          </m:r>
                        </m:sub>
                      </m:sSub>
                      <m:r>
                        <a:rPr lang="en-GB" b="0" i="1" smtClean="0">
                          <a:latin typeface="Cambria Math" panose="02040503050406030204" pitchFamily="18" charset="0"/>
                        </a:rPr>
                        <m:t>=4.95013</m:t>
                      </m:r>
                    </m:oMath>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𝑢𝑝𝑝𝑒𝑟</m:t>
                          </m:r>
                        </m:sub>
                      </m:sSub>
                      <m:r>
                        <a:rPr lang="en-GB" b="0" i="1" smtClean="0">
                          <a:latin typeface="Cambria Math" panose="02040503050406030204" pitchFamily="18" charset="0"/>
                        </a:rPr>
                        <m:t>=4.94502</m:t>
                      </m:r>
                    </m:oMath>
                  </m:oMathPara>
                </a14:m>
                <a:endParaRPr lang="en-GB" dirty="0"/>
              </a:p>
              <a:p>
                <a14:m>
                  <m:oMath xmlns:m="http://schemas.openxmlformats.org/officeDocument/2006/math">
                    <m:r>
                      <a:rPr lang="en-GB" b="0" i="1" smtClean="0">
                        <a:latin typeface="Cambria Math" panose="02040503050406030204" pitchFamily="18" charset="0"/>
                      </a:rPr>
                      <m:t>𝑚</m:t>
                    </m:r>
                    <m:r>
                      <a:rPr lang="en-GB" b="0" i="1" smtClean="0">
                        <a:latin typeface="Cambria Math" panose="02040503050406030204" pitchFamily="18" charset="0"/>
                      </a:rPr>
                      <m:t>=4.95</m:t>
                    </m:r>
                  </m:oMath>
                </a14:m>
                <a:r>
                  <a:rPr lang="en-GB" dirty="0"/>
                  <a:t> as both upper and lower bounds are this to 2dp.</a:t>
                </a:r>
              </a:p>
            </p:txBody>
          </p:sp>
        </mc:Choice>
        <mc:Fallback xmlns="">
          <p:sp>
            <p:nvSpPr>
              <p:cNvPr id="8" name="TextBox 7"/>
              <p:cNvSpPr txBox="1">
                <a:spLocks noRot="1" noChangeAspect="1" noMove="1" noResize="1" noEditPoints="1" noAdjustHandles="1" noChangeArrowheads="1" noChangeShapeType="1" noTextEdit="1"/>
              </p:cNvSpPr>
              <p:nvPr/>
            </p:nvSpPr>
            <p:spPr>
              <a:xfrm>
                <a:off x="602432" y="4149080"/>
                <a:ext cx="4104456" cy="1221745"/>
              </a:xfrm>
              <a:prstGeom prst="rect">
                <a:avLst/>
              </a:prstGeom>
              <a:blipFill rotWithShape="0">
                <a:blip r:embed="rId5"/>
                <a:stretch>
                  <a:fillRect l="-1337" b="-7500"/>
                </a:stretch>
              </a:blipFill>
            </p:spPr>
            <p:txBody>
              <a:bodyPr/>
              <a:lstStyle/>
              <a:p>
                <a:r>
                  <a:rPr lang="en-GB">
                    <a:noFill/>
                  </a:rPr>
                  <a:t> </a:t>
                </a:r>
              </a:p>
            </p:txBody>
          </p:sp>
        </mc:Fallback>
      </mc:AlternateContent>
      <p:cxnSp>
        <p:nvCxnSpPr>
          <p:cNvPr id="10" name="Straight Connector 9"/>
          <p:cNvCxnSpPr/>
          <p:nvPr/>
        </p:nvCxnSpPr>
        <p:spPr>
          <a:xfrm>
            <a:off x="4570856" y="1844824"/>
            <a:ext cx="0" cy="4032448"/>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4932040" y="2128009"/>
                <a:ext cx="4104456" cy="122174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𝑙𝑜𝑤𝑒𝑟</m:t>
                          </m:r>
                        </m:sub>
                      </m:sSub>
                      <m:r>
                        <a:rPr lang="en-GB" b="0" i="1" smtClean="0">
                          <a:latin typeface="Cambria Math" panose="02040503050406030204" pitchFamily="18" charset="0"/>
                        </a:rPr>
                        <m:t>=148343</m:t>
                      </m:r>
                    </m:oMath>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𝑚</m:t>
                          </m:r>
                        </m:e>
                        <m:sub>
                          <m:r>
                            <a:rPr lang="en-GB" b="0" i="1" smtClean="0">
                              <a:latin typeface="Cambria Math" panose="02040503050406030204" pitchFamily="18" charset="0"/>
                            </a:rPr>
                            <m:t>𝑢𝑝𝑝𝑒𝑟</m:t>
                          </m:r>
                        </m:sub>
                      </m:sSub>
                      <m:r>
                        <a:rPr lang="en-GB" b="0" i="1" smtClean="0">
                          <a:latin typeface="Cambria Math" panose="02040503050406030204" pitchFamily="18" charset="0"/>
                        </a:rPr>
                        <m:t>=151033</m:t>
                      </m:r>
                    </m:oMath>
                  </m:oMathPara>
                </a14:m>
                <a:endParaRPr lang="en-GB" dirty="0"/>
              </a:p>
              <a:p>
                <a14:m>
                  <m:oMath xmlns:m="http://schemas.openxmlformats.org/officeDocument/2006/math">
                    <m:r>
                      <a:rPr lang="en-GB" b="0" i="1" smtClean="0">
                        <a:latin typeface="Cambria Math" panose="02040503050406030204" pitchFamily="18" charset="0"/>
                      </a:rPr>
                      <m:t>𝑚</m:t>
                    </m:r>
                    <m:r>
                      <a:rPr lang="en-GB" b="0" i="1" smtClean="0">
                        <a:latin typeface="Cambria Math" panose="02040503050406030204" pitchFamily="18" charset="0"/>
                      </a:rPr>
                      <m:t>=150 000</m:t>
                    </m:r>
                  </m:oMath>
                </a14:m>
                <a:r>
                  <a:rPr lang="en-GB" dirty="0"/>
                  <a:t> as both upper and lower bounds are this to 2sf.</a:t>
                </a:r>
              </a:p>
            </p:txBody>
          </p:sp>
        </mc:Choice>
        <mc:Fallback xmlns="">
          <p:sp>
            <p:nvSpPr>
              <p:cNvPr id="11" name="TextBox 10"/>
              <p:cNvSpPr txBox="1">
                <a:spLocks noRot="1" noChangeAspect="1" noMove="1" noResize="1" noEditPoints="1" noAdjustHandles="1" noChangeArrowheads="1" noChangeShapeType="1" noTextEdit="1"/>
              </p:cNvSpPr>
              <p:nvPr/>
            </p:nvSpPr>
            <p:spPr>
              <a:xfrm>
                <a:off x="4932040" y="2128009"/>
                <a:ext cx="4104456" cy="1221745"/>
              </a:xfrm>
              <a:prstGeom prst="rect">
                <a:avLst/>
              </a:prstGeom>
              <a:blipFill rotWithShape="0">
                <a:blip r:embed="rId6"/>
                <a:stretch>
                  <a:fillRect l="-1189" b="-6965"/>
                </a:stretch>
              </a:blipFill>
            </p:spPr>
            <p:txBody>
              <a:bodyPr/>
              <a:lstStyle/>
              <a:p>
                <a:r>
                  <a:rPr lang="en-GB">
                    <a:noFill/>
                  </a:rPr>
                  <a:t> </a:t>
                </a:r>
              </a:p>
            </p:txBody>
          </p:sp>
        </mc:Fallback>
      </mc:AlternateContent>
      <p:sp>
        <p:nvSpPr>
          <p:cNvPr id="12" name="Rectangle 11"/>
          <p:cNvSpPr/>
          <p:nvPr/>
        </p:nvSpPr>
        <p:spPr>
          <a:xfrm>
            <a:off x="632395" y="2808796"/>
            <a:ext cx="3577278" cy="5409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3" name="Rectangle 12"/>
          <p:cNvSpPr/>
          <p:nvPr/>
        </p:nvSpPr>
        <p:spPr>
          <a:xfrm>
            <a:off x="632395" y="4812612"/>
            <a:ext cx="3577277" cy="5409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4" name="Rectangle 13"/>
          <p:cNvSpPr/>
          <p:nvPr/>
        </p:nvSpPr>
        <p:spPr>
          <a:xfrm>
            <a:off x="4952876" y="2769589"/>
            <a:ext cx="3731564" cy="5409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p:cNvSpPr/>
          <p:nvPr/>
        </p:nvSpPr>
        <p:spPr>
          <a:xfrm>
            <a:off x="4917256" y="4829867"/>
            <a:ext cx="3731564" cy="5409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8692479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5"/>
                                        </p:tgtEl>
                                      </p:cBhvr>
                                    </p:animEffect>
                                    <p:set>
                                      <p:cBhvr>
                                        <p:cTn id="2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2" grpId="0" animBg="1"/>
      <p:bldP spid="13"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p:cNvGrpSpPr/>
          <p:nvPr/>
        </p:nvGrpSpPr>
        <p:grpSpPr>
          <a:xfrm>
            <a:off x="-1144" y="0"/>
            <a:ext cx="9145144" cy="599127"/>
            <a:chOff x="-1144" y="0"/>
            <a:chExt cx="9145144" cy="599127"/>
          </a:xfrm>
        </p:grpSpPr>
        <p:sp>
          <p:nvSpPr>
            <p:cNvPr id="3" name="TextBox 2"/>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Test Your Understanding</a:t>
              </a:r>
            </a:p>
          </p:txBody>
        </p:sp>
        <p:cxnSp>
          <p:nvCxnSpPr>
            <p:cNvPr id="4" name="Straight Connector 3"/>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Rectangle 4"/>
              <p:cNvSpPr/>
              <p:nvPr/>
            </p:nvSpPr>
            <p:spPr>
              <a:xfrm>
                <a:off x="611560" y="980728"/>
                <a:ext cx="7992888" cy="1633396"/>
              </a:xfrm>
              <a:prstGeom prst="rect">
                <a:avLst/>
              </a:prstGeom>
              <a:solidFill>
                <a:schemeClr val="bg1"/>
              </a:solidFill>
              <a:effectLst>
                <a:outerShdw blurRad="63500" sx="102000" sy="102000" algn="ctr" rotWithShape="0">
                  <a:prstClr val="black">
                    <a:alpha val="40000"/>
                  </a:prstClr>
                </a:outerShdw>
              </a:effectLst>
            </p:spPr>
            <p:txBody>
              <a:bodyPr wrap="square">
                <a:spAutoFit/>
              </a:bodyPr>
              <a:lstStyle/>
              <a:p>
                <a:pPr/>
                <a14:m>
                  <m:oMathPara xmlns:m="http://schemas.openxmlformats.org/officeDocument/2006/math">
                    <m:oMathParaPr>
                      <m:jc m:val="centerGroup"/>
                    </m:oMathParaPr>
                    <m:oMath xmlns:m="http://schemas.openxmlformats.org/officeDocument/2006/math">
                      <m:r>
                        <a:rPr lang="en-GB" sz="2000" i="1">
                          <a:latin typeface="Cambria Math" panose="02040503050406030204" pitchFamily="18" charset="0"/>
                          <a:ea typeface="Times New Roman" panose="02020603050405020304" pitchFamily="18" charset="0"/>
                          <a:cs typeface="Times New Roman" panose="02020603050405020304" pitchFamily="18" charset="0"/>
                        </a:rPr>
                        <m:t>𝑞</m:t>
                      </m:r>
                      <m:r>
                        <a:rPr lang="en-GB" sz="20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GB" sz="2000" i="1">
                              <a:effectLst/>
                              <a:latin typeface="Cambria Math" panose="02040503050406030204" pitchFamily="18" charset="0"/>
                              <a:ea typeface="Times New Roman" panose="02020603050405020304" pitchFamily="18" charset="0"/>
                            </a:rPr>
                          </m:ctrlPr>
                        </m:fPr>
                        <m:num>
                          <m:sSup>
                            <m:sSupPr>
                              <m:ctrlPr>
                                <a:rPr lang="en-GB" sz="2000" i="1">
                                  <a:effectLst/>
                                  <a:latin typeface="Cambria Math" panose="02040503050406030204" pitchFamily="18" charset="0"/>
                                  <a:ea typeface="Times New Roman" panose="02020603050405020304" pitchFamily="18" charset="0"/>
                                </a:rPr>
                              </m:ctrlPr>
                            </m:sSupPr>
                            <m:e>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𝑟</m:t>
                              </m:r>
                            </m:e>
                            <m:sup>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𝑠</m:t>
                          </m:r>
                        </m:den>
                      </m:f>
                    </m:oMath>
                  </m:oMathPara>
                </a14:m>
                <a:br>
                  <a:rPr lang="en-GB" sz="2000" dirty="0">
                    <a:effectLst/>
                    <a:latin typeface="Calibri" panose="020F0502020204030204" pitchFamily="34" charset="0"/>
                    <a:ea typeface="Times New Roman" panose="02020603050405020304" pitchFamily="18" charset="0"/>
                    <a:cs typeface="Times New Roman" panose="02020603050405020304" pitchFamily="18" charset="0"/>
                  </a:rPr>
                </a:br>
                <a14:m>
                  <m:oMath xmlns:m="http://schemas.openxmlformats.org/officeDocument/2006/math">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𝑟</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=2.87</m:t>
                    </m:r>
                  </m:oMath>
                </a14:m>
                <a:r>
                  <a:rPr lang="en-GB" sz="2000" dirty="0">
                    <a:effectLst/>
                    <a:latin typeface="Calibri" panose="020F0502020204030204" pitchFamily="34" charset="0"/>
                    <a:ea typeface="Times New Roman" panose="02020603050405020304" pitchFamily="18" charset="0"/>
                    <a:cs typeface="Times New Roman" panose="02020603050405020304" pitchFamily="18" charset="0"/>
                  </a:rPr>
                  <a:t> correct to 2 decimal places. </a:t>
                </a:r>
                <a14:m>
                  <m:oMath xmlns:m="http://schemas.openxmlformats.org/officeDocument/2006/math">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𝑠</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=3.584</m:t>
                    </m:r>
                  </m:oMath>
                </a14:m>
                <a:r>
                  <a:rPr lang="en-GB" sz="2000" dirty="0">
                    <a:effectLst/>
                    <a:latin typeface="Calibri" panose="020F0502020204030204" pitchFamily="34" charset="0"/>
                    <a:ea typeface="Times New Roman" panose="02020603050405020304" pitchFamily="18" charset="0"/>
                    <a:cs typeface="Times New Roman" panose="02020603050405020304" pitchFamily="18" charset="0"/>
                  </a:rPr>
                  <a:t> correct to 3 decimal places. Work out the value of </a:t>
                </a:r>
                <a14:m>
                  <m:oMath xmlns:m="http://schemas.openxmlformats.org/officeDocument/2006/math">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𝑞</m:t>
                    </m:r>
                  </m:oMath>
                </a14:m>
                <a:r>
                  <a:rPr lang="en-GB" sz="2000" dirty="0">
                    <a:effectLst/>
                    <a:latin typeface="Calibri" panose="020F0502020204030204" pitchFamily="34" charset="0"/>
                    <a:ea typeface="Times New Roman" panose="02020603050405020304" pitchFamily="18" charset="0"/>
                    <a:cs typeface="Times New Roman" panose="02020603050405020304" pitchFamily="18" charset="0"/>
                  </a:rPr>
                  <a:t> to a suitable degree of accuracy, giving a reason for your answer.</a:t>
                </a:r>
                <a:endParaRPr lang="en-GB" sz="2000" dirty="0"/>
              </a:p>
            </p:txBody>
          </p:sp>
        </mc:Choice>
        <mc:Fallback xmlns="">
          <p:sp>
            <p:nvSpPr>
              <p:cNvPr id="5" name="Rectangle 4"/>
              <p:cNvSpPr>
                <a:spLocks noRot="1" noChangeAspect="1" noMove="1" noResize="1" noEditPoints="1" noAdjustHandles="1" noChangeArrowheads="1" noChangeShapeType="1" noTextEdit="1"/>
              </p:cNvSpPr>
              <p:nvPr/>
            </p:nvSpPr>
            <p:spPr>
              <a:xfrm>
                <a:off x="611560" y="980728"/>
                <a:ext cx="7992888" cy="1633396"/>
              </a:xfrm>
              <a:prstGeom prst="rect">
                <a:avLst/>
              </a:prstGeom>
              <a:blipFill rotWithShape="0">
                <a:blip r:embed="rId2"/>
                <a:stretch>
                  <a:fillRect b="-338"/>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547664" y="3429000"/>
                <a:ext cx="6768752" cy="195899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b="1" i="1" smtClean="0">
                              <a:latin typeface="Cambria Math" panose="02040503050406030204" pitchFamily="18" charset="0"/>
                              <a:ea typeface="Calibri" panose="020F0502020204030204" pitchFamily="34" charset="0"/>
                              <a:cs typeface="Times New Roman" panose="02020603050405020304" pitchFamily="18" charset="0"/>
                            </a:rPr>
                          </m:ctrlPr>
                        </m:sSubPr>
                        <m:e>
                          <m:r>
                            <a:rPr lang="en-GB" sz="2000" b="1" i="1">
                              <a:effectLst/>
                              <a:latin typeface="Cambria Math" panose="02040503050406030204" pitchFamily="18" charset="0"/>
                              <a:ea typeface="Calibri" panose="020F0502020204030204" pitchFamily="34" charset="0"/>
                              <a:cs typeface="Times New Roman" panose="02020603050405020304" pitchFamily="18" charset="0"/>
                            </a:rPr>
                            <m:t>𝒒</m:t>
                          </m:r>
                        </m:e>
                        <m:sub>
                          <m:r>
                            <a:rPr lang="en-GB" sz="2000" b="1" i="1">
                              <a:effectLst/>
                              <a:latin typeface="Cambria Math" panose="02040503050406030204" pitchFamily="18" charset="0"/>
                              <a:ea typeface="Calibri" panose="020F0502020204030204" pitchFamily="34" charset="0"/>
                              <a:cs typeface="Times New Roman" panose="02020603050405020304" pitchFamily="18" charset="0"/>
                            </a:rPr>
                            <m:t>𝒍𝒐𝒘𝒆𝒓</m:t>
                          </m:r>
                        </m:sub>
                      </m:sSub>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GB" sz="2000" b="1" i="1">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GB" sz="2000" b="1" i="1">
                                  <a:effectLst/>
                                  <a:latin typeface="Cambria Math" panose="02040503050406030204" pitchFamily="18" charset="0"/>
                                  <a:ea typeface="Calibri" panose="020F0502020204030204" pitchFamily="34" charset="0"/>
                                  <a:cs typeface="Times New Roman" panose="02020603050405020304" pitchFamily="18" charset="0"/>
                                </a:rPr>
                              </m:ctrlPr>
                            </m:sSupPr>
                            <m:e>
                              <m:r>
                                <a:rPr lang="en-GB" sz="2000" b="1" i="1">
                                  <a:effectLst/>
                                  <a:latin typeface="Cambria Math" panose="02040503050406030204" pitchFamily="18" charset="0"/>
                                  <a:ea typeface="Calibri" panose="020F0502020204030204" pitchFamily="34" charset="0"/>
                                  <a:cs typeface="Times New Roman" panose="02020603050405020304" pitchFamily="18" charset="0"/>
                                </a:rPr>
                                <m:t>𝟐</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𝟖𝟔𝟓</m:t>
                              </m:r>
                            </m:e>
                            <m:sup>
                              <m:r>
                                <a:rPr lang="en-GB" sz="2000" b="1" i="1">
                                  <a:effectLst/>
                                  <a:latin typeface="Cambria Math" panose="02040503050406030204" pitchFamily="18" charset="0"/>
                                  <a:ea typeface="Calibri" panose="020F0502020204030204" pitchFamily="34" charset="0"/>
                                  <a:cs typeface="Times New Roman" panose="02020603050405020304" pitchFamily="18" charset="0"/>
                                </a:rPr>
                                <m:t>𝟐</m:t>
                              </m:r>
                            </m:sup>
                          </m:sSup>
                        </m:num>
                        <m:den>
                          <m:r>
                            <a:rPr lang="en-GB" sz="2000" b="1" i="1">
                              <a:effectLst/>
                              <a:latin typeface="Cambria Math" panose="02040503050406030204" pitchFamily="18" charset="0"/>
                              <a:ea typeface="Calibri" panose="020F0502020204030204" pitchFamily="34" charset="0"/>
                              <a:cs typeface="Times New Roman" panose="02020603050405020304" pitchFamily="18" charset="0"/>
                            </a:rPr>
                            <m:t>𝟑</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𝟓𝟖𝟒𝟓</m:t>
                          </m:r>
                        </m:den>
                      </m:f>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𝟐</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𝟐𝟖𝟗𝟗𝟐𝟏𝟖𝟖𝟔</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oMath>
                    <m:oMath xmlns:m="http://schemas.openxmlformats.org/officeDocument/2006/math">
                      <m:sSub>
                        <m:sSubPr>
                          <m:ctrlPr>
                            <a:rPr lang="en-GB" sz="2000" b="1" i="1">
                              <a:effectLst/>
                              <a:latin typeface="Cambria Math" panose="02040503050406030204" pitchFamily="18" charset="0"/>
                              <a:ea typeface="Calibri" panose="020F0502020204030204" pitchFamily="34" charset="0"/>
                              <a:cs typeface="Times New Roman" panose="02020603050405020304" pitchFamily="18" charset="0"/>
                            </a:rPr>
                          </m:ctrlPr>
                        </m:sSubPr>
                        <m:e>
                          <m:r>
                            <a:rPr lang="en-GB" sz="2000" b="1" i="1">
                              <a:effectLst/>
                              <a:latin typeface="Cambria Math" panose="02040503050406030204" pitchFamily="18" charset="0"/>
                              <a:ea typeface="Calibri" panose="020F0502020204030204" pitchFamily="34" charset="0"/>
                              <a:cs typeface="Times New Roman" panose="02020603050405020304" pitchFamily="18" charset="0"/>
                            </a:rPr>
                            <m:t>𝒒</m:t>
                          </m:r>
                        </m:e>
                        <m:sub>
                          <m:r>
                            <a:rPr lang="en-GB" sz="2000" b="1" i="1">
                              <a:effectLst/>
                              <a:latin typeface="Cambria Math" panose="02040503050406030204" pitchFamily="18" charset="0"/>
                              <a:ea typeface="Calibri" panose="020F0502020204030204" pitchFamily="34" charset="0"/>
                              <a:cs typeface="Times New Roman" panose="02020603050405020304" pitchFamily="18" charset="0"/>
                            </a:rPr>
                            <m:t>𝒖𝒑𝒑𝒆𝒓</m:t>
                          </m:r>
                        </m:sub>
                      </m:sSub>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GB" sz="2000" b="1" i="1">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n-GB" sz="2000" b="1" i="1">
                                  <a:effectLst/>
                                  <a:latin typeface="Cambria Math" panose="02040503050406030204" pitchFamily="18" charset="0"/>
                                  <a:ea typeface="Calibri" panose="020F0502020204030204" pitchFamily="34" charset="0"/>
                                  <a:cs typeface="Times New Roman" panose="02020603050405020304" pitchFamily="18" charset="0"/>
                                </a:rPr>
                              </m:ctrlPr>
                            </m:sSupPr>
                            <m:e>
                              <m:r>
                                <a:rPr lang="en-GB" sz="2000" b="1" i="1">
                                  <a:effectLst/>
                                  <a:latin typeface="Cambria Math" panose="02040503050406030204" pitchFamily="18" charset="0"/>
                                  <a:ea typeface="Calibri" panose="020F0502020204030204" pitchFamily="34" charset="0"/>
                                  <a:cs typeface="Times New Roman" panose="02020603050405020304" pitchFamily="18" charset="0"/>
                                </a:rPr>
                                <m:t>𝟐</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𝟖𝟕𝟓</m:t>
                              </m:r>
                            </m:e>
                            <m:sup>
                              <m:r>
                                <a:rPr lang="en-GB" sz="2000" b="1" i="1">
                                  <a:effectLst/>
                                  <a:latin typeface="Cambria Math" panose="02040503050406030204" pitchFamily="18" charset="0"/>
                                  <a:ea typeface="Calibri" panose="020F0502020204030204" pitchFamily="34" charset="0"/>
                                  <a:cs typeface="Times New Roman" panose="02020603050405020304" pitchFamily="18" charset="0"/>
                                </a:rPr>
                                <m:t>𝟐</m:t>
                              </m:r>
                            </m:sup>
                          </m:sSup>
                        </m:num>
                        <m:den>
                          <m:r>
                            <a:rPr lang="en-GB" sz="2000" b="1" i="1">
                              <a:effectLst/>
                              <a:latin typeface="Cambria Math" panose="02040503050406030204" pitchFamily="18" charset="0"/>
                              <a:ea typeface="Calibri" panose="020F0502020204030204" pitchFamily="34" charset="0"/>
                              <a:cs typeface="Times New Roman" panose="02020603050405020304" pitchFamily="18" charset="0"/>
                            </a:rPr>
                            <m:t>𝟑</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𝟓𝟖𝟑𝟓</m:t>
                          </m:r>
                        </m:den>
                      </m:f>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𝟐</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𝟑𝟎𝟔𝟓𝟕𝟖</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p>
                <a:r>
                  <a:rPr lang="en-GB" sz="2000" b="1" dirty="0">
                    <a:effectLst/>
                    <a:latin typeface="Calibri" panose="020F0502020204030204" pitchFamily="34" charset="0"/>
                    <a:ea typeface="Calibri" panose="020F0502020204030204" pitchFamily="34" charset="0"/>
                    <a:cs typeface="Times New Roman" panose="02020603050405020304" pitchFamily="18" charset="0"/>
                  </a:rPr>
                  <a:t>So </a:t>
                </a:r>
                <a14:m>
                  <m:oMath xmlns:m="http://schemas.openxmlformats.org/officeDocument/2006/math">
                    <m:r>
                      <a:rPr lang="en-GB" sz="2000" b="1" i="1">
                        <a:effectLst/>
                        <a:latin typeface="Cambria Math" panose="02040503050406030204" pitchFamily="18" charset="0"/>
                        <a:ea typeface="Calibri" panose="020F0502020204030204" pitchFamily="34" charset="0"/>
                        <a:cs typeface="Times New Roman" panose="02020603050405020304" pitchFamily="18" charset="0"/>
                      </a:rPr>
                      <m:t>𝒒</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𝟐</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𝟑</m:t>
                    </m:r>
                  </m:oMath>
                </a14:m>
                <a:r>
                  <a:rPr lang="en-GB" sz="2000" b="1" dirty="0">
                    <a:effectLst/>
                    <a:latin typeface="Calibri" panose="020F0502020204030204" pitchFamily="34" charset="0"/>
                    <a:ea typeface="Calibri" panose="020F0502020204030204" pitchFamily="34" charset="0"/>
                    <a:cs typeface="Times New Roman" panose="02020603050405020304" pitchFamily="18" charset="0"/>
                  </a:rPr>
                  <a:t> to </a:t>
                </a:r>
                <a14:m>
                  <m:oMath xmlns:m="http://schemas.openxmlformats.org/officeDocument/2006/math">
                    <m:r>
                      <a:rPr lang="en-GB" sz="2000" b="1" i="1">
                        <a:effectLst/>
                        <a:latin typeface="Cambria Math" panose="02040503050406030204" pitchFamily="18" charset="0"/>
                        <a:ea typeface="Calibri" panose="020F0502020204030204" pitchFamily="34" charset="0"/>
                        <a:cs typeface="Times New Roman" panose="02020603050405020304" pitchFamily="18" charset="0"/>
                      </a:rPr>
                      <m:t>𝟏</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𝒅𝒑</m:t>
                    </m:r>
                    <m:r>
                      <a:rPr lang="en-GB" sz="2000" b="1" i="1" smtClean="0">
                        <a:effectLst/>
                        <a:latin typeface="Cambria Math"/>
                        <a:ea typeface="Calibri" panose="020F0502020204030204" pitchFamily="34" charset="0"/>
                        <a:cs typeface="Times New Roman" panose="02020603050405020304" pitchFamily="18" charset="0"/>
                      </a:rPr>
                      <m:t>/</m:t>
                    </m:r>
                    <m:r>
                      <a:rPr lang="en-GB" sz="2000" b="1" i="1" smtClean="0">
                        <a:effectLst/>
                        <a:latin typeface="Cambria Math"/>
                        <a:ea typeface="Calibri" panose="020F0502020204030204" pitchFamily="34" charset="0"/>
                        <a:cs typeface="Times New Roman" panose="02020603050405020304" pitchFamily="18" charset="0"/>
                      </a:rPr>
                      <m:t>𝟐</m:t>
                    </m:r>
                    <m:r>
                      <a:rPr lang="en-GB" sz="2000" b="1" i="1" smtClean="0">
                        <a:effectLst/>
                        <a:latin typeface="Cambria Math"/>
                        <a:ea typeface="Calibri" panose="020F0502020204030204" pitchFamily="34" charset="0"/>
                        <a:cs typeface="Times New Roman" panose="02020603050405020304" pitchFamily="18" charset="0"/>
                      </a:rPr>
                      <m:t>𝒔𝒇</m:t>
                    </m:r>
                  </m:oMath>
                </a14:m>
                <a:r>
                  <a:rPr lang="en-GB" sz="2000" b="1" dirty="0">
                    <a:effectLst/>
                    <a:latin typeface="Calibri" panose="020F0502020204030204" pitchFamily="34" charset="0"/>
                    <a:ea typeface="Calibri" panose="020F0502020204030204" pitchFamily="34" charset="0"/>
                    <a:cs typeface="Times New Roman" panose="02020603050405020304" pitchFamily="18" charset="0"/>
                  </a:rPr>
                  <a:t> as both bounds are the same to this level of accuracy.</a:t>
                </a:r>
                <a:endParaRPr lang="en-GB" sz="2000" b="1" dirty="0"/>
              </a:p>
            </p:txBody>
          </p:sp>
        </mc:Choice>
        <mc:Fallback xmlns="">
          <p:sp>
            <p:nvSpPr>
              <p:cNvPr id="6" name="Rectangle 5"/>
              <p:cNvSpPr>
                <a:spLocks noRot="1" noChangeAspect="1" noMove="1" noResize="1" noEditPoints="1" noAdjustHandles="1" noChangeArrowheads="1" noChangeShapeType="1" noTextEdit="1"/>
              </p:cNvSpPr>
              <p:nvPr/>
            </p:nvSpPr>
            <p:spPr>
              <a:xfrm>
                <a:off x="1547664" y="3429000"/>
                <a:ext cx="6768752" cy="1958998"/>
              </a:xfrm>
              <a:prstGeom prst="rect">
                <a:avLst/>
              </a:prstGeom>
              <a:blipFill rotWithShape="1">
                <a:blip r:embed="rId3"/>
                <a:stretch>
                  <a:fillRect l="-991" b="-4361"/>
                </a:stretch>
              </a:blipFill>
            </p:spPr>
            <p:txBody>
              <a:bodyPr/>
              <a:lstStyle/>
              <a:p>
                <a:r>
                  <a:rPr lang="en-GB">
                    <a:noFill/>
                  </a:rPr>
                  <a:t> </a:t>
                </a:r>
              </a:p>
            </p:txBody>
          </p:sp>
        </mc:Fallback>
      </mc:AlternateContent>
      <p:sp>
        <p:nvSpPr>
          <p:cNvPr id="7" name="Rectangle 6"/>
          <p:cNvSpPr/>
          <p:nvPr/>
        </p:nvSpPr>
        <p:spPr>
          <a:xfrm>
            <a:off x="1547664" y="3212976"/>
            <a:ext cx="6552728" cy="20882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9001231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p:cNvGrpSpPr/>
          <p:nvPr/>
        </p:nvGrpSpPr>
        <p:grpSpPr>
          <a:xfrm>
            <a:off x="-1144" y="0"/>
            <a:ext cx="9145144" cy="599127"/>
            <a:chOff x="-1144" y="0"/>
            <a:chExt cx="9145144" cy="599127"/>
          </a:xfrm>
        </p:grpSpPr>
        <p:sp>
          <p:nvSpPr>
            <p:cNvPr id="3" name="TextBox 2"/>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Exercise 2</a:t>
              </a:r>
            </a:p>
          </p:txBody>
        </p:sp>
        <p:cxnSp>
          <p:nvCxnSpPr>
            <p:cNvPr id="4" name="Straight Connector 3"/>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592380" y="624527"/>
                <a:ext cx="3888432" cy="6316986"/>
              </a:xfrm>
              <a:prstGeom prst="rect">
                <a:avLst/>
              </a:prstGeom>
              <a:noFill/>
            </p:spPr>
            <p:txBody>
              <a:bodyPr wrap="square" rtlCol="0">
                <a:spAutoFit/>
              </a:bodyPr>
              <a:lstStyle/>
              <a:p>
                <a:pPr lvl="0"/>
                <a14:m>
                  <m:oMath xmlns:m="http://schemas.openxmlformats.org/officeDocument/2006/math">
                    <m:r>
                      <a:rPr lang="en-GB" sz="1400" i="1" smtClean="0">
                        <a:latin typeface="Cambria Math"/>
                      </a:rPr>
                      <m:t>𝑥</m:t>
                    </m:r>
                    <m:r>
                      <a:rPr lang="en-GB" sz="1400" i="1" smtClean="0">
                        <a:latin typeface="Cambria Math"/>
                      </a:rPr>
                      <m:t>=</m:t>
                    </m:r>
                    <m:r>
                      <a:rPr lang="en-GB" sz="1400" i="1" smtClean="0">
                        <a:latin typeface="Cambria Math"/>
                      </a:rPr>
                      <m:t>𝑦</m:t>
                    </m:r>
                    <m:r>
                      <a:rPr lang="en-GB" sz="1400" i="1" smtClean="0">
                        <a:latin typeface="Cambria Math"/>
                      </a:rPr>
                      <m:t>×</m:t>
                    </m:r>
                    <m:r>
                      <a:rPr lang="en-GB" sz="1400" i="1" smtClean="0">
                        <a:latin typeface="Cambria Math"/>
                      </a:rPr>
                      <m:t>𝑧</m:t>
                    </m:r>
                  </m:oMath>
                </a14:m>
                <a:r>
                  <a:rPr lang="en-GB" sz="1400" dirty="0"/>
                  <a:t>. </a:t>
                </a:r>
                <a:br>
                  <a:rPr lang="en-GB" sz="1400" dirty="0"/>
                </a:br>
                <a14:m>
                  <m:oMath xmlns:m="http://schemas.openxmlformats.org/officeDocument/2006/math">
                    <m:r>
                      <a:rPr lang="en-GB" sz="1400" i="1">
                        <a:latin typeface="Cambria Math"/>
                      </a:rPr>
                      <m:t>𝑦</m:t>
                    </m:r>
                    <m:r>
                      <a:rPr lang="en-GB" sz="1400" i="1">
                        <a:latin typeface="Cambria Math"/>
                      </a:rPr>
                      <m:t>=4.5</m:t>
                    </m:r>
                  </m:oMath>
                </a14:m>
                <a:r>
                  <a:rPr lang="en-GB" sz="1400" dirty="0"/>
                  <a:t> correct to 1 decimal place. </a:t>
                </a:r>
                <a14:m>
                  <m:oMath xmlns:m="http://schemas.openxmlformats.org/officeDocument/2006/math">
                    <m:r>
                      <a:rPr lang="en-GB" sz="1400" i="1">
                        <a:latin typeface="Cambria Math"/>
                      </a:rPr>
                      <m:t>𝑧</m:t>
                    </m:r>
                    <m:r>
                      <a:rPr lang="en-GB" sz="1400" i="1">
                        <a:latin typeface="Cambria Math"/>
                      </a:rPr>
                      <m:t>=3.68</m:t>
                    </m:r>
                  </m:oMath>
                </a14:m>
                <a:r>
                  <a:rPr lang="en-GB" sz="1400" dirty="0"/>
                  <a:t> correct to 2 decimal places. Work out the lower and upper bound of </a:t>
                </a:r>
                <a14:m>
                  <m:oMath xmlns:m="http://schemas.openxmlformats.org/officeDocument/2006/math">
                    <m:r>
                      <a:rPr lang="en-GB" sz="1400" i="1">
                        <a:latin typeface="Cambria Math"/>
                      </a:rPr>
                      <m:t>𝑥</m:t>
                    </m:r>
                  </m:oMath>
                </a14:m>
                <a:r>
                  <a:rPr lang="en-GB" sz="1400" dirty="0"/>
                  <a:t>.</a:t>
                </a:r>
              </a:p>
              <a:p>
                <a:pPr lvl="0"/>
                <a14:m>
                  <m:oMathPara xmlns:m="http://schemas.openxmlformats.org/officeDocument/2006/math">
                    <m:oMathParaPr>
                      <m:jc m:val="centerGroup"/>
                    </m:oMathParaPr>
                    <m:oMath xmlns:m="http://schemas.openxmlformats.org/officeDocument/2006/math">
                      <m:sSub>
                        <m:sSubPr>
                          <m:ctrlPr>
                            <a:rPr lang="en-GB" sz="1400" b="1" i="1">
                              <a:latin typeface="Cambria Math" panose="02040503050406030204" pitchFamily="18" charset="0"/>
                            </a:rPr>
                          </m:ctrlPr>
                        </m:sSubPr>
                        <m:e>
                          <m:r>
                            <a:rPr lang="en-GB" sz="1400" b="1" i="1">
                              <a:latin typeface="Cambria Math"/>
                            </a:rPr>
                            <m:t>𝒙</m:t>
                          </m:r>
                        </m:e>
                        <m:sub>
                          <m:r>
                            <a:rPr lang="en-GB" sz="1400" b="1" i="1">
                              <a:latin typeface="Cambria Math"/>
                            </a:rPr>
                            <m:t>𝒍𝒐𝒘𝒆𝒓</m:t>
                          </m:r>
                        </m:sub>
                      </m:sSub>
                      <m:r>
                        <a:rPr lang="en-GB" sz="1400" b="1" i="1">
                          <a:latin typeface="Cambria Math"/>
                        </a:rPr>
                        <m:t>=</m:t>
                      </m:r>
                      <m:r>
                        <a:rPr lang="en-GB" sz="1400" b="1" i="1">
                          <a:latin typeface="Cambria Math"/>
                        </a:rPr>
                        <m:t>𝟒</m:t>
                      </m:r>
                      <m:r>
                        <a:rPr lang="en-GB" sz="1400" b="1" i="1">
                          <a:latin typeface="Cambria Math"/>
                        </a:rPr>
                        <m:t>.</m:t>
                      </m:r>
                      <m:r>
                        <a:rPr lang="en-GB" sz="1400" b="1" i="1">
                          <a:latin typeface="Cambria Math"/>
                        </a:rPr>
                        <m:t>𝟒𝟓</m:t>
                      </m:r>
                      <m:r>
                        <a:rPr lang="en-GB" sz="1400" b="1" i="1">
                          <a:latin typeface="Cambria Math"/>
                        </a:rPr>
                        <m:t>× </m:t>
                      </m:r>
                      <m:r>
                        <a:rPr lang="en-GB" sz="1400" b="1" i="1">
                          <a:latin typeface="Cambria Math"/>
                        </a:rPr>
                        <m:t>𝟑</m:t>
                      </m:r>
                      <m:r>
                        <a:rPr lang="en-GB" sz="1400" b="1" i="1">
                          <a:latin typeface="Cambria Math"/>
                        </a:rPr>
                        <m:t>.</m:t>
                      </m:r>
                      <m:r>
                        <a:rPr lang="en-GB" sz="1400" b="1" i="1">
                          <a:latin typeface="Cambria Math"/>
                        </a:rPr>
                        <m:t>𝟔𝟕𝟓</m:t>
                      </m:r>
                      <m:r>
                        <a:rPr lang="en-GB" sz="1400" b="1" i="1">
                          <a:latin typeface="Cambria Math"/>
                        </a:rPr>
                        <m:t>=</m:t>
                      </m:r>
                      <m:r>
                        <a:rPr lang="en-GB" sz="1400" b="1" i="1">
                          <a:latin typeface="Cambria Math"/>
                        </a:rPr>
                        <m:t>𝟏𝟔</m:t>
                      </m:r>
                      <m:r>
                        <a:rPr lang="en-GB" sz="1400" b="1" i="1">
                          <a:latin typeface="Cambria Math"/>
                        </a:rPr>
                        <m:t>.</m:t>
                      </m:r>
                      <m:r>
                        <a:rPr lang="en-GB" sz="1400" b="1" i="1">
                          <a:latin typeface="Cambria Math"/>
                        </a:rPr>
                        <m:t>𝟑𝟓𝟑𝟕𝟓</m:t>
                      </m:r>
                    </m:oMath>
                    <m:oMath xmlns:m="http://schemas.openxmlformats.org/officeDocument/2006/math">
                      <m:sSub>
                        <m:sSubPr>
                          <m:ctrlPr>
                            <a:rPr lang="en-GB" sz="1400" b="1" i="1">
                              <a:latin typeface="Cambria Math" panose="02040503050406030204" pitchFamily="18" charset="0"/>
                            </a:rPr>
                          </m:ctrlPr>
                        </m:sSubPr>
                        <m:e>
                          <m:r>
                            <a:rPr lang="en-GB" sz="1400" b="1" i="1">
                              <a:latin typeface="Cambria Math"/>
                            </a:rPr>
                            <m:t>𝒙</m:t>
                          </m:r>
                        </m:e>
                        <m:sub>
                          <m:r>
                            <a:rPr lang="en-GB" sz="1400" b="1" i="1">
                              <a:latin typeface="Cambria Math"/>
                            </a:rPr>
                            <m:t>𝒖𝒑𝒑𝒆𝒓</m:t>
                          </m:r>
                        </m:sub>
                      </m:sSub>
                      <m:r>
                        <a:rPr lang="en-GB" sz="1400" b="1" i="1">
                          <a:latin typeface="Cambria Math"/>
                        </a:rPr>
                        <m:t>=</m:t>
                      </m:r>
                      <m:r>
                        <a:rPr lang="en-GB" sz="1400" b="1" i="1">
                          <a:latin typeface="Cambria Math"/>
                        </a:rPr>
                        <m:t>𝟒</m:t>
                      </m:r>
                      <m:r>
                        <a:rPr lang="en-GB" sz="1400" b="1" i="1">
                          <a:latin typeface="Cambria Math"/>
                        </a:rPr>
                        <m:t>.</m:t>
                      </m:r>
                      <m:r>
                        <a:rPr lang="en-GB" sz="1400" b="1" i="1">
                          <a:latin typeface="Cambria Math"/>
                        </a:rPr>
                        <m:t>𝟓𝟓</m:t>
                      </m:r>
                      <m:r>
                        <a:rPr lang="en-GB" sz="1400" b="1" i="1">
                          <a:latin typeface="Cambria Math"/>
                        </a:rPr>
                        <m:t>×</m:t>
                      </m:r>
                      <m:r>
                        <a:rPr lang="en-GB" sz="1400" b="1" i="1">
                          <a:latin typeface="Cambria Math"/>
                        </a:rPr>
                        <m:t>𝟑</m:t>
                      </m:r>
                      <m:r>
                        <a:rPr lang="en-GB" sz="1400" b="1" i="1">
                          <a:latin typeface="Cambria Math"/>
                        </a:rPr>
                        <m:t>.</m:t>
                      </m:r>
                      <m:r>
                        <a:rPr lang="en-GB" sz="1400" b="1" i="1">
                          <a:latin typeface="Cambria Math"/>
                        </a:rPr>
                        <m:t>𝟔𝟖𝟓</m:t>
                      </m:r>
                      <m:r>
                        <a:rPr lang="en-GB" sz="1400" b="1" i="1">
                          <a:latin typeface="Cambria Math"/>
                        </a:rPr>
                        <m:t>=</m:t>
                      </m:r>
                      <m:r>
                        <a:rPr lang="en-GB" sz="1400" b="1" i="1">
                          <a:latin typeface="Cambria Math"/>
                        </a:rPr>
                        <m:t>𝟏𝟔</m:t>
                      </m:r>
                      <m:r>
                        <a:rPr lang="en-GB" sz="1400" b="1" i="1">
                          <a:latin typeface="Cambria Math"/>
                        </a:rPr>
                        <m:t>.</m:t>
                      </m:r>
                      <m:r>
                        <a:rPr lang="en-GB" sz="1400" b="1" i="1">
                          <a:latin typeface="Cambria Math"/>
                        </a:rPr>
                        <m:t>𝟕𝟔𝟔𝟕𝟓</m:t>
                      </m:r>
                    </m:oMath>
                  </m:oMathPara>
                </a14:m>
                <a:endParaRPr lang="en-GB" sz="1400" b="1" dirty="0"/>
              </a:p>
              <a:p>
                <a:pPr lvl="0"/>
                <a:endParaRPr lang="en-GB" sz="1400" dirty="0"/>
              </a:p>
              <a:p>
                <a:pPr lvl="0"/>
                <a:r>
                  <a:rPr lang="en-GB" sz="1400" dirty="0"/>
                  <a:t>[Edexcel June 2013] Dan does an experiment to find the value of </a:t>
                </a:r>
                <a14:m>
                  <m:oMath xmlns:m="http://schemas.openxmlformats.org/officeDocument/2006/math">
                    <m:r>
                      <a:rPr lang="en-GB" sz="1400" b="0" i="1" smtClean="0">
                        <a:latin typeface="Cambria Math" panose="02040503050406030204" pitchFamily="18" charset="0"/>
                      </a:rPr>
                      <m:t>𝜋</m:t>
                    </m:r>
                  </m:oMath>
                </a14:m>
                <a:r>
                  <a:rPr lang="en-GB" sz="1400" dirty="0"/>
                  <a:t>. He measures the circumference </a:t>
                </a:r>
                <a14:m>
                  <m:oMath xmlns:m="http://schemas.openxmlformats.org/officeDocument/2006/math">
                    <m:r>
                      <a:rPr lang="en-GB" sz="1400" b="0" i="1" smtClean="0">
                        <a:latin typeface="Cambria Math" panose="02040503050406030204" pitchFamily="18" charset="0"/>
                      </a:rPr>
                      <m:t>𝐶</m:t>
                    </m:r>
                  </m:oMath>
                </a14:m>
                <a:r>
                  <a:rPr lang="en-GB" sz="1400" dirty="0"/>
                  <a:t> and the diameter </a:t>
                </a:r>
                <a14:m>
                  <m:oMath xmlns:m="http://schemas.openxmlformats.org/officeDocument/2006/math">
                    <m:r>
                      <a:rPr lang="en-GB" sz="1400" b="0" i="1" smtClean="0">
                        <a:latin typeface="Cambria Math" panose="02040503050406030204" pitchFamily="18" charset="0"/>
                      </a:rPr>
                      <m:t>𝑑</m:t>
                    </m:r>
                  </m:oMath>
                </a14:m>
                <a:r>
                  <a:rPr lang="en-GB" sz="1400" dirty="0"/>
                  <a:t> of a circle.</a:t>
                </a:r>
              </a:p>
              <a:p>
                <a:pPr lvl="0"/>
                <a14:m>
                  <m:oMath xmlns:m="http://schemas.openxmlformats.org/officeDocument/2006/math">
                    <m:r>
                      <a:rPr lang="en-GB" sz="1400" b="0" i="1" smtClean="0">
                        <a:latin typeface="Cambria Math" panose="02040503050406030204" pitchFamily="18" charset="0"/>
                      </a:rPr>
                      <m:t>𝐶</m:t>
                    </m:r>
                    <m:r>
                      <a:rPr lang="en-GB" sz="1400" b="0" i="1" smtClean="0">
                        <a:latin typeface="Cambria Math" panose="02040503050406030204" pitchFamily="18" charset="0"/>
                      </a:rPr>
                      <m:t>=170</m:t>
                    </m:r>
                    <m:r>
                      <a:rPr lang="en-GB" sz="1400" b="0" i="1" smtClean="0">
                        <a:latin typeface="Cambria Math" panose="02040503050406030204" pitchFamily="18" charset="0"/>
                      </a:rPr>
                      <m:t>𝑚𝑚</m:t>
                    </m:r>
                  </m:oMath>
                </a14:m>
                <a:r>
                  <a:rPr lang="en-GB" sz="1400" dirty="0"/>
                  <a:t> to the nearest mm.</a:t>
                </a:r>
              </a:p>
              <a:p>
                <a:pPr lvl="0"/>
                <a14:m>
                  <m:oMath xmlns:m="http://schemas.openxmlformats.org/officeDocument/2006/math">
                    <m:r>
                      <a:rPr lang="en-GB" sz="1400" b="0" i="1" smtClean="0">
                        <a:latin typeface="Cambria Math" panose="02040503050406030204" pitchFamily="18" charset="0"/>
                      </a:rPr>
                      <m:t>𝑑</m:t>
                    </m:r>
                    <m:r>
                      <a:rPr lang="en-GB" sz="1400" b="0" i="1" smtClean="0">
                        <a:latin typeface="Cambria Math" panose="02040503050406030204" pitchFamily="18" charset="0"/>
                      </a:rPr>
                      <m:t>=54</m:t>
                    </m:r>
                    <m:r>
                      <a:rPr lang="en-GB" sz="1400" b="0" i="1" smtClean="0">
                        <a:latin typeface="Cambria Math" panose="02040503050406030204" pitchFamily="18" charset="0"/>
                      </a:rPr>
                      <m:t>𝑚𝑚</m:t>
                    </m:r>
                  </m:oMath>
                </a14:m>
                <a:r>
                  <a:rPr lang="en-GB" sz="1400" dirty="0"/>
                  <a:t> to the nearest mm.</a:t>
                </a:r>
              </a:p>
              <a:p>
                <a:pPr lvl="0"/>
                <a:r>
                  <a:rPr lang="en-GB" sz="1400" dirty="0"/>
                  <a:t>Dan uses </a:t>
                </a:r>
                <a14:m>
                  <m:oMath xmlns:m="http://schemas.openxmlformats.org/officeDocument/2006/math">
                    <m:r>
                      <a:rPr lang="en-GB" sz="1400" b="0" i="1" smtClean="0">
                        <a:latin typeface="Cambria Math" panose="02040503050406030204" pitchFamily="18" charset="0"/>
                      </a:rPr>
                      <m:t>𝜋</m:t>
                    </m:r>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𝐶</m:t>
                        </m:r>
                      </m:num>
                      <m:den>
                        <m:r>
                          <a:rPr lang="en-GB" sz="1400" b="0" i="1" smtClean="0">
                            <a:latin typeface="Cambria Math" panose="02040503050406030204" pitchFamily="18" charset="0"/>
                          </a:rPr>
                          <m:t>𝑑</m:t>
                        </m:r>
                      </m:den>
                    </m:f>
                  </m:oMath>
                </a14:m>
                <a:r>
                  <a:rPr lang="en-GB" sz="1400" dirty="0"/>
                  <a:t> to find </a:t>
                </a:r>
                <a14:m>
                  <m:oMath xmlns:m="http://schemas.openxmlformats.org/officeDocument/2006/math">
                    <m:r>
                      <a:rPr lang="en-GB" sz="1400" b="0" i="1" smtClean="0">
                        <a:latin typeface="Cambria Math" panose="02040503050406030204" pitchFamily="18" charset="0"/>
                      </a:rPr>
                      <m:t>𝜋</m:t>
                    </m:r>
                  </m:oMath>
                </a14:m>
                <a:r>
                  <a:rPr lang="en-GB" sz="1400" dirty="0"/>
                  <a:t>.</a:t>
                </a:r>
              </a:p>
              <a:p>
                <a:pPr lvl="0"/>
                <a:r>
                  <a:rPr lang="en-GB" sz="1400" dirty="0"/>
                  <a:t>Calculate the upper and lower bound for </a:t>
                </a:r>
                <a14:m>
                  <m:oMath xmlns:m="http://schemas.openxmlformats.org/officeDocument/2006/math">
                    <m:r>
                      <a:rPr lang="en-GB" sz="1400" b="0" i="1" smtClean="0">
                        <a:latin typeface="Cambria Math" panose="02040503050406030204" pitchFamily="18" charset="0"/>
                      </a:rPr>
                      <m:t>𝜋</m:t>
                    </m:r>
                  </m:oMath>
                </a14:m>
                <a:r>
                  <a:rPr lang="en-GB" sz="1400" dirty="0"/>
                  <a:t>.</a:t>
                </a:r>
              </a:p>
              <a:p>
                <a:pPr lvl="0"/>
                <a14:m>
                  <m:oMathPara xmlns:m="http://schemas.openxmlformats.org/officeDocument/2006/math">
                    <m:oMathParaPr>
                      <m:jc m:val="centerGroup"/>
                    </m:oMathParaPr>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𝝅</m:t>
                          </m:r>
                        </m:e>
                        <m:sub>
                          <m:r>
                            <a:rPr lang="en-GB" sz="1400" b="1" i="1" smtClean="0">
                              <a:latin typeface="Cambria Math" panose="02040503050406030204" pitchFamily="18" charset="0"/>
                            </a:rPr>
                            <m:t>𝒍𝒐𝒘𝒆𝒓</m:t>
                          </m:r>
                        </m:sub>
                      </m:sSub>
                      <m:r>
                        <a:rPr lang="en-GB" sz="1400" b="1" i="1" smtClean="0">
                          <a:latin typeface="Cambria Math" panose="02040503050406030204" pitchFamily="18" charset="0"/>
                        </a:rPr>
                        <m:t>=</m:t>
                      </m:r>
                      <m:f>
                        <m:fPr>
                          <m:ctrlPr>
                            <a:rPr lang="en-GB" sz="1400" b="1" i="1" smtClean="0">
                              <a:latin typeface="Cambria Math" panose="02040503050406030204" pitchFamily="18" charset="0"/>
                            </a:rPr>
                          </m:ctrlPr>
                        </m:fPr>
                        <m:num>
                          <m:r>
                            <a:rPr lang="en-GB" sz="1400" b="1" i="1" smtClean="0">
                              <a:latin typeface="Cambria Math" panose="02040503050406030204" pitchFamily="18" charset="0"/>
                            </a:rPr>
                            <m:t>𝟏𝟔𝟗</m:t>
                          </m:r>
                          <m:r>
                            <a:rPr lang="en-GB" sz="1400" b="1" i="1" smtClean="0">
                              <a:latin typeface="Cambria Math" panose="02040503050406030204" pitchFamily="18" charset="0"/>
                            </a:rPr>
                            <m:t>.</m:t>
                          </m:r>
                          <m:r>
                            <a:rPr lang="en-GB" sz="1400" b="1" i="1" smtClean="0">
                              <a:latin typeface="Cambria Math" panose="02040503050406030204" pitchFamily="18" charset="0"/>
                            </a:rPr>
                            <m:t>𝟓</m:t>
                          </m:r>
                        </m:num>
                        <m:den>
                          <m:r>
                            <a:rPr lang="en-GB" sz="1400" b="1" i="1" smtClean="0">
                              <a:latin typeface="Cambria Math" panose="02040503050406030204" pitchFamily="18" charset="0"/>
                            </a:rPr>
                            <m:t>𝟓𝟒</m:t>
                          </m:r>
                          <m:r>
                            <a:rPr lang="en-GB" sz="1400" b="1" i="1" smtClean="0">
                              <a:latin typeface="Cambria Math" panose="02040503050406030204" pitchFamily="18" charset="0"/>
                            </a:rPr>
                            <m:t>.</m:t>
                          </m:r>
                          <m:r>
                            <a:rPr lang="en-GB" sz="1400" b="1" i="1" smtClean="0">
                              <a:latin typeface="Cambria Math" panose="02040503050406030204" pitchFamily="18" charset="0"/>
                            </a:rPr>
                            <m:t>𝟓</m:t>
                          </m:r>
                        </m:den>
                      </m:f>
                      <m:r>
                        <a:rPr lang="en-GB" sz="1400" b="1" i="1" smtClean="0">
                          <a:latin typeface="Cambria Math" panose="02040503050406030204" pitchFamily="18" charset="0"/>
                        </a:rPr>
                        <m:t>=</m:t>
                      </m:r>
                      <m:r>
                        <a:rPr lang="en-GB" sz="1400" b="1" i="1" smtClean="0">
                          <a:latin typeface="Cambria Math" panose="02040503050406030204" pitchFamily="18" charset="0"/>
                        </a:rPr>
                        <m:t>𝟑</m:t>
                      </m:r>
                      <m:r>
                        <a:rPr lang="en-GB" sz="1400" b="1" i="1" smtClean="0">
                          <a:latin typeface="Cambria Math" panose="02040503050406030204" pitchFamily="18" charset="0"/>
                        </a:rPr>
                        <m:t>.</m:t>
                      </m:r>
                      <m:r>
                        <a:rPr lang="en-GB" sz="1400" b="1" i="1" smtClean="0">
                          <a:latin typeface="Cambria Math" panose="02040503050406030204" pitchFamily="18" charset="0"/>
                        </a:rPr>
                        <m:t>𝟏𝟏</m:t>
                      </m:r>
                    </m:oMath>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𝝅</m:t>
                          </m:r>
                        </m:e>
                        <m:sub>
                          <m:r>
                            <a:rPr lang="en-GB" sz="1400" b="1" i="1" smtClean="0">
                              <a:latin typeface="Cambria Math" panose="02040503050406030204" pitchFamily="18" charset="0"/>
                            </a:rPr>
                            <m:t>𝒖𝒑𝒑𝒆𝒓</m:t>
                          </m:r>
                        </m:sub>
                      </m:sSub>
                      <m:r>
                        <a:rPr lang="en-GB" sz="1400" b="1" i="1" smtClean="0">
                          <a:latin typeface="Cambria Math" panose="02040503050406030204" pitchFamily="18" charset="0"/>
                        </a:rPr>
                        <m:t>=</m:t>
                      </m:r>
                      <m:f>
                        <m:fPr>
                          <m:ctrlPr>
                            <a:rPr lang="en-GB" sz="1400" b="1" i="1" smtClean="0">
                              <a:latin typeface="Cambria Math" panose="02040503050406030204" pitchFamily="18" charset="0"/>
                            </a:rPr>
                          </m:ctrlPr>
                        </m:fPr>
                        <m:num>
                          <m:r>
                            <a:rPr lang="en-GB" sz="1400" b="1" i="1" smtClean="0">
                              <a:latin typeface="Cambria Math" panose="02040503050406030204" pitchFamily="18" charset="0"/>
                            </a:rPr>
                            <m:t>𝟏𝟕𝟎</m:t>
                          </m:r>
                          <m:r>
                            <a:rPr lang="en-GB" sz="1400" b="1" i="1" smtClean="0">
                              <a:latin typeface="Cambria Math" panose="02040503050406030204" pitchFamily="18" charset="0"/>
                            </a:rPr>
                            <m:t>.</m:t>
                          </m:r>
                          <m:r>
                            <a:rPr lang="en-GB" sz="1400" b="1" i="1" smtClean="0">
                              <a:latin typeface="Cambria Math" panose="02040503050406030204" pitchFamily="18" charset="0"/>
                            </a:rPr>
                            <m:t>𝟓</m:t>
                          </m:r>
                        </m:num>
                        <m:den>
                          <m:r>
                            <a:rPr lang="en-GB" sz="1400" b="1" i="1" smtClean="0">
                              <a:latin typeface="Cambria Math" panose="02040503050406030204" pitchFamily="18" charset="0"/>
                            </a:rPr>
                            <m:t>𝟓𝟑</m:t>
                          </m:r>
                          <m:r>
                            <a:rPr lang="en-GB" sz="1400" b="1" i="1" smtClean="0">
                              <a:latin typeface="Cambria Math" panose="02040503050406030204" pitchFamily="18" charset="0"/>
                            </a:rPr>
                            <m:t>.</m:t>
                          </m:r>
                          <m:r>
                            <a:rPr lang="en-GB" sz="1400" b="1" i="1" smtClean="0">
                              <a:latin typeface="Cambria Math" panose="02040503050406030204" pitchFamily="18" charset="0"/>
                            </a:rPr>
                            <m:t>𝟓</m:t>
                          </m:r>
                        </m:den>
                      </m:f>
                      <m:r>
                        <a:rPr lang="en-GB" sz="1400" b="1" i="1" smtClean="0">
                          <a:latin typeface="Cambria Math" panose="02040503050406030204" pitchFamily="18" charset="0"/>
                        </a:rPr>
                        <m:t>=</m:t>
                      </m:r>
                      <m:r>
                        <a:rPr lang="en-GB" sz="1400" b="1" i="1" smtClean="0">
                          <a:latin typeface="Cambria Math" panose="02040503050406030204" pitchFamily="18" charset="0"/>
                        </a:rPr>
                        <m:t>𝟑</m:t>
                      </m:r>
                      <m:r>
                        <a:rPr lang="en-GB" sz="1400" b="1" i="1" smtClean="0">
                          <a:latin typeface="Cambria Math" panose="02040503050406030204" pitchFamily="18" charset="0"/>
                        </a:rPr>
                        <m:t>.</m:t>
                      </m:r>
                      <m:r>
                        <a:rPr lang="en-GB" sz="1400" b="1" i="1" smtClean="0">
                          <a:latin typeface="Cambria Math" panose="02040503050406030204" pitchFamily="18" charset="0"/>
                        </a:rPr>
                        <m:t>𝟏𝟗</m:t>
                      </m:r>
                    </m:oMath>
                  </m:oMathPara>
                </a14:m>
                <a:endParaRPr lang="en-GB" sz="1400" b="1" dirty="0"/>
              </a:p>
              <a:p>
                <a:pPr lvl="0"/>
                <a:endParaRPr lang="en-GB" sz="1400" dirty="0"/>
              </a:p>
              <a:p>
                <a:pPr lvl="0"/>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𝑎</m:t>
                      </m:r>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𝑏</m:t>
                              </m:r>
                            </m:e>
                            <m:sup>
                              <m:r>
                                <a:rPr lang="en-GB" sz="1400" b="0" i="1" smtClean="0">
                                  <a:latin typeface="Cambria Math" panose="02040503050406030204" pitchFamily="18" charset="0"/>
                                </a:rPr>
                                <m:t>2</m:t>
                              </m:r>
                            </m:sup>
                          </m:sSup>
                        </m:num>
                        <m:den>
                          <m:rad>
                            <m:radPr>
                              <m:degHide m:val="on"/>
                              <m:ctrlPr>
                                <a:rPr lang="en-GB" sz="1400" b="0" i="1" smtClean="0">
                                  <a:latin typeface="Cambria Math" panose="02040503050406030204" pitchFamily="18" charset="0"/>
                                </a:rPr>
                              </m:ctrlPr>
                            </m:radPr>
                            <m:deg/>
                            <m:e>
                              <m:r>
                                <a:rPr lang="en-GB" sz="1400" b="0" i="1" smtClean="0">
                                  <a:latin typeface="Cambria Math" panose="02040503050406030204" pitchFamily="18" charset="0"/>
                                </a:rPr>
                                <m:t>𝑐</m:t>
                              </m:r>
                            </m:e>
                          </m:rad>
                        </m:den>
                      </m:f>
                    </m:oMath>
                  </m:oMathPara>
                </a14:m>
                <a:endParaRPr lang="en-GB" sz="1400" dirty="0"/>
              </a:p>
              <a:p>
                <a:pPr lvl="0"/>
                <a:r>
                  <a:rPr lang="en-GB" sz="1400" dirty="0"/>
                  <a:t>If </a:t>
                </a:r>
                <a14:m>
                  <m:oMath xmlns:m="http://schemas.openxmlformats.org/officeDocument/2006/math">
                    <m:r>
                      <a:rPr lang="en-GB" sz="1400" b="0" i="1" smtClean="0">
                        <a:latin typeface="Cambria Math" panose="02040503050406030204" pitchFamily="18" charset="0"/>
                      </a:rPr>
                      <m:t>𝑏</m:t>
                    </m:r>
                    <m:r>
                      <a:rPr lang="en-GB" sz="1400" b="0" i="1" smtClean="0">
                        <a:latin typeface="Cambria Math" panose="02040503050406030204" pitchFamily="18" charset="0"/>
                      </a:rPr>
                      <m:t>=7.5</m:t>
                    </m:r>
                    <m:r>
                      <a:rPr lang="en-GB" sz="1400" b="0" i="1" smtClean="0">
                        <a:latin typeface="Cambria Math" panose="02040503050406030204" pitchFamily="18" charset="0"/>
                      </a:rPr>
                      <m:t>𝑐𝑚</m:t>
                    </m:r>
                  </m:oMath>
                </a14:m>
                <a:r>
                  <a:rPr lang="en-GB" sz="1400" dirty="0"/>
                  <a:t> correct to 1dp and </a:t>
                </a:r>
                <a14:m>
                  <m:oMath xmlns:m="http://schemas.openxmlformats.org/officeDocument/2006/math">
                    <m:r>
                      <a:rPr lang="en-GB" sz="1400" b="0" i="1" smtClean="0">
                        <a:latin typeface="Cambria Math" panose="02040503050406030204" pitchFamily="18" charset="0"/>
                      </a:rPr>
                      <m:t>𝑐</m:t>
                    </m:r>
                    <m:r>
                      <a:rPr lang="en-GB" sz="1400" b="0" i="1" smtClean="0">
                        <a:latin typeface="Cambria Math" panose="02040503050406030204" pitchFamily="18" charset="0"/>
                      </a:rPr>
                      <m:t>=13</m:t>
                    </m:r>
                    <m:r>
                      <a:rPr lang="en-GB" sz="1400" b="0" i="1" smtClean="0">
                        <a:latin typeface="Cambria Math" panose="02040503050406030204" pitchFamily="18" charset="0"/>
                      </a:rPr>
                      <m:t>𝑐𝑚</m:t>
                    </m:r>
                  </m:oMath>
                </a14:m>
                <a:r>
                  <a:rPr lang="en-GB" sz="1400" dirty="0"/>
                  <a:t> correct to the nearest cm, then find the upper and lower bound of </a:t>
                </a:r>
                <a14:m>
                  <m:oMath xmlns:m="http://schemas.openxmlformats.org/officeDocument/2006/math">
                    <m:r>
                      <a:rPr lang="en-GB" sz="1400" b="0" i="1" smtClean="0">
                        <a:latin typeface="Cambria Math" panose="02040503050406030204" pitchFamily="18" charset="0"/>
                      </a:rPr>
                      <m:t>𝑎</m:t>
                    </m:r>
                  </m:oMath>
                </a14:m>
                <a:r>
                  <a:rPr lang="en-GB" sz="1400" dirty="0"/>
                  <a:t>.</a:t>
                </a:r>
              </a:p>
              <a:p>
                <a:pPr lvl="0"/>
                <a14:m>
                  <m:oMathPara xmlns:m="http://schemas.openxmlformats.org/officeDocument/2006/math">
                    <m:oMathParaPr>
                      <m:jc m:val="centerGroup"/>
                    </m:oMathParaPr>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𝒂</m:t>
                          </m:r>
                        </m:e>
                        <m:sub>
                          <m:r>
                            <a:rPr lang="en-GB" sz="1400" b="1" i="1" smtClean="0">
                              <a:latin typeface="Cambria Math" panose="02040503050406030204" pitchFamily="18" charset="0"/>
                            </a:rPr>
                            <m:t>𝒍𝒐𝒘𝒆𝒓</m:t>
                          </m:r>
                        </m:sub>
                      </m:sSub>
                      <m:r>
                        <a:rPr lang="en-GB" sz="1400" b="1" i="1" smtClean="0">
                          <a:latin typeface="Cambria Math" panose="02040503050406030204" pitchFamily="18" charset="0"/>
                        </a:rPr>
                        <m:t>=</m:t>
                      </m:r>
                      <m:f>
                        <m:fPr>
                          <m:ctrlPr>
                            <a:rPr lang="en-GB" sz="1400" b="1" i="1" smtClean="0">
                              <a:latin typeface="Cambria Math" panose="02040503050406030204" pitchFamily="18" charset="0"/>
                            </a:rPr>
                          </m:ctrlPr>
                        </m:fPr>
                        <m:num>
                          <m:sSup>
                            <m:sSupPr>
                              <m:ctrlPr>
                                <a:rPr lang="en-GB" sz="1400" b="1" i="1" smtClean="0">
                                  <a:latin typeface="Cambria Math" panose="02040503050406030204" pitchFamily="18" charset="0"/>
                                </a:rPr>
                              </m:ctrlPr>
                            </m:sSupPr>
                            <m:e>
                              <m:r>
                                <a:rPr lang="en-GB" sz="1400" b="1" i="1" smtClean="0">
                                  <a:latin typeface="Cambria Math" panose="02040503050406030204" pitchFamily="18" charset="0"/>
                                </a:rPr>
                                <m:t>𝟕</m:t>
                              </m:r>
                              <m:r>
                                <a:rPr lang="en-GB" sz="1400" b="1" i="1" smtClean="0">
                                  <a:latin typeface="Cambria Math" panose="02040503050406030204" pitchFamily="18" charset="0"/>
                                </a:rPr>
                                <m:t>.</m:t>
                              </m:r>
                              <m:r>
                                <a:rPr lang="en-GB" sz="1400" b="1" i="1" smtClean="0">
                                  <a:latin typeface="Cambria Math" panose="02040503050406030204" pitchFamily="18" charset="0"/>
                                </a:rPr>
                                <m:t>𝟒𝟓</m:t>
                              </m:r>
                            </m:e>
                            <m:sup>
                              <m:r>
                                <a:rPr lang="en-GB" sz="1400" b="1" i="1" smtClean="0">
                                  <a:latin typeface="Cambria Math" panose="02040503050406030204" pitchFamily="18" charset="0"/>
                                </a:rPr>
                                <m:t>𝟐</m:t>
                              </m:r>
                            </m:sup>
                          </m:sSup>
                        </m:num>
                        <m:den>
                          <m:rad>
                            <m:radPr>
                              <m:degHide m:val="on"/>
                              <m:ctrlPr>
                                <a:rPr lang="en-GB" sz="1400" b="1" i="1" smtClean="0">
                                  <a:latin typeface="Cambria Math" panose="02040503050406030204" pitchFamily="18" charset="0"/>
                                </a:rPr>
                              </m:ctrlPr>
                            </m:radPr>
                            <m:deg/>
                            <m:e>
                              <m:r>
                                <a:rPr lang="en-GB" sz="1400" b="1" i="1" smtClean="0">
                                  <a:latin typeface="Cambria Math" panose="02040503050406030204" pitchFamily="18" charset="0"/>
                                </a:rPr>
                                <m:t>𝟏𝟑</m:t>
                              </m:r>
                              <m:r>
                                <a:rPr lang="en-GB" sz="1400" b="1" i="1" smtClean="0">
                                  <a:latin typeface="Cambria Math" panose="02040503050406030204" pitchFamily="18" charset="0"/>
                                </a:rPr>
                                <m:t>.</m:t>
                              </m:r>
                              <m:r>
                                <a:rPr lang="en-GB" sz="1400" b="1" i="1" smtClean="0">
                                  <a:latin typeface="Cambria Math" panose="02040503050406030204" pitchFamily="18" charset="0"/>
                                </a:rPr>
                                <m:t>𝟓</m:t>
                              </m:r>
                            </m:e>
                          </m:rad>
                        </m:den>
                      </m:f>
                      <m:r>
                        <a:rPr lang="en-GB" sz="1400" b="1" i="1" smtClean="0">
                          <a:latin typeface="Cambria Math" panose="02040503050406030204" pitchFamily="18" charset="0"/>
                        </a:rPr>
                        <m:t>=</m:t>
                      </m:r>
                      <m:r>
                        <a:rPr lang="en-GB" sz="1400" b="1" i="1" smtClean="0">
                          <a:latin typeface="Cambria Math" panose="02040503050406030204" pitchFamily="18" charset="0"/>
                        </a:rPr>
                        <m:t>𝟏𝟓</m:t>
                      </m:r>
                      <m:r>
                        <a:rPr lang="en-GB" sz="1400" b="1" i="1" smtClean="0">
                          <a:latin typeface="Cambria Math" panose="02040503050406030204" pitchFamily="18" charset="0"/>
                        </a:rPr>
                        <m:t>.</m:t>
                      </m:r>
                      <m:r>
                        <a:rPr lang="en-GB" sz="1400" b="1" i="1" smtClean="0">
                          <a:latin typeface="Cambria Math" panose="02040503050406030204" pitchFamily="18" charset="0"/>
                        </a:rPr>
                        <m:t>𝟏𝟏</m:t>
                      </m:r>
                    </m:oMath>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𝒂</m:t>
                          </m:r>
                        </m:e>
                        <m:sub>
                          <m:r>
                            <a:rPr lang="en-GB" sz="1400" b="1" i="1" smtClean="0">
                              <a:latin typeface="Cambria Math" panose="02040503050406030204" pitchFamily="18" charset="0"/>
                            </a:rPr>
                            <m:t>𝒖𝒑𝒑𝒆𝒓</m:t>
                          </m:r>
                        </m:sub>
                      </m:sSub>
                      <m:r>
                        <a:rPr lang="en-GB" sz="1400" b="1" i="1" smtClean="0">
                          <a:latin typeface="Cambria Math" panose="02040503050406030204" pitchFamily="18" charset="0"/>
                        </a:rPr>
                        <m:t>=</m:t>
                      </m:r>
                      <m:f>
                        <m:fPr>
                          <m:ctrlPr>
                            <a:rPr lang="en-GB" sz="1400" b="1" i="1" smtClean="0">
                              <a:latin typeface="Cambria Math" panose="02040503050406030204" pitchFamily="18" charset="0"/>
                            </a:rPr>
                          </m:ctrlPr>
                        </m:fPr>
                        <m:num>
                          <m:sSup>
                            <m:sSupPr>
                              <m:ctrlPr>
                                <a:rPr lang="en-GB" sz="1400" b="1" i="1" smtClean="0">
                                  <a:latin typeface="Cambria Math" panose="02040503050406030204" pitchFamily="18" charset="0"/>
                                </a:rPr>
                              </m:ctrlPr>
                            </m:sSupPr>
                            <m:e>
                              <m:r>
                                <a:rPr lang="en-GB" sz="1400" b="1" i="1" smtClean="0">
                                  <a:latin typeface="Cambria Math" panose="02040503050406030204" pitchFamily="18" charset="0"/>
                                </a:rPr>
                                <m:t>𝟕</m:t>
                              </m:r>
                              <m:r>
                                <a:rPr lang="en-GB" sz="1400" b="1" i="1" smtClean="0">
                                  <a:latin typeface="Cambria Math" panose="02040503050406030204" pitchFamily="18" charset="0"/>
                                </a:rPr>
                                <m:t>.</m:t>
                              </m:r>
                              <m:r>
                                <a:rPr lang="en-GB" sz="1400" b="1" i="1" smtClean="0">
                                  <a:latin typeface="Cambria Math" panose="02040503050406030204" pitchFamily="18" charset="0"/>
                                </a:rPr>
                                <m:t>𝟓𝟓</m:t>
                              </m:r>
                            </m:e>
                            <m:sup>
                              <m:r>
                                <a:rPr lang="en-GB" sz="1400" b="1" i="1" smtClean="0">
                                  <a:latin typeface="Cambria Math" panose="02040503050406030204" pitchFamily="18" charset="0"/>
                                </a:rPr>
                                <m:t>𝟐</m:t>
                              </m:r>
                            </m:sup>
                          </m:sSup>
                        </m:num>
                        <m:den>
                          <m:rad>
                            <m:radPr>
                              <m:degHide m:val="on"/>
                              <m:ctrlPr>
                                <a:rPr lang="en-GB" sz="1400" b="1" i="1" smtClean="0">
                                  <a:latin typeface="Cambria Math" panose="02040503050406030204" pitchFamily="18" charset="0"/>
                                </a:rPr>
                              </m:ctrlPr>
                            </m:radPr>
                            <m:deg/>
                            <m:e>
                              <m:r>
                                <a:rPr lang="en-GB" sz="1400" b="1" i="1" smtClean="0">
                                  <a:latin typeface="Cambria Math" panose="02040503050406030204" pitchFamily="18" charset="0"/>
                                </a:rPr>
                                <m:t>𝟏𝟐</m:t>
                              </m:r>
                              <m:r>
                                <a:rPr lang="en-GB" sz="1400" b="1" i="1" smtClean="0">
                                  <a:latin typeface="Cambria Math" panose="02040503050406030204" pitchFamily="18" charset="0"/>
                                </a:rPr>
                                <m:t>.</m:t>
                              </m:r>
                              <m:r>
                                <a:rPr lang="en-GB" sz="1400" b="1" i="1" smtClean="0">
                                  <a:latin typeface="Cambria Math" panose="02040503050406030204" pitchFamily="18" charset="0"/>
                                </a:rPr>
                                <m:t>𝟓</m:t>
                              </m:r>
                            </m:e>
                          </m:rad>
                        </m:den>
                      </m:f>
                      <m:r>
                        <a:rPr lang="en-GB" sz="1400" b="1" i="1" smtClean="0">
                          <a:latin typeface="Cambria Math" panose="02040503050406030204" pitchFamily="18" charset="0"/>
                        </a:rPr>
                        <m:t>=</m:t>
                      </m:r>
                      <m:r>
                        <a:rPr lang="en-GB" sz="1400" b="1" i="1" smtClean="0">
                          <a:latin typeface="Cambria Math" panose="02040503050406030204" pitchFamily="18" charset="0"/>
                        </a:rPr>
                        <m:t>𝟏𝟔</m:t>
                      </m:r>
                      <m:r>
                        <a:rPr lang="en-GB" sz="1400" b="1" i="1" smtClean="0">
                          <a:latin typeface="Cambria Math" panose="02040503050406030204" pitchFamily="18" charset="0"/>
                        </a:rPr>
                        <m:t>.</m:t>
                      </m:r>
                      <m:r>
                        <a:rPr lang="en-GB" sz="1400" b="1" i="1" smtClean="0">
                          <a:latin typeface="Cambria Math" panose="02040503050406030204" pitchFamily="18" charset="0"/>
                        </a:rPr>
                        <m:t>𝟏</m:t>
                      </m:r>
                    </m:oMath>
                  </m:oMathPara>
                </a14:m>
                <a:endParaRPr lang="en-GB" sz="14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592380" y="624527"/>
                <a:ext cx="3888432" cy="6316986"/>
              </a:xfrm>
              <a:prstGeom prst="rect">
                <a:avLst/>
              </a:prstGeom>
              <a:blipFill rotWithShape="0">
                <a:blip r:embed="rId2"/>
                <a:stretch>
                  <a:fillRect l="-470" t="-96" r="-14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585912" y="624527"/>
                <a:ext cx="4556944" cy="6379310"/>
              </a:xfrm>
              <a:prstGeom prst="rect">
                <a:avLst/>
              </a:prstGeom>
              <a:noFill/>
            </p:spPr>
            <p:txBody>
              <a:bodyPr wrap="square" rtlCol="0">
                <a:spAutoFit/>
              </a:bodyPr>
              <a:lstStyle/>
              <a:p>
                <a:r>
                  <a:rPr lang="en-GB" sz="1400" dirty="0"/>
                  <a:t>[Edexcel March 2012] The average fuel consumption </a:t>
                </a:r>
                <a14:m>
                  <m:oMath xmlns:m="http://schemas.openxmlformats.org/officeDocument/2006/math">
                    <m:r>
                      <a:rPr lang="en-GB" sz="1400" b="0" i="1" smtClean="0">
                        <a:latin typeface="Cambria Math" panose="02040503050406030204" pitchFamily="18" charset="0"/>
                      </a:rPr>
                      <m:t>𝑐</m:t>
                    </m:r>
                  </m:oMath>
                </a14:m>
                <a:r>
                  <a:rPr lang="en-GB" sz="1400" dirty="0"/>
                  <a:t> f a car, in km/litre, is given by the formula:</a:t>
                </a:r>
              </a:p>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𝑐</m:t>
                      </m:r>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𝑑</m:t>
                          </m:r>
                        </m:num>
                        <m:den>
                          <m:r>
                            <a:rPr lang="en-GB" sz="1400" b="0" i="1" smtClean="0">
                              <a:latin typeface="Cambria Math" panose="02040503050406030204" pitchFamily="18" charset="0"/>
                            </a:rPr>
                            <m:t>𝑓</m:t>
                          </m:r>
                        </m:den>
                      </m:f>
                    </m:oMath>
                  </m:oMathPara>
                </a14:m>
                <a:endParaRPr lang="en-GB" sz="1400" dirty="0"/>
              </a:p>
              <a:p>
                <a:r>
                  <a:rPr lang="en-GB" sz="1400" dirty="0"/>
                  <a:t>Where </a:t>
                </a:r>
                <a14:m>
                  <m:oMath xmlns:m="http://schemas.openxmlformats.org/officeDocument/2006/math">
                    <m:r>
                      <a:rPr lang="en-GB" sz="1400" b="0" i="1" smtClean="0">
                        <a:latin typeface="Cambria Math" panose="02040503050406030204" pitchFamily="18" charset="0"/>
                      </a:rPr>
                      <m:t>𝑑</m:t>
                    </m:r>
                  </m:oMath>
                </a14:m>
                <a:r>
                  <a:rPr lang="en-GB" sz="1400" dirty="0"/>
                  <a:t> is the distance travelled, in km, and </a:t>
                </a:r>
                <a14:m>
                  <m:oMath xmlns:m="http://schemas.openxmlformats.org/officeDocument/2006/math">
                    <m:r>
                      <a:rPr lang="en-GB" sz="1400" b="0" i="1" smtClean="0">
                        <a:latin typeface="Cambria Math" panose="02040503050406030204" pitchFamily="18" charset="0"/>
                      </a:rPr>
                      <m:t>𝑓</m:t>
                    </m:r>
                  </m:oMath>
                </a14:m>
                <a:r>
                  <a:rPr lang="en-GB" sz="1400" dirty="0"/>
                  <a:t> is the fuel used, in litres.</a:t>
                </a:r>
              </a:p>
              <a:p>
                <a14:m>
                  <m:oMath xmlns:m="http://schemas.openxmlformats.org/officeDocument/2006/math">
                    <m:r>
                      <a:rPr lang="en-GB" sz="1400" b="0" i="1" smtClean="0">
                        <a:latin typeface="Cambria Math" panose="02040503050406030204" pitchFamily="18" charset="0"/>
                      </a:rPr>
                      <m:t>𝑑</m:t>
                    </m:r>
                    <m:r>
                      <a:rPr lang="en-GB" sz="1400" b="0" i="1" smtClean="0">
                        <a:latin typeface="Cambria Math" panose="02040503050406030204" pitchFamily="18" charset="0"/>
                      </a:rPr>
                      <m:t>=163</m:t>
                    </m:r>
                  </m:oMath>
                </a14:m>
                <a:r>
                  <a:rPr lang="en-GB" sz="1400" dirty="0"/>
                  <a:t> correct to 3sf.</a:t>
                </a:r>
                <a14:m>
                  <m:oMath xmlns:m="http://schemas.openxmlformats.org/officeDocument/2006/math">
                    <m:r>
                      <a:rPr lang="en-GB" sz="1400" b="0" i="0" smtClean="0">
                        <a:latin typeface="Cambria Math" panose="02040503050406030204" pitchFamily="18" charset="0"/>
                      </a:rPr>
                      <m:t>   </m:t>
                    </m:r>
                    <m:r>
                      <a:rPr lang="en-GB" sz="1400" b="0" i="1" smtClean="0">
                        <a:latin typeface="Cambria Math" panose="02040503050406030204" pitchFamily="18" charset="0"/>
                      </a:rPr>
                      <m:t>𝑓</m:t>
                    </m:r>
                    <m:r>
                      <a:rPr lang="en-GB" sz="1400" b="0" i="1" smtClean="0">
                        <a:latin typeface="Cambria Math" panose="02040503050406030204" pitchFamily="18" charset="0"/>
                      </a:rPr>
                      <m:t>=45.3</m:t>
                    </m:r>
                  </m:oMath>
                </a14:m>
                <a:r>
                  <a:rPr lang="en-GB" sz="1400" dirty="0"/>
                  <a:t> correct to 2sf.</a:t>
                </a:r>
              </a:p>
              <a:p>
                <a:r>
                  <a:rPr lang="en-GB" sz="1400" dirty="0"/>
                  <a:t>By considering bounds, work out the value of </a:t>
                </a:r>
                <a14:m>
                  <m:oMath xmlns:m="http://schemas.openxmlformats.org/officeDocument/2006/math">
                    <m:r>
                      <a:rPr lang="en-GB" sz="1400" b="0" i="1" smtClean="0">
                        <a:latin typeface="Cambria Math" panose="02040503050406030204" pitchFamily="18" charset="0"/>
                      </a:rPr>
                      <m:t>𝑐</m:t>
                    </m:r>
                  </m:oMath>
                </a14:m>
                <a:r>
                  <a:rPr lang="en-GB" sz="1400" dirty="0"/>
                  <a:t> to a suitable degree of accuracy. You must show </a:t>
                </a:r>
                <a:r>
                  <a:rPr lang="en-GB" sz="1400" b="1" dirty="0"/>
                  <a:t>all</a:t>
                </a:r>
                <a:r>
                  <a:rPr lang="en-GB" sz="1400" dirty="0"/>
                  <a:t> of your working </a:t>
                </a:r>
                <a:r>
                  <a:rPr lang="en-GB" sz="1400" b="1" dirty="0"/>
                  <a:t>and</a:t>
                </a:r>
                <a:r>
                  <a:rPr lang="en-GB" sz="1400" dirty="0"/>
                  <a:t> given a reason for your final answer.</a:t>
                </a:r>
              </a:p>
              <a:p>
                <a:r>
                  <a:rPr lang="en-GB" sz="1400" b="1" dirty="0"/>
                  <a:t>“3.6 because the LB and UB agree to that number of figures.”</a:t>
                </a:r>
              </a:p>
              <a:p>
                <a:endParaRPr lang="en-GB" sz="800" b="1" dirty="0"/>
              </a:p>
              <a:p>
                <a:r>
                  <a:rPr lang="en-GB" sz="1400" dirty="0"/>
                  <a:t>Given </a:t>
                </a:r>
              </a:p>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𝑥</m:t>
                      </m:r>
                      <m:r>
                        <a:rPr lang="en-GB" sz="1400" b="0" i="1" smtClean="0">
                          <a:latin typeface="Cambria Math" panose="02040503050406030204" pitchFamily="18" charset="0"/>
                        </a:rPr>
                        <m:t>=</m:t>
                      </m:r>
                      <m:f>
                        <m:fPr>
                          <m:ctrlPr>
                            <a:rPr lang="en-GB" sz="1400" i="1" smtClean="0">
                              <a:latin typeface="Cambria Math" panose="02040503050406030204" pitchFamily="18" charset="0"/>
                            </a:rPr>
                          </m:ctrlPr>
                        </m:fPr>
                        <m:num>
                          <m:rad>
                            <m:radPr>
                              <m:degHide m:val="on"/>
                              <m:ctrlPr>
                                <a:rPr lang="en-GB" sz="1400" i="1" smtClean="0">
                                  <a:latin typeface="Cambria Math" panose="02040503050406030204" pitchFamily="18" charset="0"/>
                                </a:rPr>
                              </m:ctrlPr>
                            </m:radPr>
                            <m:deg/>
                            <m:e>
                              <m:r>
                                <a:rPr lang="en-GB" sz="1400" b="0" i="1" smtClean="0">
                                  <a:latin typeface="Cambria Math" panose="02040503050406030204" pitchFamily="18" charset="0"/>
                                </a:rPr>
                                <m:t>𝑦</m:t>
                              </m:r>
                            </m:e>
                          </m:rad>
                        </m:num>
                        <m:den>
                          <m:r>
                            <a:rPr lang="en-GB" sz="1400" b="0" i="1" smtClean="0">
                              <a:latin typeface="Cambria Math" panose="02040503050406030204" pitchFamily="18" charset="0"/>
                            </a:rPr>
                            <m:t>𝑧</m:t>
                          </m:r>
                        </m:den>
                      </m:f>
                    </m:oMath>
                  </m:oMathPara>
                </a14:m>
                <a:endParaRPr lang="en-GB" sz="1400" dirty="0"/>
              </a:p>
              <a:p>
                <a:r>
                  <a:rPr lang="en-GB" sz="1400" dirty="0"/>
                  <a:t>And that </a:t>
                </a:r>
                <a14:m>
                  <m:oMath xmlns:m="http://schemas.openxmlformats.org/officeDocument/2006/math">
                    <m:r>
                      <a:rPr lang="en-GB" sz="1400" b="0" i="1" smtClean="0">
                        <a:latin typeface="Cambria Math" panose="02040503050406030204" pitchFamily="18" charset="0"/>
                      </a:rPr>
                      <m:t>𝑦</m:t>
                    </m:r>
                    <m:r>
                      <a:rPr lang="en-GB" sz="1400" b="0" i="1" smtClean="0">
                        <a:latin typeface="Cambria Math" panose="02040503050406030204" pitchFamily="18" charset="0"/>
                      </a:rPr>
                      <m:t>=2546</m:t>
                    </m:r>
                    <m:r>
                      <a:rPr lang="en-GB" sz="1400" b="0" i="1" smtClean="0">
                        <a:latin typeface="Cambria Math" panose="02040503050406030204" pitchFamily="18" charset="0"/>
                      </a:rPr>
                      <m:t>𝑘𝑚</m:t>
                    </m:r>
                  </m:oMath>
                </a14:m>
                <a:r>
                  <a:rPr lang="en-GB" sz="1400" dirty="0"/>
                  <a:t> correct to the nearest km and </a:t>
                </a:r>
                <a14:m>
                  <m:oMath xmlns:m="http://schemas.openxmlformats.org/officeDocument/2006/math">
                    <m:r>
                      <a:rPr lang="en-GB" sz="1400" b="0" i="1" smtClean="0">
                        <a:latin typeface="Cambria Math" panose="02040503050406030204" pitchFamily="18" charset="0"/>
                      </a:rPr>
                      <m:t>𝑧</m:t>
                    </m:r>
                    <m:r>
                      <a:rPr lang="en-GB" sz="1400" b="0" i="1" smtClean="0">
                        <a:latin typeface="Cambria Math" panose="02040503050406030204" pitchFamily="18" charset="0"/>
                      </a:rPr>
                      <m:t>=13.4</m:t>
                    </m:r>
                    <m:r>
                      <a:rPr lang="en-GB" sz="1400" b="0" i="1" smtClean="0">
                        <a:latin typeface="Cambria Math" panose="02040503050406030204" pitchFamily="18" charset="0"/>
                      </a:rPr>
                      <m:t>𝑘𝑚</m:t>
                    </m:r>
                  </m:oMath>
                </a14:m>
                <a:r>
                  <a:rPr lang="en-GB" sz="1400" dirty="0"/>
                  <a:t> correct to the 1dp, find </a:t>
                </a:r>
                <a14:m>
                  <m:oMath xmlns:m="http://schemas.openxmlformats.org/officeDocument/2006/math">
                    <m:r>
                      <a:rPr lang="en-GB" sz="1400" b="0" i="1" smtClean="0">
                        <a:latin typeface="Cambria Math" panose="02040503050406030204" pitchFamily="18" charset="0"/>
                      </a:rPr>
                      <m:t>𝑥</m:t>
                    </m:r>
                  </m:oMath>
                </a14:m>
                <a:r>
                  <a:rPr lang="en-GB" sz="1400" dirty="0"/>
                  <a:t> to a suitable degree of accuracy.</a:t>
                </a:r>
              </a:p>
              <a:p>
                <a:pPr/>
                <a14:m>
                  <m:oMathPara xmlns:m="http://schemas.openxmlformats.org/officeDocument/2006/math">
                    <m:oMathParaPr>
                      <m:jc m:val="centerGroup"/>
                    </m:oMathParaPr>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𝒙</m:t>
                          </m:r>
                        </m:e>
                        <m:sub>
                          <m:r>
                            <a:rPr lang="en-GB" sz="1400" b="1" i="1" smtClean="0">
                              <a:latin typeface="Cambria Math" panose="02040503050406030204" pitchFamily="18" charset="0"/>
                            </a:rPr>
                            <m:t>𝒍𝒐𝒘𝒆𝒓</m:t>
                          </m:r>
                        </m:sub>
                      </m:sSub>
                      <m:r>
                        <a:rPr lang="en-GB" sz="1400" b="1" i="1" smtClean="0">
                          <a:latin typeface="Cambria Math" panose="02040503050406030204" pitchFamily="18" charset="0"/>
                        </a:rPr>
                        <m:t>=</m:t>
                      </m:r>
                      <m:r>
                        <a:rPr lang="en-GB" sz="1400" b="1" i="1" smtClean="0">
                          <a:latin typeface="Cambria Math" panose="02040503050406030204" pitchFamily="18" charset="0"/>
                        </a:rPr>
                        <m:t>𝟑</m:t>
                      </m:r>
                      <m:r>
                        <a:rPr lang="en-GB" sz="1400" b="1" i="1" smtClean="0">
                          <a:latin typeface="Cambria Math" panose="02040503050406030204" pitchFamily="18" charset="0"/>
                        </a:rPr>
                        <m:t>.</m:t>
                      </m:r>
                      <m:r>
                        <a:rPr lang="en-GB" sz="1400" b="1" i="1" smtClean="0">
                          <a:latin typeface="Cambria Math" panose="02040503050406030204" pitchFamily="18" charset="0"/>
                        </a:rPr>
                        <m:t>𝟕𝟓𝟏𝟏𝟒𝟖𝟓𝟕𝟖</m:t>
                      </m:r>
                      <m:r>
                        <a:rPr lang="en-GB" sz="1400" b="1" i="1" smtClean="0">
                          <a:latin typeface="Cambria Math" panose="02040503050406030204" pitchFamily="18" charset="0"/>
                        </a:rPr>
                        <m:t>…</m:t>
                      </m:r>
                    </m:oMath>
                  </m:oMathPara>
                </a14:m>
                <a:endParaRPr lang="en-GB" sz="1400" b="1"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𝒙</m:t>
                          </m:r>
                        </m:e>
                        <m:sub>
                          <m:r>
                            <a:rPr lang="en-GB" sz="1400" b="1" i="1" smtClean="0">
                              <a:latin typeface="Cambria Math" panose="02040503050406030204" pitchFamily="18" charset="0"/>
                            </a:rPr>
                            <m:t>𝒖𝒑𝒑𝒆𝒓</m:t>
                          </m:r>
                        </m:sub>
                      </m:sSub>
                      <m:r>
                        <a:rPr lang="en-GB" sz="1400" b="1" i="1" smtClean="0">
                          <a:latin typeface="Cambria Math" panose="02040503050406030204" pitchFamily="18" charset="0"/>
                        </a:rPr>
                        <m:t>=</m:t>
                      </m:r>
                      <m:r>
                        <a:rPr lang="en-GB" sz="1400" b="1" i="1" smtClean="0">
                          <a:latin typeface="Cambria Math" panose="02040503050406030204" pitchFamily="18" charset="0"/>
                        </a:rPr>
                        <m:t>𝟑</m:t>
                      </m:r>
                      <m:r>
                        <a:rPr lang="en-GB" sz="1400" b="1" i="1" smtClean="0">
                          <a:latin typeface="Cambria Math" panose="02040503050406030204" pitchFamily="18" charset="0"/>
                        </a:rPr>
                        <m:t>.</m:t>
                      </m:r>
                      <m:r>
                        <a:rPr lang="en-GB" sz="1400" b="1" i="1" smtClean="0">
                          <a:latin typeface="Cambria Math" panose="02040503050406030204" pitchFamily="18" charset="0"/>
                        </a:rPr>
                        <m:t>𝟕𝟓𝟏𝟖𝟖𝟓𝟑𝟐𝟔</m:t>
                      </m:r>
                      <m:r>
                        <a:rPr lang="en-GB" sz="1400" b="1" i="1" smtClean="0">
                          <a:latin typeface="Cambria Math" panose="02040503050406030204" pitchFamily="18" charset="0"/>
                        </a:rPr>
                        <m:t>…</m:t>
                      </m:r>
                    </m:oMath>
                  </m:oMathPara>
                </a14:m>
                <a:endParaRPr lang="en-GB" sz="1400" b="1" dirty="0"/>
              </a:p>
              <a:p>
                <a14:m>
                  <m:oMath xmlns:m="http://schemas.openxmlformats.org/officeDocument/2006/math">
                    <m:r>
                      <a:rPr lang="en-GB" sz="1400" b="1" i="1" smtClean="0">
                        <a:latin typeface="Cambria Math" panose="02040503050406030204" pitchFamily="18" charset="0"/>
                      </a:rPr>
                      <m:t>𝒙</m:t>
                    </m:r>
                    <m:r>
                      <a:rPr lang="en-GB" sz="1400" b="1" i="1" smtClean="0">
                        <a:latin typeface="Cambria Math" panose="02040503050406030204" pitchFamily="18" charset="0"/>
                      </a:rPr>
                      <m:t>=</m:t>
                    </m:r>
                    <m:r>
                      <a:rPr lang="en-GB" sz="1400" b="1" i="1" smtClean="0">
                        <a:latin typeface="Cambria Math" panose="02040503050406030204" pitchFamily="18" charset="0"/>
                      </a:rPr>
                      <m:t>𝟑</m:t>
                    </m:r>
                    <m:r>
                      <a:rPr lang="en-GB" sz="1400" b="1" i="1" smtClean="0">
                        <a:latin typeface="Cambria Math" panose="02040503050406030204" pitchFamily="18" charset="0"/>
                      </a:rPr>
                      <m:t>.</m:t>
                    </m:r>
                    <m:r>
                      <a:rPr lang="en-GB" sz="1400" b="1" i="1" smtClean="0">
                        <a:latin typeface="Cambria Math" panose="02040503050406030204" pitchFamily="18" charset="0"/>
                      </a:rPr>
                      <m:t>𝟕𝟓</m:t>
                    </m:r>
                  </m:oMath>
                </a14:m>
                <a:r>
                  <a:rPr lang="en-GB" sz="1400" b="1" dirty="0"/>
                  <a:t> because both bounds are this to 2dp.</a:t>
                </a:r>
              </a:p>
              <a:p>
                <a:endParaRPr lang="en-GB" sz="1400" b="1" dirty="0"/>
              </a:p>
              <a:p>
                <a:r>
                  <a:rPr lang="en-GB" sz="1400" dirty="0"/>
                  <a:t>Given:</a:t>
                </a:r>
                <a14:m>
                  <m:oMath xmlns:m="http://schemas.openxmlformats.org/officeDocument/2006/math">
                    <m:r>
                      <a:rPr lang="en-GB" sz="1400" b="0" i="0" smtClean="0">
                        <a:latin typeface="Cambria Math" panose="02040503050406030204" pitchFamily="18" charset="0"/>
                      </a:rPr>
                      <m:t>    </m:t>
                    </m:r>
                    <m:r>
                      <a:rPr lang="en-GB" sz="1400" b="0" i="1" smtClean="0">
                        <a:latin typeface="Cambria Math" panose="02040503050406030204" pitchFamily="18" charset="0"/>
                      </a:rPr>
                      <m:t>𝑎</m:t>
                    </m:r>
                    <m:r>
                      <a:rPr lang="en-GB" sz="1400" b="0" i="1" smtClean="0">
                        <a:latin typeface="Cambria Math" panose="02040503050406030204" pitchFamily="18" charset="0"/>
                      </a:rPr>
                      <m:t>=</m:t>
                    </m:r>
                    <m:r>
                      <a:rPr lang="en-GB" sz="1400" b="0" i="1" smtClean="0">
                        <a:latin typeface="Cambria Math" panose="02040503050406030204" pitchFamily="18" charset="0"/>
                      </a:rPr>
                      <m:t>𝑏</m:t>
                    </m:r>
                    <m:r>
                      <a:rPr lang="en-GB" sz="1400" b="0" i="1" smtClean="0">
                        <a:latin typeface="Cambria Math" panose="02040503050406030204" pitchFamily="18" charset="0"/>
                      </a:rPr>
                      <m:t>×</m:t>
                    </m:r>
                    <m:r>
                      <a:rPr lang="en-GB" sz="1400" b="0" i="1" smtClean="0">
                        <a:latin typeface="Cambria Math" panose="02040503050406030204" pitchFamily="18" charset="0"/>
                      </a:rPr>
                      <m:t>𝑐</m:t>
                    </m:r>
                  </m:oMath>
                </a14:m>
                <a:endParaRPr lang="en-GB" sz="1400" dirty="0"/>
              </a:p>
              <a:p>
                <a:r>
                  <a:rPr lang="en-GB" sz="1400" dirty="0"/>
                  <a:t>and that </a:t>
                </a:r>
                <a14:m>
                  <m:oMath xmlns:m="http://schemas.openxmlformats.org/officeDocument/2006/math">
                    <m:r>
                      <a:rPr lang="en-GB" sz="1400" b="0" i="1" smtClean="0">
                        <a:latin typeface="Cambria Math" panose="02040503050406030204" pitchFamily="18" charset="0"/>
                      </a:rPr>
                      <m:t>𝑏</m:t>
                    </m:r>
                  </m:oMath>
                </a14:m>
                <a:r>
                  <a:rPr lang="en-GB" sz="1400" dirty="0"/>
                  <a:t> is 12.3m correct to 1dp and </a:t>
                </a:r>
                <a14:m>
                  <m:oMath xmlns:m="http://schemas.openxmlformats.org/officeDocument/2006/math">
                    <m:r>
                      <a:rPr lang="en-GB" sz="1400" b="0" i="1" smtClean="0">
                        <a:latin typeface="Cambria Math" panose="02040503050406030204" pitchFamily="18" charset="0"/>
                      </a:rPr>
                      <m:t>𝑐</m:t>
                    </m:r>
                  </m:oMath>
                </a14:m>
                <a:r>
                  <a:rPr lang="en-GB" sz="1400" dirty="0"/>
                  <a:t> is 3.14m correct to 2dp, find </a:t>
                </a:r>
                <a14:m>
                  <m:oMath xmlns:m="http://schemas.openxmlformats.org/officeDocument/2006/math">
                    <m:r>
                      <a:rPr lang="en-GB" sz="1400" b="0" i="1" smtClean="0">
                        <a:latin typeface="Cambria Math" panose="02040503050406030204" pitchFamily="18" charset="0"/>
                      </a:rPr>
                      <m:t>𝑎</m:t>
                    </m:r>
                  </m:oMath>
                </a14:m>
                <a:r>
                  <a:rPr lang="en-GB" sz="1400" dirty="0"/>
                  <a:t> to a suitable degree of accuracy.</a:t>
                </a:r>
              </a:p>
              <a:p>
                <a:pPr/>
                <a14:m>
                  <m:oMathPara xmlns:m="http://schemas.openxmlformats.org/officeDocument/2006/math">
                    <m:oMathParaPr>
                      <m:jc m:val="centerGroup"/>
                    </m:oMathParaPr>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𝒂</m:t>
                          </m:r>
                        </m:e>
                        <m:sub>
                          <m:r>
                            <a:rPr lang="en-GB" sz="1400" b="1" i="1" smtClean="0">
                              <a:latin typeface="Cambria Math" panose="02040503050406030204" pitchFamily="18" charset="0"/>
                            </a:rPr>
                            <m:t>𝒍𝒐𝒘𝒆𝒓</m:t>
                          </m:r>
                        </m:sub>
                      </m:sSub>
                      <m:r>
                        <a:rPr lang="en-GB" sz="1400" b="1" i="1" smtClean="0">
                          <a:latin typeface="Cambria Math" panose="02040503050406030204" pitchFamily="18" charset="0"/>
                        </a:rPr>
                        <m:t>=</m:t>
                      </m:r>
                      <m:r>
                        <a:rPr lang="en-GB" sz="1400" b="1" i="1" smtClean="0">
                          <a:latin typeface="Cambria Math" panose="02040503050406030204" pitchFamily="18" charset="0"/>
                        </a:rPr>
                        <m:t>𝟏𝟐</m:t>
                      </m:r>
                      <m:r>
                        <a:rPr lang="en-GB" sz="1400" b="1" i="1" smtClean="0">
                          <a:latin typeface="Cambria Math" panose="02040503050406030204" pitchFamily="18" charset="0"/>
                        </a:rPr>
                        <m:t>.</m:t>
                      </m:r>
                      <m:r>
                        <a:rPr lang="en-GB" sz="1400" b="1" i="1" smtClean="0">
                          <a:latin typeface="Cambria Math" panose="02040503050406030204" pitchFamily="18" charset="0"/>
                        </a:rPr>
                        <m:t>𝟐𝟓</m:t>
                      </m:r>
                      <m:r>
                        <a:rPr lang="en-GB" sz="1400" b="1" i="1" smtClean="0">
                          <a:latin typeface="Cambria Math" panose="02040503050406030204" pitchFamily="18" charset="0"/>
                        </a:rPr>
                        <m:t>×</m:t>
                      </m:r>
                      <m:r>
                        <a:rPr lang="en-GB" sz="1400" b="1" i="1" smtClean="0">
                          <a:latin typeface="Cambria Math" panose="02040503050406030204" pitchFamily="18" charset="0"/>
                        </a:rPr>
                        <m:t>𝟑</m:t>
                      </m:r>
                      <m:r>
                        <a:rPr lang="en-GB" sz="1400" b="1" i="1" smtClean="0">
                          <a:latin typeface="Cambria Math" panose="02040503050406030204" pitchFamily="18" charset="0"/>
                        </a:rPr>
                        <m:t>.</m:t>
                      </m:r>
                      <m:r>
                        <a:rPr lang="en-GB" sz="1400" b="1" i="1" smtClean="0">
                          <a:latin typeface="Cambria Math" panose="02040503050406030204" pitchFamily="18" charset="0"/>
                        </a:rPr>
                        <m:t>𝟏𝟑𝟓</m:t>
                      </m:r>
                      <m:r>
                        <a:rPr lang="en-GB" sz="1400" b="1" i="1" smtClean="0">
                          <a:latin typeface="Cambria Math" panose="02040503050406030204" pitchFamily="18" charset="0"/>
                        </a:rPr>
                        <m:t>=</m:t>
                      </m:r>
                      <m:r>
                        <a:rPr lang="en-GB" sz="1400" b="1" i="1" smtClean="0">
                          <a:latin typeface="Cambria Math" panose="02040503050406030204" pitchFamily="18" charset="0"/>
                        </a:rPr>
                        <m:t>𝟑𝟖</m:t>
                      </m:r>
                      <m:r>
                        <a:rPr lang="en-GB" sz="1400" b="1" i="1" smtClean="0">
                          <a:latin typeface="Cambria Math" panose="02040503050406030204" pitchFamily="18" charset="0"/>
                        </a:rPr>
                        <m:t>.</m:t>
                      </m:r>
                      <m:r>
                        <a:rPr lang="en-GB" sz="1400" b="1" i="1" smtClean="0">
                          <a:latin typeface="Cambria Math" panose="02040503050406030204" pitchFamily="18" charset="0"/>
                        </a:rPr>
                        <m:t>𝟒𝟎𝟑𝟕𝟓</m:t>
                      </m:r>
                    </m:oMath>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𝒂</m:t>
                          </m:r>
                        </m:e>
                        <m:sub>
                          <m:r>
                            <a:rPr lang="en-GB" sz="1400" b="1" i="1" smtClean="0">
                              <a:latin typeface="Cambria Math" panose="02040503050406030204" pitchFamily="18" charset="0"/>
                            </a:rPr>
                            <m:t>𝒖𝒑𝒑𝒆𝒓</m:t>
                          </m:r>
                        </m:sub>
                      </m:sSub>
                      <m:r>
                        <a:rPr lang="en-GB" sz="1400" b="1" i="1" smtClean="0">
                          <a:latin typeface="Cambria Math" panose="02040503050406030204" pitchFamily="18" charset="0"/>
                        </a:rPr>
                        <m:t>=</m:t>
                      </m:r>
                      <m:r>
                        <a:rPr lang="en-GB" sz="1400" b="1" i="1" smtClean="0">
                          <a:latin typeface="Cambria Math" panose="02040503050406030204" pitchFamily="18" charset="0"/>
                        </a:rPr>
                        <m:t>𝟏𝟐</m:t>
                      </m:r>
                      <m:r>
                        <a:rPr lang="en-GB" sz="1400" b="1" i="1" smtClean="0">
                          <a:latin typeface="Cambria Math" panose="02040503050406030204" pitchFamily="18" charset="0"/>
                        </a:rPr>
                        <m:t>.</m:t>
                      </m:r>
                      <m:r>
                        <a:rPr lang="en-GB" sz="1400" b="1" i="1" smtClean="0">
                          <a:latin typeface="Cambria Math" panose="02040503050406030204" pitchFamily="18" charset="0"/>
                        </a:rPr>
                        <m:t>𝟑𝟓</m:t>
                      </m:r>
                      <m:r>
                        <a:rPr lang="en-GB" sz="1400" b="1" i="1" smtClean="0">
                          <a:latin typeface="Cambria Math" panose="02040503050406030204" pitchFamily="18" charset="0"/>
                        </a:rPr>
                        <m:t>×</m:t>
                      </m:r>
                      <m:r>
                        <a:rPr lang="en-GB" sz="1400" b="1" i="1" smtClean="0">
                          <a:latin typeface="Cambria Math" panose="02040503050406030204" pitchFamily="18" charset="0"/>
                        </a:rPr>
                        <m:t>𝟑</m:t>
                      </m:r>
                      <m:r>
                        <a:rPr lang="en-GB" sz="1400" b="1" i="1" smtClean="0">
                          <a:latin typeface="Cambria Math" panose="02040503050406030204" pitchFamily="18" charset="0"/>
                        </a:rPr>
                        <m:t>.</m:t>
                      </m:r>
                      <m:r>
                        <a:rPr lang="en-GB" sz="1400" b="1" i="1" smtClean="0">
                          <a:latin typeface="Cambria Math" panose="02040503050406030204" pitchFamily="18" charset="0"/>
                        </a:rPr>
                        <m:t>𝟏𝟒𝟓</m:t>
                      </m:r>
                      <m:r>
                        <a:rPr lang="en-GB" sz="1400" b="1" i="1" smtClean="0">
                          <a:latin typeface="Cambria Math" panose="02040503050406030204" pitchFamily="18" charset="0"/>
                        </a:rPr>
                        <m:t>=</m:t>
                      </m:r>
                      <m:r>
                        <a:rPr lang="en-GB" sz="1400" b="1" i="1" smtClean="0">
                          <a:latin typeface="Cambria Math" panose="02040503050406030204" pitchFamily="18" charset="0"/>
                        </a:rPr>
                        <m:t>𝟑𝟖</m:t>
                      </m:r>
                      <m:r>
                        <a:rPr lang="en-GB" sz="1400" b="1" i="1" smtClean="0">
                          <a:latin typeface="Cambria Math" panose="02040503050406030204" pitchFamily="18" charset="0"/>
                        </a:rPr>
                        <m:t>.</m:t>
                      </m:r>
                      <m:r>
                        <a:rPr lang="en-GB" sz="1400" b="1" i="1" smtClean="0">
                          <a:latin typeface="Cambria Math" panose="02040503050406030204" pitchFamily="18" charset="0"/>
                        </a:rPr>
                        <m:t>𝟖𝟒𝟎𝟕𝟓</m:t>
                      </m:r>
                    </m:oMath>
                  </m:oMathPara>
                </a14:m>
                <a:endParaRPr lang="en-GB" sz="1400" b="1" dirty="0"/>
              </a:p>
              <a:p>
                <a14:m>
                  <m:oMath xmlns:m="http://schemas.openxmlformats.org/officeDocument/2006/math">
                    <m:r>
                      <a:rPr lang="en-GB" sz="1400" b="1" i="1" smtClean="0">
                        <a:latin typeface="Cambria Math" panose="02040503050406030204" pitchFamily="18" charset="0"/>
                      </a:rPr>
                      <m:t>𝒂</m:t>
                    </m:r>
                    <m:r>
                      <a:rPr lang="en-GB" sz="1400" b="1" i="1" smtClean="0">
                        <a:latin typeface="Cambria Math" panose="02040503050406030204" pitchFamily="18" charset="0"/>
                      </a:rPr>
                      <m:t>=</m:t>
                    </m:r>
                    <m:r>
                      <a:rPr lang="en-GB" sz="1400" b="1" i="1" smtClean="0">
                        <a:latin typeface="Cambria Math" panose="02040503050406030204" pitchFamily="18" charset="0"/>
                      </a:rPr>
                      <m:t>𝟒𝟎</m:t>
                    </m:r>
                  </m:oMath>
                </a14:m>
                <a:r>
                  <a:rPr lang="en-GB" sz="1400" b="1" dirty="0"/>
                  <a:t> as both values are the same to 1sf.</a:t>
                </a:r>
              </a:p>
            </p:txBody>
          </p:sp>
        </mc:Choice>
        <mc:Fallback xmlns="">
          <p:sp>
            <p:nvSpPr>
              <p:cNvPr id="7" name="TextBox 6"/>
              <p:cNvSpPr txBox="1">
                <a:spLocks noRot="1" noChangeAspect="1" noMove="1" noResize="1" noEditPoints="1" noAdjustHandles="1" noChangeArrowheads="1" noChangeShapeType="1" noTextEdit="1"/>
              </p:cNvSpPr>
              <p:nvPr/>
            </p:nvSpPr>
            <p:spPr>
              <a:xfrm>
                <a:off x="4585912" y="624527"/>
                <a:ext cx="4556944" cy="6379310"/>
              </a:xfrm>
              <a:prstGeom prst="rect">
                <a:avLst/>
              </a:prstGeom>
              <a:blipFill rotWithShape="0">
                <a:blip r:embed="rId3"/>
                <a:stretch>
                  <a:fillRect l="-401" t="-96"/>
                </a:stretch>
              </a:blipFill>
            </p:spPr>
            <p:txBody>
              <a:bodyPr/>
              <a:lstStyle/>
              <a:p>
                <a:r>
                  <a:rPr lang="en-GB">
                    <a:noFill/>
                  </a:rPr>
                  <a:t> </a:t>
                </a:r>
              </a:p>
            </p:txBody>
          </p:sp>
        </mc:Fallback>
      </mc:AlternateContent>
      <p:sp>
        <p:nvSpPr>
          <p:cNvPr id="9" name="Rectangle 8"/>
          <p:cNvSpPr/>
          <p:nvPr/>
        </p:nvSpPr>
        <p:spPr>
          <a:xfrm>
            <a:off x="251520" y="705396"/>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1</a:t>
            </a:r>
          </a:p>
        </p:txBody>
      </p:sp>
      <p:sp>
        <p:nvSpPr>
          <p:cNvPr id="10" name="Rectangle 9"/>
          <p:cNvSpPr/>
          <p:nvPr/>
        </p:nvSpPr>
        <p:spPr>
          <a:xfrm>
            <a:off x="251520" y="220486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2</a:t>
            </a:r>
          </a:p>
        </p:txBody>
      </p:sp>
      <p:sp>
        <p:nvSpPr>
          <p:cNvPr id="11" name="Rectangle 10"/>
          <p:cNvSpPr/>
          <p:nvPr/>
        </p:nvSpPr>
        <p:spPr>
          <a:xfrm>
            <a:off x="251520" y="4869160"/>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3</a:t>
            </a:r>
          </a:p>
        </p:txBody>
      </p:sp>
      <p:sp>
        <p:nvSpPr>
          <p:cNvPr id="12" name="Rectangle 11"/>
          <p:cNvSpPr/>
          <p:nvPr/>
        </p:nvSpPr>
        <p:spPr>
          <a:xfrm>
            <a:off x="4336796" y="691208"/>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4</a:t>
            </a:r>
          </a:p>
        </p:txBody>
      </p:sp>
      <p:sp>
        <p:nvSpPr>
          <p:cNvPr id="13" name="Rectangle 12"/>
          <p:cNvSpPr/>
          <p:nvPr/>
        </p:nvSpPr>
        <p:spPr>
          <a:xfrm>
            <a:off x="4257164" y="3323393"/>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5</a:t>
            </a:r>
          </a:p>
        </p:txBody>
      </p:sp>
      <p:sp>
        <p:nvSpPr>
          <p:cNvPr id="14" name="Rectangle 13"/>
          <p:cNvSpPr/>
          <p:nvPr/>
        </p:nvSpPr>
        <p:spPr>
          <a:xfrm>
            <a:off x="4277522" y="5517232"/>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6</a:t>
            </a:r>
          </a:p>
        </p:txBody>
      </p:sp>
      <p:sp>
        <p:nvSpPr>
          <p:cNvPr id="15" name="Rectangle 14"/>
          <p:cNvSpPr/>
          <p:nvPr/>
        </p:nvSpPr>
        <p:spPr>
          <a:xfrm>
            <a:off x="941760" y="1562100"/>
            <a:ext cx="3223840" cy="482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6" name="Rectangle 15"/>
          <p:cNvSpPr/>
          <p:nvPr/>
        </p:nvSpPr>
        <p:spPr>
          <a:xfrm>
            <a:off x="1547664" y="3783020"/>
            <a:ext cx="2160240" cy="79810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7" name="Rectangle 16"/>
          <p:cNvSpPr/>
          <p:nvPr/>
        </p:nvSpPr>
        <p:spPr>
          <a:xfrm>
            <a:off x="1528168" y="5888228"/>
            <a:ext cx="1977032" cy="9570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8" name="Rectangle 17"/>
          <p:cNvSpPr/>
          <p:nvPr/>
        </p:nvSpPr>
        <p:spPr>
          <a:xfrm>
            <a:off x="4674828" y="2849017"/>
            <a:ext cx="4304072" cy="42758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9" name="Rectangle 18"/>
          <p:cNvSpPr/>
          <p:nvPr/>
        </p:nvSpPr>
        <p:spPr>
          <a:xfrm>
            <a:off x="4624828" y="4680917"/>
            <a:ext cx="4304072" cy="62029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0" name="Rectangle 19"/>
          <p:cNvSpPr/>
          <p:nvPr/>
        </p:nvSpPr>
        <p:spPr>
          <a:xfrm>
            <a:off x="4572000" y="6136034"/>
            <a:ext cx="4304072" cy="62029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21" name="TextBox 20">
            <a:extLst>
              <a:ext uri="{FF2B5EF4-FFF2-40B4-BE49-F238E27FC236}">
                <a16:creationId xmlns:a16="http://schemas.microsoft.com/office/drawing/2014/main" id="{F53B266F-1737-4108-BF45-F221A7B415D8}"/>
              </a:ext>
            </a:extLst>
          </p:cNvPr>
          <p:cNvSpPr txBox="1"/>
          <p:nvPr/>
        </p:nvSpPr>
        <p:spPr>
          <a:xfrm>
            <a:off x="6347190" y="106329"/>
            <a:ext cx="2689385" cy="369332"/>
          </a:xfrm>
          <a:prstGeom prst="rect">
            <a:avLst/>
          </a:prstGeom>
          <a:noFill/>
        </p:spPr>
        <p:txBody>
          <a:bodyPr wrap="square" rtlCol="0">
            <a:spAutoFit/>
          </a:bodyPr>
          <a:lstStyle/>
          <a:p>
            <a:pPr algn="r"/>
            <a:r>
              <a:rPr lang="en-GB" dirty="0">
                <a:solidFill>
                  <a:schemeClr val="bg1"/>
                </a:solidFill>
              </a:rPr>
              <a:t>(on provided worksheet)</a:t>
            </a:r>
          </a:p>
        </p:txBody>
      </p:sp>
    </p:spTree>
    <p:extLst>
      <p:ext uri="{BB962C8B-B14F-4D97-AF65-F5344CB8AC3E}">
        <p14:creationId xmlns:p14="http://schemas.microsoft.com/office/powerpoint/2010/main" val="10724178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6"/>
                                        </p:tgtEl>
                                      </p:cBhvr>
                                    </p:animEffect>
                                    <p:set>
                                      <p:cBhvr>
                                        <p:cTn id="13"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7"/>
                                        </p:tgtEl>
                                      </p:cBhvr>
                                    </p:animEffect>
                                    <p:set>
                                      <p:cBhvr>
                                        <p:cTn id="19"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18"/>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8"/>
                                        </p:tgtEl>
                                      </p:cBhvr>
                                    </p:animEffect>
                                    <p:set>
                                      <p:cBhvr>
                                        <p:cTn id="25"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6" restart="whenNotActive" fill="hold" evtFilter="cancelBubble" nodeType="interactiveSeq">
                <p:stCondLst>
                  <p:cond evt="onClick" delay="0">
                    <p:tgtEl>
                      <p:spTgt spid="19"/>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9"/>
                                        </p:tgtEl>
                                      </p:cBhvr>
                                    </p:animEffect>
                                    <p:set>
                                      <p:cBhvr>
                                        <p:cTn id="31"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20"/>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20"/>
                                        </p:tgtEl>
                                      </p:cBhvr>
                                    </p:animEffect>
                                    <p:set>
                                      <p:cBhvr>
                                        <p:cTn id="37"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bldLst>
      <p:bldP spid="15" grpId="0" animBg="1"/>
      <p:bldP spid="16" grpId="0" animBg="1"/>
      <p:bldP spid="17" grpId="0" animBg="1"/>
      <p:bldP spid="18" grpId="0" animBg="1"/>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7">
            <a:extLst>
              <a:ext uri="{FF2B5EF4-FFF2-40B4-BE49-F238E27FC236}">
                <a16:creationId xmlns:a16="http://schemas.microsoft.com/office/drawing/2014/main" id="{E11EF7B9-8B9C-44CA-98F1-CB16E5FC570F}"/>
              </a:ext>
            </a:extLst>
          </p:cNvPr>
          <p:cNvGrpSpPr/>
          <p:nvPr/>
        </p:nvGrpSpPr>
        <p:grpSpPr>
          <a:xfrm>
            <a:off x="-1144" y="0"/>
            <a:ext cx="9145144" cy="599127"/>
            <a:chOff x="-1144" y="0"/>
            <a:chExt cx="9145144" cy="599127"/>
          </a:xfrm>
        </p:grpSpPr>
        <p:sp>
          <p:nvSpPr>
            <p:cNvPr id="3" name="TextBox 2">
              <a:extLst>
                <a:ext uri="{FF2B5EF4-FFF2-40B4-BE49-F238E27FC236}">
                  <a16:creationId xmlns:a16="http://schemas.microsoft.com/office/drawing/2014/main" id="{8BB354D3-2D96-4006-8E7D-5ADC8E65652C}"/>
                </a:ext>
              </a:extLst>
            </p:cNvPr>
            <p:cNvSpPr txBox="1"/>
            <p:nvPr/>
          </p:nvSpPr>
          <p:spPr>
            <a:xfrm>
              <a:off x="0" y="0"/>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a:t>   Exercise 2</a:t>
              </a:r>
            </a:p>
          </p:txBody>
        </p:sp>
        <p:cxnSp>
          <p:nvCxnSpPr>
            <p:cNvPr id="4" name="Straight Connector 3">
              <a:extLst>
                <a:ext uri="{FF2B5EF4-FFF2-40B4-BE49-F238E27FC236}">
                  <a16:creationId xmlns:a16="http://schemas.microsoft.com/office/drawing/2014/main" id="{8FE99CAA-F16B-4792-8D86-6CB00D1D5F32}"/>
                </a:ext>
              </a:extLst>
            </p:cNvPr>
            <p:cNvCxnSpPr/>
            <p:nvPr/>
          </p:nvCxnSpPr>
          <p:spPr>
            <a:xfrm>
              <a:off x="-1144" y="585216"/>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id="{8E7B6C07-2242-4F61-B69B-F5A944C3B802}"/>
              </a:ext>
            </a:extLst>
          </p:cNvPr>
          <p:cNvSpPr txBox="1"/>
          <p:nvPr/>
        </p:nvSpPr>
        <p:spPr>
          <a:xfrm>
            <a:off x="6347190" y="106329"/>
            <a:ext cx="2689385" cy="369332"/>
          </a:xfrm>
          <a:prstGeom prst="rect">
            <a:avLst/>
          </a:prstGeom>
          <a:noFill/>
        </p:spPr>
        <p:txBody>
          <a:bodyPr wrap="square" rtlCol="0">
            <a:spAutoFit/>
          </a:bodyPr>
          <a:lstStyle/>
          <a:p>
            <a:pPr algn="r"/>
            <a:r>
              <a:rPr lang="en-GB" dirty="0">
                <a:solidFill>
                  <a:schemeClr val="bg1"/>
                </a:solidFill>
              </a:rPr>
              <a:t>(on provided worksheet)</a:t>
            </a:r>
          </a:p>
        </p:txBody>
      </p:sp>
      <p:sp>
        <p:nvSpPr>
          <p:cNvPr id="6" name="Rectangle 5">
            <a:extLst>
              <a:ext uri="{FF2B5EF4-FFF2-40B4-BE49-F238E27FC236}">
                <a16:creationId xmlns:a16="http://schemas.microsoft.com/office/drawing/2014/main" id="{3074CAAE-38E8-4F68-93A1-87B791C9EFB2}"/>
              </a:ext>
            </a:extLst>
          </p:cNvPr>
          <p:cNvSpPr/>
          <p:nvPr/>
        </p:nvSpPr>
        <p:spPr>
          <a:xfrm>
            <a:off x="498029" y="829974"/>
            <a:ext cx="3672408" cy="3513013"/>
          </a:xfrm>
          <a:prstGeom prst="rect">
            <a:avLst/>
          </a:prstGeom>
        </p:spPr>
        <p:txBody>
          <a:bodyPr wrap="square">
            <a:spAutoFit/>
          </a:bodyPr>
          <a:lstStyle/>
          <a:p>
            <a:pPr>
              <a:lnSpc>
                <a:spcPct val="115000"/>
              </a:lnSpc>
              <a:spcAft>
                <a:spcPts val="1000"/>
              </a:spcAft>
            </a:pPr>
            <a:r>
              <a:rPr lang="en-US" sz="1400"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[Edexcel GCSE Nov2014-2H Q23 Edited]</a:t>
            </a:r>
            <a:r>
              <a:rPr lang="en-US"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 road is 4530 m long, correct to the nearest 10 </a:t>
            </a:r>
            <a:r>
              <a:rPr lang="en-US" sz="140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metres</a:t>
            </a:r>
            <a:r>
              <a:rPr lang="en-US"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Kirsty drove along the road in 205 seconds, correct to the nearest 5 seconds. </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US" sz="1400" dirty="0">
                <a:latin typeface="Calibri" panose="020F0502020204030204" pitchFamily="34" charset="0"/>
                <a:ea typeface="Calibri" panose="020F0502020204030204" pitchFamily="34" charset="0"/>
                <a:cs typeface="Times New Roman" panose="02020603050405020304" pitchFamily="18" charset="0"/>
              </a:rPr>
              <a:t>The average speed limit for the road is 80 km/h.</a:t>
            </a:r>
            <a:r>
              <a:rPr lang="en-US" sz="1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What is greatest Kirsty's speed could have been? Give your answer correct to 1 decimal place. </a:t>
            </a:r>
          </a:p>
          <a:p>
            <a:pPr>
              <a:lnSpc>
                <a:spcPct val="115000"/>
              </a:lnSpc>
              <a:spcAft>
                <a:spcPts val="1000"/>
              </a:spcAft>
            </a:pPr>
            <a:r>
              <a:rPr lang="en-US"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80.6 km/</a:t>
            </a:r>
            <a:r>
              <a:rPr lang="en-US" sz="14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h</a:t>
            </a:r>
          </a:p>
          <a:p>
            <a:pPr>
              <a:lnSpc>
                <a:spcPct val="115000"/>
              </a:lnSpc>
              <a:spcAft>
                <a:spcPts val="1000"/>
              </a:spcAft>
            </a:pPr>
            <a:endParaRPr lang="en-US"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3B704BB5-1BFE-4D0C-9BE6-156AE3779018}"/>
                  </a:ext>
                </a:extLst>
              </p:cNvPr>
              <p:cNvSpPr/>
              <p:nvPr/>
            </p:nvSpPr>
            <p:spPr>
              <a:xfrm>
                <a:off x="401565" y="3789040"/>
                <a:ext cx="4572000" cy="1692579"/>
              </a:xfrm>
              <a:prstGeom prst="rect">
                <a:avLst/>
              </a:prstGeom>
            </p:spPr>
            <p:txBody>
              <a:bodyPr>
                <a:spAutoFit/>
              </a:bodyPr>
              <a:lstStyle/>
              <a:p>
                <a:pPr>
                  <a:lnSpc>
                    <a:spcPct val="115000"/>
                  </a:lnSpc>
                  <a:spcAft>
                    <a:spcPts val="1000"/>
                  </a:spcAft>
                </a:pPr>
                <a:r>
                  <a:rPr lang="en-US" sz="1400" i="1" dirty="0">
                    <a:latin typeface="+mj-lt"/>
                  </a:rPr>
                  <a:t>[Edexcel GCSE Nov2006-6H Q21ai] </a:t>
                </a:r>
                <a:br>
                  <a:rPr lang="en-US" sz="1400" i="1" dirty="0">
                    <a:latin typeface="+mj-lt"/>
                  </a:rPr>
                </a:br>
                <a:r>
                  <a:rPr lang="en-US" sz="1400" dirty="0">
                    <a:solidFill>
                      <a:srgbClr val="000000"/>
                    </a:solidFill>
                    <a:latin typeface="+mj-lt"/>
                    <a:ea typeface="Calibri" panose="020F0502020204030204" pitchFamily="34" charset="0"/>
                    <a:cs typeface="Times New Roman" panose="02020603050405020304" pitchFamily="18" charset="0"/>
                  </a:rPr>
                  <a:t>In triangle ABC, angle ABC = 90</a:t>
                </a:r>
                <a14:m>
                  <m:oMath xmlns:m="http://schemas.openxmlformats.org/officeDocument/2006/math">
                    <m:r>
                      <a:rPr lang="en-US" sz="1400" i="1">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oMath>
                </a14:m>
                <a:br>
                  <a:rPr lang="en-US" sz="1400" dirty="0">
                    <a:solidFill>
                      <a:srgbClr val="000000"/>
                    </a:solidFill>
                    <a:latin typeface="+mj-lt"/>
                    <a:ea typeface="Calibri" panose="020F0502020204030204" pitchFamily="34" charset="0"/>
                    <a:cs typeface="Times New Roman" panose="02020603050405020304" pitchFamily="18" charset="0"/>
                  </a:rPr>
                </a:br>
                <a:r>
                  <a:rPr lang="en-US" sz="1400" dirty="0">
                    <a:solidFill>
                      <a:srgbClr val="000000"/>
                    </a:solidFill>
                    <a:latin typeface="+mj-lt"/>
                    <a:ea typeface="Calibri" panose="020F0502020204030204" pitchFamily="34" charset="0"/>
                    <a:cs typeface="Times New Roman" panose="02020603050405020304" pitchFamily="18" charset="0"/>
                  </a:rPr>
                  <a:t>AB = 5.3 cm, correct to 2 significant figures. BC = 4.8 cm, correct to 2 significant figures. </a:t>
                </a:r>
                <a:endParaRPr lang="en-GB" sz="1400" dirty="0">
                  <a:effectLst/>
                  <a:latin typeface="+mj-lt"/>
                  <a:ea typeface="Calibri" panose="020F0502020204030204" pitchFamily="34" charset="0"/>
                  <a:cs typeface="Times New Roman" panose="02020603050405020304" pitchFamily="18" charset="0"/>
                </a:endParaRPr>
              </a:p>
              <a:p>
                <a:pPr>
                  <a:lnSpc>
                    <a:spcPct val="115000"/>
                  </a:lnSpc>
                  <a:spcAft>
                    <a:spcPts val="1000"/>
                  </a:spcAft>
                </a:pPr>
                <a:r>
                  <a:rPr lang="en-US" sz="1400" dirty="0">
                    <a:effectLst/>
                    <a:latin typeface="+mj-lt"/>
                    <a:ea typeface="Calibri" panose="020F0502020204030204" pitchFamily="34" charset="0"/>
                    <a:cs typeface="Times New Roman" panose="02020603050405020304" pitchFamily="18" charset="0"/>
                  </a:rPr>
                  <a:t>The base, AB, of the triangle is horizontal. Calculate the lower bound for the gradient of the line AC. </a:t>
                </a:r>
                <a:endParaRPr lang="en-GB" sz="1400" dirty="0">
                  <a:effectLst/>
                  <a:latin typeface="+mj-lt"/>
                  <a:ea typeface="Calibri" panose="020F0502020204030204" pitchFamily="34" charset="0"/>
                  <a:cs typeface="Times New Roman" panose="02020603050405020304" pitchFamily="18" charset="0"/>
                </a:endParaRPr>
              </a:p>
            </p:txBody>
          </p:sp>
        </mc:Choice>
        <mc:Fallback xmlns="">
          <p:sp>
            <p:nvSpPr>
              <p:cNvPr id="7" name="Rectangle 6">
                <a:extLst>
                  <a:ext uri="{FF2B5EF4-FFF2-40B4-BE49-F238E27FC236}">
                    <a16:creationId xmlns:a16="http://schemas.microsoft.com/office/drawing/2014/main" id="{3B704BB5-1BFE-4D0C-9BE6-156AE3779018}"/>
                  </a:ext>
                </a:extLst>
              </p:cNvPr>
              <p:cNvSpPr>
                <a:spLocks noRot="1" noChangeAspect="1" noMove="1" noResize="1" noEditPoints="1" noAdjustHandles="1" noChangeArrowheads="1" noChangeShapeType="1" noTextEdit="1"/>
              </p:cNvSpPr>
              <p:nvPr/>
            </p:nvSpPr>
            <p:spPr>
              <a:xfrm>
                <a:off x="401565" y="3789040"/>
                <a:ext cx="4572000" cy="1692579"/>
              </a:xfrm>
              <a:prstGeom prst="rect">
                <a:avLst/>
              </a:prstGeom>
              <a:blipFill>
                <a:blip r:embed="rId2"/>
                <a:stretch>
                  <a:fillRect l="-400" b="-2888"/>
                </a:stretch>
              </a:blipFill>
            </p:spPr>
            <p:txBody>
              <a:bodyPr/>
              <a:lstStyle/>
              <a:p>
                <a:r>
                  <a:rPr lang="en-GB">
                    <a:noFill/>
                  </a:rPr>
                  <a:t> </a:t>
                </a:r>
              </a:p>
            </p:txBody>
          </p:sp>
        </mc:Fallback>
      </mc:AlternateContent>
      <p:pic>
        <p:nvPicPr>
          <p:cNvPr id="8" name="Picture 7">
            <a:extLst>
              <a:ext uri="{FF2B5EF4-FFF2-40B4-BE49-F238E27FC236}">
                <a16:creationId xmlns:a16="http://schemas.microsoft.com/office/drawing/2014/main" id="{69C52B66-BD11-46E9-956A-402FD279804E}"/>
              </a:ext>
            </a:extLst>
          </p:cNvPr>
          <p:cNvPicPr>
            <a:picLocks noChangeAspect="1"/>
          </p:cNvPicPr>
          <p:nvPr/>
        </p:nvPicPr>
        <p:blipFill>
          <a:blip r:embed="rId3"/>
          <a:stretch>
            <a:fillRect/>
          </a:stretch>
        </p:blipFill>
        <p:spPr>
          <a:xfrm>
            <a:off x="535361" y="5577899"/>
            <a:ext cx="1944216" cy="1122554"/>
          </a:xfrm>
          <a:prstGeom prst="rect">
            <a:avLst/>
          </a:prstGeom>
        </p:spPr>
      </p:pic>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AEDDCB0F-9CDC-440B-924F-A7C2658A1306}"/>
                  </a:ext>
                </a:extLst>
              </p:cNvPr>
              <p:cNvSpPr/>
              <p:nvPr/>
            </p:nvSpPr>
            <p:spPr>
              <a:xfrm>
                <a:off x="5301107" y="892324"/>
                <a:ext cx="3240089" cy="3944221"/>
              </a:xfrm>
              <a:prstGeom prst="rect">
                <a:avLst/>
              </a:prstGeom>
            </p:spPr>
            <p:txBody>
              <a:bodyPr wrap="square">
                <a:spAutoFit/>
              </a:bodyPr>
              <a:lstStyle/>
              <a:p>
                <a:r>
                  <a:rPr lang="en-GB" sz="1400" i="1" dirty="0">
                    <a:solidFill>
                      <a:srgbClr val="000000"/>
                    </a:solidFill>
                    <a:latin typeface="+mj-lt"/>
                  </a:rPr>
                  <a:t>[Edexcel IGCSE May2015-3H Q18]</a:t>
                </a:r>
                <a:endParaRPr lang="en-GB" sz="1400" dirty="0">
                  <a:solidFill>
                    <a:srgbClr val="000000"/>
                  </a:solidFill>
                  <a:latin typeface="+mj-lt"/>
                </a:endParaRPr>
              </a:p>
              <a:p>
                <a:pPr/>
                <a14:m>
                  <m:oMathPara xmlns:m="http://schemas.openxmlformats.org/officeDocument/2006/math">
                    <m:oMathParaPr>
                      <m:jc m:val="centerGroup"/>
                    </m:oMathParaPr>
                    <m:oMath xmlns:m="http://schemas.openxmlformats.org/officeDocument/2006/math">
                      <m:r>
                        <a:rPr lang="en-GB" sz="1400" b="0" i="1" smtClean="0">
                          <a:solidFill>
                            <a:srgbClr val="000000"/>
                          </a:solidFill>
                          <a:latin typeface="Cambria Math" panose="02040503050406030204" pitchFamily="18" charset="0"/>
                        </a:rPr>
                        <m:t>𝑦</m:t>
                      </m:r>
                      <m:r>
                        <a:rPr lang="en-GB" sz="1400" b="0" i="1" smtClean="0">
                          <a:solidFill>
                            <a:srgbClr val="000000"/>
                          </a:solidFill>
                          <a:latin typeface="Cambria Math" panose="02040503050406030204" pitchFamily="18" charset="0"/>
                        </a:rPr>
                        <m:t>=</m:t>
                      </m:r>
                      <m:f>
                        <m:fPr>
                          <m:ctrlPr>
                            <a:rPr lang="en-GB" sz="1400" b="0" i="1" smtClean="0">
                              <a:solidFill>
                                <a:srgbClr val="000000"/>
                              </a:solidFill>
                              <a:latin typeface="Cambria Math" panose="02040503050406030204" pitchFamily="18" charset="0"/>
                            </a:rPr>
                          </m:ctrlPr>
                        </m:fPr>
                        <m:num>
                          <m:r>
                            <a:rPr lang="en-GB" sz="1400" b="0" i="1" smtClean="0">
                              <a:solidFill>
                                <a:srgbClr val="000000"/>
                              </a:solidFill>
                              <a:latin typeface="Cambria Math" panose="02040503050406030204" pitchFamily="18" charset="0"/>
                            </a:rPr>
                            <m:t>2</m:t>
                          </m:r>
                          <m:r>
                            <a:rPr lang="en-GB" sz="1400" b="0" i="1" smtClean="0">
                              <a:solidFill>
                                <a:srgbClr val="000000"/>
                              </a:solidFill>
                              <a:latin typeface="Cambria Math" panose="02040503050406030204" pitchFamily="18" charset="0"/>
                            </a:rPr>
                            <m:t>𝑎</m:t>
                          </m:r>
                        </m:num>
                        <m:den>
                          <m:r>
                            <a:rPr lang="en-GB" sz="1400" b="0" i="1" smtClean="0">
                              <a:solidFill>
                                <a:srgbClr val="000000"/>
                              </a:solidFill>
                              <a:latin typeface="Cambria Math" panose="02040503050406030204" pitchFamily="18" charset="0"/>
                            </a:rPr>
                            <m:t>𝑏</m:t>
                          </m:r>
                          <m:r>
                            <a:rPr lang="en-GB" sz="1400" b="0" i="1" smtClean="0">
                              <a:solidFill>
                                <a:srgbClr val="000000"/>
                              </a:solidFill>
                              <a:latin typeface="Cambria Math" panose="02040503050406030204" pitchFamily="18" charset="0"/>
                            </a:rPr>
                            <m:t>−</m:t>
                          </m:r>
                          <m:r>
                            <a:rPr lang="en-GB" sz="1400" b="0" i="1" smtClean="0">
                              <a:solidFill>
                                <a:srgbClr val="000000"/>
                              </a:solidFill>
                              <a:latin typeface="Cambria Math" panose="02040503050406030204" pitchFamily="18" charset="0"/>
                            </a:rPr>
                            <m:t>𝑐</m:t>
                          </m:r>
                        </m:den>
                      </m:f>
                    </m:oMath>
                  </m:oMathPara>
                </a14:m>
                <a:endParaRPr lang="en-GB" sz="1400" dirty="0">
                  <a:solidFill>
                    <a:srgbClr val="000000"/>
                  </a:solidFill>
                  <a:latin typeface="+mj-lt"/>
                </a:endParaRPr>
              </a:p>
              <a:p>
                <a14:m>
                  <m:oMath xmlns:m="http://schemas.openxmlformats.org/officeDocument/2006/math">
                    <m:r>
                      <a:rPr lang="en-GB" sz="1400" i="1" dirty="0" smtClean="0">
                        <a:solidFill>
                          <a:srgbClr val="000000"/>
                        </a:solidFill>
                        <a:latin typeface="Cambria Math" panose="02040503050406030204" pitchFamily="18" charset="0"/>
                      </a:rPr>
                      <m:t>𝑎</m:t>
                    </m:r>
                    <m:r>
                      <a:rPr lang="en-GB" sz="1400" i="1" dirty="0">
                        <a:solidFill>
                          <a:srgbClr val="000000"/>
                        </a:solidFill>
                        <a:latin typeface="Cambria Math" panose="02040503050406030204" pitchFamily="18" charset="0"/>
                      </a:rPr>
                      <m:t>=</m:t>
                    </m:r>
                    <m:r>
                      <a:rPr lang="en-GB" sz="1400" i="1" dirty="0" smtClean="0">
                        <a:solidFill>
                          <a:srgbClr val="000000"/>
                        </a:solidFill>
                        <a:latin typeface="Cambria Math" panose="02040503050406030204" pitchFamily="18" charset="0"/>
                      </a:rPr>
                      <m:t>42</m:t>
                    </m:r>
                  </m:oMath>
                </a14:m>
                <a:r>
                  <a:rPr lang="en-GB" sz="1400" dirty="0">
                    <a:solidFill>
                      <a:srgbClr val="000000"/>
                    </a:solidFill>
                    <a:latin typeface="+mj-lt"/>
                  </a:rPr>
                  <a:t> correct to 2 significant figures.</a:t>
                </a:r>
                <a:br>
                  <a:rPr lang="en-GB" sz="1400" dirty="0">
                    <a:solidFill>
                      <a:srgbClr val="000000"/>
                    </a:solidFill>
                    <a:latin typeface="+mj-lt"/>
                  </a:rPr>
                </a:br>
                <a14:m>
                  <m:oMath xmlns:m="http://schemas.openxmlformats.org/officeDocument/2006/math">
                    <m:r>
                      <a:rPr lang="en-GB" sz="1400" b="0" i="1" smtClean="0">
                        <a:solidFill>
                          <a:srgbClr val="000000"/>
                        </a:solidFill>
                        <a:latin typeface="Cambria Math" panose="02040503050406030204" pitchFamily="18" charset="0"/>
                      </a:rPr>
                      <m:t>𝑏</m:t>
                    </m:r>
                    <m:r>
                      <a:rPr lang="en-GB" sz="1400" b="0" i="1" smtClean="0">
                        <a:solidFill>
                          <a:srgbClr val="000000"/>
                        </a:solidFill>
                        <a:latin typeface="Cambria Math" panose="02040503050406030204" pitchFamily="18" charset="0"/>
                      </a:rPr>
                      <m:t>=24</m:t>
                    </m:r>
                  </m:oMath>
                </a14:m>
                <a:r>
                  <a:rPr lang="en-GB" sz="1400" dirty="0">
                    <a:solidFill>
                      <a:srgbClr val="000000"/>
                    </a:solidFill>
                    <a:latin typeface="+mj-lt"/>
                  </a:rPr>
                  <a:t> correct to 2 significant figures.</a:t>
                </a:r>
                <a:br>
                  <a:rPr lang="en-GB" sz="1400" dirty="0">
                    <a:solidFill>
                      <a:srgbClr val="000000"/>
                    </a:solidFill>
                    <a:latin typeface="+mj-lt"/>
                  </a:rPr>
                </a:br>
                <a14:m>
                  <m:oMath xmlns:m="http://schemas.openxmlformats.org/officeDocument/2006/math">
                    <m:r>
                      <a:rPr lang="en-GB" sz="1400" b="0" i="1" smtClean="0">
                        <a:solidFill>
                          <a:srgbClr val="000000"/>
                        </a:solidFill>
                        <a:latin typeface="Cambria Math" panose="02040503050406030204" pitchFamily="18" charset="0"/>
                      </a:rPr>
                      <m:t>𝑐</m:t>
                    </m:r>
                    <m:r>
                      <a:rPr lang="en-GB" sz="1400" b="0" i="1" smtClean="0">
                        <a:solidFill>
                          <a:srgbClr val="000000"/>
                        </a:solidFill>
                        <a:latin typeface="Cambria Math" panose="02040503050406030204" pitchFamily="18" charset="0"/>
                      </a:rPr>
                      <m:t>=14</m:t>
                    </m:r>
                  </m:oMath>
                </a14:m>
                <a:r>
                  <a:rPr lang="en-GB" sz="1400" dirty="0">
                    <a:solidFill>
                      <a:srgbClr val="000000"/>
                    </a:solidFill>
                    <a:latin typeface="+mj-lt"/>
                  </a:rPr>
                  <a:t> correct to 2 significant figures.</a:t>
                </a:r>
              </a:p>
              <a:p>
                <a:r>
                  <a:rPr lang="en-GB" sz="1400" dirty="0">
                    <a:solidFill>
                      <a:srgbClr val="000000"/>
                    </a:solidFill>
                    <a:latin typeface="+mj-lt"/>
                  </a:rPr>
                  <a:t>Work out the lower bound for the value of </a:t>
                </a:r>
                <a14:m>
                  <m:oMath xmlns:m="http://schemas.openxmlformats.org/officeDocument/2006/math">
                    <m:r>
                      <a:rPr lang="en-GB" sz="1400" b="0" i="1" smtClean="0">
                        <a:solidFill>
                          <a:srgbClr val="000000"/>
                        </a:solidFill>
                        <a:latin typeface="Cambria Math" panose="02040503050406030204" pitchFamily="18" charset="0"/>
                      </a:rPr>
                      <m:t>𝑦</m:t>
                    </m:r>
                  </m:oMath>
                </a14:m>
                <a:r>
                  <a:rPr lang="en-GB" sz="1400" i="1" dirty="0">
                    <a:solidFill>
                      <a:srgbClr val="000000"/>
                    </a:solidFill>
                    <a:latin typeface="+mj-lt"/>
                  </a:rPr>
                  <a:t>. </a:t>
                </a:r>
                <a:r>
                  <a:rPr lang="en-GB" sz="1400" dirty="0">
                    <a:solidFill>
                      <a:srgbClr val="000000"/>
                    </a:solidFill>
                    <a:latin typeface="+mj-lt"/>
                  </a:rPr>
                  <a:t>Give your answer correct to 2 significant figures.</a:t>
                </a:r>
                <a:br>
                  <a:rPr lang="en-GB" sz="1400" dirty="0">
                    <a:solidFill>
                      <a:srgbClr val="000000"/>
                    </a:solidFill>
                    <a:latin typeface="+mj-lt"/>
                  </a:rPr>
                </a:br>
                <a:r>
                  <a:rPr lang="en-GB" sz="1400" dirty="0">
                    <a:solidFill>
                      <a:srgbClr val="000000"/>
                    </a:solidFill>
                    <a:latin typeface="+mj-lt"/>
                  </a:rPr>
                  <a:t>Show your working clearly.</a:t>
                </a:r>
              </a:p>
              <a:p>
                <a:r>
                  <a:rPr lang="en-GB" sz="1400" b="1" i="0" dirty="0">
                    <a:solidFill>
                      <a:srgbClr val="000000"/>
                    </a:solidFill>
                    <a:effectLst/>
                    <a:latin typeface="+mj-lt"/>
                  </a:rPr>
                  <a:t>7.5</a:t>
                </a:r>
              </a:p>
              <a:p>
                <a:endParaRPr lang="en-GB" sz="1400" b="1" dirty="0">
                  <a:solidFill>
                    <a:srgbClr val="000000"/>
                  </a:solidFill>
                  <a:latin typeface="+mj-lt"/>
                </a:endParaRPr>
              </a:p>
              <a:p>
                <a:r>
                  <a:rPr lang="en-GB" sz="1400" i="1" dirty="0">
                    <a:latin typeface="+mj-lt"/>
                  </a:rPr>
                  <a:t>[Edexcel IGCSE May2012-3H Q20]</a:t>
                </a:r>
                <a:endParaRPr lang="en-GB" sz="1400" dirty="0">
                  <a:latin typeface="+mj-lt"/>
                </a:endParaRPr>
              </a:p>
              <a:p>
                <a:r>
                  <a:rPr lang="en-GB" sz="1400" dirty="0">
                    <a:latin typeface="+mj-lt"/>
                  </a:rPr>
                  <a:t>Correct to 2 decimal places, the volume of a solid cube is 42.88 cm</a:t>
                </a:r>
                <a:r>
                  <a:rPr lang="en-GB" sz="1400" baseline="30000" dirty="0">
                    <a:latin typeface="+mj-lt"/>
                  </a:rPr>
                  <a:t>3</a:t>
                </a:r>
                <a:endParaRPr lang="en-GB" sz="1400" dirty="0">
                  <a:latin typeface="+mj-lt"/>
                </a:endParaRPr>
              </a:p>
              <a:p>
                <a:r>
                  <a:rPr lang="en-GB" sz="1400" dirty="0">
                    <a:latin typeface="+mj-lt"/>
                  </a:rPr>
                  <a:t>Calculate the lower bound for the surface area of the cube.</a:t>
                </a:r>
              </a:p>
              <a:p>
                <a:r>
                  <a:rPr lang="en-GB" sz="1400" b="1" i="0" dirty="0">
                    <a:solidFill>
                      <a:srgbClr val="000000"/>
                    </a:solidFill>
                    <a:effectLst/>
                    <a:latin typeface="+mj-lt"/>
                  </a:rPr>
                  <a:t>73.5 cm</a:t>
                </a:r>
                <a:r>
                  <a:rPr lang="en-GB" sz="1400" b="1" i="0" baseline="30000" dirty="0">
                    <a:solidFill>
                      <a:srgbClr val="000000"/>
                    </a:solidFill>
                    <a:effectLst/>
                    <a:latin typeface="+mj-lt"/>
                  </a:rPr>
                  <a:t>2</a:t>
                </a:r>
              </a:p>
            </p:txBody>
          </p:sp>
        </mc:Choice>
        <mc:Fallback xmlns="">
          <p:sp>
            <p:nvSpPr>
              <p:cNvPr id="9" name="Rectangle 8">
                <a:extLst>
                  <a:ext uri="{FF2B5EF4-FFF2-40B4-BE49-F238E27FC236}">
                    <a16:creationId xmlns:a16="http://schemas.microsoft.com/office/drawing/2014/main" id="{AEDDCB0F-9CDC-440B-924F-A7C2658A1306}"/>
                  </a:ext>
                </a:extLst>
              </p:cNvPr>
              <p:cNvSpPr>
                <a:spLocks noRot="1" noChangeAspect="1" noMove="1" noResize="1" noEditPoints="1" noAdjustHandles="1" noChangeArrowheads="1" noChangeShapeType="1" noTextEdit="1"/>
              </p:cNvSpPr>
              <p:nvPr/>
            </p:nvSpPr>
            <p:spPr>
              <a:xfrm>
                <a:off x="5301107" y="892324"/>
                <a:ext cx="3240089" cy="3944221"/>
              </a:xfrm>
              <a:prstGeom prst="rect">
                <a:avLst/>
              </a:prstGeom>
              <a:blipFill>
                <a:blip r:embed="rId4"/>
                <a:stretch>
                  <a:fillRect l="-565" t="-155" r="-1695" b="-773"/>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id="{431FAD2B-B206-4013-B1C6-E8940394F4A9}"/>
              </a:ext>
            </a:extLst>
          </p:cNvPr>
          <p:cNvSpPr/>
          <p:nvPr/>
        </p:nvSpPr>
        <p:spPr>
          <a:xfrm>
            <a:off x="171897" y="901849"/>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7</a:t>
            </a:r>
          </a:p>
        </p:txBody>
      </p:sp>
      <p:sp>
        <p:nvSpPr>
          <p:cNvPr id="11" name="Rectangle 10">
            <a:extLst>
              <a:ext uri="{FF2B5EF4-FFF2-40B4-BE49-F238E27FC236}">
                <a16:creationId xmlns:a16="http://schemas.microsoft.com/office/drawing/2014/main" id="{D372E39D-5175-4750-9924-AC4E48DA3C0A}"/>
              </a:ext>
            </a:extLst>
          </p:cNvPr>
          <p:cNvSpPr/>
          <p:nvPr/>
        </p:nvSpPr>
        <p:spPr>
          <a:xfrm>
            <a:off x="134098" y="3856376"/>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8</a:t>
            </a:r>
          </a:p>
        </p:txBody>
      </p:sp>
      <p:sp>
        <p:nvSpPr>
          <p:cNvPr id="12" name="Rectangle 11">
            <a:extLst>
              <a:ext uri="{FF2B5EF4-FFF2-40B4-BE49-F238E27FC236}">
                <a16:creationId xmlns:a16="http://schemas.microsoft.com/office/drawing/2014/main" id="{65D6B963-D93C-4605-94F2-A94C99D8C9C8}"/>
              </a:ext>
            </a:extLst>
          </p:cNvPr>
          <p:cNvSpPr/>
          <p:nvPr/>
        </p:nvSpPr>
        <p:spPr>
          <a:xfrm>
            <a:off x="4993320" y="882401"/>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9</a:t>
            </a:r>
          </a:p>
        </p:txBody>
      </p:sp>
      <p:sp>
        <p:nvSpPr>
          <p:cNvPr id="13" name="Rectangle 12">
            <a:extLst>
              <a:ext uri="{FF2B5EF4-FFF2-40B4-BE49-F238E27FC236}">
                <a16:creationId xmlns:a16="http://schemas.microsoft.com/office/drawing/2014/main" id="{A57ABAE8-2B98-4740-A819-556B607337E1}"/>
              </a:ext>
            </a:extLst>
          </p:cNvPr>
          <p:cNvSpPr/>
          <p:nvPr/>
        </p:nvSpPr>
        <p:spPr>
          <a:xfrm>
            <a:off x="4781550" y="3528441"/>
            <a:ext cx="466121"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10</a:t>
            </a:r>
          </a:p>
        </p:txBody>
      </p:sp>
      <p:sp>
        <p:nvSpPr>
          <p:cNvPr id="14" name="Rectangle 13">
            <a:extLst>
              <a:ext uri="{FF2B5EF4-FFF2-40B4-BE49-F238E27FC236}">
                <a16:creationId xmlns:a16="http://schemas.microsoft.com/office/drawing/2014/main" id="{27AE2BD8-D897-459F-A461-F5C90121FBF7}"/>
              </a:ext>
            </a:extLst>
          </p:cNvPr>
          <p:cNvSpPr/>
          <p:nvPr/>
        </p:nvSpPr>
        <p:spPr>
          <a:xfrm>
            <a:off x="541710" y="3019425"/>
            <a:ext cx="1201365" cy="4476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6" name="TextBox 15">
            <a:extLst>
              <a:ext uri="{FF2B5EF4-FFF2-40B4-BE49-F238E27FC236}">
                <a16:creationId xmlns:a16="http://schemas.microsoft.com/office/drawing/2014/main" id="{282E424A-092B-4415-988A-ABF644435872}"/>
              </a:ext>
            </a:extLst>
          </p:cNvPr>
          <p:cNvSpPr txBox="1"/>
          <p:nvPr/>
        </p:nvSpPr>
        <p:spPr>
          <a:xfrm>
            <a:off x="2987824" y="5805264"/>
            <a:ext cx="936104" cy="369332"/>
          </a:xfrm>
          <a:prstGeom prst="rect">
            <a:avLst/>
          </a:prstGeom>
          <a:noFill/>
        </p:spPr>
        <p:txBody>
          <a:bodyPr wrap="square" rtlCol="0">
            <a:spAutoFit/>
          </a:bodyPr>
          <a:lstStyle/>
          <a:p>
            <a:r>
              <a:rPr lang="en-GB" b="1" dirty="0"/>
              <a:t>0.89</a:t>
            </a:r>
          </a:p>
        </p:txBody>
      </p:sp>
      <p:sp>
        <p:nvSpPr>
          <p:cNvPr id="15" name="Rectangle 14">
            <a:extLst>
              <a:ext uri="{FF2B5EF4-FFF2-40B4-BE49-F238E27FC236}">
                <a16:creationId xmlns:a16="http://schemas.microsoft.com/office/drawing/2014/main" id="{6C8C2C59-CE58-41AE-842B-6419CB283489}"/>
              </a:ext>
            </a:extLst>
          </p:cNvPr>
          <p:cNvSpPr/>
          <p:nvPr/>
        </p:nvSpPr>
        <p:spPr>
          <a:xfrm>
            <a:off x="2881785" y="5787449"/>
            <a:ext cx="1201365" cy="4476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7" name="Rectangle 16">
            <a:extLst>
              <a:ext uri="{FF2B5EF4-FFF2-40B4-BE49-F238E27FC236}">
                <a16:creationId xmlns:a16="http://schemas.microsoft.com/office/drawing/2014/main" id="{E1F4DA4B-DCCB-4747-B0FB-0EFF47795FE6}"/>
              </a:ext>
            </a:extLst>
          </p:cNvPr>
          <p:cNvSpPr/>
          <p:nvPr/>
        </p:nvSpPr>
        <p:spPr>
          <a:xfrm>
            <a:off x="5364089" y="3031346"/>
            <a:ext cx="808112" cy="3119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8" name="Rectangle 17">
            <a:extLst>
              <a:ext uri="{FF2B5EF4-FFF2-40B4-BE49-F238E27FC236}">
                <a16:creationId xmlns:a16="http://schemas.microsoft.com/office/drawing/2014/main" id="{3C642AAE-0A77-42F9-8EB6-62DA8B4CA3F2}"/>
              </a:ext>
            </a:extLst>
          </p:cNvPr>
          <p:cNvSpPr/>
          <p:nvPr/>
        </p:nvSpPr>
        <p:spPr>
          <a:xfrm>
            <a:off x="5364089" y="4540101"/>
            <a:ext cx="808112" cy="3119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10167278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4" restart="whenNotActive" fill="hold" evtFilter="cancelBubble" nodeType="interactiveSeq">
                <p:stCondLst>
                  <p:cond evt="onClick" delay="0">
                    <p:tgtEl>
                      <p:spTgt spid="17"/>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7"/>
                                        </p:tgtEl>
                                      </p:cBhvr>
                                    </p:animEffect>
                                    <p:set>
                                      <p:cBhvr>
                                        <p:cTn id="19"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0" restart="whenNotActive" fill="hold" evtFilter="cancelBubble" nodeType="interactiveSeq">
                <p:stCondLst>
                  <p:cond evt="onClick" delay="0">
                    <p:tgtEl>
                      <p:spTgt spid="18"/>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8"/>
                                        </p:tgtEl>
                                      </p:cBhvr>
                                    </p:animEffect>
                                    <p:set>
                                      <p:cBhvr>
                                        <p:cTn id="25"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bldLst>
      <p:bldP spid="14" grpId="0" animBg="1"/>
      <p:bldP spid="15" grpId="0" animBg="1"/>
      <p:bldP spid="17" grpId="0" animBg="1"/>
      <p:bldP spid="1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5177</TotalTime>
  <Words>2936</Words>
  <Application>Microsoft Macintosh PowerPoint</Application>
  <PresentationFormat>On-screen Show (4:3)</PresentationFormat>
  <Paragraphs>402</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Cambria Math</vt:lpstr>
      <vt:lpstr>Lato</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Oxford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jamf</dc:creator>
  <cp:lastModifiedBy>Anish Dhokia</cp:lastModifiedBy>
  <cp:revision>59</cp:revision>
  <dcterms:created xsi:type="dcterms:W3CDTF">2013-06-20T20:32:57Z</dcterms:created>
  <dcterms:modified xsi:type="dcterms:W3CDTF">2025-08-26T04:37:37Z</dcterms:modified>
</cp:coreProperties>
</file>