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83" r:id="rId2"/>
  </p:sldMasterIdLst>
  <p:notesMasterIdLst>
    <p:notesMasterId r:id="rId19"/>
  </p:notesMasterIdLst>
  <p:sldIdLst>
    <p:sldId id="256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2CB77-CF9A-4906-9556-EB5BE9E5AE4F}" type="datetimeFigureOut">
              <a:rPr lang="en-GB" smtClean="0"/>
              <a:t>29/08/2015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5DE32-FB72-4670-B4DB-E24805CBBE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94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FFA73D-21C8-459F-9C45-A4DB2B2535F1}" type="slidenum">
              <a:rPr lang="en-US"/>
              <a:pPr/>
              <a:t>5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09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8D4BFD-A6B2-42B1-9511-D03267183D4E}" type="slidenum">
              <a:rPr lang="en-GB"/>
              <a:pPr/>
              <a:t>7</a:t>
            </a:fld>
            <a:endParaRPr lang="en-GB"/>
          </a:p>
        </p:txBody>
      </p:sp>
      <p:sp>
        <p:nvSpPr>
          <p:cNvPr id="205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Discuss how a calculator can be used to convert a fraction into a decimal using division.</a:t>
            </a:r>
          </a:p>
          <a:p>
            <a:r>
              <a:rPr lang="en-US"/>
              <a:t>Ask pupils to explain why the last digit has been rounded up to a 3.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441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1DCD42-D046-4A42-89AD-73B9DB2C26C2}" type="slidenum">
              <a:rPr lang="en-GB"/>
              <a:pPr/>
              <a:t>8</a:t>
            </a:fld>
            <a:endParaRPr lang="en-GB"/>
          </a:p>
        </p:txBody>
      </p:sp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Explain that when a single digit repeats we put a dot above it. When a series of digits repeat we put a dot above the first number in the series and the last digit in the series. </a:t>
            </a:r>
          </a:p>
          <a:p>
            <a:r>
              <a:rPr lang="en-US"/>
              <a:t>Explain that some recurring decimals are difficult to spot because there repeating cycles are so long. For example the fraction </a:t>
            </a:r>
            <a:r>
              <a:rPr lang="en-US" baseline="30000"/>
              <a:t>1</a:t>
            </a:r>
            <a:r>
              <a:rPr lang="en-US"/>
              <a:t>/</a:t>
            </a:r>
            <a:r>
              <a:rPr lang="en-US" baseline="-25000"/>
              <a:t>17</a:t>
            </a:r>
            <a:r>
              <a:rPr lang="en-US"/>
              <a:t> when converted to decimal repeats every 16 digits. Calculators don’t display numbers to this number of decimal places and so a computer (or short division) would have to be used.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237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71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7267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684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7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9D4CA324-0FA9-4B4E-B8AF-D6F6AC674AA3}" type="datetimeFigureOut">
              <a:rPr lang="en-GB" smtClean="0"/>
              <a:t>29/08/2015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fld id="{12600558-4924-4BEA-8BBB-5D65C72F3E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17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54C9337-AF09-4A92-A341-40B81823979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817870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899214-1952-447C-91C5-D96B579FDD87}" type="datetimeFigureOut">
              <a:rPr lang="en-GB" smtClean="0"/>
              <a:pPr/>
              <a:t>29/08/2015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7520F8-C93B-42B4-8FBB-D7CBECF100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844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A899214-1952-447C-91C5-D96B579FDD87}" type="datetimeFigureOut">
              <a:rPr lang="en-GB" smtClean="0"/>
              <a:pPr/>
              <a:t>29/08/2015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7520F8-C93B-42B4-8FBB-D7CBECF100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975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02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306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Saturday, 29 August 2015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5172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Fractions, Decimals</a:t>
            </a:r>
            <a:r>
              <a:rPr lang="en-GB" sz="1600" baseline="0" dirty="0" smtClean="0">
                <a:latin typeface="Comic Sans MS" pitchFamily="66" charset="0"/>
              </a:rPr>
              <a:t> and Percentages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46411" y="5927814"/>
            <a:ext cx="69180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Comic Sans MS" pitchFamily="66" charset="0"/>
              </a:rPr>
              <a:t>Fraction,</a:t>
            </a:r>
            <a:r>
              <a:rPr lang="en-GB" sz="1600" baseline="0" dirty="0" smtClean="0">
                <a:latin typeface="Comic Sans MS" pitchFamily="66" charset="0"/>
              </a:rPr>
              <a:t> decimal, percentage, equivalent, convert, divide, multiply, place value, recurring</a:t>
            </a:r>
            <a:endParaRPr lang="en-GB" sz="1600" dirty="0" smtClean="0">
              <a:latin typeface="Comic Sans MS" pitchFamily="66" charset="0"/>
            </a:endParaRPr>
          </a:p>
          <a:p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3" y="1844824"/>
            <a:ext cx="171449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Developing students will be able </a:t>
            </a:r>
            <a:r>
              <a:rPr lang="en-GB" sz="1400" dirty="0" smtClean="0">
                <a:latin typeface="Comic Sans MS" pitchFamily="66" charset="0"/>
              </a:rPr>
              <a:t>to recognise equivalent</a:t>
            </a:r>
            <a:r>
              <a:rPr lang="en-GB" sz="1400" baseline="0" dirty="0" smtClean="0">
                <a:latin typeface="Comic Sans MS" pitchFamily="66" charset="0"/>
              </a:rPr>
              <a:t> fractions, decimals and percentages.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dirty="0" smtClean="0">
                <a:latin typeface="Comic Sans MS" pitchFamily="66" charset="0"/>
              </a:rPr>
              <a:t>calculate equivalent</a:t>
            </a:r>
            <a:r>
              <a:rPr lang="en-GB" sz="1400" baseline="0" dirty="0" smtClean="0">
                <a:latin typeface="Comic Sans MS" pitchFamily="66" charset="0"/>
              </a:rPr>
              <a:t> fractions, decimals and percentages.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dirty="0" smtClean="0">
                <a:latin typeface="Comic Sans MS" pitchFamily="66" charset="0"/>
              </a:rPr>
              <a:t>Excelling students will be able to </a:t>
            </a:r>
            <a:r>
              <a:rPr lang="en-GB" sz="1400" dirty="0" smtClean="0">
                <a:latin typeface="Comic Sans MS" pitchFamily="66" charset="0"/>
              </a:rPr>
              <a:t>convert recurring decimals to fractions.</a:t>
            </a:r>
          </a:p>
          <a:p>
            <a:endParaRPr lang="en-GB" sz="1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04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98" r:id="rId7"/>
    <p:sldLayoutId id="2147483699" r:id="rId8"/>
    <p:sldLayoutId id="2147483700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Saturday, 29 August 2015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2051720" y="255343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Fractions, Decimals</a:t>
            </a:r>
            <a:r>
              <a:rPr lang="en-GB" sz="1600" baseline="0" dirty="0" smtClean="0">
                <a:latin typeface="Comic Sans MS" pitchFamily="66" charset="0"/>
              </a:rPr>
              <a:t> and Percentages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49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6" t="22254" r="67037" b="17519"/>
          <a:stretch/>
        </p:blipFill>
        <p:spPr bwMode="auto">
          <a:xfrm>
            <a:off x="2411760" y="1300379"/>
            <a:ext cx="3435928" cy="4405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28184" y="1268760"/>
            <a:ext cx="22322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 smtClean="0">
                <a:latin typeface="Comic Sans MS" pitchFamily="66" charset="0"/>
              </a:rPr>
              <a:t>Starter</a:t>
            </a:r>
          </a:p>
          <a:p>
            <a:endParaRPr lang="en-GB" sz="2400" dirty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Match up the trios of equivalent fractions, decimals and percentages.</a:t>
            </a:r>
            <a:endParaRPr lang="en-GB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57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22222" r="66980" b="17659"/>
          <a:stretch/>
        </p:blipFill>
        <p:spPr bwMode="auto">
          <a:xfrm>
            <a:off x="5436096" y="980728"/>
            <a:ext cx="3454401" cy="4397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87824" y="1124743"/>
            <a:ext cx="21902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400" b="1" u="sng" dirty="0" smtClean="0">
                <a:latin typeface="Comic Sans MS" pitchFamily="66" charset="0"/>
              </a:rPr>
              <a:t>Answers</a:t>
            </a:r>
          </a:p>
          <a:p>
            <a:pPr algn="r"/>
            <a:endParaRPr lang="en-GB" sz="2400" b="1" u="sng" dirty="0">
              <a:latin typeface="Comic Sans MS" pitchFamily="66" charset="0"/>
            </a:endParaRPr>
          </a:p>
          <a:p>
            <a:pPr algn="r"/>
            <a:r>
              <a:rPr lang="en-GB" sz="2400" dirty="0" smtClean="0">
                <a:latin typeface="Comic Sans MS" pitchFamily="66" charset="0"/>
              </a:rPr>
              <a:t>You need to know these ones off by heart!</a:t>
            </a:r>
          </a:p>
        </p:txBody>
      </p:sp>
    </p:spTree>
    <p:extLst>
      <p:ext uri="{BB962C8B-B14F-4D97-AF65-F5344CB8AC3E}">
        <p14:creationId xmlns:p14="http://schemas.microsoft.com/office/powerpoint/2010/main" val="301369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rved Left Arrow 6"/>
          <p:cNvSpPr/>
          <p:nvPr/>
        </p:nvSpPr>
        <p:spPr>
          <a:xfrm rot="5400000">
            <a:off x="3779912" y="4149080"/>
            <a:ext cx="1152128" cy="3168352"/>
          </a:xfrm>
          <a:prstGeom prst="curvedLeftArrow">
            <a:avLst>
              <a:gd name="adj1" fmla="val 45446"/>
              <a:gd name="adj2" fmla="val 84930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8" name="Curved Left Arrow 7"/>
          <p:cNvSpPr/>
          <p:nvPr/>
        </p:nvSpPr>
        <p:spPr>
          <a:xfrm rot="12339059">
            <a:off x="1537004" y="1012552"/>
            <a:ext cx="1152128" cy="3168352"/>
          </a:xfrm>
          <a:prstGeom prst="curvedLeftArrow">
            <a:avLst>
              <a:gd name="adj1" fmla="val 45446"/>
              <a:gd name="adj2" fmla="val 84930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9" name="Curved Left Arrow 8"/>
          <p:cNvSpPr/>
          <p:nvPr/>
        </p:nvSpPr>
        <p:spPr>
          <a:xfrm rot="20697099">
            <a:off x="6681083" y="1181543"/>
            <a:ext cx="1152128" cy="3168352"/>
          </a:xfrm>
          <a:prstGeom prst="curvedLeftArrow">
            <a:avLst>
              <a:gd name="adj1" fmla="val 45446"/>
              <a:gd name="adj2" fmla="val 84930"/>
              <a:gd name="adj3" fmla="val 25000"/>
            </a:avLst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81220" y="1014293"/>
            <a:ext cx="2304256" cy="70788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/>
                </a:solidFill>
                <a:latin typeface="Comic Sans MS" pitchFamily="66" charset="0"/>
              </a:rPr>
              <a:t>Fraction</a:t>
            </a:r>
            <a:endParaRPr lang="en-GB" sz="40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4108" y="4407142"/>
            <a:ext cx="2304256" cy="70788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/>
                </a:solidFill>
                <a:latin typeface="Comic Sans MS" pitchFamily="66" charset="0"/>
              </a:rPr>
              <a:t>Decimal</a:t>
            </a:r>
            <a:endParaRPr lang="en-GB" sz="40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5556" y="4407142"/>
            <a:ext cx="3096344" cy="707886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4000" b="1" dirty="0" smtClean="0">
                <a:solidFill>
                  <a:schemeClr val="accent6"/>
                </a:solidFill>
                <a:latin typeface="Comic Sans MS" pitchFamily="66" charset="0"/>
              </a:rPr>
              <a:t>Percentage</a:t>
            </a:r>
            <a:endParaRPr lang="en-GB" sz="40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57284" y="1950397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6"/>
                </a:solidFill>
                <a:latin typeface="Comic Sans MS" pitchFamily="66" charset="0"/>
              </a:rPr>
              <a:t>2/5</a:t>
            </a:r>
            <a:endParaRPr lang="en-GB" sz="36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4390" y="5100334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6"/>
                </a:solidFill>
                <a:latin typeface="Comic Sans MS" pitchFamily="66" charset="0"/>
              </a:rPr>
              <a:t>0.4</a:t>
            </a:r>
            <a:endParaRPr lang="en-GB" sz="36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73804" y="514875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chemeClr val="accent6"/>
                </a:solidFill>
                <a:latin typeface="Comic Sans MS" pitchFamily="66" charset="0"/>
              </a:rPr>
              <a:t>40%</a:t>
            </a:r>
            <a:endParaRPr lang="en-GB" sz="3600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05556" y="2454453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2 ÷ 5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7426" y="31131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40/100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1920" y="53732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0.4 x 100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 rot="18055452">
            <a:off x="673328" y="208889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?/100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4422702">
            <a:off x="7361133" y="252165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Divide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7944" y="62373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/>
                </a:solidFill>
                <a:latin typeface="Comic Sans MS" pitchFamily="66" charset="0"/>
              </a:rPr>
              <a:t>x</a:t>
            </a:r>
            <a:r>
              <a:rPr lang="en-GB" b="1" dirty="0" smtClean="0">
                <a:solidFill>
                  <a:schemeClr val="accent6"/>
                </a:solidFill>
                <a:latin typeface="Comic Sans MS" pitchFamily="66" charset="0"/>
              </a:rPr>
              <a:t> 100</a:t>
            </a:r>
            <a:endParaRPr lang="en-GB" b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55776" y="4365104"/>
            <a:ext cx="60483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b="1" dirty="0" smtClean="0">
                <a:latin typeface="Comic Sans MS" pitchFamily="66" charset="0"/>
                <a:sym typeface="Wingdings" pitchFamily="2" charset="2"/>
              </a:rPr>
              <a:t>Extension</a:t>
            </a:r>
            <a:r>
              <a:rPr lang="en-GB" b="1" dirty="0" smtClean="0">
                <a:latin typeface="Comic Sans MS" pitchFamily="66" charset="0"/>
                <a:sym typeface="Wingdings" pitchFamily="2" charset="2"/>
              </a:rPr>
              <a:t>: </a:t>
            </a:r>
            <a:r>
              <a:rPr lang="en-GB" dirty="0" smtClean="0">
                <a:latin typeface="Comic Sans MS" pitchFamily="66" charset="0"/>
                <a:sym typeface="Wingdings" pitchFamily="2" charset="2"/>
              </a:rPr>
              <a:t>Ordering fractions, decimals and percentages</a:t>
            </a:r>
            <a:endParaRPr lang="en-GB" b="1" dirty="0">
              <a:latin typeface="Comic Sans MS" pitchFamily="66" charset="0"/>
              <a:sym typeface="Wingdings" pitchFamily="2" charset="2"/>
            </a:endParaRP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1807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997" name="Group 5"/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val="3702590044"/>
              </p:ext>
            </p:extLst>
          </p:nvPr>
        </p:nvGraphicFramePr>
        <p:xfrm>
          <a:off x="449263" y="1600200"/>
          <a:ext cx="8229600" cy="50292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Fractions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Decimals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Percentages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5047" name="Text Box 55"/>
          <p:cNvSpPr txBox="1">
            <a:spLocks noChangeArrowheads="1"/>
          </p:cNvSpPr>
          <p:nvPr/>
        </p:nvSpPr>
        <p:spPr bwMode="auto">
          <a:xfrm>
            <a:off x="568325" y="21336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31/100</a:t>
            </a:r>
          </a:p>
        </p:txBody>
      </p:sp>
      <p:sp>
        <p:nvSpPr>
          <p:cNvPr id="85048" name="Text Box 56"/>
          <p:cNvSpPr txBox="1">
            <a:spLocks noChangeArrowheads="1"/>
          </p:cNvSpPr>
          <p:nvPr/>
        </p:nvSpPr>
        <p:spPr bwMode="auto">
          <a:xfrm>
            <a:off x="569913" y="25574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GB" sz="1800" b="1">
                <a:latin typeface="Comic Sans MS" pitchFamily="66" charset="0"/>
              </a:rPr>
              <a:t>19/50</a:t>
            </a:r>
          </a:p>
        </p:txBody>
      </p:sp>
      <p:sp>
        <p:nvSpPr>
          <p:cNvPr id="85049" name="Text Box 57"/>
          <p:cNvSpPr txBox="1">
            <a:spLocks noChangeArrowheads="1"/>
          </p:cNvSpPr>
          <p:nvPr/>
        </p:nvSpPr>
        <p:spPr bwMode="auto">
          <a:xfrm>
            <a:off x="568325" y="30273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7/20</a:t>
            </a:r>
          </a:p>
        </p:txBody>
      </p:sp>
      <p:sp>
        <p:nvSpPr>
          <p:cNvPr id="85050" name="Text Box 58"/>
          <p:cNvSpPr txBox="1">
            <a:spLocks noChangeArrowheads="1"/>
          </p:cNvSpPr>
          <p:nvPr/>
        </p:nvSpPr>
        <p:spPr bwMode="auto">
          <a:xfrm>
            <a:off x="584200" y="34940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1/5</a:t>
            </a:r>
          </a:p>
        </p:txBody>
      </p:sp>
      <p:sp>
        <p:nvSpPr>
          <p:cNvPr id="85051" name="Text Box 59"/>
          <p:cNvSpPr txBox="1">
            <a:spLocks noChangeArrowheads="1"/>
          </p:cNvSpPr>
          <p:nvPr/>
        </p:nvSpPr>
        <p:spPr bwMode="auto">
          <a:xfrm>
            <a:off x="596900" y="39624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 dirty="0">
                <a:latin typeface="Comic Sans MS" pitchFamily="66" charset="0"/>
              </a:rPr>
              <a:t>17/25</a:t>
            </a:r>
          </a:p>
        </p:txBody>
      </p:sp>
      <p:sp>
        <p:nvSpPr>
          <p:cNvPr id="85052" name="Text Box 60"/>
          <p:cNvSpPr txBox="1">
            <a:spLocks noChangeArrowheads="1"/>
          </p:cNvSpPr>
          <p:nvPr/>
        </p:nvSpPr>
        <p:spPr bwMode="auto">
          <a:xfrm>
            <a:off x="611188" y="43862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9/10</a:t>
            </a:r>
          </a:p>
        </p:txBody>
      </p:sp>
      <p:sp>
        <p:nvSpPr>
          <p:cNvPr id="85053" name="Text Box 61"/>
          <p:cNvSpPr txBox="1">
            <a:spLocks noChangeArrowheads="1"/>
          </p:cNvSpPr>
          <p:nvPr/>
        </p:nvSpPr>
        <p:spPr bwMode="auto">
          <a:xfrm>
            <a:off x="611188" y="486251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13/40</a:t>
            </a:r>
          </a:p>
        </p:txBody>
      </p:sp>
      <p:sp>
        <p:nvSpPr>
          <p:cNvPr id="85054" name="Text Box 62"/>
          <p:cNvSpPr txBox="1">
            <a:spLocks noChangeArrowheads="1"/>
          </p:cNvSpPr>
          <p:nvPr/>
        </p:nvSpPr>
        <p:spPr bwMode="auto">
          <a:xfrm>
            <a:off x="611188" y="53006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1/8</a:t>
            </a:r>
          </a:p>
        </p:txBody>
      </p:sp>
      <p:sp>
        <p:nvSpPr>
          <p:cNvPr id="85055" name="Text Box 63"/>
          <p:cNvSpPr txBox="1">
            <a:spLocks noChangeArrowheads="1"/>
          </p:cNvSpPr>
          <p:nvPr/>
        </p:nvSpPr>
        <p:spPr bwMode="auto">
          <a:xfrm>
            <a:off x="609600" y="576262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49/60</a:t>
            </a:r>
          </a:p>
        </p:txBody>
      </p:sp>
      <p:sp>
        <p:nvSpPr>
          <p:cNvPr id="85056" name="Text Box 64"/>
          <p:cNvSpPr txBox="1">
            <a:spLocks noChangeArrowheads="1"/>
          </p:cNvSpPr>
          <p:nvPr/>
        </p:nvSpPr>
        <p:spPr bwMode="auto">
          <a:xfrm>
            <a:off x="611188" y="62150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2/3</a:t>
            </a:r>
          </a:p>
        </p:txBody>
      </p:sp>
      <p:sp>
        <p:nvSpPr>
          <p:cNvPr id="85057" name="Text Box 65"/>
          <p:cNvSpPr txBox="1">
            <a:spLocks noChangeArrowheads="1"/>
          </p:cNvSpPr>
          <p:nvPr/>
        </p:nvSpPr>
        <p:spPr bwMode="auto">
          <a:xfrm>
            <a:off x="3303588" y="21351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0.31</a:t>
            </a:r>
          </a:p>
        </p:txBody>
      </p:sp>
      <p:sp>
        <p:nvSpPr>
          <p:cNvPr id="85058" name="Text Box 66"/>
          <p:cNvSpPr txBox="1">
            <a:spLocks noChangeArrowheads="1"/>
          </p:cNvSpPr>
          <p:nvPr/>
        </p:nvSpPr>
        <p:spPr bwMode="auto">
          <a:xfrm>
            <a:off x="3305175" y="25590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0.38</a:t>
            </a:r>
          </a:p>
        </p:txBody>
      </p:sp>
      <p:sp>
        <p:nvSpPr>
          <p:cNvPr id="85059" name="Text Box 67"/>
          <p:cNvSpPr txBox="1">
            <a:spLocks noChangeArrowheads="1"/>
          </p:cNvSpPr>
          <p:nvPr/>
        </p:nvSpPr>
        <p:spPr bwMode="auto">
          <a:xfrm>
            <a:off x="3303588" y="30289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0.35</a:t>
            </a:r>
          </a:p>
        </p:txBody>
      </p:sp>
      <p:sp>
        <p:nvSpPr>
          <p:cNvPr id="85060" name="Text Box 68"/>
          <p:cNvSpPr txBox="1">
            <a:spLocks noChangeArrowheads="1"/>
          </p:cNvSpPr>
          <p:nvPr/>
        </p:nvSpPr>
        <p:spPr bwMode="auto">
          <a:xfrm>
            <a:off x="3319463" y="349567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0.2</a:t>
            </a:r>
          </a:p>
        </p:txBody>
      </p:sp>
      <p:sp>
        <p:nvSpPr>
          <p:cNvPr id="85061" name="Text Box 69"/>
          <p:cNvSpPr txBox="1">
            <a:spLocks noChangeArrowheads="1"/>
          </p:cNvSpPr>
          <p:nvPr/>
        </p:nvSpPr>
        <p:spPr bwMode="auto">
          <a:xfrm>
            <a:off x="3332163" y="39639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0.68</a:t>
            </a:r>
          </a:p>
        </p:txBody>
      </p:sp>
      <p:sp>
        <p:nvSpPr>
          <p:cNvPr id="85062" name="Text Box 70"/>
          <p:cNvSpPr txBox="1">
            <a:spLocks noChangeArrowheads="1"/>
          </p:cNvSpPr>
          <p:nvPr/>
        </p:nvSpPr>
        <p:spPr bwMode="auto">
          <a:xfrm>
            <a:off x="3346450" y="43878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0.9</a:t>
            </a:r>
          </a:p>
        </p:txBody>
      </p:sp>
      <p:sp>
        <p:nvSpPr>
          <p:cNvPr id="85063" name="Text Box 71"/>
          <p:cNvSpPr txBox="1">
            <a:spLocks noChangeArrowheads="1"/>
          </p:cNvSpPr>
          <p:nvPr/>
        </p:nvSpPr>
        <p:spPr bwMode="auto">
          <a:xfrm>
            <a:off x="3346450" y="48641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0.325</a:t>
            </a:r>
          </a:p>
        </p:txBody>
      </p:sp>
      <p:sp>
        <p:nvSpPr>
          <p:cNvPr id="85064" name="Text Box 72"/>
          <p:cNvSpPr txBox="1">
            <a:spLocks noChangeArrowheads="1"/>
          </p:cNvSpPr>
          <p:nvPr/>
        </p:nvSpPr>
        <p:spPr bwMode="auto">
          <a:xfrm>
            <a:off x="3346450" y="53022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0.125</a:t>
            </a:r>
          </a:p>
        </p:txBody>
      </p:sp>
      <p:sp>
        <p:nvSpPr>
          <p:cNvPr id="85065" name="Text Box 73"/>
          <p:cNvSpPr txBox="1">
            <a:spLocks noChangeArrowheads="1"/>
          </p:cNvSpPr>
          <p:nvPr/>
        </p:nvSpPr>
        <p:spPr bwMode="auto">
          <a:xfrm>
            <a:off x="3344863" y="576421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GB" sz="1800" b="1">
                <a:latin typeface="Comic Sans MS" pitchFamily="66" charset="0"/>
              </a:rPr>
              <a:t>0.816</a:t>
            </a:r>
          </a:p>
        </p:txBody>
      </p:sp>
      <p:sp>
        <p:nvSpPr>
          <p:cNvPr id="85066" name="Text Box 74"/>
          <p:cNvSpPr txBox="1">
            <a:spLocks noChangeArrowheads="1"/>
          </p:cNvSpPr>
          <p:nvPr/>
        </p:nvSpPr>
        <p:spPr bwMode="auto">
          <a:xfrm>
            <a:off x="3346450" y="62166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0.6</a:t>
            </a:r>
          </a:p>
        </p:txBody>
      </p:sp>
      <p:sp>
        <p:nvSpPr>
          <p:cNvPr id="85067" name="Text Box 75"/>
          <p:cNvSpPr txBox="1">
            <a:spLocks noChangeArrowheads="1"/>
          </p:cNvSpPr>
          <p:nvPr/>
        </p:nvSpPr>
        <p:spPr bwMode="auto">
          <a:xfrm>
            <a:off x="6011863" y="21351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GB" sz="1800" b="1">
                <a:latin typeface="Comic Sans MS" pitchFamily="66" charset="0"/>
              </a:rPr>
              <a:t>31%</a:t>
            </a:r>
          </a:p>
        </p:txBody>
      </p:sp>
      <p:sp>
        <p:nvSpPr>
          <p:cNvPr id="85068" name="Text Box 76"/>
          <p:cNvSpPr txBox="1">
            <a:spLocks noChangeArrowheads="1"/>
          </p:cNvSpPr>
          <p:nvPr/>
        </p:nvSpPr>
        <p:spPr bwMode="auto">
          <a:xfrm>
            <a:off x="6013450" y="25590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38%</a:t>
            </a:r>
          </a:p>
        </p:txBody>
      </p:sp>
      <p:sp>
        <p:nvSpPr>
          <p:cNvPr id="85069" name="Text Box 77"/>
          <p:cNvSpPr txBox="1">
            <a:spLocks noChangeArrowheads="1"/>
          </p:cNvSpPr>
          <p:nvPr/>
        </p:nvSpPr>
        <p:spPr bwMode="auto">
          <a:xfrm>
            <a:off x="6011863" y="30289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35%</a:t>
            </a:r>
          </a:p>
        </p:txBody>
      </p:sp>
      <p:sp>
        <p:nvSpPr>
          <p:cNvPr id="85070" name="Text Box 78"/>
          <p:cNvSpPr txBox="1">
            <a:spLocks noChangeArrowheads="1"/>
          </p:cNvSpPr>
          <p:nvPr/>
        </p:nvSpPr>
        <p:spPr bwMode="auto">
          <a:xfrm>
            <a:off x="6027738" y="349567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GB" sz="1800" b="1">
                <a:latin typeface="Comic Sans MS" pitchFamily="66" charset="0"/>
              </a:rPr>
              <a:t>20%</a:t>
            </a:r>
          </a:p>
        </p:txBody>
      </p:sp>
      <p:sp>
        <p:nvSpPr>
          <p:cNvPr id="85071" name="Text Box 79"/>
          <p:cNvSpPr txBox="1">
            <a:spLocks noChangeArrowheads="1"/>
          </p:cNvSpPr>
          <p:nvPr/>
        </p:nvSpPr>
        <p:spPr bwMode="auto">
          <a:xfrm>
            <a:off x="6040438" y="396398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68%</a:t>
            </a:r>
          </a:p>
        </p:txBody>
      </p:sp>
      <p:sp>
        <p:nvSpPr>
          <p:cNvPr id="85072" name="Text Box 80"/>
          <p:cNvSpPr txBox="1">
            <a:spLocks noChangeArrowheads="1"/>
          </p:cNvSpPr>
          <p:nvPr/>
        </p:nvSpPr>
        <p:spPr bwMode="auto">
          <a:xfrm>
            <a:off x="6054725" y="43878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90%</a:t>
            </a:r>
          </a:p>
        </p:txBody>
      </p:sp>
      <p:sp>
        <p:nvSpPr>
          <p:cNvPr id="85073" name="Text Box 81"/>
          <p:cNvSpPr txBox="1">
            <a:spLocks noChangeArrowheads="1"/>
          </p:cNvSpPr>
          <p:nvPr/>
        </p:nvSpPr>
        <p:spPr bwMode="auto">
          <a:xfrm>
            <a:off x="6054725" y="486410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32.5%</a:t>
            </a:r>
          </a:p>
        </p:txBody>
      </p:sp>
      <p:sp>
        <p:nvSpPr>
          <p:cNvPr id="85074" name="Text Box 82"/>
          <p:cNvSpPr txBox="1">
            <a:spLocks noChangeArrowheads="1"/>
          </p:cNvSpPr>
          <p:nvPr/>
        </p:nvSpPr>
        <p:spPr bwMode="auto">
          <a:xfrm>
            <a:off x="6054725" y="53022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12.5%</a:t>
            </a:r>
          </a:p>
        </p:txBody>
      </p:sp>
      <p:sp>
        <p:nvSpPr>
          <p:cNvPr id="85075" name="Text Box 83"/>
          <p:cNvSpPr txBox="1">
            <a:spLocks noChangeArrowheads="1"/>
          </p:cNvSpPr>
          <p:nvPr/>
        </p:nvSpPr>
        <p:spPr bwMode="auto">
          <a:xfrm>
            <a:off x="6053138" y="576421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81.6%</a:t>
            </a:r>
          </a:p>
        </p:txBody>
      </p:sp>
      <p:sp>
        <p:nvSpPr>
          <p:cNvPr id="85076" name="Text Box 84"/>
          <p:cNvSpPr txBox="1">
            <a:spLocks noChangeArrowheads="1"/>
          </p:cNvSpPr>
          <p:nvPr/>
        </p:nvSpPr>
        <p:spPr bwMode="auto">
          <a:xfrm>
            <a:off x="6054725" y="6216650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GB" sz="1800" b="1">
                <a:latin typeface="Comic Sans MS" pitchFamily="66" charset="0"/>
              </a:rPr>
              <a:t>66.6%</a:t>
            </a:r>
          </a:p>
        </p:txBody>
      </p:sp>
      <p:sp>
        <p:nvSpPr>
          <p:cNvPr id="85077" name="Text Box 85"/>
          <p:cNvSpPr txBox="1">
            <a:spLocks noChangeArrowheads="1"/>
          </p:cNvSpPr>
          <p:nvPr/>
        </p:nvSpPr>
        <p:spPr bwMode="auto">
          <a:xfrm>
            <a:off x="4643438" y="5356225"/>
            <a:ext cx="288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800">
                <a:latin typeface="Comic Sans MS" pitchFamily="66" charset="0"/>
                <a:cs typeface="Arial" pitchFamily="34" charset="0"/>
              </a:rPr>
              <a:t>·</a:t>
            </a:r>
          </a:p>
        </p:txBody>
      </p:sp>
      <p:sp>
        <p:nvSpPr>
          <p:cNvPr id="85078" name="Text Box 86"/>
          <p:cNvSpPr txBox="1">
            <a:spLocks noChangeArrowheads="1"/>
          </p:cNvSpPr>
          <p:nvPr/>
        </p:nvSpPr>
        <p:spPr bwMode="auto">
          <a:xfrm>
            <a:off x="7164388" y="5357813"/>
            <a:ext cx="2889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800">
                <a:latin typeface="Comic Sans MS" pitchFamily="66" charset="0"/>
                <a:cs typeface="Arial" pitchFamily="34" charset="0"/>
              </a:rPr>
              <a:t>·</a:t>
            </a:r>
          </a:p>
        </p:txBody>
      </p:sp>
      <p:sp>
        <p:nvSpPr>
          <p:cNvPr id="85079" name="Text Box 87"/>
          <p:cNvSpPr txBox="1">
            <a:spLocks noChangeArrowheads="1"/>
          </p:cNvSpPr>
          <p:nvPr/>
        </p:nvSpPr>
        <p:spPr bwMode="auto">
          <a:xfrm>
            <a:off x="7178675" y="5816600"/>
            <a:ext cx="288925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800">
                <a:latin typeface="Comic Sans MS" pitchFamily="66" charset="0"/>
                <a:cs typeface="Arial" pitchFamily="34" charset="0"/>
              </a:rPr>
              <a:t>·</a:t>
            </a:r>
          </a:p>
        </p:txBody>
      </p:sp>
      <p:sp>
        <p:nvSpPr>
          <p:cNvPr id="85080" name="Text Box 88"/>
          <p:cNvSpPr txBox="1">
            <a:spLocks noChangeArrowheads="1"/>
          </p:cNvSpPr>
          <p:nvPr/>
        </p:nvSpPr>
        <p:spPr bwMode="auto">
          <a:xfrm>
            <a:off x="4514850" y="5805488"/>
            <a:ext cx="2889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800">
                <a:latin typeface="Comic Sans MS" pitchFamily="66" charset="0"/>
                <a:cs typeface="Arial" pitchFamily="34" charset="0"/>
              </a:rPr>
              <a:t>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3808" y="105273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itchFamily="66" charset="0"/>
              </a:rPr>
              <a:t>Answers</a:t>
            </a:r>
            <a:endParaRPr lang="en-GB" sz="2400" b="1" u="sng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81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630" y="1268760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latin typeface="Comic Sans MS" pitchFamily="66" charset="0"/>
              </a:rPr>
              <a:t>Convert these fractions to decimals:</a:t>
            </a:r>
            <a:endParaRPr lang="en-GB" sz="3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25116" y="2068759"/>
                <a:ext cx="13321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GB" sz="3200" b="1" i="1" smtClean="0">
                              <a:latin typeface="Cambria Math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16" y="2068759"/>
                <a:ext cx="1332148" cy="101752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393566" y="2068760"/>
                <a:ext cx="13321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GB" sz="3200" b="1" i="1" smtClean="0">
                              <a:latin typeface="Cambria Math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566" y="2068760"/>
                <a:ext cx="1332148" cy="101752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05926" y="2047539"/>
                <a:ext cx="1332148" cy="1059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latin typeface="Cambria Math"/>
                            </a:rPr>
                            <m:t>𝟓</m:t>
                          </m:r>
                        </m:num>
                        <m:den>
                          <m:r>
                            <a:rPr lang="en-GB" sz="3200" b="1" i="1" smtClean="0">
                              <a:latin typeface="Cambria Math"/>
                            </a:rPr>
                            <m:t>𝟏𝟒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5926" y="2047539"/>
                <a:ext cx="1332148" cy="105997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436096" y="2068762"/>
                <a:ext cx="13321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latin typeface="Cambria Math"/>
                            </a:rPr>
                            <m:t>𝟐</m:t>
                          </m:r>
                        </m:num>
                        <m:den>
                          <m:r>
                            <a:rPr lang="en-GB" sz="3200" b="1" i="1" smtClean="0">
                              <a:latin typeface="Cambria Math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2068762"/>
                <a:ext cx="1332148" cy="101752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12322" y="2068761"/>
                <a:ext cx="1332148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1" i="1" smtClean="0">
                              <a:latin typeface="Cambria Math"/>
                            </a:rPr>
                            <m:t>𝟔</m:t>
                          </m:r>
                        </m:num>
                        <m:den>
                          <m:r>
                            <a:rPr lang="en-GB" sz="3200" b="1" i="1" smtClean="0">
                              <a:latin typeface="Cambria Math"/>
                            </a:rPr>
                            <m:t>𝟐𝟗</m:t>
                          </m:r>
                        </m:den>
                      </m:f>
                    </m:oMath>
                  </m:oMathPara>
                </a14:m>
                <a:endParaRPr lang="en-GB" sz="3200" b="1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322" y="2068761"/>
                <a:ext cx="1332148" cy="101752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>
          <a:xfrm>
            <a:off x="1491190" y="3356992"/>
            <a:ext cx="0" cy="7747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9552" y="4131758"/>
            <a:ext cx="2285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0.3333333…</a:t>
            </a:r>
            <a:endParaRPr lang="en-GB" sz="2800" dirty="0">
              <a:latin typeface="Comic Sans MS" pitchFamily="66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093203" y="3356992"/>
            <a:ext cx="0" cy="148415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41565" y="4841146"/>
            <a:ext cx="2285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0.2857143…</a:t>
            </a:r>
            <a:endParaRPr lang="en-GB" sz="2800" dirty="0">
              <a:latin typeface="Comic Sans MS" pitchFamily="66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587534" y="3356992"/>
            <a:ext cx="0" cy="7747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635896" y="4131758"/>
            <a:ext cx="2285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0.3571429…</a:t>
            </a:r>
            <a:endParaRPr lang="en-GB" sz="2800" dirty="0">
              <a:latin typeface="Comic Sans MS" pitchFamily="66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111059" y="3284984"/>
            <a:ext cx="0" cy="15561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159421" y="4841146"/>
            <a:ext cx="2285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0.2222222…</a:t>
            </a:r>
            <a:endParaRPr lang="en-GB" sz="2800" dirty="0">
              <a:latin typeface="Comic Sans MS" pitchFamily="66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7611870" y="3288299"/>
            <a:ext cx="0" cy="7747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60232" y="4063065"/>
            <a:ext cx="2285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omic Sans MS" pitchFamily="66" charset="0"/>
              </a:rPr>
              <a:t>0.2068966…</a:t>
            </a:r>
            <a:endParaRPr lang="en-GB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0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1" grpId="0"/>
      <p:bldP spid="23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2" name="Text Box 22"/>
          <p:cNvSpPr txBox="1">
            <a:spLocks noChangeArrowheads="1"/>
          </p:cNvSpPr>
          <p:nvPr/>
        </p:nvSpPr>
        <p:spPr bwMode="auto">
          <a:xfrm>
            <a:off x="324643" y="2973239"/>
            <a:ext cx="8169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GB" sz="2000">
                <a:latin typeface="Comic Sans MS" pitchFamily="66" charset="0"/>
              </a:rPr>
              <a:t>A calculator displays this as:</a:t>
            </a:r>
          </a:p>
        </p:txBody>
      </p:sp>
      <p:sp>
        <p:nvSpPr>
          <p:cNvPr id="204828" name="Rectangle 28"/>
          <p:cNvSpPr>
            <a:spLocks noChangeArrowheads="1"/>
          </p:cNvSpPr>
          <p:nvPr/>
        </p:nvSpPr>
        <p:spPr bwMode="auto">
          <a:xfrm>
            <a:off x="1151731" y="1968351"/>
            <a:ext cx="6840537" cy="792162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sz="2000">
              <a:noFill/>
              <a:latin typeface="Comic Sans MS" pitchFamily="66" charset="0"/>
            </a:endParaRPr>
          </a:p>
        </p:txBody>
      </p:sp>
      <p:sp>
        <p:nvSpPr>
          <p:cNvPr id="204805" name="Text Box 5"/>
          <p:cNvSpPr txBox="1">
            <a:spLocks noChangeArrowheads="1"/>
          </p:cNvSpPr>
          <p:nvPr/>
        </p:nvSpPr>
        <p:spPr bwMode="auto">
          <a:xfrm>
            <a:off x="1623910" y="2135038"/>
            <a:ext cx="58977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GB" sz="2000" dirty="0">
                <a:latin typeface="Comic Sans MS" pitchFamily="66" charset="0"/>
              </a:rPr>
              <a:t>Convert       into a decimal using your calculator.</a:t>
            </a:r>
          </a:p>
        </p:txBody>
      </p:sp>
      <p:grpSp>
        <p:nvGrpSpPr>
          <p:cNvPr id="204826" name="Group 26"/>
          <p:cNvGrpSpPr>
            <a:grpSpLocks/>
          </p:cNvGrpSpPr>
          <p:nvPr/>
        </p:nvGrpSpPr>
        <p:grpSpPr bwMode="auto">
          <a:xfrm>
            <a:off x="2670969" y="1965177"/>
            <a:ext cx="415925" cy="741362"/>
            <a:chOff x="2749" y="1537"/>
            <a:chExt cx="262" cy="467"/>
          </a:xfrm>
        </p:grpSpPr>
        <p:sp>
          <p:nvSpPr>
            <p:cNvPr id="204823" name="Text Box 23"/>
            <p:cNvSpPr txBox="1">
              <a:spLocks noChangeArrowheads="1"/>
            </p:cNvSpPr>
            <p:nvPr/>
          </p:nvSpPr>
          <p:spPr bwMode="auto">
            <a:xfrm>
              <a:off x="2771" y="1537"/>
              <a:ext cx="21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>
                  <a:latin typeface="Comic Sans MS" pitchFamily="66" charset="0"/>
                </a:rPr>
                <a:t>8</a:t>
              </a:r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04824" name="Line 24"/>
            <p:cNvSpPr>
              <a:spLocks noChangeShapeType="1"/>
            </p:cNvSpPr>
            <p:nvPr/>
          </p:nvSpPr>
          <p:spPr bwMode="auto">
            <a:xfrm>
              <a:off x="2766" y="1789"/>
              <a:ext cx="22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04825" name="Text Box 25"/>
            <p:cNvSpPr txBox="1">
              <a:spLocks noChangeArrowheads="1"/>
            </p:cNvSpPr>
            <p:nvPr/>
          </p:nvSpPr>
          <p:spPr bwMode="auto">
            <a:xfrm>
              <a:off x="2749" y="1752"/>
              <a:ext cx="26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000" dirty="0">
                  <a:latin typeface="Comic Sans MS" pitchFamily="66" charset="0"/>
                </a:rPr>
                <a:t>11</a:t>
              </a:r>
              <a:endParaRPr lang="en-GB" sz="2000" dirty="0">
                <a:latin typeface="Comic Sans MS" pitchFamily="66" charset="0"/>
              </a:endParaRPr>
            </a:p>
          </p:txBody>
        </p:sp>
      </p:grpSp>
      <p:sp>
        <p:nvSpPr>
          <p:cNvPr id="204830" name="Text Box 30"/>
          <p:cNvSpPr txBox="1">
            <a:spLocks noChangeArrowheads="1"/>
          </p:cNvSpPr>
          <p:nvPr/>
        </p:nvSpPr>
        <p:spPr bwMode="auto">
          <a:xfrm>
            <a:off x="3588543" y="3487589"/>
            <a:ext cx="7200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 smtClean="0">
                <a:latin typeface="Comic Sans MS" pitchFamily="66" charset="0"/>
              </a:rPr>
              <a:t>0.72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04833" name="Text Box 33"/>
          <p:cNvSpPr txBox="1">
            <a:spLocks noChangeArrowheads="1"/>
          </p:cNvSpPr>
          <p:nvPr/>
        </p:nvSpPr>
        <p:spPr bwMode="auto">
          <a:xfrm>
            <a:off x="323850" y="4194175"/>
            <a:ext cx="84248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 dirty="0">
                <a:latin typeface="Comic Sans MS" pitchFamily="66" charset="0"/>
              </a:rPr>
              <a:t>The digits 2 and 7 actually repeat infinitely. This is an example of a </a:t>
            </a:r>
            <a:r>
              <a:rPr lang="en-US" sz="2000" b="1" dirty="0">
                <a:latin typeface="Comic Sans MS" pitchFamily="66" charset="0"/>
              </a:rPr>
              <a:t>recurring decimal</a:t>
            </a:r>
            <a:r>
              <a:rPr lang="en-US" sz="2000" dirty="0">
                <a:latin typeface="Comic Sans MS" pitchFamily="66" charset="0"/>
              </a:rPr>
              <a:t>.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04834" name="Text Box 34"/>
          <p:cNvSpPr txBox="1">
            <a:spLocks noChangeArrowheads="1"/>
          </p:cNvSpPr>
          <p:nvPr/>
        </p:nvSpPr>
        <p:spPr bwMode="auto">
          <a:xfrm>
            <a:off x="323850" y="5073650"/>
            <a:ext cx="69060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latin typeface="Comic Sans MS" pitchFamily="66" charset="0"/>
              </a:rPr>
              <a:t>We can show this by writing dots above the 7 and the 2.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40546" y="1197318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itchFamily="66" charset="0"/>
              </a:rPr>
              <a:t>Recurring Decimals</a:t>
            </a:r>
            <a:endParaRPr lang="en-GB" sz="2400" b="1" u="sng" dirty="0">
              <a:latin typeface="Comic Sans MS" pitchFamily="66" charset="0"/>
            </a:endParaRPr>
          </a:p>
        </p:txBody>
      </p: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800939" y="3163476"/>
            <a:ext cx="295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Comic Sans MS" pitchFamily="66" charset="0"/>
              </a:rPr>
              <a:t>.</a:t>
            </a:r>
            <a:endParaRPr lang="en-GB" sz="2000" b="1" dirty="0">
              <a:latin typeface="Comic Sans MS" pitchFamily="66" charset="0"/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3956051" y="3163476"/>
            <a:ext cx="295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 b="1" dirty="0">
                <a:latin typeface="Comic Sans MS" pitchFamily="66" charset="0"/>
              </a:rPr>
              <a:t>.</a:t>
            </a:r>
            <a:endParaRPr lang="en-GB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2406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2" grpId="0"/>
      <p:bldP spid="204830" grpId="0"/>
      <p:bldP spid="204833" grpId="0"/>
      <p:bldP spid="204834" grpId="0"/>
      <p:bldP spid="25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14" name="Text Box 26"/>
          <p:cNvSpPr txBox="1">
            <a:spLocks noChangeArrowheads="1"/>
          </p:cNvSpPr>
          <p:nvPr/>
        </p:nvSpPr>
        <p:spPr bwMode="auto">
          <a:xfrm>
            <a:off x="885825" y="1143000"/>
            <a:ext cx="649729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Here are some more examples of recurring decimals:</a:t>
            </a:r>
            <a:endParaRPr lang="en-GB" sz="2000">
              <a:latin typeface="Comic Sans MS" pitchFamily="66" charset="0"/>
            </a:endParaRPr>
          </a:p>
        </p:txBody>
      </p:sp>
      <p:grpSp>
        <p:nvGrpSpPr>
          <p:cNvPr id="217164" name="Group 76"/>
          <p:cNvGrpSpPr>
            <a:grpSpLocks/>
          </p:cNvGrpSpPr>
          <p:nvPr/>
        </p:nvGrpSpPr>
        <p:grpSpPr bwMode="auto">
          <a:xfrm>
            <a:off x="468313" y="1754189"/>
            <a:ext cx="1217613" cy="814388"/>
            <a:chOff x="295" y="1105"/>
            <a:chExt cx="767" cy="513"/>
          </a:xfrm>
        </p:grpSpPr>
        <p:sp>
          <p:nvSpPr>
            <p:cNvPr id="217120" name="Text Box 32"/>
            <p:cNvSpPr txBox="1">
              <a:spLocks noChangeArrowheads="1"/>
            </p:cNvSpPr>
            <p:nvPr/>
          </p:nvSpPr>
          <p:spPr bwMode="auto">
            <a:xfrm>
              <a:off x="549" y="1259"/>
              <a:ext cx="4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= 0.4</a:t>
              </a:r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17122" name="Text Box 34"/>
            <p:cNvSpPr txBox="1">
              <a:spLocks noChangeArrowheads="1"/>
            </p:cNvSpPr>
            <p:nvPr/>
          </p:nvSpPr>
          <p:spPr bwMode="auto">
            <a:xfrm>
              <a:off x="876" y="1105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  <p:grpSp>
          <p:nvGrpSpPr>
            <p:cNvPr id="217157" name="Group 69"/>
            <p:cNvGrpSpPr>
              <a:grpSpLocks/>
            </p:cNvGrpSpPr>
            <p:nvPr/>
          </p:nvGrpSpPr>
          <p:grpSpPr bwMode="auto">
            <a:xfrm>
              <a:off x="295" y="1151"/>
              <a:ext cx="227" cy="467"/>
              <a:chOff x="295" y="1158"/>
              <a:chExt cx="227" cy="467"/>
            </a:xfrm>
          </p:grpSpPr>
          <p:sp>
            <p:nvSpPr>
              <p:cNvPr id="217117" name="Text Box 29"/>
              <p:cNvSpPr txBox="1">
                <a:spLocks noChangeArrowheads="1"/>
              </p:cNvSpPr>
              <p:nvPr/>
            </p:nvSpPr>
            <p:spPr bwMode="auto">
              <a:xfrm>
                <a:off x="300" y="1158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4</a:t>
                </a:r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18" name="Line 30"/>
              <p:cNvSpPr>
                <a:spLocks noChangeShapeType="1"/>
              </p:cNvSpPr>
              <p:nvPr/>
            </p:nvSpPr>
            <p:spPr bwMode="auto">
              <a:xfrm>
                <a:off x="295" y="1410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19" name="Text Box 31"/>
              <p:cNvSpPr txBox="1">
                <a:spLocks noChangeArrowheads="1"/>
              </p:cNvSpPr>
              <p:nvPr/>
            </p:nvSpPr>
            <p:spPr bwMode="auto">
              <a:xfrm>
                <a:off x="300" y="1373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9</a:t>
                </a:r>
                <a:endParaRPr lang="en-GB" sz="2000">
                  <a:latin typeface="Comic Sans MS" pitchFamily="66" charset="0"/>
                </a:endParaRPr>
              </a:p>
            </p:txBody>
          </p:sp>
        </p:grpSp>
      </p:grpSp>
      <p:sp>
        <p:nvSpPr>
          <p:cNvPr id="217123" name="Text Box 35"/>
          <p:cNvSpPr txBox="1">
            <a:spLocks noChangeArrowheads="1"/>
          </p:cNvSpPr>
          <p:nvPr/>
        </p:nvSpPr>
        <p:spPr bwMode="auto">
          <a:xfrm>
            <a:off x="2700338" y="1814513"/>
            <a:ext cx="6070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This decimal is made up of an infinite number of repeating 4’s.</a:t>
            </a:r>
            <a:endParaRPr lang="en-GB" sz="2000">
              <a:latin typeface="Comic Sans MS" pitchFamily="66" charset="0"/>
            </a:endParaRPr>
          </a:p>
        </p:txBody>
      </p:sp>
      <p:grpSp>
        <p:nvGrpSpPr>
          <p:cNvPr id="217165" name="Group 77"/>
          <p:cNvGrpSpPr>
            <a:grpSpLocks/>
          </p:cNvGrpSpPr>
          <p:nvPr/>
        </p:nvGrpSpPr>
        <p:grpSpPr bwMode="auto">
          <a:xfrm>
            <a:off x="468313" y="2865442"/>
            <a:ext cx="1331913" cy="800101"/>
            <a:chOff x="295" y="1805"/>
            <a:chExt cx="839" cy="504"/>
          </a:xfrm>
        </p:grpSpPr>
        <p:sp>
          <p:nvSpPr>
            <p:cNvPr id="217129" name="Text Box 41"/>
            <p:cNvSpPr txBox="1">
              <a:spLocks noChangeArrowheads="1"/>
            </p:cNvSpPr>
            <p:nvPr/>
          </p:nvSpPr>
          <p:spPr bwMode="auto">
            <a:xfrm>
              <a:off x="549" y="1950"/>
              <a:ext cx="58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= 0.83</a:t>
              </a:r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17130" name="Text Box 42"/>
            <p:cNvSpPr txBox="1">
              <a:spLocks noChangeArrowheads="1"/>
            </p:cNvSpPr>
            <p:nvPr/>
          </p:nvSpPr>
          <p:spPr bwMode="auto">
            <a:xfrm>
              <a:off x="942" y="1805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  <p:grpSp>
          <p:nvGrpSpPr>
            <p:cNvPr id="217158" name="Group 70"/>
            <p:cNvGrpSpPr>
              <a:grpSpLocks/>
            </p:cNvGrpSpPr>
            <p:nvPr/>
          </p:nvGrpSpPr>
          <p:grpSpPr bwMode="auto">
            <a:xfrm>
              <a:off x="295" y="1842"/>
              <a:ext cx="227" cy="467"/>
              <a:chOff x="295" y="1884"/>
              <a:chExt cx="227" cy="467"/>
            </a:xfrm>
          </p:grpSpPr>
          <p:sp>
            <p:nvSpPr>
              <p:cNvPr id="217126" name="Text Box 38"/>
              <p:cNvSpPr txBox="1">
                <a:spLocks noChangeArrowheads="1"/>
              </p:cNvSpPr>
              <p:nvPr/>
            </p:nvSpPr>
            <p:spPr bwMode="auto">
              <a:xfrm>
                <a:off x="300" y="1884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5</a:t>
                </a:r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27" name="Line 39"/>
              <p:cNvSpPr>
                <a:spLocks noChangeShapeType="1"/>
              </p:cNvSpPr>
              <p:nvPr/>
            </p:nvSpPr>
            <p:spPr bwMode="auto">
              <a:xfrm>
                <a:off x="295" y="2136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28" name="Text Box 40"/>
              <p:cNvSpPr txBox="1">
                <a:spLocks noChangeArrowheads="1"/>
              </p:cNvSpPr>
              <p:nvPr/>
            </p:nvSpPr>
            <p:spPr bwMode="auto">
              <a:xfrm>
                <a:off x="300" y="2099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6</a:t>
                </a:r>
                <a:endParaRPr lang="en-GB" sz="2000">
                  <a:latin typeface="Comic Sans MS" pitchFamily="66" charset="0"/>
                </a:endParaRPr>
              </a:p>
            </p:txBody>
          </p:sp>
        </p:grpSp>
      </p:grpSp>
      <p:sp>
        <p:nvSpPr>
          <p:cNvPr id="217131" name="Text Box 43"/>
          <p:cNvSpPr txBox="1">
            <a:spLocks noChangeArrowheads="1"/>
          </p:cNvSpPr>
          <p:nvPr/>
        </p:nvSpPr>
        <p:spPr bwMode="auto">
          <a:xfrm>
            <a:off x="2700338" y="2913063"/>
            <a:ext cx="621823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This decimal starts with an 8 and is followed by an infinite number of repeating 3’s.</a:t>
            </a:r>
            <a:endParaRPr lang="en-GB" sz="2000">
              <a:latin typeface="Comic Sans MS" pitchFamily="66" charset="0"/>
            </a:endParaRPr>
          </a:p>
        </p:txBody>
      </p:sp>
      <p:sp>
        <p:nvSpPr>
          <p:cNvPr id="217144" name="Text Box 56"/>
          <p:cNvSpPr txBox="1">
            <a:spLocks noChangeArrowheads="1"/>
          </p:cNvSpPr>
          <p:nvPr/>
        </p:nvSpPr>
        <p:spPr bwMode="auto">
          <a:xfrm>
            <a:off x="2700338" y="4011613"/>
            <a:ext cx="633571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In this decimal, the six digits 285714 repeat an infinite number of times in the same order.</a:t>
            </a:r>
            <a:endParaRPr lang="en-GB" sz="2000">
              <a:latin typeface="Comic Sans MS" pitchFamily="66" charset="0"/>
            </a:endParaRPr>
          </a:p>
        </p:txBody>
      </p:sp>
      <p:grpSp>
        <p:nvGrpSpPr>
          <p:cNvPr id="217166" name="Group 78"/>
          <p:cNvGrpSpPr>
            <a:grpSpLocks/>
          </p:cNvGrpSpPr>
          <p:nvPr/>
        </p:nvGrpSpPr>
        <p:grpSpPr bwMode="auto">
          <a:xfrm>
            <a:off x="468313" y="3916365"/>
            <a:ext cx="1917700" cy="847726"/>
            <a:chOff x="295" y="2467"/>
            <a:chExt cx="1208" cy="534"/>
          </a:xfrm>
        </p:grpSpPr>
        <p:sp>
          <p:nvSpPr>
            <p:cNvPr id="217142" name="Text Box 54"/>
            <p:cNvSpPr txBox="1">
              <a:spLocks noChangeArrowheads="1"/>
            </p:cNvSpPr>
            <p:nvPr/>
          </p:nvSpPr>
          <p:spPr bwMode="auto">
            <a:xfrm>
              <a:off x="549" y="2642"/>
              <a:ext cx="9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= 0.285714</a:t>
              </a:r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17143" name="Text Box 55"/>
            <p:cNvSpPr txBox="1">
              <a:spLocks noChangeArrowheads="1"/>
            </p:cNvSpPr>
            <p:nvPr/>
          </p:nvSpPr>
          <p:spPr bwMode="auto">
            <a:xfrm>
              <a:off x="846" y="2467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  <p:grpSp>
          <p:nvGrpSpPr>
            <p:cNvPr id="217159" name="Group 71"/>
            <p:cNvGrpSpPr>
              <a:grpSpLocks/>
            </p:cNvGrpSpPr>
            <p:nvPr/>
          </p:nvGrpSpPr>
          <p:grpSpPr bwMode="auto">
            <a:xfrm>
              <a:off x="295" y="2534"/>
              <a:ext cx="227" cy="467"/>
              <a:chOff x="295" y="2610"/>
              <a:chExt cx="227" cy="467"/>
            </a:xfrm>
          </p:grpSpPr>
          <p:sp>
            <p:nvSpPr>
              <p:cNvPr id="217139" name="Text Box 51"/>
              <p:cNvSpPr txBox="1">
                <a:spLocks noChangeArrowheads="1"/>
              </p:cNvSpPr>
              <p:nvPr/>
            </p:nvSpPr>
            <p:spPr bwMode="auto">
              <a:xfrm>
                <a:off x="300" y="2610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2</a:t>
                </a:r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40" name="Line 52"/>
              <p:cNvSpPr>
                <a:spLocks noChangeShapeType="1"/>
              </p:cNvSpPr>
              <p:nvPr/>
            </p:nvSpPr>
            <p:spPr bwMode="auto">
              <a:xfrm>
                <a:off x="295" y="2862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41" name="Text Box 53"/>
              <p:cNvSpPr txBox="1">
                <a:spLocks noChangeArrowheads="1"/>
              </p:cNvSpPr>
              <p:nvPr/>
            </p:nvSpPr>
            <p:spPr bwMode="auto">
              <a:xfrm>
                <a:off x="300" y="2825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7</a:t>
                </a:r>
                <a:endParaRPr lang="en-GB" sz="2000">
                  <a:latin typeface="Comic Sans MS" pitchFamily="66" charset="0"/>
                </a:endParaRPr>
              </a:p>
            </p:txBody>
          </p:sp>
        </p:grpSp>
        <p:sp>
          <p:nvSpPr>
            <p:cNvPr id="217145" name="Text Box 57"/>
            <p:cNvSpPr txBox="1">
              <a:spLocks noChangeArrowheads="1"/>
            </p:cNvSpPr>
            <p:nvPr/>
          </p:nvSpPr>
          <p:spPr bwMode="auto">
            <a:xfrm>
              <a:off x="1279" y="2478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</p:grpSp>
      <p:sp>
        <p:nvSpPr>
          <p:cNvPr id="217151" name="Text Box 63"/>
          <p:cNvSpPr txBox="1">
            <a:spLocks noChangeArrowheads="1"/>
          </p:cNvSpPr>
          <p:nvPr/>
        </p:nvSpPr>
        <p:spPr bwMode="auto">
          <a:xfrm>
            <a:off x="2700338" y="5110163"/>
            <a:ext cx="6070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000">
                <a:latin typeface="Comic Sans MS" pitchFamily="66" charset="0"/>
              </a:rPr>
              <a:t>This decimal starts with a 4. The two digits 09 then repeat an infinite number of times.</a:t>
            </a:r>
            <a:endParaRPr lang="en-GB" sz="2000">
              <a:latin typeface="Comic Sans MS" pitchFamily="66" charset="0"/>
            </a:endParaRPr>
          </a:p>
        </p:txBody>
      </p:sp>
      <p:grpSp>
        <p:nvGrpSpPr>
          <p:cNvPr id="217167" name="Group 79"/>
          <p:cNvGrpSpPr>
            <a:grpSpLocks/>
          </p:cNvGrpSpPr>
          <p:nvPr/>
        </p:nvGrpSpPr>
        <p:grpSpPr bwMode="auto">
          <a:xfrm>
            <a:off x="400050" y="5013325"/>
            <a:ext cx="1573213" cy="850900"/>
            <a:chOff x="252" y="3158"/>
            <a:chExt cx="991" cy="536"/>
          </a:xfrm>
        </p:grpSpPr>
        <p:sp>
          <p:nvSpPr>
            <p:cNvPr id="217149" name="Text Box 61"/>
            <p:cNvSpPr txBox="1">
              <a:spLocks noChangeArrowheads="1"/>
            </p:cNvSpPr>
            <p:nvPr/>
          </p:nvSpPr>
          <p:spPr bwMode="auto">
            <a:xfrm>
              <a:off x="549" y="3335"/>
              <a:ext cx="6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>
                  <a:latin typeface="Comic Sans MS" pitchFamily="66" charset="0"/>
                </a:rPr>
                <a:t>= 0.409</a:t>
              </a:r>
              <a:endParaRPr lang="en-GB" sz="2000">
                <a:latin typeface="Comic Sans MS" pitchFamily="66" charset="0"/>
              </a:endParaRPr>
            </a:p>
          </p:txBody>
        </p:sp>
        <p:sp>
          <p:nvSpPr>
            <p:cNvPr id="217150" name="Text Box 62"/>
            <p:cNvSpPr txBox="1">
              <a:spLocks noChangeArrowheads="1"/>
            </p:cNvSpPr>
            <p:nvPr/>
          </p:nvSpPr>
          <p:spPr bwMode="auto">
            <a:xfrm>
              <a:off x="942" y="3158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  <p:grpSp>
          <p:nvGrpSpPr>
            <p:cNvPr id="217153" name="Group 65"/>
            <p:cNvGrpSpPr>
              <a:grpSpLocks/>
            </p:cNvGrpSpPr>
            <p:nvPr/>
          </p:nvGrpSpPr>
          <p:grpSpPr bwMode="auto">
            <a:xfrm>
              <a:off x="252" y="3227"/>
              <a:ext cx="314" cy="467"/>
              <a:chOff x="252" y="3245"/>
              <a:chExt cx="314" cy="467"/>
            </a:xfrm>
          </p:grpSpPr>
          <p:sp>
            <p:nvSpPr>
              <p:cNvPr id="217146" name="Text Box 58"/>
              <p:cNvSpPr txBox="1">
                <a:spLocks noChangeArrowheads="1"/>
              </p:cNvSpPr>
              <p:nvPr/>
            </p:nvSpPr>
            <p:spPr bwMode="auto">
              <a:xfrm>
                <a:off x="300" y="3245"/>
                <a:ext cx="21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9</a:t>
                </a:r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47" name="Line 59"/>
              <p:cNvSpPr>
                <a:spLocks noChangeShapeType="1"/>
              </p:cNvSpPr>
              <p:nvPr/>
            </p:nvSpPr>
            <p:spPr bwMode="auto">
              <a:xfrm>
                <a:off x="295" y="3497"/>
                <a:ext cx="22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 sz="2000">
                  <a:latin typeface="Comic Sans MS" pitchFamily="66" charset="0"/>
                </a:endParaRPr>
              </a:p>
            </p:txBody>
          </p:sp>
          <p:sp>
            <p:nvSpPr>
              <p:cNvPr id="217148" name="Text Box 60"/>
              <p:cNvSpPr txBox="1">
                <a:spLocks noChangeArrowheads="1"/>
              </p:cNvSpPr>
              <p:nvPr/>
            </p:nvSpPr>
            <p:spPr bwMode="auto">
              <a:xfrm>
                <a:off x="252" y="3460"/>
                <a:ext cx="31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000">
                    <a:latin typeface="Comic Sans MS" pitchFamily="66" charset="0"/>
                  </a:rPr>
                  <a:t>22</a:t>
                </a:r>
                <a:endParaRPr lang="en-GB" sz="2000">
                  <a:latin typeface="Comic Sans MS" pitchFamily="66" charset="0"/>
                </a:endParaRPr>
              </a:p>
            </p:txBody>
          </p:sp>
        </p:grpSp>
        <p:sp>
          <p:nvSpPr>
            <p:cNvPr id="217152" name="Text Box 64"/>
            <p:cNvSpPr txBox="1">
              <a:spLocks noChangeArrowheads="1"/>
            </p:cNvSpPr>
            <p:nvPr/>
          </p:nvSpPr>
          <p:spPr bwMode="auto">
            <a:xfrm>
              <a:off x="1057" y="3158"/>
              <a:ext cx="18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000" b="1" dirty="0">
                  <a:latin typeface="Comic Sans MS" pitchFamily="66" charset="0"/>
                </a:rPr>
                <a:t>.</a:t>
              </a:r>
              <a:endParaRPr lang="en-GB" sz="2000" b="1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76810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123" grpId="0"/>
      <p:bldP spid="217131" grpId="0"/>
      <p:bldP spid="217144" grpId="0"/>
      <p:bldP spid="2171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05955" y="1338641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itchFamily="66" charset="0"/>
              </a:rPr>
              <a:t>Example</a:t>
            </a:r>
            <a:endParaRPr lang="en-GB" sz="2400" b="1" u="sng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57883" y="2037821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Write 0.888… as a fraction.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98612" y="2564970"/>
            <a:ext cx="2335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10x = 8.888…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57883" y="3008172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0.888…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0037" y="2457248"/>
            <a:ext cx="227833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Multiply by 1</a:t>
            </a:r>
            <a:r>
              <a:rPr lang="en-GB" sz="2000" b="1" u="sng" dirty="0" smtClean="0">
                <a:latin typeface="Comic Sans MS" pitchFamily="66" charset="0"/>
              </a:rPr>
              <a:t>0</a:t>
            </a:r>
            <a:r>
              <a:rPr lang="en-GB" sz="2000" dirty="0" smtClean="0">
                <a:latin typeface="Comic Sans MS" pitchFamily="66" charset="0"/>
              </a:rPr>
              <a:t> because one digit is recurring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4741943" y="2722023"/>
            <a:ext cx="1538094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2815558" y="3408282"/>
            <a:ext cx="1828328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932040" y="3573016"/>
            <a:ext cx="362632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Subtract one from the other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2837023" y="3223616"/>
            <a:ext cx="131173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757883" y="357301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9x = 8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32040" y="4065333"/>
            <a:ext cx="85018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Solve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55682" y="3989615"/>
            <a:ext cx="1442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</a:t>
            </a:r>
            <a:r>
              <a:rPr lang="en-GB" sz="2000" u="sng" dirty="0" smtClean="0">
                <a:latin typeface="Comic Sans MS" pitchFamily="66" charset="0"/>
              </a:rPr>
              <a:t>8</a:t>
            </a:r>
            <a:endParaRPr lang="en-GB" sz="2000" u="sng" dirty="0"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85516" y="4280777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itchFamily="66" charset="0"/>
              </a:rPr>
              <a:t>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18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12" grpId="0" animBg="1"/>
      <p:bldP spid="16" grpId="0"/>
      <p:bldP spid="22" grpId="0" animBg="1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3947" y="1266633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 smtClean="0">
                <a:latin typeface="Comic Sans MS" pitchFamily="66" charset="0"/>
              </a:rPr>
              <a:t>Example</a:t>
            </a:r>
            <a:endParaRPr lang="en-GB" sz="2400" b="1" u="sng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5875" y="1965813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Write 0.363636… as a fraction.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470" y="2492962"/>
            <a:ext cx="2335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100x = 36.3636…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85875" y="2936164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  0.3636…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08029" y="2385240"/>
            <a:ext cx="238250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Multiply by 1</a:t>
            </a:r>
            <a:r>
              <a:rPr lang="en-GB" sz="2000" b="1" u="sng" dirty="0" smtClean="0">
                <a:latin typeface="Comic Sans MS" pitchFamily="66" charset="0"/>
              </a:rPr>
              <a:t>00</a:t>
            </a:r>
            <a:r>
              <a:rPr lang="en-GB" sz="2000" dirty="0" smtClean="0">
                <a:latin typeface="Comic Sans MS" pitchFamily="66" charset="0"/>
              </a:rPr>
              <a:t> because two digits are recurring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4669935" y="2650015"/>
            <a:ext cx="1538094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2743550" y="3336274"/>
            <a:ext cx="1828328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860032" y="3501008"/>
            <a:ext cx="362632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Subtract one from the other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2765015" y="3151608"/>
            <a:ext cx="131173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685875" y="3501008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omic Sans MS" pitchFamily="66" charset="0"/>
              </a:rPr>
              <a:t>9</a:t>
            </a:r>
            <a:r>
              <a:rPr lang="en-GB" sz="2000" dirty="0" smtClean="0">
                <a:latin typeface="Comic Sans MS" pitchFamily="66" charset="0"/>
              </a:rPr>
              <a:t>9x = 36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60032" y="3993325"/>
            <a:ext cx="85018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Solve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83674" y="3917607"/>
            <a:ext cx="1442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</a:t>
            </a:r>
            <a:r>
              <a:rPr lang="en-GB" sz="2000" u="sng" dirty="0" smtClean="0">
                <a:latin typeface="Comic Sans MS" pitchFamily="66" charset="0"/>
              </a:rPr>
              <a:t>36</a:t>
            </a:r>
            <a:endParaRPr lang="en-GB" sz="2000" u="sng" dirty="0"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13508" y="4208769"/>
            <a:ext cx="4988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99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3227559" y="4578101"/>
            <a:ext cx="550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= </a:t>
            </a:r>
            <a:r>
              <a:rPr lang="en-GB" sz="2000" u="sng" dirty="0">
                <a:latin typeface="Comic Sans MS" pitchFamily="66" charset="0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0031" y="4525316"/>
            <a:ext cx="134799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Simplify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13508" y="4870984"/>
            <a:ext cx="3417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9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7109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12" grpId="0" animBg="1"/>
      <p:bldP spid="16" grpId="0"/>
      <p:bldP spid="22" grpId="0" animBg="1"/>
      <p:bldP spid="23" grpId="0"/>
      <p:bldP spid="24" grpId="0"/>
      <p:bldP spid="4" grpId="0"/>
      <p:bldP spid="1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1939" y="1266633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latin typeface="Comic Sans MS" pitchFamily="66" charset="0"/>
              </a:rPr>
              <a:t>Example</a:t>
            </a:r>
            <a:endParaRPr lang="en-GB" sz="2000" b="1" u="sng" dirty="0"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3867" y="1965813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Write 0.2371371… as a fraction.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6145" y="2475808"/>
            <a:ext cx="3162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1000x = 237.1371371…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85245" y="2936164"/>
            <a:ext cx="2852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   0.2371371…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98243" y="2385240"/>
            <a:ext cx="2520280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Multiply by 1</a:t>
            </a:r>
            <a:r>
              <a:rPr lang="en-GB" sz="2000" b="1" u="sng" dirty="0" smtClean="0">
                <a:latin typeface="Comic Sans MS" pitchFamily="66" charset="0"/>
              </a:rPr>
              <a:t>000</a:t>
            </a:r>
            <a:r>
              <a:rPr lang="en-GB" sz="2000" dirty="0" smtClean="0">
                <a:latin typeface="Comic Sans MS" pitchFamily="66" charset="0"/>
              </a:rPr>
              <a:t> because three digits are recurring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5298085" y="2650015"/>
            <a:ext cx="700159" cy="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>
            <a:off x="2671542" y="3336274"/>
            <a:ext cx="2541572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788024" y="3501008"/>
            <a:ext cx="362632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Subtract one from the other</a:t>
            </a:r>
            <a:endParaRPr lang="en-GB" sz="2000" dirty="0">
              <a:latin typeface="Comic Sans MS" pitchFamily="66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>
            <a:off x="2693007" y="3151608"/>
            <a:ext cx="131173" cy="0"/>
          </a:xfrm>
          <a:prstGeom prst="line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2613867" y="3517497"/>
            <a:ext cx="1953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999x = 236.9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8024" y="3993325"/>
            <a:ext cx="85018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Solve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57597" y="3972049"/>
            <a:ext cx="1670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    x = </a:t>
            </a:r>
            <a:r>
              <a:rPr lang="en-GB" sz="2000" u="sng" dirty="0" smtClean="0">
                <a:latin typeface="Comic Sans MS" pitchFamily="66" charset="0"/>
              </a:rPr>
              <a:t>236.9</a:t>
            </a:r>
            <a:endParaRPr lang="en-GB" sz="2000" u="sng" dirty="0"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58339" y="4263211"/>
            <a:ext cx="6559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999</a:t>
            </a: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>
            <a:off x="3372390" y="4632543"/>
            <a:ext cx="10214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= </a:t>
            </a:r>
            <a:r>
              <a:rPr lang="en-GB" sz="2000" u="sng" dirty="0" smtClean="0">
                <a:latin typeface="Comic Sans MS" pitchFamily="66" charset="0"/>
              </a:rPr>
              <a:t>2369</a:t>
            </a:r>
            <a:endParaRPr lang="en-GB" sz="2000" u="sng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88023" y="4525316"/>
            <a:ext cx="134799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Simplify</a:t>
            </a:r>
            <a:endParaRPr lang="en-GB" sz="2000" dirty="0"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58339" y="4925426"/>
            <a:ext cx="8130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000" dirty="0" smtClean="0">
                <a:latin typeface="Comic Sans MS" pitchFamily="66" charset="0"/>
              </a:rPr>
              <a:t>9990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3595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12" grpId="0" animBg="1"/>
      <p:bldP spid="16" grpId="0"/>
      <p:bldP spid="22" grpId="0" animBg="1"/>
      <p:bldP spid="23" grpId="0"/>
      <p:bldP spid="24" grpId="0"/>
      <p:bldP spid="4" grpId="0"/>
      <p:bldP spid="1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83768" y="4293096"/>
            <a:ext cx="60483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b="1" dirty="0" smtClean="0">
                <a:latin typeface="Comic Sans MS" pitchFamily="66" charset="0"/>
                <a:sym typeface="Wingdings" pitchFamily="2" charset="2"/>
              </a:rPr>
              <a:t>Extension</a:t>
            </a:r>
            <a:r>
              <a:rPr lang="en-GB" b="1" dirty="0" smtClean="0">
                <a:latin typeface="Comic Sans MS" pitchFamily="66" charset="0"/>
                <a:sym typeface="Wingdings" pitchFamily="2" charset="2"/>
              </a:rPr>
              <a:t>: </a:t>
            </a:r>
            <a:r>
              <a:rPr lang="en-US" dirty="0">
                <a:latin typeface="Comic Sans MS" pitchFamily="66" charset="0"/>
              </a:rPr>
              <a:t>Convert the recurring decimal </a:t>
            </a:r>
            <a:r>
              <a:rPr lang="en-US" dirty="0" smtClean="0">
                <a:latin typeface="Comic Sans MS" pitchFamily="66" charset="0"/>
              </a:rPr>
              <a:t>2.1363636… </a:t>
            </a:r>
            <a:r>
              <a:rPr lang="en-US" dirty="0">
                <a:latin typeface="Comic Sans MS" pitchFamily="66" charset="0"/>
              </a:rPr>
              <a:t>to a mixed number. Give your answer in </a:t>
            </a:r>
            <a:r>
              <a:rPr lang="en-US" dirty="0" smtClean="0">
                <a:latin typeface="Comic Sans MS" pitchFamily="66" charset="0"/>
              </a:rPr>
              <a:t>its simplest </a:t>
            </a:r>
            <a:r>
              <a:rPr lang="en-US" dirty="0">
                <a:latin typeface="Comic Sans MS" pitchFamily="66" charset="0"/>
              </a:rPr>
              <a:t>form.</a:t>
            </a:r>
            <a:endParaRPr lang="en-GB" dirty="0">
              <a:latin typeface="Comic Sans MS" pitchFamily="66" charset="0"/>
            </a:endParaRPr>
          </a:p>
          <a:p>
            <a:pPr algn="ctr" eaLnBrk="1" hangingPunct="1"/>
            <a:endParaRPr lang="en-GB" b="1" dirty="0" smtClean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7835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3848" y="1264809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latin typeface="Comic Sans MS" pitchFamily="66" charset="0"/>
              </a:rPr>
              <a:t>Answers</a:t>
            </a:r>
            <a:endParaRPr lang="en-GB" sz="2000" b="1" u="sng" dirty="0"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27784" y="2204864"/>
            <a:ext cx="56166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itchFamily="66" charset="0"/>
              </a:rPr>
              <a:t>1)	5/9</a:t>
            </a:r>
          </a:p>
          <a:p>
            <a:r>
              <a:rPr lang="en-GB" sz="2400" dirty="0" smtClean="0">
                <a:latin typeface="Comic Sans MS" pitchFamily="66" charset="0"/>
              </a:rPr>
              <a:t>2)	28/33</a:t>
            </a:r>
          </a:p>
          <a:p>
            <a:r>
              <a:rPr lang="en-GB" sz="2400" dirty="0" smtClean="0">
                <a:latin typeface="Comic Sans MS" pitchFamily="66" charset="0"/>
              </a:rPr>
              <a:t>3)	169/999</a:t>
            </a:r>
          </a:p>
          <a:p>
            <a:r>
              <a:rPr lang="en-GB" sz="2400" dirty="0" smtClean="0">
                <a:latin typeface="Comic Sans MS" pitchFamily="66" charset="0"/>
              </a:rPr>
              <a:t>4)	21/55</a:t>
            </a:r>
          </a:p>
          <a:p>
            <a:r>
              <a:rPr lang="en-GB" sz="2400" dirty="0" smtClean="0">
                <a:latin typeface="Comic Sans MS" pitchFamily="66" charset="0"/>
              </a:rPr>
              <a:t>5)	163/225</a:t>
            </a:r>
          </a:p>
          <a:p>
            <a:r>
              <a:rPr lang="en-GB" sz="2400" dirty="0" smtClean="0">
                <a:latin typeface="Comic Sans MS" pitchFamily="66" charset="0"/>
              </a:rPr>
              <a:t>6)	27/1100</a:t>
            </a:r>
          </a:p>
        </p:txBody>
      </p:sp>
    </p:spTree>
    <p:extLst>
      <p:ext uri="{BB962C8B-B14F-4D97-AF65-F5344CB8AC3E}">
        <p14:creationId xmlns:p14="http://schemas.microsoft.com/office/powerpoint/2010/main" val="111310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996952"/>
            <a:ext cx="41764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mic Sans MS" pitchFamily="66" charset="0"/>
              </a:rPr>
              <a:t>Show me an example of:</a:t>
            </a:r>
          </a:p>
          <a:p>
            <a:r>
              <a:rPr lang="en-US" dirty="0" smtClean="0">
                <a:latin typeface="Comic Sans MS" pitchFamily="66" charset="0"/>
              </a:rPr>
              <a:t>- A fraction which terminates when written as a decimal</a:t>
            </a:r>
          </a:p>
          <a:p>
            <a:r>
              <a:rPr lang="en-US" dirty="0" smtClean="0">
                <a:latin typeface="Comic Sans MS" pitchFamily="66" charset="0"/>
              </a:rPr>
              <a:t>- A fraction which has a recurring decimal equivalent with two different digits repeating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What is the same about/different about 13/33, 44/333 and  </a:t>
            </a:r>
            <a:r>
              <a:rPr lang="en-US" dirty="0" smtClean="0">
                <a:latin typeface="Comic Sans MS" pitchFamily="66" charset="0"/>
              </a:rPr>
              <a:t>7/40</a:t>
            </a:r>
            <a:endParaRPr lang="en-US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084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2780928"/>
            <a:ext cx="41764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True/Never/Sometimes: Fractions with a denominator which has a factor of 2 terminate when written as a decimal</a:t>
            </a:r>
          </a:p>
          <a:p>
            <a:endParaRPr lang="en-US" dirty="0" smtClean="0">
              <a:latin typeface="Comic Sans MS" pitchFamily="66" charset="0"/>
            </a:endParaRPr>
          </a:p>
          <a:p>
            <a:r>
              <a:rPr lang="en-US" dirty="0" smtClean="0">
                <a:latin typeface="Comic Sans MS" pitchFamily="66" charset="0"/>
              </a:rPr>
              <a:t>Convince me that 0.417417417… = 139/333</a:t>
            </a:r>
            <a:endParaRPr lang="en-GB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9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42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DGL bearings TDS</Template>
  <TotalTime>90</TotalTime>
  <Words>614</Words>
  <Application>Microsoft Office PowerPoint</Application>
  <PresentationFormat>On-screen Show (4:3)</PresentationFormat>
  <Paragraphs>161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Glover</cp:lastModifiedBy>
  <cp:revision>10</cp:revision>
  <dcterms:created xsi:type="dcterms:W3CDTF">2014-04-28T14:16:44Z</dcterms:created>
  <dcterms:modified xsi:type="dcterms:W3CDTF">2015-08-29T17:44:24Z</dcterms:modified>
</cp:coreProperties>
</file>