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2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Knewave"/>
      <p:regular r:id="rId17"/>
    </p:embeddedFont>
    <p:embeddedFont>
      <p:font typeface="Bubblegum Sans"/>
      <p:regular r:id="rId18"/>
    </p:embeddedFont>
    <p:embeddedFont>
      <p:font typeface="Permanent Marker"/>
      <p:regular r:id="rId19"/>
    </p:embeddedFont>
    <p:embeddedFont>
      <p:font typeface="Short Stack"/>
      <p:regular r:id="rId20"/>
    </p:embeddedFont>
    <p:embeddedFont>
      <p:font typeface="Bricolage Grotesque"/>
      <p:regular r:id="rId21"/>
      <p:bold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ShortStack-regular.fntdata"/><Relationship Id="rId11" Type="http://schemas.openxmlformats.org/officeDocument/2006/relationships/slide" Target="slides/slide6.xml"/><Relationship Id="rId22" Type="http://schemas.openxmlformats.org/officeDocument/2006/relationships/font" Target="fonts/BricolageGrotesque-bold.fntdata"/><Relationship Id="rId10" Type="http://schemas.openxmlformats.org/officeDocument/2006/relationships/slide" Target="slides/slide5.xml"/><Relationship Id="rId21" Type="http://schemas.openxmlformats.org/officeDocument/2006/relationships/font" Target="fonts/BricolageGrotesque-regular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Knewave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PermanentMarker-regular.fntdata"/><Relationship Id="rId6" Type="http://schemas.openxmlformats.org/officeDocument/2006/relationships/slide" Target="slides/slide1.xml"/><Relationship Id="rId18" Type="http://schemas.openxmlformats.org/officeDocument/2006/relationships/font" Target="fonts/BubblegumSans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fada3b823c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g3fada3b823c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fada44b8d6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g3fada44b8d6_0_1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2af8067148_0_2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12af8067148_0_21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8177b93e2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g8177b93e24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8177b93e24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Post it notes</a:t>
            </a:r>
            <a:endParaRPr/>
          </a:p>
        </p:txBody>
      </p:sp>
      <p:sp>
        <p:nvSpPr>
          <p:cNvPr id="146" name="Google Shape;146;g8177b93e24_0_9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fada44b8d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fada44b8d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12af8067148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12af8067148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https://blog.reedsy.com/guide/story-structure/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12af8067148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g12af8067148_0_3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12af8067148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g12af8067148_0_4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12af8067148_0_2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12af8067148_0_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fada44b8d6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g3fada44b8d6_0_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9pPr>
          </a:lstStyle>
          <a:p/>
        </p:txBody>
      </p:sp>
      <p:sp>
        <p:nvSpPr>
          <p:cNvPr id="58" name="Google Shape;58;p14"/>
          <p:cNvSpPr txBox="1"/>
          <p:nvPr>
            <p:ph idx="1" type="body"/>
          </p:nvPr>
        </p:nvSpPr>
        <p:spPr>
          <a:xfrm>
            <a:off x="457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9" name="Google Shape;59;p14"/>
          <p:cNvSpPr txBox="1"/>
          <p:nvPr>
            <p:ph idx="2" type="body"/>
          </p:nvPr>
        </p:nvSpPr>
        <p:spPr>
          <a:xfrm>
            <a:off x="4648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0" name="Google Shape;60;p14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1" name="Google Shape;61;p14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">
  <p:cSld name="CUSTOM_22">
    <p:bg>
      <p:bgPr>
        <a:solidFill>
          <a:schemeClr val="lt2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oogle Shape;64;p15"/>
          <p:cNvGrpSpPr/>
          <p:nvPr/>
        </p:nvGrpSpPr>
        <p:grpSpPr>
          <a:xfrm>
            <a:off x="-73816" y="-770381"/>
            <a:ext cx="9217603" cy="5669714"/>
            <a:chOff x="-98420" y="-1018888"/>
            <a:chExt cx="12277041" cy="7551563"/>
          </a:xfrm>
        </p:grpSpPr>
        <p:sp>
          <p:nvSpPr>
            <p:cNvPr id="65" name="Google Shape;65;p15"/>
            <p:cNvSpPr/>
            <p:nvPr/>
          </p:nvSpPr>
          <p:spPr>
            <a:xfrm flipH="1" rot="10800000">
              <a:off x="144300" y="1091875"/>
              <a:ext cx="11903400" cy="5440800"/>
            </a:xfrm>
            <a:prstGeom prst="round2SameRect">
              <a:avLst>
                <a:gd fmla="val 2451" name="adj1"/>
                <a:gd fmla="val 0" name="adj2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5"/>
            <p:cNvSpPr/>
            <p:nvPr/>
          </p:nvSpPr>
          <p:spPr>
            <a:xfrm>
              <a:off x="122" y="790031"/>
              <a:ext cx="12178500" cy="768000"/>
            </a:xfrm>
            <a:prstGeom prst="rect">
              <a:avLst/>
            </a:prstGeom>
            <a:solidFill>
              <a:schemeClr val="accent1"/>
            </a:solidFill>
            <a:ln cap="flat" cmpd="sng" w="190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/>
            </a:p>
          </p:txBody>
        </p:sp>
        <p:sp>
          <p:nvSpPr>
            <p:cNvPr id="67" name="Google Shape;67;p15"/>
            <p:cNvSpPr/>
            <p:nvPr/>
          </p:nvSpPr>
          <p:spPr>
            <a:xfrm>
              <a:off x="7439343" y="786730"/>
              <a:ext cx="840600" cy="780600"/>
            </a:xfrm>
            <a:prstGeom prst="parallelogram">
              <a:avLst>
                <a:gd fmla="val 38596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68;p15"/>
            <p:cNvSpPr/>
            <p:nvPr/>
          </p:nvSpPr>
          <p:spPr>
            <a:xfrm>
              <a:off x="6357306" y="786730"/>
              <a:ext cx="840600" cy="780600"/>
            </a:xfrm>
            <a:prstGeom prst="parallelogram">
              <a:avLst>
                <a:gd fmla="val 38596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69;p15"/>
            <p:cNvSpPr/>
            <p:nvPr/>
          </p:nvSpPr>
          <p:spPr>
            <a:xfrm>
              <a:off x="5275269" y="786730"/>
              <a:ext cx="840600" cy="780600"/>
            </a:xfrm>
            <a:prstGeom prst="parallelogram">
              <a:avLst>
                <a:gd fmla="val 38596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70;p15"/>
            <p:cNvSpPr/>
            <p:nvPr/>
          </p:nvSpPr>
          <p:spPr>
            <a:xfrm>
              <a:off x="4193232" y="786730"/>
              <a:ext cx="840600" cy="780600"/>
            </a:xfrm>
            <a:prstGeom prst="parallelogram">
              <a:avLst>
                <a:gd fmla="val 38596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71;p15"/>
            <p:cNvSpPr/>
            <p:nvPr/>
          </p:nvSpPr>
          <p:spPr>
            <a:xfrm>
              <a:off x="3111196" y="786730"/>
              <a:ext cx="840600" cy="780600"/>
            </a:xfrm>
            <a:prstGeom prst="parallelogram">
              <a:avLst>
                <a:gd fmla="val 38596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72;p15"/>
            <p:cNvSpPr/>
            <p:nvPr/>
          </p:nvSpPr>
          <p:spPr>
            <a:xfrm>
              <a:off x="2029159" y="786730"/>
              <a:ext cx="840600" cy="780600"/>
            </a:xfrm>
            <a:prstGeom prst="parallelogram">
              <a:avLst>
                <a:gd fmla="val 38596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73;p15"/>
            <p:cNvSpPr/>
            <p:nvPr/>
          </p:nvSpPr>
          <p:spPr>
            <a:xfrm>
              <a:off x="947122" y="786730"/>
              <a:ext cx="840600" cy="780600"/>
            </a:xfrm>
            <a:prstGeom prst="parallelogram">
              <a:avLst>
                <a:gd fmla="val 38596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74" name="Google Shape;74;p15"/>
            <p:cNvGrpSpPr/>
            <p:nvPr/>
          </p:nvGrpSpPr>
          <p:grpSpPr>
            <a:xfrm rot="-300150">
              <a:off x="-87683" y="-494520"/>
              <a:ext cx="12060686" cy="773107"/>
              <a:chOff x="-10951" y="32910"/>
              <a:chExt cx="12060576" cy="773100"/>
            </a:xfrm>
          </p:grpSpPr>
          <p:sp>
            <p:nvSpPr>
              <p:cNvPr id="75" name="Google Shape;75;p15"/>
              <p:cNvSpPr/>
              <p:nvPr/>
            </p:nvSpPr>
            <p:spPr>
              <a:xfrm>
                <a:off x="125" y="32910"/>
                <a:ext cx="12049500" cy="768000"/>
              </a:xfrm>
              <a:prstGeom prst="rect">
                <a:avLst/>
              </a:prstGeom>
              <a:solidFill>
                <a:schemeClr val="accent1"/>
              </a:solidFill>
              <a:ln cap="flat" cmpd="sng" w="19050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" name="Google Shape;76;p15"/>
              <p:cNvSpPr/>
              <p:nvPr/>
            </p:nvSpPr>
            <p:spPr>
              <a:xfrm flipH="1">
                <a:off x="942513" y="32910"/>
                <a:ext cx="839400" cy="773100"/>
              </a:xfrm>
              <a:prstGeom prst="parallelogram">
                <a:avLst>
                  <a:gd fmla="val 38596" name="adj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" name="Google Shape;77;p15"/>
              <p:cNvSpPr/>
              <p:nvPr/>
            </p:nvSpPr>
            <p:spPr>
              <a:xfrm flipH="1">
                <a:off x="2023438" y="32910"/>
                <a:ext cx="839400" cy="773100"/>
              </a:xfrm>
              <a:prstGeom prst="parallelogram">
                <a:avLst>
                  <a:gd fmla="val 38596" name="adj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" name="Google Shape;78;p15"/>
              <p:cNvSpPr/>
              <p:nvPr/>
            </p:nvSpPr>
            <p:spPr>
              <a:xfrm flipH="1">
                <a:off x="3104362" y="32910"/>
                <a:ext cx="839400" cy="773100"/>
              </a:xfrm>
              <a:prstGeom prst="parallelogram">
                <a:avLst>
                  <a:gd fmla="val 38596" name="adj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" name="Google Shape;79;p15"/>
              <p:cNvSpPr/>
              <p:nvPr/>
            </p:nvSpPr>
            <p:spPr>
              <a:xfrm flipH="1">
                <a:off x="4185287" y="32910"/>
                <a:ext cx="839400" cy="773100"/>
              </a:xfrm>
              <a:prstGeom prst="parallelogram">
                <a:avLst>
                  <a:gd fmla="val 38596" name="adj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" name="Google Shape;80;p15"/>
              <p:cNvSpPr/>
              <p:nvPr/>
            </p:nvSpPr>
            <p:spPr>
              <a:xfrm flipH="1">
                <a:off x="5266211" y="32910"/>
                <a:ext cx="839400" cy="773100"/>
              </a:xfrm>
              <a:prstGeom prst="parallelogram">
                <a:avLst>
                  <a:gd fmla="val 38596" name="adj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" name="Google Shape;81;p15"/>
              <p:cNvSpPr/>
              <p:nvPr/>
            </p:nvSpPr>
            <p:spPr>
              <a:xfrm flipH="1">
                <a:off x="6347136" y="32910"/>
                <a:ext cx="839400" cy="773100"/>
              </a:xfrm>
              <a:prstGeom prst="parallelogram">
                <a:avLst>
                  <a:gd fmla="val 38596" name="adj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" name="Google Shape;82;p15"/>
              <p:cNvSpPr/>
              <p:nvPr/>
            </p:nvSpPr>
            <p:spPr>
              <a:xfrm flipH="1">
                <a:off x="7428060" y="32910"/>
                <a:ext cx="839400" cy="773100"/>
              </a:xfrm>
              <a:prstGeom prst="parallelogram">
                <a:avLst>
                  <a:gd fmla="val 38596" name="adj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" name="Google Shape;83;p15"/>
              <p:cNvSpPr/>
              <p:nvPr/>
            </p:nvSpPr>
            <p:spPr>
              <a:xfrm flipH="1">
                <a:off x="8508985" y="32910"/>
                <a:ext cx="839400" cy="773100"/>
              </a:xfrm>
              <a:prstGeom prst="parallelogram">
                <a:avLst>
                  <a:gd fmla="val 38596" name="adj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" name="Google Shape;84;p15"/>
              <p:cNvSpPr/>
              <p:nvPr/>
            </p:nvSpPr>
            <p:spPr>
              <a:xfrm flipH="1">
                <a:off x="-10951" y="32910"/>
                <a:ext cx="711940" cy="772968"/>
              </a:xfrm>
              <a:custGeom>
                <a:rect b="b" l="l" r="r" t="t"/>
                <a:pathLst>
                  <a:path extrusionOk="0" h="951345" w="868219">
                    <a:moveTo>
                      <a:pt x="0" y="951345"/>
                    </a:moveTo>
                    <a:lnTo>
                      <a:pt x="367181" y="1"/>
                    </a:lnTo>
                    <a:lnTo>
                      <a:pt x="868219" y="0"/>
                    </a:lnTo>
                    <a:lnTo>
                      <a:pt x="842784" y="951345"/>
                    </a:lnTo>
                    <a:lnTo>
                      <a:pt x="0" y="95134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" name="Google Shape;85;p15"/>
              <p:cNvSpPr/>
              <p:nvPr/>
            </p:nvSpPr>
            <p:spPr>
              <a:xfrm flipH="1">
                <a:off x="9589909" y="32910"/>
                <a:ext cx="839400" cy="773100"/>
              </a:xfrm>
              <a:prstGeom prst="parallelogram">
                <a:avLst>
                  <a:gd fmla="val 38596" name="adj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6" name="Google Shape;86;p15"/>
              <p:cNvSpPr/>
              <p:nvPr/>
            </p:nvSpPr>
            <p:spPr>
              <a:xfrm flipH="1">
                <a:off x="10670834" y="32910"/>
                <a:ext cx="839400" cy="773100"/>
              </a:xfrm>
              <a:prstGeom prst="parallelogram">
                <a:avLst>
                  <a:gd fmla="val 38596" name="adj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87" name="Google Shape;87;p15"/>
            <p:cNvSpPr/>
            <p:nvPr/>
          </p:nvSpPr>
          <p:spPr>
            <a:xfrm>
              <a:off x="8521379" y="786730"/>
              <a:ext cx="840600" cy="780600"/>
            </a:xfrm>
            <a:prstGeom prst="parallelogram">
              <a:avLst>
                <a:gd fmla="val 38596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15"/>
            <p:cNvSpPr/>
            <p:nvPr/>
          </p:nvSpPr>
          <p:spPr>
            <a:xfrm>
              <a:off x="-13851" y="779654"/>
              <a:ext cx="719513" cy="787676"/>
            </a:xfrm>
            <a:custGeom>
              <a:rect b="b" l="l" r="r" t="t"/>
              <a:pathLst>
                <a:path extrusionOk="0" h="960581" w="877455">
                  <a:moveTo>
                    <a:pt x="0" y="960581"/>
                  </a:moveTo>
                  <a:lnTo>
                    <a:pt x="25436" y="0"/>
                  </a:lnTo>
                  <a:lnTo>
                    <a:pt x="877455" y="0"/>
                  </a:lnTo>
                  <a:lnTo>
                    <a:pt x="510274" y="951344"/>
                  </a:lnTo>
                  <a:lnTo>
                    <a:pt x="0" y="96058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15"/>
            <p:cNvSpPr/>
            <p:nvPr/>
          </p:nvSpPr>
          <p:spPr>
            <a:xfrm>
              <a:off x="11767605" y="772081"/>
              <a:ext cx="410851" cy="795249"/>
            </a:xfrm>
            <a:custGeom>
              <a:rect b="b" l="l" r="r" t="t"/>
              <a:pathLst>
                <a:path extrusionOk="0" h="969816" w="501038">
                  <a:moveTo>
                    <a:pt x="0" y="960580"/>
                  </a:moveTo>
                  <a:lnTo>
                    <a:pt x="367181" y="9236"/>
                  </a:lnTo>
                  <a:lnTo>
                    <a:pt x="498763" y="0"/>
                  </a:lnTo>
                  <a:cubicBezTo>
                    <a:pt x="499521" y="323272"/>
                    <a:pt x="500280" y="646544"/>
                    <a:pt x="501038" y="969816"/>
                  </a:cubicBezTo>
                  <a:lnTo>
                    <a:pt x="0" y="960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15"/>
            <p:cNvSpPr/>
            <p:nvPr/>
          </p:nvSpPr>
          <p:spPr>
            <a:xfrm>
              <a:off x="10685510" y="786730"/>
              <a:ext cx="840600" cy="780600"/>
            </a:xfrm>
            <a:prstGeom prst="parallelogram">
              <a:avLst>
                <a:gd fmla="val 38596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15"/>
            <p:cNvSpPr/>
            <p:nvPr/>
          </p:nvSpPr>
          <p:spPr>
            <a:xfrm>
              <a:off x="9603416" y="786730"/>
              <a:ext cx="840600" cy="780600"/>
            </a:xfrm>
            <a:prstGeom prst="parallelogram">
              <a:avLst>
                <a:gd fmla="val 38596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92" name="Google Shape;92;p15"/>
            <p:cNvGrpSpPr/>
            <p:nvPr/>
          </p:nvGrpSpPr>
          <p:grpSpPr>
            <a:xfrm>
              <a:off x="118203" y="32900"/>
              <a:ext cx="1418992" cy="1381492"/>
              <a:chOff x="95978" y="61850"/>
              <a:chExt cx="1418992" cy="1381492"/>
            </a:xfrm>
          </p:grpSpPr>
          <p:sp>
            <p:nvSpPr>
              <p:cNvPr id="93" name="Google Shape;93;p15"/>
              <p:cNvSpPr/>
              <p:nvPr/>
            </p:nvSpPr>
            <p:spPr>
              <a:xfrm>
                <a:off x="95978" y="61850"/>
                <a:ext cx="1418992" cy="1381492"/>
              </a:xfrm>
              <a:custGeom>
                <a:rect b="b" l="l" r="r" t="t"/>
                <a:pathLst>
                  <a:path extrusionOk="0" h="1684746" w="1730478">
                    <a:moveTo>
                      <a:pt x="0" y="103814"/>
                    </a:moveTo>
                    <a:cubicBezTo>
                      <a:pt x="0" y="46479"/>
                      <a:pt x="46479" y="0"/>
                      <a:pt x="103814" y="0"/>
                    </a:cubicBezTo>
                    <a:lnTo>
                      <a:pt x="1730478" y="1580932"/>
                    </a:lnTo>
                    <a:cubicBezTo>
                      <a:pt x="1730478" y="1638267"/>
                      <a:pt x="1683999" y="1684746"/>
                      <a:pt x="1626664" y="1684746"/>
                    </a:cubicBezTo>
                    <a:lnTo>
                      <a:pt x="103814" y="1684746"/>
                    </a:lnTo>
                    <a:cubicBezTo>
                      <a:pt x="46479" y="1684746"/>
                      <a:pt x="0" y="1638267"/>
                      <a:pt x="0" y="1580932"/>
                    </a:cubicBezTo>
                    <a:lnTo>
                      <a:pt x="0" y="10381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" name="Google Shape;94;p15"/>
              <p:cNvSpPr/>
              <p:nvPr/>
            </p:nvSpPr>
            <p:spPr>
              <a:xfrm>
                <a:off x="186864" y="294088"/>
                <a:ext cx="177300" cy="177300"/>
              </a:xfrm>
              <a:prstGeom prst="ellipse">
                <a:avLst/>
              </a:prstGeom>
              <a:solidFill>
                <a:schemeClr val="accent4"/>
              </a:solidFill>
              <a:ln cap="flat" cmpd="sng" w="12700">
                <a:solidFill>
                  <a:schemeClr val="accent5">
                    <a:alpha val="83920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" name="Google Shape;95;p15"/>
              <p:cNvSpPr/>
              <p:nvPr/>
            </p:nvSpPr>
            <p:spPr>
              <a:xfrm>
                <a:off x="165319" y="1166043"/>
                <a:ext cx="177300" cy="177300"/>
              </a:xfrm>
              <a:prstGeom prst="ellipse">
                <a:avLst/>
              </a:prstGeom>
              <a:solidFill>
                <a:schemeClr val="accent4"/>
              </a:solidFill>
              <a:ln cap="flat" cmpd="sng" w="12700">
                <a:solidFill>
                  <a:schemeClr val="accent5">
                    <a:alpha val="83920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" name="Google Shape;96;p15"/>
              <p:cNvSpPr/>
              <p:nvPr/>
            </p:nvSpPr>
            <p:spPr>
              <a:xfrm>
                <a:off x="1079619" y="1162192"/>
                <a:ext cx="177300" cy="177300"/>
              </a:xfrm>
              <a:prstGeom prst="ellipse">
                <a:avLst/>
              </a:prstGeom>
              <a:solidFill>
                <a:schemeClr val="accent4"/>
              </a:solidFill>
              <a:ln cap="flat" cmpd="sng" w="12700">
                <a:solidFill>
                  <a:schemeClr val="accent5">
                    <a:alpha val="83920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97" name="Google Shape;97;p15"/>
          <p:cNvSpPr/>
          <p:nvPr/>
        </p:nvSpPr>
        <p:spPr>
          <a:xfrm flipH="1" rot="10492130">
            <a:off x="8716354" y="-757517"/>
            <a:ext cx="308121" cy="596402"/>
          </a:xfrm>
          <a:custGeom>
            <a:rect b="b" l="l" r="r" t="t"/>
            <a:pathLst>
              <a:path extrusionOk="0" h="969816" w="501038">
                <a:moveTo>
                  <a:pt x="0" y="960580"/>
                </a:moveTo>
                <a:lnTo>
                  <a:pt x="367181" y="9236"/>
                </a:lnTo>
                <a:lnTo>
                  <a:pt x="498763" y="0"/>
                </a:lnTo>
                <a:cubicBezTo>
                  <a:pt x="499521" y="323272"/>
                  <a:pt x="500280" y="646544"/>
                  <a:pt x="501038" y="969816"/>
                </a:cubicBezTo>
                <a:lnTo>
                  <a:pt x="0" y="96058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5"/>
          <p:cNvSpPr/>
          <p:nvPr/>
        </p:nvSpPr>
        <p:spPr>
          <a:xfrm rot="5400000">
            <a:off x="-346966" y="4589543"/>
            <a:ext cx="848509" cy="85887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8.png"/><Relationship Id="rId10" Type="http://schemas.openxmlformats.org/officeDocument/2006/relationships/image" Target="../media/image4.png"/><Relationship Id="rId13" Type="http://schemas.openxmlformats.org/officeDocument/2006/relationships/image" Target="../media/image9.gif"/><Relationship Id="rId12" Type="http://schemas.openxmlformats.org/officeDocument/2006/relationships/image" Target="../media/image3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5.jpg"/><Relationship Id="rId4" Type="http://schemas.openxmlformats.org/officeDocument/2006/relationships/image" Target="../media/image6.png"/><Relationship Id="rId9" Type="http://schemas.openxmlformats.org/officeDocument/2006/relationships/image" Target="../media/image2.png"/><Relationship Id="rId15" Type="http://schemas.openxmlformats.org/officeDocument/2006/relationships/image" Target="../media/image11.png"/><Relationship Id="rId14" Type="http://schemas.openxmlformats.org/officeDocument/2006/relationships/image" Target="../media/image19.png"/><Relationship Id="rId16" Type="http://schemas.openxmlformats.org/officeDocument/2006/relationships/image" Target="../media/image22.png"/><Relationship Id="rId5" Type="http://schemas.openxmlformats.org/officeDocument/2006/relationships/image" Target="../media/image10.png"/><Relationship Id="rId6" Type="http://schemas.openxmlformats.org/officeDocument/2006/relationships/image" Target="../media/image5.png"/><Relationship Id="rId7" Type="http://schemas.openxmlformats.org/officeDocument/2006/relationships/image" Target="../media/image7.png"/><Relationship Id="rId8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5.jpg"/><Relationship Id="rId4" Type="http://schemas.openxmlformats.org/officeDocument/2006/relationships/image" Target="../media/image17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8.png"/><Relationship Id="rId4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png"/><Relationship Id="rId4" Type="http://schemas.openxmlformats.org/officeDocument/2006/relationships/image" Target="../media/image1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5.jpg"/><Relationship Id="rId4" Type="http://schemas.openxmlformats.org/officeDocument/2006/relationships/image" Target="../media/image13.jpg"/><Relationship Id="rId5" Type="http://schemas.openxmlformats.org/officeDocument/2006/relationships/image" Target="../media/image26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5.jpg"/><Relationship Id="rId4" Type="http://schemas.openxmlformats.org/officeDocument/2006/relationships/hyperlink" Target="https://www.plot-generator.org.uk/story/" TargetMode="External"/><Relationship Id="rId5" Type="http://schemas.openxmlformats.org/officeDocument/2006/relationships/image" Target="../media/image24.png"/><Relationship Id="rId6" Type="http://schemas.openxmlformats.org/officeDocument/2006/relationships/image" Target="../media/image14.gif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/>
          <p:nvPr/>
        </p:nvSpPr>
        <p:spPr>
          <a:xfrm>
            <a:off x="0" y="0"/>
            <a:ext cx="9144000" cy="51435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260" l="0" r="0" t="-9260"/>
            </a:stretch>
          </a:blipFill>
          <a:ln>
            <a:noFill/>
          </a:ln>
        </p:spPr>
      </p:sp>
      <p:sp>
        <p:nvSpPr>
          <p:cNvPr id="104" name="Google Shape;104;p16"/>
          <p:cNvSpPr/>
          <p:nvPr/>
        </p:nvSpPr>
        <p:spPr>
          <a:xfrm>
            <a:off x="8364425" y="-49937"/>
            <a:ext cx="836400" cy="5243400"/>
          </a:xfrm>
          <a:prstGeom prst="rect">
            <a:avLst/>
          </a:prstGeom>
          <a:solidFill>
            <a:srgbClr val="73C6FF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6"/>
          <p:cNvSpPr/>
          <p:nvPr/>
        </p:nvSpPr>
        <p:spPr>
          <a:xfrm rot="-9530324">
            <a:off x="207015" y="1939298"/>
            <a:ext cx="979506" cy="663597"/>
          </a:xfrm>
          <a:custGeom>
            <a:rect b="b" l="l" r="r" t="t"/>
            <a:pathLst>
              <a:path extrusionOk="0" h="1328440" w="1964422">
                <a:moveTo>
                  <a:pt x="0" y="0"/>
                </a:moveTo>
                <a:lnTo>
                  <a:pt x="1964422" y="0"/>
                </a:lnTo>
                <a:lnTo>
                  <a:pt x="1964422" y="1328440"/>
                </a:lnTo>
                <a:lnTo>
                  <a:pt x="0" y="13284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6" name="Google Shape;106;p16"/>
          <p:cNvSpPr/>
          <p:nvPr/>
        </p:nvSpPr>
        <p:spPr>
          <a:xfrm flipH="1" rot="-241454">
            <a:off x="354539" y="1144565"/>
            <a:ext cx="682457" cy="1338898"/>
          </a:xfrm>
          <a:custGeom>
            <a:rect b="b" l="l" r="r" t="t"/>
            <a:pathLst>
              <a:path extrusionOk="0" h="2671259" w="1368390">
                <a:moveTo>
                  <a:pt x="1368390" y="0"/>
                </a:moveTo>
                <a:lnTo>
                  <a:pt x="0" y="0"/>
                </a:lnTo>
                <a:lnTo>
                  <a:pt x="0" y="2671258"/>
                </a:lnTo>
                <a:lnTo>
                  <a:pt x="1368390" y="2671258"/>
                </a:lnTo>
                <a:lnTo>
                  <a:pt x="136839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220" l="0" r="0" t="-220"/>
            </a:stretch>
          </a:blipFill>
          <a:ln>
            <a:noFill/>
          </a:ln>
        </p:spPr>
      </p:sp>
      <p:sp>
        <p:nvSpPr>
          <p:cNvPr id="107" name="Google Shape;107;p16"/>
          <p:cNvSpPr/>
          <p:nvPr/>
        </p:nvSpPr>
        <p:spPr>
          <a:xfrm>
            <a:off x="979896" y="514350"/>
            <a:ext cx="3182003" cy="131257"/>
          </a:xfrm>
          <a:custGeom>
            <a:rect b="b" l="l" r="r" t="t"/>
            <a:pathLst>
              <a:path extrusionOk="0" h="262515" w="6364006">
                <a:moveTo>
                  <a:pt x="0" y="0"/>
                </a:moveTo>
                <a:lnTo>
                  <a:pt x="6364007" y="0"/>
                </a:lnTo>
                <a:lnTo>
                  <a:pt x="6364007" y="262515"/>
                </a:lnTo>
                <a:lnTo>
                  <a:pt x="0" y="2625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8" name="Google Shape;108;p16"/>
          <p:cNvSpPr/>
          <p:nvPr/>
        </p:nvSpPr>
        <p:spPr>
          <a:xfrm>
            <a:off x="979896" y="4563521"/>
            <a:ext cx="3182003" cy="131257"/>
          </a:xfrm>
          <a:custGeom>
            <a:rect b="b" l="l" r="r" t="t"/>
            <a:pathLst>
              <a:path extrusionOk="0" h="262515" w="6364006">
                <a:moveTo>
                  <a:pt x="0" y="0"/>
                </a:moveTo>
                <a:lnTo>
                  <a:pt x="6364007" y="0"/>
                </a:lnTo>
                <a:lnTo>
                  <a:pt x="6364007" y="262516"/>
                </a:lnTo>
                <a:lnTo>
                  <a:pt x="0" y="2625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9" name="Google Shape;109;p16"/>
          <p:cNvSpPr/>
          <p:nvPr/>
        </p:nvSpPr>
        <p:spPr>
          <a:xfrm>
            <a:off x="979896" y="759033"/>
            <a:ext cx="415979" cy="746151"/>
          </a:xfrm>
          <a:custGeom>
            <a:rect b="b" l="l" r="r" t="t"/>
            <a:pathLst>
              <a:path extrusionOk="0" h="1492302" w="831958">
                <a:moveTo>
                  <a:pt x="0" y="0"/>
                </a:moveTo>
                <a:lnTo>
                  <a:pt x="831959" y="0"/>
                </a:lnTo>
                <a:lnTo>
                  <a:pt x="831959" y="1492301"/>
                </a:lnTo>
                <a:lnTo>
                  <a:pt x="0" y="14923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0" name="Google Shape;110;p16"/>
          <p:cNvSpPr/>
          <p:nvPr/>
        </p:nvSpPr>
        <p:spPr>
          <a:xfrm>
            <a:off x="1395876" y="739321"/>
            <a:ext cx="701721" cy="765862"/>
          </a:xfrm>
          <a:custGeom>
            <a:rect b="b" l="l" r="r" t="t"/>
            <a:pathLst>
              <a:path extrusionOk="0" h="1531724" w="1403442">
                <a:moveTo>
                  <a:pt x="0" y="0"/>
                </a:moveTo>
                <a:lnTo>
                  <a:pt x="1403441" y="0"/>
                </a:lnTo>
                <a:lnTo>
                  <a:pt x="1403441" y="1531724"/>
                </a:lnTo>
                <a:lnTo>
                  <a:pt x="0" y="15317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1" name="Google Shape;111;p16"/>
          <p:cNvSpPr/>
          <p:nvPr/>
        </p:nvSpPr>
        <p:spPr>
          <a:xfrm>
            <a:off x="2144892" y="739321"/>
            <a:ext cx="663428" cy="765862"/>
          </a:xfrm>
          <a:custGeom>
            <a:rect b="b" l="l" r="r" t="t"/>
            <a:pathLst>
              <a:path extrusionOk="0" h="1531724" w="1326856">
                <a:moveTo>
                  <a:pt x="0" y="0"/>
                </a:moveTo>
                <a:lnTo>
                  <a:pt x="1326855" y="0"/>
                </a:lnTo>
                <a:lnTo>
                  <a:pt x="1326855" y="1531724"/>
                </a:lnTo>
                <a:lnTo>
                  <a:pt x="0" y="15317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2" name="Google Shape;112;p16"/>
          <p:cNvSpPr/>
          <p:nvPr/>
        </p:nvSpPr>
        <p:spPr>
          <a:xfrm>
            <a:off x="2887306" y="759033"/>
            <a:ext cx="632363" cy="746151"/>
          </a:xfrm>
          <a:custGeom>
            <a:rect b="b" l="l" r="r" t="t"/>
            <a:pathLst>
              <a:path extrusionOk="0" h="1492302" w="1264726">
                <a:moveTo>
                  <a:pt x="0" y="0"/>
                </a:moveTo>
                <a:lnTo>
                  <a:pt x="1264726" y="0"/>
                </a:lnTo>
                <a:lnTo>
                  <a:pt x="1264726" y="1492301"/>
                </a:lnTo>
                <a:lnTo>
                  <a:pt x="0" y="14923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3" name="Google Shape;113;p16"/>
          <p:cNvSpPr/>
          <p:nvPr/>
        </p:nvSpPr>
        <p:spPr>
          <a:xfrm>
            <a:off x="3596690" y="759033"/>
            <a:ext cx="565209" cy="746151"/>
          </a:xfrm>
          <a:custGeom>
            <a:rect b="b" l="l" r="r" t="t"/>
            <a:pathLst>
              <a:path extrusionOk="0" h="1492302" w="1130418">
                <a:moveTo>
                  <a:pt x="0" y="0"/>
                </a:moveTo>
                <a:lnTo>
                  <a:pt x="1130419" y="0"/>
                </a:lnTo>
                <a:lnTo>
                  <a:pt x="1130419" y="1492301"/>
                </a:lnTo>
                <a:lnTo>
                  <a:pt x="0" y="14923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4" name="Google Shape;114;p16"/>
          <p:cNvSpPr/>
          <p:nvPr/>
        </p:nvSpPr>
        <p:spPr>
          <a:xfrm rot="-655073">
            <a:off x="233407" y="3793118"/>
            <a:ext cx="966469" cy="906064"/>
          </a:xfrm>
          <a:custGeom>
            <a:rect b="b" l="l" r="r" t="t"/>
            <a:pathLst>
              <a:path extrusionOk="0" h="1806424" w="1926853">
                <a:moveTo>
                  <a:pt x="0" y="0"/>
                </a:moveTo>
                <a:lnTo>
                  <a:pt x="1926853" y="0"/>
                </a:lnTo>
                <a:lnTo>
                  <a:pt x="1926853" y="1806424"/>
                </a:lnTo>
                <a:lnTo>
                  <a:pt x="0" y="18064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5" name="Google Shape;115;p16"/>
          <p:cNvSpPr txBox="1"/>
          <p:nvPr/>
        </p:nvSpPr>
        <p:spPr>
          <a:xfrm>
            <a:off x="1236000" y="1569200"/>
            <a:ext cx="2925900" cy="13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rgbClr val="FFFF00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LO: </a:t>
            </a:r>
            <a:r>
              <a:rPr lang="en-GB" sz="2200" u="sng">
                <a:solidFill>
                  <a:srgbClr val="D9D2E9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To Understand FLE Writing Paper 2 - Q2 Narrative Writing</a:t>
            </a:r>
            <a:endParaRPr sz="2200" u="sng">
              <a:solidFill>
                <a:srgbClr val="D9D2E9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pic>
        <p:nvPicPr>
          <p:cNvPr id="116" name="Google Shape;116;p16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305575" y="2756763"/>
            <a:ext cx="2790987" cy="1496513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6"/>
          <p:cNvSpPr/>
          <p:nvPr/>
        </p:nvSpPr>
        <p:spPr>
          <a:xfrm>
            <a:off x="4358650" y="749250"/>
            <a:ext cx="2166761" cy="2899344"/>
          </a:xfrm>
          <a:custGeom>
            <a:rect b="b" l="l" r="r" t="t"/>
            <a:pathLst>
              <a:path extrusionOk="0" h="6040301" w="4333522">
                <a:moveTo>
                  <a:pt x="0" y="0"/>
                </a:moveTo>
                <a:lnTo>
                  <a:pt x="4333523" y="0"/>
                </a:lnTo>
                <a:lnTo>
                  <a:pt x="4333523" y="6040300"/>
                </a:lnTo>
                <a:lnTo>
                  <a:pt x="0" y="60403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 cap="sq" cmpd="sng" w="38025">
            <a:solidFill>
              <a:srgbClr val="73C6FF"/>
            </a:solidFill>
            <a:prstDash val="dash"/>
            <a:miter lim="8000"/>
            <a:headEnd len="sm" w="sm" type="none"/>
            <a:tailEnd len="sm" w="sm" type="none"/>
          </a:ln>
        </p:spPr>
      </p:sp>
      <p:sp>
        <p:nvSpPr>
          <p:cNvPr id="118" name="Google Shape;118;p16"/>
          <p:cNvSpPr/>
          <p:nvPr/>
        </p:nvSpPr>
        <p:spPr>
          <a:xfrm>
            <a:off x="6441792" y="514350"/>
            <a:ext cx="2170205" cy="2899344"/>
          </a:xfrm>
          <a:custGeom>
            <a:rect b="b" l="l" r="r" t="t"/>
            <a:pathLst>
              <a:path extrusionOk="0" h="6040301" w="4340411">
                <a:moveTo>
                  <a:pt x="0" y="0"/>
                </a:moveTo>
                <a:lnTo>
                  <a:pt x="4340411" y="0"/>
                </a:lnTo>
                <a:lnTo>
                  <a:pt x="4340411" y="6040301"/>
                </a:lnTo>
                <a:lnTo>
                  <a:pt x="0" y="60403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-2190" r="-2180" t="0"/>
            </a:stretch>
          </a:blipFill>
          <a:ln cap="sq" cmpd="sng" w="38025">
            <a:solidFill>
              <a:srgbClr val="73C6FF"/>
            </a:solidFill>
            <a:prstDash val="dash"/>
            <a:miter lim="8000"/>
            <a:headEnd len="sm" w="sm" type="none"/>
            <a:tailEnd len="sm" w="sm" type="none"/>
          </a:ln>
        </p:spPr>
      </p:sp>
      <p:pic>
        <p:nvPicPr>
          <p:cNvPr id="119" name="Google Shape;119;p16"/>
          <p:cNvPicPr preferRelativeResize="0"/>
          <p:nvPr/>
        </p:nvPicPr>
        <p:blipFill rotWithShape="1">
          <a:blip r:embed="rId16">
            <a:alphaModFix/>
          </a:blip>
          <a:srcRect b="6810" l="0" r="1845" t="1773"/>
          <a:stretch/>
        </p:blipFill>
        <p:spPr>
          <a:xfrm>
            <a:off x="5634058" y="1730801"/>
            <a:ext cx="2162471" cy="2899399"/>
          </a:xfrm>
          <a:prstGeom prst="rect">
            <a:avLst/>
          </a:prstGeom>
          <a:noFill/>
          <a:ln cap="flat" cmpd="sng" w="38025">
            <a:solidFill>
              <a:srgbClr val="73C6FF"/>
            </a:solidFill>
            <a:prstDash val="dash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7"/>
          <p:cNvSpPr/>
          <p:nvPr/>
        </p:nvSpPr>
        <p:spPr>
          <a:xfrm>
            <a:off x="0" y="0"/>
            <a:ext cx="10012680" cy="51435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260" l="0" r="0" t="-9260"/>
            </a:stretch>
          </a:blipFill>
          <a:ln>
            <a:noFill/>
          </a:ln>
        </p:spPr>
      </p:sp>
      <p:sp>
        <p:nvSpPr>
          <p:cNvPr id="125" name="Google Shape;125;p17"/>
          <p:cNvSpPr txBox="1"/>
          <p:nvPr>
            <p:ph type="title"/>
          </p:nvPr>
        </p:nvSpPr>
        <p:spPr>
          <a:xfrm>
            <a:off x="0" y="106900"/>
            <a:ext cx="9144000" cy="63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i="0" lang="en-GB" sz="4400" u="none" cap="none" strike="noStrike">
                <a:solidFill>
                  <a:srgbClr val="73C6FF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Why do we need to know?</a:t>
            </a:r>
            <a:endParaRPr i="0" sz="4400" u="none" cap="none" strike="noStrike">
              <a:solidFill>
                <a:srgbClr val="73C6FF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126" name="Google Shape;126;p17"/>
          <p:cNvSpPr txBox="1"/>
          <p:nvPr>
            <p:ph idx="1" type="body"/>
          </p:nvPr>
        </p:nvSpPr>
        <p:spPr>
          <a:xfrm>
            <a:off x="286150" y="914400"/>
            <a:ext cx="8610600" cy="11085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GB" sz="2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your exam, you will be asked to make a decision. There will be 4 tasks: </a:t>
            </a:r>
            <a:r>
              <a:rPr b="1" i="0" lang="en-GB" sz="2300" u="none" cap="none" strike="noStrike">
                <a:solidFill>
                  <a:schemeClr val="dk1"/>
                </a:solidFill>
              </a:rPr>
              <a:t>2 </a:t>
            </a:r>
            <a:r>
              <a:rPr b="1" i="0" lang="en-GB" sz="2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descriptive</a:t>
            </a:r>
            <a:r>
              <a:rPr b="0" i="0" lang="en-GB" sz="2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writing and </a:t>
            </a:r>
            <a:r>
              <a:rPr b="1" i="0" lang="en-GB" sz="2300" u="none" cap="none" strike="noStrike">
                <a:solidFill>
                  <a:schemeClr val="dk1"/>
                </a:solidFill>
              </a:rPr>
              <a:t>2 </a:t>
            </a:r>
            <a:r>
              <a:rPr b="1" i="0" lang="en-GB" sz="2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narrative</a:t>
            </a:r>
            <a:r>
              <a:rPr b="0" i="0" lang="en-GB" sz="2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writing tasks. 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GB" sz="23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You must choose </a:t>
            </a:r>
            <a:r>
              <a:rPr b="1" i="0" lang="en-GB" sz="2300" u="sng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only 1 question</a:t>
            </a:r>
            <a:r>
              <a:rPr i="0" lang="en-GB" sz="2300" cap="none" strike="noStrike">
                <a:solidFill>
                  <a:srgbClr val="FF0000"/>
                </a:solidFill>
              </a:rPr>
              <a:t>.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17"/>
          <p:cNvSpPr txBox="1"/>
          <p:nvPr/>
        </p:nvSpPr>
        <p:spPr>
          <a:xfrm>
            <a:off x="286150" y="2118575"/>
            <a:ext cx="8610600" cy="23652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rPr lang="en-GB" sz="2300">
                <a:solidFill>
                  <a:srgbClr val="0000FF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Look at these example prompts. Can you work out which is narrative and which is descriptive?</a:t>
            </a:r>
            <a:endParaRPr sz="2300">
              <a:solidFill>
                <a:srgbClr val="0000FF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indent="-28575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</a:pPr>
            <a:r>
              <a:rPr i="1" lang="en-GB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Imagine you found a hidden garden.  Describe your emotions and feeling as you discover it, and what is remarkable about it.</a:t>
            </a:r>
            <a:endParaRPr i="1"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342900" rtl="0" algn="l">
              <a:lnSpc>
                <a:spcPct val="90000"/>
              </a:lnSpc>
              <a:spcBef>
                <a:spcPts val="640"/>
              </a:spcBef>
              <a:spcAft>
                <a:spcPts val="1600"/>
              </a:spcAft>
              <a:buClr>
                <a:schemeClr val="dk1"/>
              </a:buClr>
              <a:buSzPts val="2300"/>
              <a:buChar char="•"/>
            </a:pPr>
            <a:r>
              <a:rPr i="1" lang="en-GB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Write a story which begins with you overhearing a phone call which is meant to be a secret.</a:t>
            </a:r>
            <a:endParaRPr i="1"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8"/>
          <p:cNvSpPr/>
          <p:nvPr/>
        </p:nvSpPr>
        <p:spPr>
          <a:xfrm>
            <a:off x="0" y="0"/>
            <a:ext cx="10012680" cy="51435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260" l="0" r="0" t="-9260"/>
            </a:stretch>
          </a:blipFill>
          <a:ln>
            <a:noFill/>
          </a:ln>
        </p:spPr>
      </p:sp>
      <p:sp>
        <p:nvSpPr>
          <p:cNvPr id="133" name="Google Shape;133;p18"/>
          <p:cNvSpPr txBox="1"/>
          <p:nvPr/>
        </p:nvSpPr>
        <p:spPr>
          <a:xfrm>
            <a:off x="0" y="83150"/>
            <a:ext cx="9144000" cy="4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3300" u="none" cap="none" strike="noStrik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Narrative Writing</a:t>
            </a:r>
            <a:endParaRPr b="1" i="0" sz="3300" u="none" cap="none" strike="noStrike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4" name="Google Shape;134;p18"/>
          <p:cNvSpPr/>
          <p:nvPr/>
        </p:nvSpPr>
        <p:spPr>
          <a:xfrm>
            <a:off x="152400" y="685800"/>
            <a:ext cx="8839200" cy="1592700"/>
          </a:xfrm>
          <a:prstGeom prst="rect">
            <a:avLst/>
          </a:prstGeom>
          <a:solidFill>
            <a:srgbClr val="FDE9D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Narrative writing is used to relate a series of imagined or real events in an organized sequence. 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Most narratives are stories that make a point or lead us to reflect on some aspect of life. 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299836.jpg" id="135" name="Google Shape;135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19750" y="2431775"/>
            <a:ext cx="3371850" cy="2564175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8"/>
          <p:cNvSpPr/>
          <p:nvPr/>
        </p:nvSpPr>
        <p:spPr>
          <a:xfrm>
            <a:off x="152400" y="2431775"/>
            <a:ext cx="5291400" cy="2564100"/>
          </a:xfrm>
          <a:prstGeom prst="rect">
            <a:avLst/>
          </a:prstGeom>
          <a:solidFill>
            <a:srgbClr val="DAEEF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Narratives also provide </a:t>
            </a:r>
            <a:r>
              <a:rPr b="0" i="0" lang="en-GB" sz="2200" u="none" cap="none" strike="noStrike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entertainment</a:t>
            </a:r>
            <a:r>
              <a:rPr b="0" i="0" lang="en-GB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by conveying </a:t>
            </a:r>
            <a:r>
              <a:rPr b="0" i="0" lang="en-GB" sz="2200" u="none" cap="none" strike="noStrike">
                <a:solidFill>
                  <a:srgbClr val="660066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r>
              <a:rPr b="0" i="0" lang="en-GB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b="0" i="0" lang="en-GB" sz="22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conflict</a:t>
            </a:r>
            <a:r>
              <a:rPr b="0" i="0" lang="en-GB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within the writing. 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Usually a narrative will talk about a conflict, have a </a:t>
            </a:r>
            <a:r>
              <a:rPr b="0" i="0" lang="en-GB" sz="2200" u="none" cap="none" strike="noStrike">
                <a:solidFill>
                  <a:srgbClr val="008000"/>
                </a:solidFill>
                <a:latin typeface="Calibri"/>
                <a:ea typeface="Calibri"/>
                <a:cs typeface="Calibri"/>
                <a:sym typeface="Calibri"/>
              </a:rPr>
              <a:t>climax</a:t>
            </a:r>
            <a:r>
              <a:rPr b="0" i="0" lang="en-GB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that creates tension, and ultimately </a:t>
            </a:r>
            <a:r>
              <a:rPr b="0" i="0" lang="en-GB" sz="2200" u="none" cap="none" strike="noStrike">
                <a:solidFill>
                  <a:srgbClr val="FF6600"/>
                </a:solidFill>
                <a:latin typeface="Calibri"/>
                <a:ea typeface="Calibri"/>
                <a:cs typeface="Calibri"/>
                <a:sym typeface="Calibri"/>
              </a:rPr>
              <a:t>resolve</a:t>
            </a:r>
            <a:r>
              <a:rPr b="0" i="0" lang="en-GB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the issue.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51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9"/>
          <p:cNvSpPr txBox="1"/>
          <p:nvPr>
            <p:ph type="title"/>
          </p:nvPr>
        </p:nvSpPr>
        <p:spPr>
          <a:xfrm>
            <a:off x="457200" y="395953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GB" sz="4400" u="none" cap="none" strike="noStrike">
                <a:solidFill>
                  <a:srgbClr val="FFFFFF"/>
                </a:solidFill>
                <a:latin typeface="Knewave"/>
                <a:ea typeface="Knewave"/>
                <a:cs typeface="Knewave"/>
                <a:sym typeface="Knewave"/>
              </a:rPr>
              <a:t>What is a story?</a:t>
            </a:r>
            <a:endParaRPr b="1" i="0" sz="4400" u="none" cap="none" strike="noStrike">
              <a:solidFill>
                <a:srgbClr val="FFFFFF"/>
              </a:solidFill>
              <a:latin typeface="Knewave"/>
              <a:ea typeface="Knewave"/>
              <a:cs typeface="Knewave"/>
              <a:sym typeface="Knewave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n-GB">
                <a:solidFill>
                  <a:srgbClr val="FFFFFF"/>
                </a:solidFill>
                <a:latin typeface="Knewave"/>
                <a:ea typeface="Knewave"/>
                <a:cs typeface="Knewave"/>
                <a:sym typeface="Knewave"/>
              </a:rPr>
              <a:t>Why do they exist?</a:t>
            </a:r>
            <a:endParaRPr b="1">
              <a:solidFill>
                <a:srgbClr val="FFFFFF"/>
              </a:solidFill>
              <a:latin typeface="Knewave"/>
              <a:ea typeface="Knewave"/>
              <a:cs typeface="Knewave"/>
              <a:sym typeface="Knewave"/>
            </a:endParaRPr>
          </a:p>
        </p:txBody>
      </p:sp>
      <p:pic>
        <p:nvPicPr>
          <p:cNvPr id="143" name="Google Shape;143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685825"/>
            <a:ext cx="9144000" cy="3842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51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0"/>
          <p:cNvSpPr txBox="1"/>
          <p:nvPr>
            <p:ph type="title"/>
          </p:nvPr>
        </p:nvSpPr>
        <p:spPr>
          <a:xfrm>
            <a:off x="334325" y="36932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GB" sz="4400" u="none" cap="none" strike="noStrike">
                <a:solidFill>
                  <a:srgbClr val="FFFFFF"/>
                </a:solidFill>
                <a:latin typeface="Knewave"/>
                <a:ea typeface="Knewave"/>
                <a:cs typeface="Knewave"/>
                <a:sym typeface="Knewave"/>
              </a:rPr>
              <a:t>What </a:t>
            </a:r>
            <a:r>
              <a:rPr b="1" lang="en-GB">
                <a:solidFill>
                  <a:srgbClr val="FFFFFF"/>
                </a:solidFill>
                <a:latin typeface="Knewave"/>
                <a:ea typeface="Knewave"/>
                <a:cs typeface="Knewave"/>
                <a:sym typeface="Knewave"/>
              </a:rPr>
              <a:t>should a good story have?</a:t>
            </a:r>
            <a:endParaRPr b="1">
              <a:solidFill>
                <a:srgbClr val="FFFFFF"/>
              </a:solidFill>
              <a:latin typeface="Knewave"/>
              <a:ea typeface="Knewave"/>
              <a:cs typeface="Knewave"/>
              <a:sym typeface="Knewave"/>
            </a:endParaRPr>
          </a:p>
        </p:txBody>
      </p:sp>
      <p:sp>
        <p:nvSpPr>
          <p:cNvPr id="150" name="Google Shape;150;p20"/>
          <p:cNvSpPr/>
          <p:nvPr/>
        </p:nvSpPr>
        <p:spPr>
          <a:xfrm>
            <a:off x="155200" y="1186975"/>
            <a:ext cx="2889600" cy="36435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Interesting characters</a:t>
            </a:r>
            <a:r>
              <a:rPr lang="en-GB"/>
              <a:t> who you are able to react to: with care, envy, loathing, repulsion...anything!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A gripping hook</a:t>
            </a:r>
            <a:r>
              <a:rPr lang="en-GB"/>
              <a:t> at the start to make your reader interested and unable to stop reading.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A believable problem </a:t>
            </a:r>
            <a:r>
              <a:rPr lang="en-GB"/>
              <a:t>for your protagonist to overcome.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A message or theme </a:t>
            </a:r>
            <a:r>
              <a:rPr lang="en-GB"/>
              <a:t>you want your readers to take away.</a:t>
            </a:r>
            <a:endParaRPr/>
          </a:p>
        </p:txBody>
      </p:sp>
      <p:sp>
        <p:nvSpPr>
          <p:cNvPr id="151" name="Google Shape;151;p20"/>
          <p:cNvSpPr/>
          <p:nvPr/>
        </p:nvSpPr>
        <p:spPr>
          <a:xfrm>
            <a:off x="3176750" y="1556575"/>
            <a:ext cx="2889600" cy="3273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A clear and consistent setting: </a:t>
            </a:r>
            <a:r>
              <a:rPr lang="en-GB"/>
              <a:t>can the reader tell what time and place this is set in without you having to tell them?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A sense of mystery or intrigue:</a:t>
            </a:r>
            <a:r>
              <a:rPr lang="en-GB"/>
              <a:t> why are the characters doing this? Who are they? What has happened to them? What is the object in her pocket? Who is the person he keeps referring to?</a:t>
            </a:r>
            <a:endParaRPr/>
          </a:p>
        </p:txBody>
      </p:sp>
      <p:sp>
        <p:nvSpPr>
          <p:cNvPr id="152" name="Google Shape;152;p20"/>
          <p:cNvSpPr/>
          <p:nvPr/>
        </p:nvSpPr>
        <p:spPr>
          <a:xfrm>
            <a:off x="6198300" y="1260825"/>
            <a:ext cx="2717700" cy="36435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A sense of tension and suspense: </a:t>
            </a:r>
            <a:r>
              <a:rPr lang="en-GB"/>
              <a:t>what is going to happen? Things must get worse for your characters before they can get better.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A satisfying ending:</a:t>
            </a:r>
            <a:r>
              <a:rPr lang="en-GB"/>
              <a:t> did all characters’ arcs come to a conclusion? Were the mysteries answered consistently? Do you leave your reader wanting more?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6013" y="78763"/>
            <a:ext cx="7051976" cy="4985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22"/>
          <p:cNvPicPr preferRelativeResize="0"/>
          <p:nvPr/>
        </p:nvPicPr>
        <p:blipFill rotWithShape="1">
          <a:blip r:embed="rId3">
            <a:alphaModFix/>
          </a:blip>
          <a:srcRect b="5856" l="9756" r="9016" t="0"/>
          <a:stretch/>
        </p:blipFill>
        <p:spPr>
          <a:xfrm>
            <a:off x="6181850" y="332600"/>
            <a:ext cx="2227899" cy="187685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63" name="Google Shape;163;p22"/>
          <p:cNvSpPr/>
          <p:nvPr/>
        </p:nvSpPr>
        <p:spPr>
          <a:xfrm>
            <a:off x="170225" y="3844500"/>
            <a:ext cx="8774100" cy="348900"/>
          </a:xfrm>
          <a:prstGeom prst="rect">
            <a:avLst/>
          </a:prstGeom>
          <a:solidFill>
            <a:srgbClr val="F4CCCC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latin typeface="Short Stack"/>
                <a:ea typeface="Short Stack"/>
                <a:cs typeface="Short Stack"/>
                <a:sym typeface="Short Stack"/>
              </a:rPr>
              <a:t>T</a:t>
            </a:r>
            <a:r>
              <a:rPr lang="en-GB" sz="1500">
                <a:latin typeface="Short Stack"/>
                <a:ea typeface="Short Stack"/>
                <a:cs typeface="Short Stack"/>
                <a:sym typeface="Short Stack"/>
              </a:rPr>
              <a:t>hink of some stories you know and explain how they fit this structure?</a:t>
            </a:r>
            <a:endParaRPr sz="1500"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164" name="Google Shape;164;p22"/>
          <p:cNvSpPr txBox="1"/>
          <p:nvPr/>
        </p:nvSpPr>
        <p:spPr>
          <a:xfrm>
            <a:off x="184945" y="4274425"/>
            <a:ext cx="8774100" cy="708000"/>
          </a:xfrm>
          <a:prstGeom prst="rect">
            <a:avLst/>
          </a:prstGeom>
          <a:solidFill>
            <a:srgbClr val="D9D2E9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latin typeface="Short Stack"/>
                <a:ea typeface="Short Stack"/>
                <a:cs typeface="Short Stack"/>
                <a:sym typeface="Short Stack"/>
              </a:rPr>
              <a:t>Get into groups of 3 - Create a presentation for a story that follows this narrative </a:t>
            </a:r>
            <a:endParaRPr sz="1700">
              <a:latin typeface="Short Stack"/>
              <a:ea typeface="Short Stack"/>
              <a:cs typeface="Short Stack"/>
              <a:sym typeface="Short Stack"/>
            </a:endParaRPr>
          </a:p>
        </p:txBody>
      </p:sp>
      <p:pic>
        <p:nvPicPr>
          <p:cNvPr id="165" name="Google Shape;165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8500" y="235800"/>
            <a:ext cx="4852868" cy="34223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6" name="Google Shape;166;p22"/>
          <p:cNvCxnSpPr>
            <a:stCxn id="162" idx="1"/>
          </p:cNvCxnSpPr>
          <p:nvPr/>
        </p:nvCxnSpPr>
        <p:spPr>
          <a:xfrm flipH="1">
            <a:off x="4870250" y="1271025"/>
            <a:ext cx="1311600" cy="1899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3"/>
          <p:cNvSpPr/>
          <p:nvPr/>
        </p:nvSpPr>
        <p:spPr>
          <a:xfrm>
            <a:off x="0" y="0"/>
            <a:ext cx="10012680" cy="51435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260" l="0" r="0" t="-9260"/>
            </a:stretch>
          </a:blipFill>
          <a:ln>
            <a:noFill/>
          </a:ln>
        </p:spPr>
      </p:sp>
      <p:sp>
        <p:nvSpPr>
          <p:cNvPr id="172" name="Google Shape;172;p23"/>
          <p:cNvSpPr txBox="1"/>
          <p:nvPr>
            <p:ph type="ctrTitle"/>
          </p:nvPr>
        </p:nvSpPr>
        <p:spPr>
          <a:xfrm>
            <a:off x="0" y="0"/>
            <a:ext cx="9144000" cy="1371600"/>
          </a:xfrm>
          <a:prstGeom prst="rect">
            <a:avLst/>
          </a:prstGeom>
          <a:solidFill>
            <a:srgbClr val="E5DFE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880"/>
              <a:buFont typeface="Comic Sans MS"/>
              <a:buNone/>
            </a:pPr>
            <a:r>
              <a:rPr b="1" lang="en-GB" sz="2480">
                <a:solidFill>
                  <a:srgbClr val="0000FF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Flash Fiction</a:t>
            </a:r>
            <a:r>
              <a:rPr lang="en-GB" sz="2480"/>
              <a:t> </a:t>
            </a:r>
            <a:br>
              <a:rPr lang="en-GB" sz="2480"/>
            </a:br>
            <a:r>
              <a:rPr lang="en-GB" sz="2480"/>
              <a:t>You have </a:t>
            </a:r>
            <a:r>
              <a:rPr b="1" lang="en-GB" sz="2480" u="sng"/>
              <a:t>10 mins</a:t>
            </a:r>
            <a:r>
              <a:rPr b="1" lang="en-GB" sz="2480"/>
              <a:t> </a:t>
            </a:r>
            <a:r>
              <a:rPr lang="en-GB" sz="2480"/>
              <a:t>to write the opening to a narrative.  </a:t>
            </a:r>
            <a:endParaRPr sz="248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880"/>
              <a:buFont typeface="Comic Sans MS"/>
              <a:buNone/>
            </a:pPr>
            <a:r>
              <a:rPr lang="en-GB" sz="2280">
                <a:highlight>
                  <a:srgbClr val="FFFF00"/>
                </a:highlight>
              </a:rPr>
              <a:t>You don’t have time to plan – just put your brain into gear and </a:t>
            </a:r>
            <a:r>
              <a:rPr b="1" lang="en-GB" sz="2280">
                <a:solidFill>
                  <a:srgbClr val="FF0000"/>
                </a:solidFill>
                <a:highlight>
                  <a:srgbClr val="FFFF00"/>
                </a:highlight>
              </a:rPr>
              <a:t>write</a:t>
            </a:r>
            <a:r>
              <a:rPr lang="en-GB" sz="2280">
                <a:highlight>
                  <a:srgbClr val="FFFF00"/>
                </a:highlight>
              </a:rPr>
              <a:t>!</a:t>
            </a:r>
            <a:endParaRPr sz="2280">
              <a:highlight>
                <a:srgbClr val="FFFF00"/>
              </a:highlight>
            </a:endParaRPr>
          </a:p>
        </p:txBody>
      </p:sp>
      <p:sp>
        <p:nvSpPr>
          <p:cNvPr id="173" name="Google Shape;173;p23"/>
          <p:cNvSpPr txBox="1"/>
          <p:nvPr>
            <p:ph idx="1" type="subTitle"/>
          </p:nvPr>
        </p:nvSpPr>
        <p:spPr>
          <a:xfrm>
            <a:off x="0" y="4030100"/>
            <a:ext cx="9144000" cy="1113300"/>
          </a:xfrm>
          <a:prstGeom prst="rect">
            <a:avLst/>
          </a:prstGeom>
          <a:solidFill>
            <a:srgbClr val="FDE9D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GB" sz="2000">
                <a:solidFill>
                  <a:schemeClr val="dk1"/>
                </a:solidFill>
              </a:rPr>
              <a:t>Prompt: </a:t>
            </a:r>
            <a:r>
              <a:rPr lang="en-GB" sz="2000">
                <a:solidFill>
                  <a:schemeClr val="dk1"/>
                </a:solidFill>
              </a:rPr>
              <a:t>You wake up in a hospital bed and there is no one else around.  You don’t know what happened or how you got here (yes, I know this is a cliché zombie opener!).</a:t>
            </a:r>
            <a:endParaRPr sz="2000">
              <a:solidFill>
                <a:schemeClr val="dk1"/>
              </a:solidFill>
            </a:endParaRPr>
          </a:p>
        </p:txBody>
      </p:sp>
      <p:pic>
        <p:nvPicPr>
          <p:cNvPr descr="29f43e9ea92d5e538039a8b6bfec4ad4.jpg" id="174" name="Google Shape;174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71725" y="1463200"/>
            <a:ext cx="4400550" cy="2475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1524000"/>
            <a:ext cx="1828800" cy="24384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3"/>
          <p:cNvSpPr txBox="1"/>
          <p:nvPr/>
        </p:nvSpPr>
        <p:spPr>
          <a:xfrm>
            <a:off x="6772275" y="1463200"/>
            <a:ext cx="2819400" cy="559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GB" sz="30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@&lt;&lt;12:00-@&gt;&gt;</a:t>
            </a:r>
            <a:endParaRPr b="1" i="1" sz="3000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4"/>
          <p:cNvSpPr txBox="1"/>
          <p:nvPr>
            <p:ph type="ctrTitle"/>
          </p:nvPr>
        </p:nvSpPr>
        <p:spPr>
          <a:xfrm>
            <a:off x="0" y="0"/>
            <a:ext cx="9144000" cy="1314600"/>
          </a:xfrm>
          <a:prstGeom prst="rect">
            <a:avLst/>
          </a:prstGeom>
          <a:solidFill>
            <a:srgbClr val="EAF1DD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3200"/>
              <a:buFont typeface="Comic Sans MS"/>
              <a:buNone/>
            </a:pPr>
            <a:r>
              <a:rPr b="1" lang="en-GB" sz="2250">
                <a:solidFill>
                  <a:srgbClr val="0000FF"/>
                </a:solidFill>
              </a:rPr>
              <a:t>Collaborative Flash Fiction</a:t>
            </a:r>
            <a:r>
              <a:rPr lang="en-GB" sz="2250"/>
              <a:t> </a:t>
            </a:r>
            <a:br>
              <a:rPr lang="en-GB" sz="2250"/>
            </a:br>
            <a:r>
              <a:rPr lang="en-GB" sz="2250"/>
              <a:t>Move the paper along your table table. You have 3mins to add at least 50 words to your peer’s story.</a:t>
            </a:r>
            <a:endParaRPr sz="2250"/>
          </a:p>
        </p:txBody>
      </p:sp>
      <p:sp>
        <p:nvSpPr>
          <p:cNvPr id="182" name="Google Shape;182;p24"/>
          <p:cNvSpPr txBox="1"/>
          <p:nvPr/>
        </p:nvSpPr>
        <p:spPr>
          <a:xfrm>
            <a:off x="0" y="2571750"/>
            <a:ext cx="9144000" cy="1257300"/>
          </a:xfrm>
          <a:prstGeom prst="rect">
            <a:avLst/>
          </a:prstGeom>
          <a:solidFill>
            <a:srgbClr val="C2D59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960"/>
              <a:buFont typeface="Comic Sans MS"/>
              <a:buNone/>
            </a:pPr>
            <a:r>
              <a:rPr b="1" i="0" lang="en-GB" sz="2250" u="none" cap="none" strike="noStrike">
                <a:solidFill>
                  <a:srgbClr val="0000FF"/>
                </a:solidFill>
              </a:rPr>
              <a:t>Collaborative Flash Fiction Round 3</a:t>
            </a:r>
            <a:r>
              <a:rPr i="0" lang="en-GB" sz="2250" u="none" cap="none" strike="noStrike">
                <a:solidFill>
                  <a:schemeClr val="dk1"/>
                </a:solidFill>
              </a:rPr>
              <a:t> </a:t>
            </a:r>
            <a:br>
              <a:rPr i="0" lang="en-GB" sz="2250" u="none" cap="none" strike="noStrike">
                <a:solidFill>
                  <a:schemeClr val="dk1"/>
                </a:solidFill>
              </a:rPr>
            </a:br>
            <a:r>
              <a:rPr lang="en-GB" sz="2250">
                <a:solidFill>
                  <a:schemeClr val="dk1"/>
                </a:solidFill>
              </a:rPr>
              <a:t>Move one place along the table again.</a:t>
            </a:r>
            <a:r>
              <a:rPr i="0" lang="en-GB" sz="2250" u="none" cap="none" strike="noStrike">
                <a:solidFill>
                  <a:schemeClr val="dk1"/>
                </a:solidFill>
              </a:rPr>
              <a:t> You have 3mins to add </a:t>
            </a:r>
            <a:r>
              <a:rPr lang="en-GB" sz="2250">
                <a:solidFill>
                  <a:schemeClr val="dk1"/>
                </a:solidFill>
              </a:rPr>
              <a:t>more </a:t>
            </a:r>
            <a:r>
              <a:rPr i="0" lang="en-GB" sz="2250" u="none" cap="none" strike="noStrike">
                <a:solidFill>
                  <a:schemeClr val="dk1"/>
                </a:solidFill>
              </a:rPr>
              <a:t>to the story</a:t>
            </a:r>
            <a:r>
              <a:rPr lang="en-GB" sz="2250">
                <a:solidFill>
                  <a:schemeClr val="dk1"/>
                </a:solidFill>
              </a:rPr>
              <a:t>.</a:t>
            </a:r>
            <a:r>
              <a:rPr i="0" lang="en-GB" sz="2250" u="none" cap="none" strike="noStrike">
                <a:solidFill>
                  <a:schemeClr val="dk1"/>
                </a:solidFill>
              </a:rPr>
              <a:t> </a:t>
            </a:r>
            <a:r>
              <a:rPr lang="en-GB" sz="2250">
                <a:solidFill>
                  <a:schemeClr val="dk1"/>
                </a:solidFill>
              </a:rPr>
              <a:t>You</a:t>
            </a:r>
            <a:r>
              <a:rPr i="0" lang="en-GB" sz="2250" u="none" cap="none" strike="noStrike">
                <a:solidFill>
                  <a:schemeClr val="dk1"/>
                </a:solidFill>
              </a:rPr>
              <a:t> must include a simile.</a:t>
            </a:r>
            <a:endParaRPr i="0" sz="2250" u="none" cap="none" strike="noStrike">
              <a:solidFill>
                <a:schemeClr val="dk1"/>
              </a:solidFill>
            </a:endParaRPr>
          </a:p>
        </p:txBody>
      </p:sp>
      <p:sp>
        <p:nvSpPr>
          <p:cNvPr id="183" name="Google Shape;183;p24"/>
          <p:cNvSpPr txBox="1"/>
          <p:nvPr/>
        </p:nvSpPr>
        <p:spPr>
          <a:xfrm>
            <a:off x="0" y="1314450"/>
            <a:ext cx="9144000" cy="1257300"/>
          </a:xfrm>
          <a:prstGeom prst="rect">
            <a:avLst/>
          </a:prstGeom>
          <a:solidFill>
            <a:srgbClr val="D6E3B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960"/>
              <a:buFont typeface="Comic Sans MS"/>
              <a:buNone/>
            </a:pPr>
            <a:r>
              <a:rPr b="1" i="0" lang="en-GB" sz="2250" u="none" cap="none" strike="noStrike">
                <a:solidFill>
                  <a:srgbClr val="0000FF"/>
                </a:solidFill>
              </a:rPr>
              <a:t>Collaborative Flash Fiction Round 2</a:t>
            </a:r>
            <a:r>
              <a:rPr i="0" lang="en-GB" sz="2250" u="none" cap="none" strike="noStrike">
                <a:solidFill>
                  <a:schemeClr val="dk1"/>
                </a:solidFill>
              </a:rPr>
              <a:t> </a:t>
            </a:r>
            <a:br>
              <a:rPr i="0" lang="en-GB" sz="2250" u="none" cap="none" strike="noStrike">
                <a:solidFill>
                  <a:schemeClr val="dk1"/>
                </a:solidFill>
              </a:rPr>
            </a:br>
            <a:r>
              <a:rPr lang="en-GB" sz="2250">
                <a:solidFill>
                  <a:schemeClr val="dk1"/>
                </a:solidFill>
              </a:rPr>
              <a:t>Move one place along the table again</a:t>
            </a:r>
            <a:r>
              <a:rPr i="0" lang="en-GB" sz="2250" u="none" cap="none" strike="noStrike">
                <a:solidFill>
                  <a:schemeClr val="dk1"/>
                </a:solidFill>
              </a:rPr>
              <a:t>. You have 3mins to add at least one sentence </a:t>
            </a:r>
            <a:r>
              <a:rPr lang="en-GB" sz="2250">
                <a:solidFill>
                  <a:schemeClr val="dk1"/>
                </a:solidFill>
              </a:rPr>
              <a:t>containing</a:t>
            </a:r>
            <a:r>
              <a:rPr i="0" lang="en-GB" sz="2250" u="none" cap="none" strike="noStrike">
                <a:solidFill>
                  <a:schemeClr val="dk1"/>
                </a:solidFill>
              </a:rPr>
              <a:t> the word </a:t>
            </a:r>
            <a:r>
              <a:rPr lang="en-GB" sz="2250">
                <a:solidFill>
                  <a:schemeClr val="dk1"/>
                </a:solidFill>
              </a:rPr>
              <a:t>‘</a:t>
            </a:r>
            <a:r>
              <a:rPr i="1" lang="en-GB" sz="2250" u="none" cap="none" strike="noStrike">
                <a:solidFill>
                  <a:schemeClr val="dk1"/>
                </a:solidFill>
              </a:rPr>
              <a:t>marshmallow</a:t>
            </a:r>
            <a:r>
              <a:rPr lang="en-GB" sz="2250">
                <a:solidFill>
                  <a:schemeClr val="dk1"/>
                </a:solidFill>
              </a:rPr>
              <a:t>’</a:t>
            </a:r>
            <a:r>
              <a:rPr i="0" lang="en-GB" sz="2250" u="none" cap="none" strike="noStrike">
                <a:solidFill>
                  <a:schemeClr val="dk1"/>
                </a:solidFill>
              </a:rPr>
              <a:t>.</a:t>
            </a:r>
            <a:endParaRPr i="0" sz="2250" u="none" cap="none" strike="noStrike">
              <a:solidFill>
                <a:schemeClr val="dk1"/>
              </a:solidFill>
            </a:endParaRPr>
          </a:p>
        </p:txBody>
      </p:sp>
      <p:sp>
        <p:nvSpPr>
          <p:cNvPr id="184" name="Google Shape;184;p24"/>
          <p:cNvSpPr txBox="1"/>
          <p:nvPr/>
        </p:nvSpPr>
        <p:spPr>
          <a:xfrm>
            <a:off x="0" y="3829050"/>
            <a:ext cx="9144000" cy="1314600"/>
          </a:xfrm>
          <a:prstGeom prst="rect">
            <a:avLst/>
          </a:prstGeom>
          <a:solidFill>
            <a:srgbClr val="93C47D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960"/>
              <a:buFont typeface="Comic Sans MS"/>
              <a:buNone/>
            </a:pPr>
            <a:r>
              <a:rPr b="1" i="0" lang="en-GB" sz="2250" u="none" cap="none" strike="noStrike">
                <a:solidFill>
                  <a:srgbClr val="0000FF"/>
                </a:solidFill>
              </a:rPr>
              <a:t>Collaborative Flash Fiction Final Round</a:t>
            </a:r>
            <a:br>
              <a:rPr i="0" lang="en-GB" sz="2250" u="none" cap="none" strike="noStrike">
                <a:solidFill>
                  <a:schemeClr val="dk1"/>
                </a:solidFill>
              </a:rPr>
            </a:br>
            <a:r>
              <a:rPr lang="en-GB" sz="2250">
                <a:solidFill>
                  <a:schemeClr val="dk1"/>
                </a:solidFill>
              </a:rPr>
              <a:t>Return to</a:t>
            </a:r>
            <a:r>
              <a:rPr i="0" lang="en-GB" sz="2250" u="none" cap="none" strike="noStrike">
                <a:solidFill>
                  <a:schemeClr val="dk1"/>
                </a:solidFill>
              </a:rPr>
              <a:t> your own story and </a:t>
            </a:r>
            <a:r>
              <a:rPr lang="en-GB" sz="2250">
                <a:solidFill>
                  <a:schemeClr val="dk1"/>
                </a:solidFill>
              </a:rPr>
              <a:t>end it</a:t>
            </a:r>
            <a:r>
              <a:rPr i="0" lang="en-GB" sz="2250" u="none" cap="none" strike="noStrike">
                <a:solidFill>
                  <a:schemeClr val="dk1"/>
                </a:solidFill>
              </a:rPr>
              <a:t> in the next 3 minutes using one of these words </a:t>
            </a:r>
            <a:r>
              <a:rPr lang="en-GB" sz="2250">
                <a:solidFill>
                  <a:schemeClr val="dk1"/>
                </a:solidFill>
              </a:rPr>
              <a:t>-</a:t>
            </a:r>
            <a:r>
              <a:rPr i="0" lang="en-GB" sz="2250" u="none" cap="none" strike="noStrike">
                <a:solidFill>
                  <a:schemeClr val="dk1"/>
                </a:solidFill>
              </a:rPr>
              <a:t> sponge, Bob, square</a:t>
            </a:r>
            <a:r>
              <a:rPr lang="en-GB" sz="2250">
                <a:solidFill>
                  <a:schemeClr val="dk1"/>
                </a:solidFill>
              </a:rPr>
              <a:t>,</a:t>
            </a:r>
            <a:r>
              <a:rPr i="0" lang="en-GB" sz="2250" u="none" cap="none" strike="noStrike">
                <a:solidFill>
                  <a:schemeClr val="dk1"/>
                </a:solidFill>
              </a:rPr>
              <a:t> pants - somewhere in your writing.</a:t>
            </a:r>
            <a:endParaRPr i="0" sz="2250" u="none" cap="none" strike="noStrike">
              <a:solidFill>
                <a:schemeClr val="dk1"/>
              </a:solidFill>
            </a:endParaRPr>
          </a:p>
        </p:txBody>
      </p:sp>
      <p:sp>
        <p:nvSpPr>
          <p:cNvPr id="185" name="Google Shape;185;p24"/>
          <p:cNvSpPr txBox="1"/>
          <p:nvPr>
            <p:ph idx="4294967295" type="body"/>
          </p:nvPr>
        </p:nvSpPr>
        <p:spPr>
          <a:xfrm>
            <a:off x="1734325" y="926925"/>
            <a:ext cx="5474400" cy="3256800"/>
          </a:xfrm>
          <a:prstGeom prst="rect">
            <a:avLst/>
          </a:prstGeom>
          <a:solidFill>
            <a:srgbClr val="FFF2CC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600"/>
              <a:t>Let’s read your flash stories!</a:t>
            </a:r>
            <a:endParaRPr b="1" sz="3600"/>
          </a:p>
          <a:p>
            <a:pPr indent="0" lvl="0" marL="0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n-GB" sz="3600"/>
              <a:t>What does/doesn’t work about them and why?</a:t>
            </a:r>
            <a:endParaRPr b="1" sz="36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5"/>
          <p:cNvSpPr/>
          <p:nvPr/>
        </p:nvSpPr>
        <p:spPr>
          <a:xfrm>
            <a:off x="0" y="0"/>
            <a:ext cx="10012680" cy="51435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260" l="0" r="0" t="-9260"/>
            </a:stretch>
          </a:blipFill>
          <a:ln>
            <a:noFill/>
          </a:ln>
        </p:spPr>
      </p:sp>
      <p:sp>
        <p:nvSpPr>
          <p:cNvPr id="191" name="Google Shape;191;p25"/>
          <p:cNvSpPr txBox="1"/>
          <p:nvPr>
            <p:ph idx="1" type="body"/>
          </p:nvPr>
        </p:nvSpPr>
        <p:spPr>
          <a:xfrm>
            <a:off x="4035375" y="332600"/>
            <a:ext cx="4861500" cy="141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chemeClr val="lt1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Use </a:t>
            </a:r>
            <a:r>
              <a:rPr lang="en-GB" sz="1700" u="sng">
                <a:solidFill>
                  <a:srgbClr val="00FFFF"/>
                </a:solidFill>
                <a:latin typeface="Bricolage Grotesque"/>
                <a:ea typeface="Bricolage Grotesque"/>
                <a:cs typeface="Bricolage Grotesque"/>
                <a:sym typeface="Bricolage Grotesque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https://www.plot-generator.org.uk/story/</a:t>
            </a:r>
            <a:r>
              <a:rPr lang="en-GB" sz="1700">
                <a:solidFill>
                  <a:schemeClr val="lt1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 to create a short story (read your outcome and </a:t>
            </a:r>
            <a:r>
              <a:rPr lang="en-GB" sz="1700">
                <a:solidFill>
                  <a:schemeClr val="lt1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compare</a:t>
            </a:r>
            <a:r>
              <a:rPr lang="en-GB" sz="1700">
                <a:solidFill>
                  <a:schemeClr val="lt1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 it to the person next to you. </a:t>
            </a:r>
            <a:endParaRPr sz="1700">
              <a:solidFill>
                <a:schemeClr val="lt1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  <a:p>
            <a:pPr indent="0" lvl="0" marL="0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n-GB" sz="1700">
                <a:solidFill>
                  <a:schemeClr val="lt1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Was it a good story?</a:t>
            </a:r>
            <a:endParaRPr b="1" sz="1700">
              <a:solidFill>
                <a:schemeClr val="lt1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</p:txBody>
      </p:sp>
      <p:pic>
        <p:nvPicPr>
          <p:cNvPr id="192" name="Google Shape;192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35375" y="1911949"/>
            <a:ext cx="4861552" cy="2946675"/>
          </a:xfrm>
          <a:prstGeom prst="rect">
            <a:avLst/>
          </a:prstGeom>
          <a:noFill/>
          <a:ln cap="flat" cmpd="sng" w="38100">
            <a:solidFill>
              <a:srgbClr val="00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Lost Plot GIFs | Tenor" id="193" name="Google Shape;193;p25"/>
          <p:cNvPicPr preferRelativeResize="0"/>
          <p:nvPr/>
        </p:nvPicPr>
        <p:blipFill rotWithShape="1">
          <a:blip r:embed="rId6">
            <a:alphaModFix/>
          </a:blip>
          <a:srcRect b="2968" l="2397" r="5776" t="2505"/>
          <a:stretch/>
        </p:blipFill>
        <p:spPr>
          <a:xfrm>
            <a:off x="432788" y="392000"/>
            <a:ext cx="3314175" cy="2646375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5"/>
          <p:cNvSpPr txBox="1"/>
          <p:nvPr>
            <p:ph idx="1" type="body"/>
          </p:nvPr>
        </p:nvSpPr>
        <p:spPr>
          <a:xfrm>
            <a:off x="297075" y="3102775"/>
            <a:ext cx="3585600" cy="17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rPr b="1" lang="en-GB" sz="2100">
                <a:solidFill>
                  <a:schemeClr val="lt1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Do you think author’s use tools like this? </a:t>
            </a:r>
            <a:endParaRPr b="1" sz="2100">
              <a:solidFill>
                <a:schemeClr val="lt1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  <a:p>
            <a:pPr indent="0" lvl="0" marL="0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n-GB" sz="2100">
                <a:solidFill>
                  <a:schemeClr val="lt1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Why or why not?</a:t>
            </a:r>
            <a:endParaRPr b="1" sz="2100">
              <a:solidFill>
                <a:schemeClr val="lt1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6"/>
          <p:cNvSpPr/>
          <p:nvPr/>
        </p:nvSpPr>
        <p:spPr>
          <a:xfrm>
            <a:off x="0" y="0"/>
            <a:ext cx="10012680" cy="51435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260" l="0" r="0" t="-9260"/>
            </a:stretch>
          </a:blipFill>
          <a:ln>
            <a:noFill/>
          </a:ln>
        </p:spPr>
      </p:sp>
      <p:sp>
        <p:nvSpPr>
          <p:cNvPr id="200" name="Google Shape;200;p26"/>
          <p:cNvSpPr txBox="1"/>
          <p:nvPr>
            <p:ph type="title"/>
          </p:nvPr>
        </p:nvSpPr>
        <p:spPr>
          <a:xfrm>
            <a:off x="0" y="106900"/>
            <a:ext cx="9144000" cy="63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i="0" lang="en-GB" sz="4400" u="none" cap="none" strike="noStrike">
                <a:solidFill>
                  <a:srgbClr val="73C6FF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Why do we need to know?</a:t>
            </a:r>
            <a:endParaRPr i="0" sz="4400" u="none" cap="none" strike="noStrike">
              <a:solidFill>
                <a:srgbClr val="73C6FF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201" name="Google Shape;201;p26"/>
          <p:cNvSpPr txBox="1"/>
          <p:nvPr>
            <p:ph idx="1" type="body"/>
          </p:nvPr>
        </p:nvSpPr>
        <p:spPr>
          <a:xfrm>
            <a:off x="286150" y="914400"/>
            <a:ext cx="8610600" cy="11085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GB" sz="2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your exam, you will be asked to make a decision. There will be 4 tasks: </a:t>
            </a:r>
            <a:r>
              <a:rPr b="1" i="0" lang="en-GB" sz="2300" u="none" cap="none" strike="noStrike">
                <a:solidFill>
                  <a:schemeClr val="dk1"/>
                </a:solidFill>
              </a:rPr>
              <a:t>2 </a:t>
            </a:r>
            <a:r>
              <a:rPr b="1" i="0" lang="en-GB" sz="2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descriptive</a:t>
            </a:r>
            <a:r>
              <a:rPr b="0" i="0" lang="en-GB" sz="2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writing and </a:t>
            </a:r>
            <a:r>
              <a:rPr b="1" i="0" lang="en-GB" sz="2300" u="none" cap="none" strike="noStrike">
                <a:solidFill>
                  <a:schemeClr val="dk1"/>
                </a:solidFill>
              </a:rPr>
              <a:t>2 </a:t>
            </a:r>
            <a:r>
              <a:rPr b="1" i="0" lang="en-GB" sz="2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narrative</a:t>
            </a:r>
            <a:r>
              <a:rPr b="0" i="0" lang="en-GB" sz="2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writing tasks. 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GB" sz="23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You must choose </a:t>
            </a:r>
            <a:r>
              <a:rPr b="1" i="0" lang="en-GB" sz="2300" u="sng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only 1 question</a:t>
            </a:r>
            <a:r>
              <a:rPr i="0" lang="en-GB" sz="2300" cap="none" strike="noStrike">
                <a:solidFill>
                  <a:srgbClr val="FF0000"/>
                </a:solidFill>
              </a:rPr>
              <a:t>.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26"/>
          <p:cNvSpPr txBox="1"/>
          <p:nvPr/>
        </p:nvSpPr>
        <p:spPr>
          <a:xfrm>
            <a:off x="286150" y="2118575"/>
            <a:ext cx="8610600" cy="23652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rPr lang="en-GB" sz="2300">
                <a:solidFill>
                  <a:srgbClr val="0000FF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Look at these example prompts. Can you work out which is narrative and which is descriptive?</a:t>
            </a:r>
            <a:endParaRPr sz="2300">
              <a:solidFill>
                <a:srgbClr val="0000FF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indent="-28575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</a:pPr>
            <a:r>
              <a:rPr i="1" lang="en-GB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Imagine you found a hidden garden.  Describe your emotions and feeling as you discover it, and what is remarkable about it.</a:t>
            </a:r>
            <a:endParaRPr i="1"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342900" rtl="0" algn="l">
              <a:lnSpc>
                <a:spcPct val="90000"/>
              </a:lnSpc>
              <a:spcBef>
                <a:spcPts val="640"/>
              </a:spcBef>
              <a:spcAft>
                <a:spcPts val="1600"/>
              </a:spcAft>
              <a:buClr>
                <a:schemeClr val="dk1"/>
              </a:buClr>
              <a:buSzPts val="2300"/>
              <a:buChar char="•"/>
            </a:pPr>
            <a:r>
              <a:rPr i="1" lang="en-GB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Write a story which begins with you overhearing a phone call which is meant to be a secret.</a:t>
            </a:r>
            <a:endParaRPr i="1"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