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9" r:id="rId4"/>
    <p:sldMasterId id="2147483680" r:id="rId5"/>
    <p:sldMasterId id="214748368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Bubblegum Sans"/>
      <p:regular r:id="rId22"/>
    </p:embeddedFont>
    <p:embeddedFont>
      <p:font typeface="Average"/>
      <p:regular r:id="rId23"/>
    </p:embeddedFont>
    <p:embeddedFont>
      <p:font typeface="Rubik"/>
      <p:regular r:id="rId24"/>
      <p:bold r:id="rId25"/>
      <p:italic r:id="rId26"/>
      <p:boldItalic r:id="rId27"/>
    </p:embeddedFont>
    <p:embeddedFont>
      <p:font typeface="Bricolage Grotesque"/>
      <p:regular r:id="rId28"/>
      <p:bold r:id="rId29"/>
    </p:embeddedFont>
    <p:embeddedFont>
      <p:font typeface="Love Ya Like A Sister"/>
      <p:regular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BubblegumSans-regular.fntdata"/><Relationship Id="rId21" Type="http://schemas.openxmlformats.org/officeDocument/2006/relationships/slide" Target="slides/slide14.xml"/><Relationship Id="rId24" Type="http://schemas.openxmlformats.org/officeDocument/2006/relationships/font" Target="fonts/Rubik-regular.fntdata"/><Relationship Id="rId23" Type="http://schemas.openxmlformats.org/officeDocument/2006/relationships/font" Target="fonts/Average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font" Target="fonts/Rubik-italic.fntdata"/><Relationship Id="rId25" Type="http://schemas.openxmlformats.org/officeDocument/2006/relationships/font" Target="fonts/Rubik-bold.fntdata"/><Relationship Id="rId28" Type="http://schemas.openxmlformats.org/officeDocument/2006/relationships/font" Target="fonts/BricolageGrotesque-regular.fntdata"/><Relationship Id="rId27" Type="http://schemas.openxmlformats.org/officeDocument/2006/relationships/font" Target="fonts/Rubik-boldItalic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font" Target="fonts/BricolageGrotesque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0" Type="http://schemas.openxmlformats.org/officeDocument/2006/relationships/font" Target="fonts/LoveYaLikeASister-regular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c77aca88b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g3c77aca88b9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f741e8b64d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g3f741e8b64d_1_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f741e8b64d_1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f741e8b64d_1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3e7d918885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3e7d918885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f77a13ca58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f77a13ca58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f77a13ca58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f77a13ca58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 mins to show and focus more on this next lesson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f77a13ca58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f77a13ca58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3e7d918885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3e7d918885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3e7d91888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3e7d91888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3e7d918885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3e7d918885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3e7d91888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3e7d91888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3e7d918885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3e7d918885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3e7d918885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3e7d918885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f77a13ca58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3f77a13ca58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idx="1" type="subTitle"/>
          </p:nvPr>
        </p:nvSpPr>
        <p:spPr>
          <a:xfrm>
            <a:off x="2971800" y="2133600"/>
            <a:ext cx="32004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lvl="0" algn="ctr">
              <a:spcBef>
                <a:spcPts val="30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6" name="Google Shape;56;p15"/>
          <p:cNvSpPr txBox="1"/>
          <p:nvPr>
            <p:ph type="title"/>
          </p:nvPr>
        </p:nvSpPr>
        <p:spPr>
          <a:xfrm>
            <a:off x="739875" y="690300"/>
            <a:ext cx="76644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ubik"/>
              <a:buNone/>
              <a:defRPr i="0" sz="4000" u="none" cap="none" strike="noStrik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6"/>
          <p:cNvSpPr txBox="1"/>
          <p:nvPr>
            <p:ph type="title"/>
          </p:nvPr>
        </p:nvSpPr>
        <p:spPr>
          <a:xfrm>
            <a:off x="739875" y="690300"/>
            <a:ext cx="76644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59" name="Google Shape;59;p16"/>
          <p:cNvSpPr txBox="1"/>
          <p:nvPr>
            <p:ph idx="1" type="body"/>
          </p:nvPr>
        </p:nvSpPr>
        <p:spPr>
          <a:xfrm>
            <a:off x="2514600" y="2100875"/>
            <a:ext cx="4114800" cy="22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7"/>
          <p:cNvSpPr txBox="1"/>
          <p:nvPr>
            <p:ph idx="1" type="body"/>
          </p:nvPr>
        </p:nvSpPr>
        <p:spPr>
          <a:xfrm>
            <a:off x="2575082" y="2946469"/>
            <a:ext cx="3886200" cy="7503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SzPts val="1000"/>
              <a:buNone/>
              <a:defRPr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SzPts val="1000"/>
              <a:buNone/>
              <a:defRPr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SzPts val="1000"/>
              <a:buNone/>
              <a:defRPr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SzPts val="1000"/>
              <a:buNone/>
              <a:defRPr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SzPts val="1000"/>
              <a:buNone/>
              <a:defRPr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62" name="Google Shape;62;p17"/>
          <p:cNvSpPr txBox="1"/>
          <p:nvPr>
            <p:ph type="title"/>
          </p:nvPr>
        </p:nvSpPr>
        <p:spPr>
          <a:xfrm>
            <a:off x="739875" y="690300"/>
            <a:ext cx="76644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rgbClr val="004873"/>
              </a:buClr>
              <a:buSzPts val="4000"/>
              <a:buFont typeface="Rubik"/>
              <a:buNone/>
              <a:defRPr i="0" sz="4000" u="none" cap="none" strike="noStrike">
                <a:solidFill>
                  <a:srgbClr val="004873"/>
                </a:solidFill>
                <a:latin typeface="Rubik"/>
                <a:ea typeface="Rubik"/>
                <a:cs typeface="Rubik"/>
                <a:sym typeface="Rubi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8"/>
          <p:cNvSpPr txBox="1"/>
          <p:nvPr>
            <p:ph type="title"/>
          </p:nvPr>
        </p:nvSpPr>
        <p:spPr>
          <a:xfrm>
            <a:off x="739875" y="690300"/>
            <a:ext cx="76644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5" name="Google Shape;65;p18"/>
          <p:cNvSpPr txBox="1"/>
          <p:nvPr>
            <p:ph idx="1" type="body"/>
          </p:nvPr>
        </p:nvSpPr>
        <p:spPr>
          <a:xfrm>
            <a:off x="1966538" y="2215988"/>
            <a:ext cx="2557200" cy="22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921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1pPr>
            <a:lvl2pPr indent="-2921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3pPr>
            <a:lvl4pPr indent="-2921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/>
            </a:lvl4pPr>
            <a:lvl5pPr indent="-2921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/>
            </a:lvl5pPr>
            <a:lvl6pPr indent="-2921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6pPr>
            <a:lvl7pPr indent="-2921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7pPr>
            <a:lvl8pPr indent="-2921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8pPr>
            <a:lvl9pPr indent="-2921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9pPr>
          </a:lstStyle>
          <a:p/>
        </p:txBody>
      </p:sp>
      <p:sp>
        <p:nvSpPr>
          <p:cNvPr id="66" name="Google Shape;66;p18"/>
          <p:cNvSpPr txBox="1"/>
          <p:nvPr>
            <p:ph idx="2" type="body"/>
          </p:nvPr>
        </p:nvSpPr>
        <p:spPr>
          <a:xfrm>
            <a:off x="4620262" y="2215988"/>
            <a:ext cx="2557200" cy="22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921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1pPr>
            <a:lvl2pPr indent="-2921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3pPr>
            <a:lvl4pPr indent="-2921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/>
            </a:lvl4pPr>
            <a:lvl5pPr indent="-2921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/>
            </a:lvl5pPr>
            <a:lvl6pPr indent="-2921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6pPr>
            <a:lvl7pPr indent="-2921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7pPr>
            <a:lvl8pPr indent="-2921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8pPr>
            <a:lvl9pPr indent="-2921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 txBox="1"/>
          <p:nvPr>
            <p:ph type="title"/>
          </p:nvPr>
        </p:nvSpPr>
        <p:spPr>
          <a:xfrm>
            <a:off x="739875" y="690300"/>
            <a:ext cx="76644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9" name="Google Shape;69;p19"/>
          <p:cNvSpPr txBox="1"/>
          <p:nvPr>
            <p:ph idx="1" type="body"/>
          </p:nvPr>
        </p:nvSpPr>
        <p:spPr>
          <a:xfrm>
            <a:off x="1759575" y="2233000"/>
            <a:ext cx="2761500" cy="19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921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1pPr>
            <a:lvl2pPr indent="-2921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3pPr>
            <a:lvl4pPr indent="-2921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/>
            </a:lvl4pPr>
            <a:lvl5pPr indent="-2921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/>
            </a:lvl5pPr>
            <a:lvl6pPr indent="-2921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6pPr>
            <a:lvl7pPr indent="-2921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7pPr>
            <a:lvl8pPr indent="-2921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8pPr>
            <a:lvl9pPr indent="-2921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2" type="body"/>
          </p:nvPr>
        </p:nvSpPr>
        <p:spPr>
          <a:xfrm>
            <a:off x="4621879" y="2233000"/>
            <a:ext cx="2762700" cy="19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921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1pPr>
            <a:lvl2pPr indent="-2921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3pPr>
            <a:lvl4pPr indent="-2921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/>
            </a:lvl4pPr>
            <a:lvl5pPr indent="-2921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/>
            </a:lvl5pPr>
            <a:lvl6pPr indent="-2921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6pPr>
            <a:lvl7pPr indent="-2921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7pPr>
            <a:lvl8pPr indent="-2921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8pPr>
            <a:lvl9pPr indent="-2921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0"/>
          <p:cNvSpPr txBox="1"/>
          <p:nvPr>
            <p:ph type="title"/>
          </p:nvPr>
        </p:nvSpPr>
        <p:spPr>
          <a:xfrm>
            <a:off x="739875" y="690300"/>
            <a:ext cx="76644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1"/>
          <p:cNvSpPr txBox="1"/>
          <p:nvPr>
            <p:ph idx="1" type="body"/>
          </p:nvPr>
        </p:nvSpPr>
        <p:spPr>
          <a:xfrm>
            <a:off x="4823694" y="2506713"/>
            <a:ext cx="2556000" cy="20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921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1pPr>
            <a:lvl2pPr indent="-2921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3pPr>
            <a:lvl4pPr indent="-2921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/>
            </a:lvl4pPr>
            <a:lvl5pPr indent="-2921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/>
            </a:lvl5pPr>
            <a:lvl6pPr indent="-2921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6pPr>
            <a:lvl7pPr indent="-2921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7pPr>
            <a:lvl8pPr indent="-2921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8pPr>
            <a:lvl9pPr indent="-2921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2" type="body"/>
          </p:nvPr>
        </p:nvSpPr>
        <p:spPr>
          <a:xfrm>
            <a:off x="1764456" y="2506713"/>
            <a:ext cx="2953200" cy="18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1pPr>
            <a:lvl2pPr indent="-228600" lvl="1" marL="914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type="title"/>
          </p:nvPr>
        </p:nvSpPr>
        <p:spPr>
          <a:xfrm>
            <a:off x="739875" y="690300"/>
            <a:ext cx="76644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rgbClr val="004873"/>
              </a:buClr>
              <a:buSzPts val="4000"/>
              <a:buFont typeface="Rubik"/>
              <a:buNone/>
              <a:defRPr i="0" sz="4000" u="none" cap="none" strike="noStrike">
                <a:solidFill>
                  <a:srgbClr val="004873"/>
                </a:solidFill>
                <a:latin typeface="Rubik"/>
                <a:ea typeface="Rubik"/>
                <a:cs typeface="Rubik"/>
                <a:sym typeface="Rubi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2"/>
          <p:cNvSpPr/>
          <p:nvPr>
            <p:ph idx="2" type="pic"/>
          </p:nvPr>
        </p:nvSpPr>
        <p:spPr>
          <a:xfrm>
            <a:off x="5388344" y="2250000"/>
            <a:ext cx="2743200" cy="2057400"/>
          </a:xfrm>
          <a:prstGeom prst="rect">
            <a:avLst/>
          </a:prstGeom>
          <a:noFill/>
          <a:ln>
            <a:noFill/>
          </a:ln>
        </p:spPr>
      </p:sp>
      <p:sp>
        <p:nvSpPr>
          <p:cNvPr id="79" name="Google Shape;79;p22"/>
          <p:cNvSpPr txBox="1"/>
          <p:nvPr>
            <p:ph idx="1" type="body"/>
          </p:nvPr>
        </p:nvSpPr>
        <p:spPr>
          <a:xfrm>
            <a:off x="1230807" y="2194544"/>
            <a:ext cx="2743200" cy="4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1pPr>
            <a:lvl2pPr indent="-228600" lvl="1" marL="914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type="title"/>
          </p:nvPr>
        </p:nvSpPr>
        <p:spPr>
          <a:xfrm>
            <a:off x="739875" y="690300"/>
            <a:ext cx="76644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rgbClr val="004873"/>
              </a:buClr>
              <a:buSzPts val="4000"/>
              <a:buFont typeface="Rubik"/>
              <a:buNone/>
              <a:defRPr i="0" sz="4000" u="none" cap="none" strike="noStrike">
                <a:solidFill>
                  <a:srgbClr val="004873"/>
                </a:solidFill>
                <a:latin typeface="Rubik"/>
                <a:ea typeface="Rubik"/>
                <a:cs typeface="Rubik"/>
                <a:sym typeface="Rubi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87" name="Google Shape;87;p2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88" name="Google Shape;88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1" name="Google Shape;91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4" name="Google Shape;94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5" name="Google Shape;95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8" name="Google Shape;98;p2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9" name="Google Shape;99;p2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0" name="Google Shape;100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3" name="Google Shape;103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6" name="Google Shape;106;p2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7" name="Google Shape;107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0" name="Google Shape;110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3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4" name="Google Shape;114;p3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15" name="Google Shape;115;p3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6" name="Google Shape;116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19" name="Google Shape;119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2" name="Google Shape;122;p3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3" name="Google Shape;123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0" Type="http://schemas.openxmlformats.org/officeDocument/2006/relationships/theme" Target="../theme/theme4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739875" y="690300"/>
            <a:ext cx="76644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rgbClr val="004873"/>
              </a:buClr>
              <a:buSzPts val="4000"/>
              <a:buFont typeface="Rubik"/>
              <a:buNone/>
              <a:defRPr i="0" sz="4000" u="none" cap="none" strike="noStrike">
                <a:solidFill>
                  <a:srgbClr val="004873"/>
                </a:solidFill>
                <a:latin typeface="Rubik"/>
                <a:ea typeface="Rubik"/>
                <a:cs typeface="Rubik"/>
                <a:sym typeface="Rubi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1917063" y="2049375"/>
            <a:ext cx="4114800" cy="22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92100" lvl="0" marL="457200" marR="0" algn="l">
              <a:spcBef>
                <a:spcPts val="300"/>
              </a:spcBef>
              <a:spcAft>
                <a:spcPts val="0"/>
              </a:spcAft>
              <a:buClr>
                <a:srgbClr val="103C5D"/>
              </a:buClr>
              <a:buSzPts val="1000"/>
              <a:buFont typeface="Rubik"/>
              <a:buChar char="•"/>
              <a:defRPr i="0" sz="1000" u="none" cap="none" strike="noStrike">
                <a:solidFill>
                  <a:srgbClr val="103C5D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-292100" lvl="1" marL="914400" marR="0" algn="l">
              <a:spcBef>
                <a:spcPts val="300"/>
              </a:spcBef>
              <a:spcAft>
                <a:spcPts val="0"/>
              </a:spcAft>
              <a:buClr>
                <a:srgbClr val="103C5D"/>
              </a:buClr>
              <a:buSzPts val="1000"/>
              <a:buFont typeface="Rubik"/>
              <a:buChar char="–"/>
              <a:defRPr i="0" sz="1000" u="none" cap="none" strike="noStrike">
                <a:solidFill>
                  <a:srgbClr val="103C5D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-292100" lvl="2" marL="1371600" marR="0" algn="l">
              <a:spcBef>
                <a:spcPts val="200"/>
              </a:spcBef>
              <a:spcAft>
                <a:spcPts val="0"/>
              </a:spcAft>
              <a:buClr>
                <a:srgbClr val="103C5D"/>
              </a:buClr>
              <a:buSzPts val="1000"/>
              <a:buFont typeface="Rubik"/>
              <a:buChar char="•"/>
              <a:defRPr i="0" sz="1000" u="none" cap="none" strike="noStrike">
                <a:solidFill>
                  <a:srgbClr val="103C5D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-292100" lvl="3" marL="1828800" marR="0" algn="l">
              <a:spcBef>
                <a:spcPts val="200"/>
              </a:spcBef>
              <a:spcAft>
                <a:spcPts val="0"/>
              </a:spcAft>
              <a:buClr>
                <a:srgbClr val="103C5D"/>
              </a:buClr>
              <a:buSzPts val="1000"/>
              <a:buFont typeface="Rubik"/>
              <a:buChar char="–"/>
              <a:defRPr i="0" sz="1000" u="none" cap="none" strike="noStrike">
                <a:solidFill>
                  <a:srgbClr val="103C5D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-292100" lvl="4" marL="2286000" marR="0" algn="l">
              <a:spcBef>
                <a:spcPts val="200"/>
              </a:spcBef>
              <a:spcAft>
                <a:spcPts val="0"/>
              </a:spcAft>
              <a:buClr>
                <a:srgbClr val="103C5D"/>
              </a:buClr>
              <a:buSzPts val="1000"/>
              <a:buFont typeface="Rubik"/>
              <a:buChar char="»"/>
              <a:defRPr i="0" sz="1000" u="none" cap="none" strike="noStrike">
                <a:solidFill>
                  <a:srgbClr val="103C5D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-292100" lvl="5" marL="2743200" marR="0" algn="l">
              <a:spcBef>
                <a:spcPts val="200"/>
              </a:spcBef>
              <a:spcAft>
                <a:spcPts val="0"/>
              </a:spcAft>
              <a:buClr>
                <a:srgbClr val="103C5D"/>
              </a:buClr>
              <a:buSzPts val="1000"/>
              <a:buFont typeface="Rubik"/>
              <a:buChar char="•"/>
              <a:defRPr i="0" sz="1000" u="none" cap="none" strike="noStrike">
                <a:solidFill>
                  <a:srgbClr val="103C5D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-292100" lvl="6" marL="3200400" marR="0" algn="l">
              <a:spcBef>
                <a:spcPts val="200"/>
              </a:spcBef>
              <a:spcAft>
                <a:spcPts val="0"/>
              </a:spcAft>
              <a:buClr>
                <a:srgbClr val="103C5D"/>
              </a:buClr>
              <a:buSzPts val="1000"/>
              <a:buFont typeface="Rubik"/>
              <a:buChar char="•"/>
              <a:defRPr i="0" sz="1000" u="none" cap="none" strike="noStrike">
                <a:solidFill>
                  <a:srgbClr val="103C5D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-292100" lvl="7" marL="3657600" marR="0" algn="l">
              <a:spcBef>
                <a:spcPts val="200"/>
              </a:spcBef>
              <a:spcAft>
                <a:spcPts val="0"/>
              </a:spcAft>
              <a:buClr>
                <a:srgbClr val="103C5D"/>
              </a:buClr>
              <a:buSzPts val="1000"/>
              <a:buFont typeface="Rubik"/>
              <a:buChar char="•"/>
              <a:defRPr i="0" sz="1000" u="none" cap="none" strike="noStrike">
                <a:solidFill>
                  <a:srgbClr val="103C5D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-292100" lvl="8" marL="4114800" marR="0" algn="l">
              <a:spcBef>
                <a:spcPts val="200"/>
              </a:spcBef>
              <a:spcAft>
                <a:spcPts val="0"/>
              </a:spcAft>
              <a:buClr>
                <a:srgbClr val="103C5D"/>
              </a:buClr>
              <a:buSzPts val="1000"/>
              <a:buFont typeface="Rubik"/>
              <a:buChar char="•"/>
              <a:defRPr i="0" sz="1000" u="none" cap="none" strike="noStrike">
                <a:solidFill>
                  <a:srgbClr val="103C5D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3F3F3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3" name="Google Shape;83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4" name="Google Shape;84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image" Target="../media/image2.png"/><Relationship Id="rId13" Type="http://schemas.openxmlformats.org/officeDocument/2006/relationships/image" Target="../media/image15.gif"/><Relationship Id="rId12" Type="http://schemas.openxmlformats.org/officeDocument/2006/relationships/image" Target="../media/image6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8.jpg"/><Relationship Id="rId4" Type="http://schemas.openxmlformats.org/officeDocument/2006/relationships/image" Target="../media/image5.png"/><Relationship Id="rId9" Type="http://schemas.openxmlformats.org/officeDocument/2006/relationships/image" Target="../media/image31.png"/><Relationship Id="rId15" Type="http://schemas.openxmlformats.org/officeDocument/2006/relationships/image" Target="../media/image11.png"/><Relationship Id="rId14" Type="http://schemas.openxmlformats.org/officeDocument/2006/relationships/image" Target="../media/image4.png"/><Relationship Id="rId16" Type="http://schemas.openxmlformats.org/officeDocument/2006/relationships/image" Target="../media/image19.png"/><Relationship Id="rId5" Type="http://schemas.openxmlformats.org/officeDocument/2006/relationships/image" Target="../media/image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jpg"/><Relationship Id="rId4" Type="http://schemas.openxmlformats.org/officeDocument/2006/relationships/image" Target="../media/image7.png"/><Relationship Id="rId5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8.jpg"/><Relationship Id="rId4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8.jpg"/><Relationship Id="rId4" Type="http://schemas.openxmlformats.org/officeDocument/2006/relationships/image" Target="../media/image3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8.jpg"/><Relationship Id="rId4" Type="http://schemas.openxmlformats.org/officeDocument/2006/relationships/image" Target="../media/image3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youtube.com/watch?v=mSdGrwVdWNo" TargetMode="External"/><Relationship Id="rId4" Type="http://schemas.openxmlformats.org/officeDocument/2006/relationships/image" Target="../media/image2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www.youtube.com/watch?v=lGA-jY7uLr8" TargetMode="External"/><Relationship Id="rId4" Type="http://schemas.openxmlformats.org/officeDocument/2006/relationships/image" Target="../media/image23.jpg"/><Relationship Id="rId9" Type="http://schemas.openxmlformats.org/officeDocument/2006/relationships/image" Target="../media/image27.png"/><Relationship Id="rId5" Type="http://schemas.openxmlformats.org/officeDocument/2006/relationships/image" Target="../media/image26.png"/><Relationship Id="rId6" Type="http://schemas.openxmlformats.org/officeDocument/2006/relationships/image" Target="../media/image39.gif"/><Relationship Id="rId7" Type="http://schemas.openxmlformats.org/officeDocument/2006/relationships/image" Target="../media/image22.gif"/><Relationship Id="rId8" Type="http://schemas.openxmlformats.org/officeDocument/2006/relationships/image" Target="../media/image24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www.youtube.com/watch?v=cpGuKa6n8x4" TargetMode="External"/><Relationship Id="rId4" Type="http://schemas.openxmlformats.org/officeDocument/2006/relationships/image" Target="../media/image3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www.youtube.com/watch?v=lGA-jY7uLr8" TargetMode="External"/><Relationship Id="rId4" Type="http://schemas.openxmlformats.org/officeDocument/2006/relationships/image" Target="../media/image23.jpg"/><Relationship Id="rId5" Type="http://schemas.openxmlformats.org/officeDocument/2006/relationships/image" Target="../media/image30.png"/><Relationship Id="rId6" Type="http://schemas.openxmlformats.org/officeDocument/2006/relationships/image" Target="../media/image27.png"/><Relationship Id="rId7" Type="http://schemas.openxmlformats.org/officeDocument/2006/relationships/image" Target="../media/image36.gif"/><Relationship Id="rId8" Type="http://schemas.openxmlformats.org/officeDocument/2006/relationships/image" Target="../media/image35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Relationship Id="rId4" Type="http://schemas.openxmlformats.org/officeDocument/2006/relationships/image" Target="../media/image34.png"/><Relationship Id="rId5" Type="http://schemas.openxmlformats.org/officeDocument/2006/relationships/image" Target="../media/image29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8.jp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5"/>
          <p:cNvSpPr/>
          <p:nvPr/>
        </p:nvSpPr>
        <p:spPr>
          <a:xfrm>
            <a:off x="0" y="0"/>
            <a:ext cx="9144000" cy="51435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60" l="0" r="0" t="-9260"/>
            </a:stretch>
          </a:blipFill>
          <a:ln>
            <a:noFill/>
          </a:ln>
        </p:spPr>
      </p:sp>
      <p:sp>
        <p:nvSpPr>
          <p:cNvPr id="131" name="Google Shape;131;p35"/>
          <p:cNvSpPr/>
          <p:nvPr/>
        </p:nvSpPr>
        <p:spPr>
          <a:xfrm>
            <a:off x="8364425" y="-49937"/>
            <a:ext cx="836400" cy="5243400"/>
          </a:xfrm>
          <a:prstGeom prst="rect">
            <a:avLst/>
          </a:prstGeom>
          <a:solidFill>
            <a:srgbClr val="73C6FF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35"/>
          <p:cNvSpPr/>
          <p:nvPr/>
        </p:nvSpPr>
        <p:spPr>
          <a:xfrm rot="-9530324">
            <a:off x="207015" y="1939298"/>
            <a:ext cx="979506" cy="663597"/>
          </a:xfrm>
          <a:custGeom>
            <a:rect b="b" l="l" r="r" t="t"/>
            <a:pathLst>
              <a:path extrusionOk="0" h="1328440" w="1964422">
                <a:moveTo>
                  <a:pt x="0" y="0"/>
                </a:moveTo>
                <a:lnTo>
                  <a:pt x="1964422" y="0"/>
                </a:lnTo>
                <a:lnTo>
                  <a:pt x="1964422" y="1328440"/>
                </a:lnTo>
                <a:lnTo>
                  <a:pt x="0" y="13284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3" name="Google Shape;133;p35"/>
          <p:cNvSpPr/>
          <p:nvPr/>
        </p:nvSpPr>
        <p:spPr>
          <a:xfrm flipH="1" rot="-241454">
            <a:off x="354539" y="1144565"/>
            <a:ext cx="682457" cy="1338898"/>
          </a:xfrm>
          <a:custGeom>
            <a:rect b="b" l="l" r="r" t="t"/>
            <a:pathLst>
              <a:path extrusionOk="0" h="2671259" w="1368390">
                <a:moveTo>
                  <a:pt x="1368390" y="0"/>
                </a:moveTo>
                <a:lnTo>
                  <a:pt x="0" y="0"/>
                </a:lnTo>
                <a:lnTo>
                  <a:pt x="0" y="2671258"/>
                </a:lnTo>
                <a:lnTo>
                  <a:pt x="1368390" y="2671258"/>
                </a:lnTo>
                <a:lnTo>
                  <a:pt x="136839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20" l="0" r="0" t="-220"/>
            </a:stretch>
          </a:blipFill>
          <a:ln>
            <a:noFill/>
          </a:ln>
        </p:spPr>
      </p:sp>
      <p:sp>
        <p:nvSpPr>
          <p:cNvPr id="134" name="Google Shape;134;p35"/>
          <p:cNvSpPr/>
          <p:nvPr/>
        </p:nvSpPr>
        <p:spPr>
          <a:xfrm>
            <a:off x="979896" y="514350"/>
            <a:ext cx="3182003" cy="131257"/>
          </a:xfrm>
          <a:custGeom>
            <a:rect b="b" l="l" r="r" t="t"/>
            <a:pathLst>
              <a:path extrusionOk="0" h="262515" w="6364006">
                <a:moveTo>
                  <a:pt x="0" y="0"/>
                </a:moveTo>
                <a:lnTo>
                  <a:pt x="6364007" y="0"/>
                </a:lnTo>
                <a:lnTo>
                  <a:pt x="6364007" y="262515"/>
                </a:lnTo>
                <a:lnTo>
                  <a:pt x="0" y="2625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5" name="Google Shape;135;p35"/>
          <p:cNvSpPr/>
          <p:nvPr/>
        </p:nvSpPr>
        <p:spPr>
          <a:xfrm>
            <a:off x="979896" y="4563521"/>
            <a:ext cx="3182003" cy="131257"/>
          </a:xfrm>
          <a:custGeom>
            <a:rect b="b" l="l" r="r" t="t"/>
            <a:pathLst>
              <a:path extrusionOk="0" h="262515" w="6364006">
                <a:moveTo>
                  <a:pt x="0" y="0"/>
                </a:moveTo>
                <a:lnTo>
                  <a:pt x="6364007" y="0"/>
                </a:lnTo>
                <a:lnTo>
                  <a:pt x="6364007" y="262516"/>
                </a:lnTo>
                <a:lnTo>
                  <a:pt x="0" y="2625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6" name="Google Shape;136;p35"/>
          <p:cNvSpPr/>
          <p:nvPr/>
        </p:nvSpPr>
        <p:spPr>
          <a:xfrm>
            <a:off x="979896" y="759033"/>
            <a:ext cx="415979" cy="746151"/>
          </a:xfrm>
          <a:custGeom>
            <a:rect b="b" l="l" r="r" t="t"/>
            <a:pathLst>
              <a:path extrusionOk="0" h="1492302" w="831958">
                <a:moveTo>
                  <a:pt x="0" y="0"/>
                </a:moveTo>
                <a:lnTo>
                  <a:pt x="831959" y="0"/>
                </a:lnTo>
                <a:lnTo>
                  <a:pt x="831959" y="1492301"/>
                </a:lnTo>
                <a:lnTo>
                  <a:pt x="0" y="1492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7" name="Google Shape;137;p35"/>
          <p:cNvSpPr/>
          <p:nvPr/>
        </p:nvSpPr>
        <p:spPr>
          <a:xfrm>
            <a:off x="1395876" y="739321"/>
            <a:ext cx="701721" cy="765862"/>
          </a:xfrm>
          <a:custGeom>
            <a:rect b="b" l="l" r="r" t="t"/>
            <a:pathLst>
              <a:path extrusionOk="0" h="1531724" w="1403442">
                <a:moveTo>
                  <a:pt x="0" y="0"/>
                </a:moveTo>
                <a:lnTo>
                  <a:pt x="1403441" y="0"/>
                </a:lnTo>
                <a:lnTo>
                  <a:pt x="1403441" y="1531724"/>
                </a:lnTo>
                <a:lnTo>
                  <a:pt x="0" y="15317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8" name="Google Shape;138;p35"/>
          <p:cNvSpPr/>
          <p:nvPr/>
        </p:nvSpPr>
        <p:spPr>
          <a:xfrm>
            <a:off x="2144892" y="739321"/>
            <a:ext cx="663428" cy="765862"/>
          </a:xfrm>
          <a:custGeom>
            <a:rect b="b" l="l" r="r" t="t"/>
            <a:pathLst>
              <a:path extrusionOk="0" h="1531724" w="1326856">
                <a:moveTo>
                  <a:pt x="0" y="0"/>
                </a:moveTo>
                <a:lnTo>
                  <a:pt x="1326855" y="0"/>
                </a:lnTo>
                <a:lnTo>
                  <a:pt x="1326855" y="1531724"/>
                </a:lnTo>
                <a:lnTo>
                  <a:pt x="0" y="15317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9" name="Google Shape;139;p35"/>
          <p:cNvSpPr/>
          <p:nvPr/>
        </p:nvSpPr>
        <p:spPr>
          <a:xfrm>
            <a:off x="2887306" y="759033"/>
            <a:ext cx="632363" cy="746151"/>
          </a:xfrm>
          <a:custGeom>
            <a:rect b="b" l="l" r="r" t="t"/>
            <a:pathLst>
              <a:path extrusionOk="0" h="1492302" w="1264726">
                <a:moveTo>
                  <a:pt x="0" y="0"/>
                </a:moveTo>
                <a:lnTo>
                  <a:pt x="1264726" y="0"/>
                </a:lnTo>
                <a:lnTo>
                  <a:pt x="1264726" y="1492301"/>
                </a:lnTo>
                <a:lnTo>
                  <a:pt x="0" y="1492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0" name="Google Shape;140;p35"/>
          <p:cNvSpPr/>
          <p:nvPr/>
        </p:nvSpPr>
        <p:spPr>
          <a:xfrm>
            <a:off x="3596690" y="759033"/>
            <a:ext cx="565209" cy="746151"/>
          </a:xfrm>
          <a:custGeom>
            <a:rect b="b" l="l" r="r" t="t"/>
            <a:pathLst>
              <a:path extrusionOk="0" h="1492302" w="1130418">
                <a:moveTo>
                  <a:pt x="0" y="0"/>
                </a:moveTo>
                <a:lnTo>
                  <a:pt x="1130419" y="0"/>
                </a:lnTo>
                <a:lnTo>
                  <a:pt x="1130419" y="1492301"/>
                </a:lnTo>
                <a:lnTo>
                  <a:pt x="0" y="1492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1" name="Google Shape;141;p35"/>
          <p:cNvSpPr/>
          <p:nvPr/>
        </p:nvSpPr>
        <p:spPr>
          <a:xfrm rot="-655073">
            <a:off x="233407" y="3793118"/>
            <a:ext cx="966469" cy="906064"/>
          </a:xfrm>
          <a:custGeom>
            <a:rect b="b" l="l" r="r" t="t"/>
            <a:pathLst>
              <a:path extrusionOk="0" h="1806424" w="1926853">
                <a:moveTo>
                  <a:pt x="0" y="0"/>
                </a:moveTo>
                <a:lnTo>
                  <a:pt x="1926853" y="0"/>
                </a:lnTo>
                <a:lnTo>
                  <a:pt x="1926853" y="1806424"/>
                </a:lnTo>
                <a:lnTo>
                  <a:pt x="0" y="18064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2" name="Google Shape;142;p35"/>
          <p:cNvSpPr txBox="1"/>
          <p:nvPr/>
        </p:nvSpPr>
        <p:spPr>
          <a:xfrm>
            <a:off x="1236000" y="1569200"/>
            <a:ext cx="2925900" cy="13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rgbClr val="FFFF00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LO: </a:t>
            </a:r>
            <a:r>
              <a:rPr lang="en-GB" sz="2200" u="sng">
                <a:solidFill>
                  <a:srgbClr val="D9D2E9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To Consolidate Descriptive Writing Skills</a:t>
            </a:r>
            <a:endParaRPr sz="2200" u="sng">
              <a:solidFill>
                <a:srgbClr val="D9D2E9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  <p:pic>
        <p:nvPicPr>
          <p:cNvPr id="143" name="Google Shape;143;p3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305575" y="2756763"/>
            <a:ext cx="2790987" cy="1496513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35"/>
          <p:cNvSpPr/>
          <p:nvPr/>
        </p:nvSpPr>
        <p:spPr>
          <a:xfrm>
            <a:off x="4358650" y="749250"/>
            <a:ext cx="2166761" cy="2899344"/>
          </a:xfrm>
          <a:custGeom>
            <a:rect b="b" l="l" r="r" t="t"/>
            <a:pathLst>
              <a:path extrusionOk="0" h="6040301" w="4333522">
                <a:moveTo>
                  <a:pt x="0" y="0"/>
                </a:moveTo>
                <a:lnTo>
                  <a:pt x="4333523" y="0"/>
                </a:lnTo>
                <a:lnTo>
                  <a:pt x="4333523" y="6040300"/>
                </a:lnTo>
                <a:lnTo>
                  <a:pt x="0" y="6040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 cap="sq" cmpd="sng" w="38025">
            <a:solidFill>
              <a:srgbClr val="73C6FF"/>
            </a:solidFill>
            <a:prstDash val="dash"/>
            <a:miter lim="8000"/>
            <a:headEnd len="sm" w="sm" type="none"/>
            <a:tailEnd len="sm" w="sm" type="none"/>
          </a:ln>
        </p:spPr>
      </p:sp>
      <p:sp>
        <p:nvSpPr>
          <p:cNvPr id="145" name="Google Shape;145;p35"/>
          <p:cNvSpPr/>
          <p:nvPr/>
        </p:nvSpPr>
        <p:spPr>
          <a:xfrm>
            <a:off x="6441792" y="514350"/>
            <a:ext cx="2170205" cy="2899344"/>
          </a:xfrm>
          <a:custGeom>
            <a:rect b="b" l="l" r="r" t="t"/>
            <a:pathLst>
              <a:path extrusionOk="0" h="6040301" w="4340411">
                <a:moveTo>
                  <a:pt x="0" y="0"/>
                </a:moveTo>
                <a:lnTo>
                  <a:pt x="4340411" y="0"/>
                </a:lnTo>
                <a:lnTo>
                  <a:pt x="4340411" y="6040301"/>
                </a:lnTo>
                <a:lnTo>
                  <a:pt x="0" y="6040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-2190" r="-2180" t="0"/>
            </a:stretch>
          </a:blipFill>
          <a:ln cap="sq" cmpd="sng" w="38025">
            <a:solidFill>
              <a:srgbClr val="73C6FF"/>
            </a:solidFill>
            <a:prstDash val="dash"/>
            <a:miter lim="8000"/>
            <a:headEnd len="sm" w="sm" type="none"/>
            <a:tailEnd len="sm" w="sm" type="none"/>
          </a:ln>
        </p:spPr>
      </p:sp>
      <p:pic>
        <p:nvPicPr>
          <p:cNvPr id="146" name="Google Shape;146;p35"/>
          <p:cNvPicPr preferRelativeResize="0"/>
          <p:nvPr/>
        </p:nvPicPr>
        <p:blipFill rotWithShape="1">
          <a:blip r:embed="rId16">
            <a:alphaModFix/>
          </a:blip>
          <a:srcRect b="6810" l="0" r="1845" t="1773"/>
          <a:stretch/>
        </p:blipFill>
        <p:spPr>
          <a:xfrm>
            <a:off x="5634058" y="1730801"/>
            <a:ext cx="2162471" cy="2899399"/>
          </a:xfrm>
          <a:prstGeom prst="rect">
            <a:avLst/>
          </a:prstGeom>
          <a:noFill/>
          <a:ln cap="flat" cmpd="sng" w="38025">
            <a:solidFill>
              <a:srgbClr val="73C6FF"/>
            </a:solidFill>
            <a:prstDash val="dash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lated image" id="151" name="Google Shape;151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3394" y="813483"/>
            <a:ext cx="4468674" cy="3346542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sp>
        <p:nvSpPr>
          <p:cNvPr id="152" name="Google Shape;152;p36"/>
          <p:cNvSpPr/>
          <p:nvPr/>
        </p:nvSpPr>
        <p:spPr>
          <a:xfrm>
            <a:off x="144379" y="84221"/>
            <a:ext cx="8871300" cy="4945200"/>
          </a:xfrm>
          <a:prstGeom prst="rect">
            <a:avLst/>
          </a:prstGeom>
          <a:noFill/>
          <a:ln cap="flat" cmpd="sng" w="107950">
            <a:solidFill>
              <a:srgbClr val="D663D2"/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3" name="Google Shape;153;p36"/>
          <p:cNvPicPr preferRelativeResize="0"/>
          <p:nvPr/>
        </p:nvPicPr>
        <p:blipFill rotWithShape="1">
          <a:blip r:embed="rId4">
            <a:alphaModFix/>
          </a:blip>
          <a:srcRect b="33404" l="29602" r="17243" t="50708"/>
          <a:stretch/>
        </p:blipFill>
        <p:spPr>
          <a:xfrm>
            <a:off x="0" y="0"/>
            <a:ext cx="3892437" cy="490533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350"/>
              </a:srgbClr>
            </a:outerShdw>
          </a:effectLst>
        </p:spPr>
      </p:pic>
      <p:sp>
        <p:nvSpPr>
          <p:cNvPr id="154" name="Google Shape;154;p36"/>
          <p:cNvSpPr txBox="1"/>
          <p:nvPr/>
        </p:nvSpPr>
        <p:spPr>
          <a:xfrm rot="156634">
            <a:off x="4338187" y="117954"/>
            <a:ext cx="4584258" cy="523711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 Minute Writing Challenge</a:t>
            </a:r>
            <a:endParaRPr b="1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36"/>
          <p:cNvSpPr txBox="1"/>
          <p:nvPr/>
        </p:nvSpPr>
        <p:spPr>
          <a:xfrm rot="-211327">
            <a:off x="275491" y="1095357"/>
            <a:ext cx="1601725" cy="369725"/>
          </a:xfrm>
          <a:prstGeom prst="rect">
            <a:avLst/>
          </a:prstGeom>
          <a:gradFill>
            <a:gsLst>
              <a:gs pos="0">
                <a:srgbClr val="E7A5E4"/>
              </a:gs>
              <a:gs pos="35000">
                <a:srgbClr val="ECC1EC"/>
              </a:gs>
              <a:gs pos="100000">
                <a:srgbClr val="F8E6F8"/>
              </a:gs>
            </a:gsLst>
            <a:lin ang="16200038" scaled="0"/>
          </a:gradFill>
          <a:ln cap="flat" cmpd="sng" w="9525">
            <a:solidFill>
              <a:srgbClr val="90238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Streaks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36"/>
          <p:cNvSpPr txBox="1"/>
          <p:nvPr/>
        </p:nvSpPr>
        <p:spPr>
          <a:xfrm>
            <a:off x="316788" y="1543786"/>
            <a:ext cx="1629000" cy="369300"/>
          </a:xfrm>
          <a:prstGeom prst="rect">
            <a:avLst/>
          </a:prstGeom>
          <a:gradFill>
            <a:gsLst>
              <a:gs pos="0">
                <a:srgbClr val="AB98FF"/>
              </a:gs>
              <a:gs pos="35000">
                <a:srgbClr val="C0B7FF"/>
              </a:gs>
              <a:gs pos="100000">
                <a:srgbClr val="E4E1FF"/>
              </a:gs>
            </a:gsLst>
            <a:lin ang="16200038" scaled="0"/>
          </a:gradFill>
          <a:ln cap="flat" cmpd="sng" w="9525">
            <a:solidFill>
              <a:srgbClr val="7056D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Translucent 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36"/>
          <p:cNvSpPr txBox="1"/>
          <p:nvPr/>
        </p:nvSpPr>
        <p:spPr>
          <a:xfrm rot="334153">
            <a:off x="329592" y="2120813"/>
            <a:ext cx="1536352" cy="370496"/>
          </a:xfrm>
          <a:prstGeom prst="rect">
            <a:avLst/>
          </a:prstGeom>
          <a:gradFill>
            <a:gsLst>
              <a:gs pos="0">
                <a:srgbClr val="88D3FF"/>
              </a:gs>
              <a:gs pos="35000">
                <a:srgbClr val="ABDEFF"/>
              </a:gs>
              <a:gs pos="100000">
                <a:srgbClr val="DCF1FF"/>
              </a:gs>
            </a:gsLst>
            <a:lin ang="16200038" scaled="0"/>
          </a:gradFill>
          <a:ln cap="flat" cmpd="sng" w="9525">
            <a:solidFill>
              <a:srgbClr val="3EA1EB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Shimmering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36"/>
          <p:cNvSpPr txBox="1"/>
          <p:nvPr/>
        </p:nvSpPr>
        <p:spPr>
          <a:xfrm>
            <a:off x="351987" y="2698541"/>
            <a:ext cx="1171200" cy="369300"/>
          </a:xfrm>
          <a:prstGeom prst="rect">
            <a:avLst/>
          </a:prstGeom>
          <a:gradFill>
            <a:gsLst>
              <a:gs pos="0">
                <a:srgbClr val="AB98FF"/>
              </a:gs>
              <a:gs pos="35000">
                <a:srgbClr val="C0B7FF"/>
              </a:gs>
              <a:gs pos="100000">
                <a:srgbClr val="E4E1FF"/>
              </a:gs>
            </a:gsLst>
            <a:lin ang="16200038" scaled="0"/>
          </a:gradFill>
          <a:ln cap="flat" cmpd="sng" w="9525">
            <a:solidFill>
              <a:srgbClr val="7056D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Haze 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36"/>
          <p:cNvSpPr txBox="1"/>
          <p:nvPr/>
        </p:nvSpPr>
        <p:spPr>
          <a:xfrm>
            <a:off x="351987" y="3793564"/>
            <a:ext cx="1332300" cy="369300"/>
          </a:xfrm>
          <a:prstGeom prst="rect">
            <a:avLst/>
          </a:prstGeom>
          <a:gradFill>
            <a:gsLst>
              <a:gs pos="0">
                <a:srgbClr val="E7A5E4"/>
              </a:gs>
              <a:gs pos="35000">
                <a:srgbClr val="ECC1EC"/>
              </a:gs>
              <a:gs pos="100000">
                <a:srgbClr val="F8E6F8"/>
              </a:gs>
            </a:gsLst>
            <a:lin ang="16200038" scaled="0"/>
          </a:gradFill>
          <a:ln cap="flat" cmpd="sng" w="9525">
            <a:solidFill>
              <a:srgbClr val="90238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Blush 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36"/>
          <p:cNvSpPr txBox="1"/>
          <p:nvPr/>
        </p:nvSpPr>
        <p:spPr>
          <a:xfrm rot="-294062">
            <a:off x="305792" y="622528"/>
            <a:ext cx="1257096" cy="370229"/>
          </a:xfrm>
          <a:prstGeom prst="rect">
            <a:avLst/>
          </a:prstGeom>
          <a:gradFill>
            <a:gsLst>
              <a:gs pos="0">
                <a:srgbClr val="CF99FF"/>
              </a:gs>
              <a:gs pos="35000">
                <a:srgbClr val="DBB8FF"/>
              </a:gs>
              <a:gs pos="100000">
                <a:srgbClr val="F0E2FF"/>
              </a:gs>
            </a:gsLst>
            <a:lin ang="16200038" scaled="0"/>
          </a:gradFill>
          <a:ln cap="flat" cmpd="sng" w="9525">
            <a:solidFill>
              <a:srgbClr val="9750D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Apricot 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36"/>
          <p:cNvSpPr txBox="1"/>
          <p:nvPr/>
        </p:nvSpPr>
        <p:spPr>
          <a:xfrm rot="-365659">
            <a:off x="347951" y="3232491"/>
            <a:ext cx="1181175" cy="370679"/>
          </a:xfrm>
          <a:prstGeom prst="rect">
            <a:avLst/>
          </a:prstGeom>
          <a:gradFill>
            <a:gsLst>
              <a:gs pos="0">
                <a:srgbClr val="BABABA"/>
              </a:gs>
              <a:gs pos="35000">
                <a:srgbClr val="CFCFCF"/>
              </a:gs>
              <a:gs pos="100000">
                <a:srgbClr val="EDEDED"/>
              </a:gs>
            </a:gsLst>
            <a:lin ang="16200038" scaled="0"/>
          </a:gra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Flare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36"/>
          <p:cNvSpPr txBox="1"/>
          <p:nvPr/>
        </p:nvSpPr>
        <p:spPr>
          <a:xfrm>
            <a:off x="6431846" y="1913080"/>
            <a:ext cx="1879500" cy="646500"/>
          </a:xfrm>
          <a:prstGeom prst="rect">
            <a:avLst/>
          </a:prstGeom>
          <a:gradFill>
            <a:gsLst>
              <a:gs pos="0">
                <a:srgbClr val="CF99FF"/>
              </a:gs>
              <a:gs pos="35000">
                <a:srgbClr val="DBB8FF"/>
              </a:gs>
              <a:gs pos="100000">
                <a:srgbClr val="F0E2FF"/>
              </a:gs>
            </a:gsLst>
            <a:lin ang="16200038" scaled="0"/>
          </a:gradFill>
          <a:ln cap="flat" cmpd="sng" w="9525">
            <a:solidFill>
              <a:srgbClr val="9750D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Include a one line paragraph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36"/>
          <p:cNvSpPr txBox="1"/>
          <p:nvPr/>
        </p:nvSpPr>
        <p:spPr>
          <a:xfrm rot="-122917">
            <a:off x="6414886" y="829998"/>
            <a:ext cx="1913423" cy="923773"/>
          </a:xfrm>
          <a:prstGeom prst="rect">
            <a:avLst/>
          </a:prstGeom>
          <a:gradFill>
            <a:gsLst>
              <a:gs pos="0">
                <a:srgbClr val="BABABA"/>
              </a:gs>
              <a:gs pos="35000">
                <a:srgbClr val="CFCFCF"/>
              </a:gs>
              <a:gs pos="100000">
                <a:srgbClr val="EDEDED"/>
              </a:gs>
            </a:gsLst>
            <a:lin ang="16200038" scaled="0"/>
          </a:gra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First sentence should begin with a preposition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36"/>
          <p:cNvSpPr txBox="1"/>
          <p:nvPr/>
        </p:nvSpPr>
        <p:spPr>
          <a:xfrm rot="167576">
            <a:off x="6432691" y="2955730"/>
            <a:ext cx="1877831" cy="924178"/>
          </a:xfrm>
          <a:prstGeom prst="rect">
            <a:avLst/>
          </a:prstGeom>
          <a:gradFill>
            <a:gsLst>
              <a:gs pos="0">
                <a:srgbClr val="E7A5E4"/>
              </a:gs>
              <a:gs pos="35000">
                <a:srgbClr val="ECC1EC"/>
              </a:gs>
              <a:gs pos="100000">
                <a:srgbClr val="F8E6F8"/>
              </a:gs>
            </a:gsLst>
            <a:lin ang="16200038" scaled="0"/>
          </a:gradFill>
          <a:ln cap="flat" cmpd="sng" w="9525">
            <a:solidFill>
              <a:srgbClr val="90238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Third sentence should begin with an adverb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36"/>
          <p:cNvSpPr txBox="1"/>
          <p:nvPr/>
        </p:nvSpPr>
        <p:spPr>
          <a:xfrm>
            <a:off x="1443802" y="4412580"/>
            <a:ext cx="2448600" cy="369300"/>
          </a:xfrm>
          <a:prstGeom prst="rect">
            <a:avLst/>
          </a:prstGeom>
          <a:gradFill>
            <a:gsLst>
              <a:gs pos="0">
                <a:srgbClr val="AB98FF"/>
              </a:gs>
              <a:gs pos="35000">
                <a:srgbClr val="C0B7FF"/>
              </a:gs>
              <a:gs pos="100000">
                <a:srgbClr val="E4E1FF"/>
              </a:gs>
            </a:gsLst>
            <a:lin ang="16200038" scaled="0"/>
          </a:gradFill>
          <a:ln cap="flat" cmpd="sng" w="9525">
            <a:solidFill>
              <a:srgbClr val="7056D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Simile for a flower.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36"/>
          <p:cNvSpPr txBox="1"/>
          <p:nvPr/>
        </p:nvSpPr>
        <p:spPr>
          <a:xfrm>
            <a:off x="4159731" y="4412580"/>
            <a:ext cx="3518400" cy="369300"/>
          </a:xfrm>
          <a:prstGeom prst="rect">
            <a:avLst/>
          </a:prstGeom>
          <a:gradFill>
            <a:gsLst>
              <a:gs pos="0">
                <a:srgbClr val="88D3FF"/>
              </a:gs>
              <a:gs pos="35000">
                <a:srgbClr val="ABDEFF"/>
              </a:gs>
              <a:gs pos="100000">
                <a:srgbClr val="DCF1FF"/>
              </a:gs>
            </a:gsLst>
            <a:lin ang="16200038" scaled="0"/>
          </a:gradFill>
          <a:ln cap="flat" cmpd="sng" w="9525">
            <a:solidFill>
              <a:srgbClr val="3EA1EB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Describe a taste.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7" name="Google Shape;167;p36"/>
          <p:cNvPicPr preferRelativeResize="0"/>
          <p:nvPr/>
        </p:nvPicPr>
        <p:blipFill rotWithShape="1">
          <a:blip r:embed="rId5">
            <a:alphaModFix/>
          </a:blip>
          <a:srcRect b="21233" l="36644" r="26399" t="24602"/>
          <a:stretch/>
        </p:blipFill>
        <p:spPr>
          <a:xfrm>
            <a:off x="0" y="4412579"/>
            <a:ext cx="1176471" cy="727069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35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843303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7"/>
          <p:cNvSpPr/>
          <p:nvPr/>
        </p:nvSpPr>
        <p:spPr>
          <a:xfrm>
            <a:off x="7080625" y="8975"/>
            <a:ext cx="2100600" cy="5134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Start Big!</a:t>
            </a:r>
            <a:endParaRPr sz="30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Set the Scene!</a:t>
            </a:r>
            <a:endParaRPr sz="30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Then</a:t>
            </a:r>
            <a:r>
              <a:rPr lang="en-GB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r>
              <a:rPr lang="en-GB" sz="2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slowly</a:t>
            </a:r>
            <a:r>
              <a:rPr lang="en-GB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r>
              <a:rPr lang="en-GB" sz="15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zoom</a:t>
            </a:r>
            <a:r>
              <a:rPr lang="en-GB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r>
              <a:rPr lang="en-GB" sz="1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in</a:t>
            </a:r>
            <a:endParaRPr sz="10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38"/>
          <p:cNvPicPr preferRelativeResize="0"/>
          <p:nvPr/>
        </p:nvPicPr>
        <p:blipFill rotWithShape="1">
          <a:blip r:embed="rId3">
            <a:alphaModFix/>
          </a:blip>
          <a:srcRect b="4289" l="0" r="-837" t="4453"/>
          <a:stretch/>
        </p:blipFill>
        <p:spPr>
          <a:xfrm>
            <a:off x="4436200" y="-54387"/>
            <a:ext cx="4747425" cy="525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38"/>
          <p:cNvPicPr preferRelativeResize="0"/>
          <p:nvPr/>
        </p:nvPicPr>
        <p:blipFill rotWithShape="1">
          <a:blip r:embed="rId3">
            <a:alphaModFix/>
          </a:blip>
          <a:srcRect b="4289" l="1584" r="0" t="4453"/>
          <a:stretch/>
        </p:blipFill>
        <p:spPr>
          <a:xfrm>
            <a:off x="-59425" y="-54375"/>
            <a:ext cx="4582949" cy="525225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8"/>
          <p:cNvSpPr txBox="1"/>
          <p:nvPr/>
        </p:nvSpPr>
        <p:spPr>
          <a:xfrm>
            <a:off x="0" y="0"/>
            <a:ext cx="9144000" cy="52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FFFF"/>
                </a:solidFill>
              </a:rPr>
              <a:t>DESCRIPTIVE WRITING: </a:t>
            </a:r>
            <a:r>
              <a:rPr b="1" lang="en-GB" sz="2400">
                <a:solidFill>
                  <a:srgbClr val="FFFFFF"/>
                </a:solidFill>
              </a:rPr>
              <a:t>Remember the “ZOOM in” structure</a:t>
            </a:r>
            <a:endParaRPr b="1" sz="2400">
              <a:solidFill>
                <a:srgbClr val="FFFFFF"/>
              </a:solidFill>
            </a:endParaRPr>
          </a:p>
        </p:txBody>
      </p:sp>
      <p:pic>
        <p:nvPicPr>
          <p:cNvPr id="181" name="Google Shape;181;p38"/>
          <p:cNvPicPr preferRelativeResize="0"/>
          <p:nvPr/>
        </p:nvPicPr>
        <p:blipFill rotWithShape="1">
          <a:blip r:embed="rId4">
            <a:alphaModFix/>
          </a:blip>
          <a:srcRect b="4503" l="11417" r="11648" t="7376"/>
          <a:stretch/>
        </p:blipFill>
        <p:spPr>
          <a:xfrm>
            <a:off x="705788" y="628075"/>
            <a:ext cx="3052524" cy="262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38"/>
          <p:cNvSpPr txBox="1"/>
          <p:nvPr/>
        </p:nvSpPr>
        <p:spPr>
          <a:xfrm>
            <a:off x="4693650" y="628075"/>
            <a:ext cx="4313100" cy="2622600"/>
          </a:xfrm>
          <a:prstGeom prst="rect">
            <a:avLst/>
          </a:prstGeom>
          <a:solidFill>
            <a:schemeClr val="accent4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ove Ya Like A Sister"/>
                <a:ea typeface="Love Ya Like A Sister"/>
                <a:cs typeface="Love Ya Like A Sister"/>
                <a:sym typeface="Love Ya Like A Sister"/>
              </a:rPr>
              <a:t>There is no </a:t>
            </a:r>
            <a:r>
              <a:rPr b="1" lang="en-GB">
                <a:solidFill>
                  <a:srgbClr val="0000FF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“one method” </a:t>
            </a:r>
            <a:r>
              <a:rPr lang="en-GB">
                <a:latin typeface="Love Ya Like A Sister"/>
                <a:ea typeface="Love Ya Like A Sister"/>
                <a:cs typeface="Love Ya Like A Sister"/>
                <a:sym typeface="Love Ya Like A Sister"/>
              </a:rPr>
              <a:t>or </a:t>
            </a:r>
            <a:r>
              <a:rPr b="1" lang="en-GB">
                <a:solidFill>
                  <a:srgbClr val="0000FF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“right way”</a:t>
            </a:r>
            <a:r>
              <a:rPr lang="en-GB">
                <a:latin typeface="Love Ya Like A Sister"/>
                <a:ea typeface="Love Ya Like A Sister"/>
                <a:cs typeface="Love Ya Like A Sister"/>
                <a:sym typeface="Love Ya Like A Sister"/>
              </a:rPr>
              <a:t> to structure a descriptive response but today I will guide you through </a:t>
            </a:r>
            <a:r>
              <a:rPr b="1" lang="en-GB" u="sng">
                <a:solidFill>
                  <a:srgbClr val="9900FF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one potential option</a:t>
            </a:r>
            <a:r>
              <a:rPr lang="en-GB">
                <a:latin typeface="Love Ya Like A Sister"/>
                <a:ea typeface="Love Ya Like A Sister"/>
                <a:cs typeface="Love Ya Like A Sister"/>
                <a:sym typeface="Love Ya Like A Sister"/>
              </a:rPr>
              <a:t>.</a:t>
            </a:r>
            <a:endParaRPr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ove Ya Like A Sister"/>
                <a:ea typeface="Love Ya Like A Sister"/>
                <a:cs typeface="Love Ya Like A Sister"/>
                <a:sym typeface="Love Ya Like A Sister"/>
              </a:rPr>
              <a:t>This comes from the American method of the ‘descriptive essay’.</a:t>
            </a:r>
            <a:endParaRPr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ove Ya Like A Sister"/>
                <a:ea typeface="Love Ya Like A Sister"/>
                <a:cs typeface="Love Ya Like A Sister"/>
                <a:sym typeface="Love Ya Like A Sister"/>
              </a:rPr>
              <a:t>The first thing you need to do is come up with a ‘thesis statement’ or a </a:t>
            </a:r>
            <a:r>
              <a:rPr b="1" lang="en-GB">
                <a:latin typeface="Love Ya Like A Sister"/>
                <a:ea typeface="Love Ya Like A Sister"/>
                <a:cs typeface="Love Ya Like A Sister"/>
                <a:sym typeface="Love Ya Like A Sister"/>
              </a:rPr>
              <a:t>dominant impression. </a:t>
            </a:r>
            <a:endParaRPr b="1"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ove Ya Like A Sister"/>
                <a:ea typeface="Love Ya Like A Sister"/>
                <a:cs typeface="Love Ya Like A Sister"/>
                <a:sym typeface="Love Ya Like A Sister"/>
              </a:rPr>
              <a:t>This is the overall mood/feeling/vision that you want to communicate throughout.</a:t>
            </a:r>
            <a:endParaRPr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grpSp>
        <p:nvGrpSpPr>
          <p:cNvPr id="183" name="Google Shape;183;p38"/>
          <p:cNvGrpSpPr/>
          <p:nvPr/>
        </p:nvGrpSpPr>
        <p:grpSpPr>
          <a:xfrm>
            <a:off x="704475" y="3361100"/>
            <a:ext cx="8302275" cy="1485300"/>
            <a:chOff x="704475" y="3361100"/>
            <a:chExt cx="8302275" cy="1485300"/>
          </a:xfrm>
        </p:grpSpPr>
        <p:grpSp>
          <p:nvGrpSpPr>
            <p:cNvPr id="184" name="Google Shape;184;p38"/>
            <p:cNvGrpSpPr/>
            <p:nvPr/>
          </p:nvGrpSpPr>
          <p:grpSpPr>
            <a:xfrm>
              <a:off x="704475" y="3361100"/>
              <a:ext cx="8302275" cy="1485300"/>
              <a:chOff x="704475" y="3361100"/>
              <a:chExt cx="8302275" cy="1485300"/>
            </a:xfrm>
          </p:grpSpPr>
          <p:sp>
            <p:nvSpPr>
              <p:cNvPr id="185" name="Google Shape;185;p38"/>
              <p:cNvSpPr/>
              <p:nvPr/>
            </p:nvSpPr>
            <p:spPr>
              <a:xfrm>
                <a:off x="704475" y="3361100"/>
                <a:ext cx="3052500" cy="1222200"/>
              </a:xfrm>
              <a:prstGeom prst="rect">
                <a:avLst/>
              </a:prstGeom>
              <a:solidFill>
                <a:srgbClr val="E3F3FF">
                  <a:alpha val="5506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500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rPr>
                  <a:t>The </a:t>
                </a:r>
                <a:r>
                  <a:rPr b="1" lang="en-GB" sz="1500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rPr>
                  <a:t>dominant impression</a:t>
                </a:r>
                <a:r>
                  <a:rPr lang="en-GB" sz="1500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rPr>
                  <a:t> </a:t>
                </a:r>
                <a:r>
                  <a:rPr lang="en-GB" sz="1500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rPr>
                  <a:t>is a basic idea or theme that a writer utilises to </a:t>
                </a:r>
                <a:r>
                  <a:rPr lang="en-GB" sz="1500" u="sng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rPr>
                  <a:t>set the scene</a:t>
                </a:r>
                <a:r>
                  <a:rPr lang="en-GB" sz="1500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rPr>
                  <a:t> and express a more complex start to a story’s construction. </a:t>
                </a:r>
                <a:endParaRPr sz="13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86" name="Google Shape;186;p38"/>
              <p:cNvSpPr txBox="1"/>
              <p:nvPr/>
            </p:nvSpPr>
            <p:spPr>
              <a:xfrm>
                <a:off x="4693650" y="3386600"/>
                <a:ext cx="4313100" cy="1459800"/>
              </a:xfrm>
              <a:prstGeom prst="rect">
                <a:avLst/>
              </a:prstGeom>
              <a:solidFill>
                <a:srgbClr val="CFE2F3"/>
              </a:solidFill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GB" sz="1300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rPr>
                  <a:t>A city, for example, can be described as </a:t>
                </a:r>
                <a:r>
                  <a:rPr lang="en-GB" sz="1300">
                    <a:solidFill>
                      <a:schemeClr val="dk1"/>
                    </a:solidFill>
                    <a:highlight>
                      <a:srgbClr val="B6D7A8"/>
                    </a:highlight>
                    <a:latin typeface="Comic Sans MS"/>
                    <a:ea typeface="Comic Sans MS"/>
                    <a:cs typeface="Comic Sans MS"/>
                    <a:sym typeface="Comic Sans MS"/>
                  </a:rPr>
                  <a:t>exciting</a:t>
                </a:r>
                <a:r>
                  <a:rPr lang="en-GB" sz="1300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rPr>
                  <a:t> or </a:t>
                </a:r>
                <a:r>
                  <a:rPr lang="en-GB" sz="1300">
                    <a:solidFill>
                      <a:schemeClr val="dk1"/>
                    </a:solidFill>
                    <a:highlight>
                      <a:srgbClr val="B6D7A8"/>
                    </a:highlight>
                    <a:latin typeface="Comic Sans MS"/>
                    <a:ea typeface="Comic Sans MS"/>
                    <a:cs typeface="Comic Sans MS"/>
                    <a:sym typeface="Comic Sans MS"/>
                  </a:rPr>
                  <a:t>scary</a:t>
                </a:r>
                <a:r>
                  <a:rPr lang="en-GB" sz="1300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rPr>
                  <a:t>, or with a </a:t>
                </a:r>
                <a:r>
                  <a:rPr lang="en-GB" sz="1300">
                    <a:solidFill>
                      <a:schemeClr val="dk1"/>
                    </a:solidFill>
                    <a:highlight>
                      <a:srgbClr val="00FF00"/>
                    </a:highlight>
                    <a:latin typeface="Comic Sans MS"/>
                    <a:ea typeface="Comic Sans MS"/>
                    <a:cs typeface="Comic Sans MS"/>
                    <a:sym typeface="Comic Sans MS"/>
                  </a:rPr>
                  <a:t>variety of vocabulary</a:t>
                </a:r>
                <a:r>
                  <a:rPr lang="en-GB" sz="1300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rPr>
                  <a:t> depending on carefully chosen words and expressions with </a:t>
                </a:r>
                <a:r>
                  <a:rPr lang="en-GB" sz="1300">
                    <a:solidFill>
                      <a:schemeClr val="dk1"/>
                    </a:solidFill>
                    <a:highlight>
                      <a:srgbClr val="00FF00"/>
                    </a:highlight>
                    <a:latin typeface="Comic Sans MS"/>
                    <a:ea typeface="Comic Sans MS"/>
                    <a:cs typeface="Comic Sans MS"/>
                    <a:sym typeface="Comic Sans MS"/>
                  </a:rPr>
                  <a:t>figurative language</a:t>
                </a:r>
                <a:r>
                  <a:rPr lang="en-GB" sz="1300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rPr>
                  <a:t>. Elements of the weather, </a:t>
                </a:r>
                <a:r>
                  <a:rPr lang="en-GB" sz="1300">
                    <a:solidFill>
                      <a:schemeClr val="dk1"/>
                    </a:solidFill>
                    <a:highlight>
                      <a:srgbClr val="00FF00"/>
                    </a:highlight>
                    <a:latin typeface="Comic Sans MS"/>
                    <a:ea typeface="Comic Sans MS"/>
                    <a:cs typeface="Comic Sans MS"/>
                    <a:sym typeface="Comic Sans MS"/>
                  </a:rPr>
                  <a:t>pathetic fallacy </a:t>
                </a:r>
                <a:r>
                  <a:rPr lang="en-GB" sz="1300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rPr>
                  <a:t>can be woven in to further establish the </a:t>
                </a:r>
                <a:r>
                  <a:rPr lang="en-GB" sz="1300">
                    <a:solidFill>
                      <a:schemeClr val="dk1"/>
                    </a:solidFill>
                    <a:highlight>
                      <a:srgbClr val="00FF00"/>
                    </a:highlight>
                    <a:latin typeface="Comic Sans MS"/>
                    <a:ea typeface="Comic Sans MS"/>
                    <a:cs typeface="Comic Sans MS"/>
                    <a:sym typeface="Comic Sans MS"/>
                  </a:rPr>
                  <a:t>semantic field / tone / mood</a:t>
                </a:r>
                <a:r>
                  <a:rPr lang="en-GB" sz="1300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rPr>
                  <a:t> as well.</a:t>
                </a:r>
                <a:endParaRPr sz="13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00">
                  <a:solidFill>
                    <a:srgbClr val="103C5D"/>
                  </a:solidFill>
                  <a:latin typeface="Comic Sans MS"/>
                  <a:ea typeface="Comic Sans MS"/>
                  <a:cs typeface="Comic Sans MS"/>
                  <a:sym typeface="Comic Sans MS"/>
                </a:endParaRPr>
              </a:p>
            </p:txBody>
          </p:sp>
          <p:sp>
            <p:nvSpPr>
              <p:cNvPr id="187" name="Google Shape;187;p38"/>
              <p:cNvSpPr/>
              <p:nvPr/>
            </p:nvSpPr>
            <p:spPr>
              <a:xfrm>
                <a:off x="3847738" y="3488425"/>
                <a:ext cx="497700" cy="254700"/>
              </a:xfrm>
              <a:prstGeom prst="rightArrow">
                <a:avLst>
                  <a:gd fmla="val 50000" name="adj1"/>
                  <a:gd fmla="val 50000" name="adj2"/>
                </a:avLst>
              </a:prstGeom>
              <a:solidFill>
                <a:srgbClr val="CFE2F3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Rubik"/>
                  <a:ea typeface="Rubik"/>
                  <a:cs typeface="Rubik"/>
                  <a:sym typeface="Rubik"/>
                </a:endParaRPr>
              </a:p>
            </p:txBody>
          </p:sp>
        </p:grpSp>
        <p:sp>
          <p:nvSpPr>
            <p:cNvPr id="188" name="Google Shape;188;p38"/>
            <p:cNvSpPr/>
            <p:nvPr/>
          </p:nvSpPr>
          <p:spPr>
            <a:xfrm>
              <a:off x="3847725" y="3802075"/>
              <a:ext cx="497700" cy="2547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CFE2F3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89" name="Google Shape;189;p38"/>
            <p:cNvSpPr/>
            <p:nvPr/>
          </p:nvSpPr>
          <p:spPr>
            <a:xfrm>
              <a:off x="3847725" y="4115725"/>
              <a:ext cx="497700" cy="2547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CFE2F3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ubik"/>
                <a:ea typeface="Rubik"/>
                <a:cs typeface="Rubik"/>
                <a:sym typeface="Rubik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3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9"/>
          <p:cNvSpPr/>
          <p:nvPr/>
        </p:nvSpPr>
        <p:spPr>
          <a:xfrm>
            <a:off x="-1" y="0"/>
            <a:ext cx="10241280" cy="51435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60" l="0" r="0" t="-9260"/>
            </a:stretch>
          </a:blipFill>
          <a:ln>
            <a:noFill/>
          </a:ln>
        </p:spPr>
      </p:sp>
      <p:sp>
        <p:nvSpPr>
          <p:cNvPr id="195" name="Google Shape;195;p39"/>
          <p:cNvSpPr/>
          <p:nvPr/>
        </p:nvSpPr>
        <p:spPr>
          <a:xfrm>
            <a:off x="4710825" y="96950"/>
            <a:ext cx="4245000" cy="4918800"/>
          </a:xfrm>
          <a:prstGeom prst="rect">
            <a:avLst/>
          </a:prstGeom>
          <a:solidFill>
            <a:srgbClr val="CC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/>
              <a:t>Guiding Prompt provided on Question Paper</a:t>
            </a:r>
            <a:endParaRPr b="1" sz="1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196" name="Google Shape;196;p39"/>
          <p:cNvPicPr preferRelativeResize="0"/>
          <p:nvPr/>
        </p:nvPicPr>
        <p:blipFill rotWithShape="1">
          <a:blip r:embed="rId4">
            <a:alphaModFix/>
          </a:blip>
          <a:srcRect b="10992" l="0" r="0" t="0"/>
          <a:stretch/>
        </p:blipFill>
        <p:spPr>
          <a:xfrm>
            <a:off x="171575" y="96950"/>
            <a:ext cx="4444583" cy="4918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7" name="Google Shape;197;p39"/>
          <p:cNvGrpSpPr/>
          <p:nvPr/>
        </p:nvGrpSpPr>
        <p:grpSpPr>
          <a:xfrm>
            <a:off x="-143953" y="-256257"/>
            <a:ext cx="1520577" cy="1729489"/>
            <a:chOff x="-143949" y="-256252"/>
            <a:chExt cx="2339349" cy="2660752"/>
          </a:xfrm>
        </p:grpSpPr>
        <p:sp>
          <p:nvSpPr>
            <p:cNvPr id="198" name="Google Shape;198;p39"/>
            <p:cNvSpPr/>
            <p:nvPr/>
          </p:nvSpPr>
          <p:spPr>
            <a:xfrm>
              <a:off x="0" y="0"/>
              <a:ext cx="2195400" cy="2404500"/>
            </a:xfrm>
            <a:prstGeom prst="diagStripe">
              <a:avLst>
                <a:gd fmla="val 50000" name="adj"/>
              </a:avLst>
            </a:prstGeom>
            <a:solidFill>
              <a:srgbClr val="FF00FF"/>
            </a:solidFill>
            <a:ln>
              <a:noFill/>
            </a:ln>
          </p:spPr>
          <p:txBody>
            <a:bodyPr anchorCtr="0" anchor="ctr" bIns="59425" lIns="59425" spcFirstLastPara="1" rIns="59425" wrap="square" tIns="59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10"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199" name="Google Shape;199;p39"/>
            <p:cNvSpPr txBox="1"/>
            <p:nvPr/>
          </p:nvSpPr>
          <p:spPr>
            <a:xfrm rot="-2894136">
              <a:off x="-295423" y="543372"/>
              <a:ext cx="2454249" cy="6924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9425" lIns="59425" spcFirstLastPara="1" rIns="59425" wrap="square" tIns="59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20">
                  <a:solidFill>
                    <a:srgbClr val="37474F"/>
                  </a:solidFill>
                  <a:latin typeface="Bricolage Grotesque"/>
                  <a:ea typeface="Bricolage Grotesque"/>
                  <a:cs typeface="Bricolage Grotesque"/>
                  <a:sym typeface="Bricolage Grotesque"/>
                </a:rPr>
                <a:t>Previously…</a:t>
              </a:r>
              <a:endParaRPr b="1" sz="1820">
                <a:solidFill>
                  <a:srgbClr val="37474F"/>
                </a:solidFill>
                <a:latin typeface="Bricolage Grotesque"/>
                <a:ea typeface="Bricolage Grotesque"/>
                <a:cs typeface="Bricolage Grotesque"/>
                <a:sym typeface="Bricolage Grotesque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40"/>
          <p:cNvSpPr/>
          <p:nvPr/>
        </p:nvSpPr>
        <p:spPr>
          <a:xfrm>
            <a:off x="0" y="0"/>
            <a:ext cx="9144000" cy="51435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60" l="0" r="0" t="-9260"/>
            </a:stretch>
          </a:blipFill>
          <a:ln>
            <a:noFill/>
          </a:ln>
        </p:spPr>
      </p:sp>
      <p:pic>
        <p:nvPicPr>
          <p:cNvPr id="205" name="Google Shape;205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3150" y="87175"/>
            <a:ext cx="5439124" cy="48387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6" name="Google Shape;206;p40"/>
          <p:cNvGrpSpPr/>
          <p:nvPr/>
        </p:nvGrpSpPr>
        <p:grpSpPr>
          <a:xfrm>
            <a:off x="-143953" y="-256257"/>
            <a:ext cx="1520577" cy="1729489"/>
            <a:chOff x="-143949" y="-256252"/>
            <a:chExt cx="2339349" cy="2660752"/>
          </a:xfrm>
        </p:grpSpPr>
        <p:sp>
          <p:nvSpPr>
            <p:cNvPr id="207" name="Google Shape;207;p40"/>
            <p:cNvSpPr/>
            <p:nvPr/>
          </p:nvSpPr>
          <p:spPr>
            <a:xfrm>
              <a:off x="0" y="0"/>
              <a:ext cx="2195400" cy="2404500"/>
            </a:xfrm>
            <a:prstGeom prst="diagStripe">
              <a:avLst>
                <a:gd fmla="val 50000" name="adj"/>
              </a:avLst>
            </a:prstGeom>
            <a:solidFill>
              <a:srgbClr val="FF00FF"/>
            </a:solidFill>
            <a:ln>
              <a:noFill/>
            </a:ln>
          </p:spPr>
          <p:txBody>
            <a:bodyPr anchorCtr="0" anchor="ctr" bIns="59425" lIns="59425" spcFirstLastPara="1" rIns="59425" wrap="square" tIns="59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10"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208" name="Google Shape;208;p40"/>
            <p:cNvSpPr txBox="1"/>
            <p:nvPr/>
          </p:nvSpPr>
          <p:spPr>
            <a:xfrm rot="-2894136">
              <a:off x="-295423" y="543372"/>
              <a:ext cx="2454249" cy="6924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9425" lIns="59425" spcFirstLastPara="1" rIns="59425" wrap="square" tIns="59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20">
                  <a:solidFill>
                    <a:srgbClr val="37474F"/>
                  </a:solidFill>
                  <a:latin typeface="Bricolage Grotesque"/>
                  <a:ea typeface="Bricolage Grotesque"/>
                  <a:cs typeface="Bricolage Grotesque"/>
                  <a:sym typeface="Bricolage Grotesque"/>
                </a:rPr>
                <a:t>Previously…</a:t>
              </a:r>
              <a:endParaRPr b="1" sz="1820">
                <a:solidFill>
                  <a:srgbClr val="37474F"/>
                </a:solidFill>
                <a:latin typeface="Bricolage Grotesque"/>
                <a:ea typeface="Bricolage Grotesque"/>
                <a:cs typeface="Bricolage Grotesque"/>
                <a:sym typeface="Bricolage Grotesque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1"/>
          <p:cNvSpPr/>
          <p:nvPr/>
        </p:nvSpPr>
        <p:spPr>
          <a:xfrm>
            <a:off x="0" y="0"/>
            <a:ext cx="9144000" cy="51435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60" l="0" r="0" t="-9260"/>
            </a:stretch>
          </a:blipFill>
          <a:ln>
            <a:noFill/>
          </a:ln>
        </p:spPr>
      </p:sp>
      <p:pic>
        <p:nvPicPr>
          <p:cNvPr id="214" name="Google Shape;214;p41"/>
          <p:cNvPicPr preferRelativeResize="0"/>
          <p:nvPr/>
        </p:nvPicPr>
        <p:blipFill rotWithShape="1">
          <a:blip r:embed="rId4">
            <a:alphaModFix/>
          </a:blip>
          <a:srcRect b="0" l="4838" r="8761" t="0"/>
          <a:stretch/>
        </p:blipFill>
        <p:spPr>
          <a:xfrm>
            <a:off x="2027450" y="0"/>
            <a:ext cx="4762692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5" name="Google Shape;215;p41"/>
          <p:cNvGrpSpPr/>
          <p:nvPr/>
        </p:nvGrpSpPr>
        <p:grpSpPr>
          <a:xfrm>
            <a:off x="-143953" y="-256257"/>
            <a:ext cx="1520577" cy="1729489"/>
            <a:chOff x="-143949" y="-256252"/>
            <a:chExt cx="2339349" cy="2660752"/>
          </a:xfrm>
        </p:grpSpPr>
        <p:sp>
          <p:nvSpPr>
            <p:cNvPr id="216" name="Google Shape;216;p41"/>
            <p:cNvSpPr/>
            <p:nvPr/>
          </p:nvSpPr>
          <p:spPr>
            <a:xfrm>
              <a:off x="0" y="0"/>
              <a:ext cx="2195400" cy="2404500"/>
            </a:xfrm>
            <a:prstGeom prst="diagStripe">
              <a:avLst>
                <a:gd fmla="val 50000" name="adj"/>
              </a:avLst>
            </a:prstGeom>
            <a:solidFill>
              <a:srgbClr val="FF00FF"/>
            </a:solidFill>
            <a:ln>
              <a:noFill/>
            </a:ln>
          </p:spPr>
          <p:txBody>
            <a:bodyPr anchorCtr="0" anchor="ctr" bIns="59425" lIns="59425" spcFirstLastPara="1" rIns="59425" wrap="square" tIns="59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10"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217" name="Google Shape;217;p41"/>
            <p:cNvSpPr txBox="1"/>
            <p:nvPr/>
          </p:nvSpPr>
          <p:spPr>
            <a:xfrm rot="-2894136">
              <a:off x="-295423" y="543372"/>
              <a:ext cx="2454249" cy="6924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9425" lIns="59425" spcFirstLastPara="1" rIns="59425" wrap="square" tIns="59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20">
                  <a:solidFill>
                    <a:srgbClr val="37474F"/>
                  </a:solidFill>
                  <a:latin typeface="Bricolage Grotesque"/>
                  <a:ea typeface="Bricolage Grotesque"/>
                  <a:cs typeface="Bricolage Grotesque"/>
                  <a:sym typeface="Bricolage Grotesque"/>
                </a:rPr>
                <a:t>Previously…</a:t>
              </a:r>
              <a:endParaRPr b="1" sz="1820">
                <a:solidFill>
                  <a:srgbClr val="37474F"/>
                </a:solidFill>
                <a:latin typeface="Bricolage Grotesque"/>
                <a:ea typeface="Bricolage Grotesque"/>
                <a:cs typeface="Bricolage Grotesque"/>
                <a:sym typeface="Bricolage Grotesque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2"/>
          <p:cNvSpPr txBox="1"/>
          <p:nvPr/>
        </p:nvSpPr>
        <p:spPr>
          <a:xfrm>
            <a:off x="0" y="0"/>
            <a:ext cx="9144000" cy="52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000">
                <a:solidFill>
                  <a:srgbClr val="FFFFFF"/>
                </a:solidFill>
              </a:rPr>
              <a:t>RULES OF THIS TASK!</a:t>
            </a:r>
            <a:endParaRPr b="1" sz="4000">
              <a:solidFill>
                <a:srgbClr val="FFFFFF"/>
              </a:solidFill>
            </a:endParaRPr>
          </a:p>
        </p:txBody>
      </p:sp>
      <p:sp>
        <p:nvSpPr>
          <p:cNvPr id="223" name="Google Shape;223;p42"/>
          <p:cNvSpPr txBox="1"/>
          <p:nvPr/>
        </p:nvSpPr>
        <p:spPr>
          <a:xfrm>
            <a:off x="4706525" y="909800"/>
            <a:ext cx="4205100" cy="3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Make up your own names! D</a:t>
            </a:r>
            <a:r>
              <a:rPr b="1" lang="en-GB" sz="1700" u="sng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o not use characters names</a:t>
            </a:r>
            <a:r>
              <a:rPr b="1" lang="en-GB" sz="1700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 from the scenes!</a:t>
            </a:r>
            <a:endParaRPr b="1" sz="1700">
              <a:solidFill>
                <a:schemeClr val="accen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accen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Write in </a:t>
            </a:r>
            <a:r>
              <a:rPr b="1" lang="en-GB" sz="1700" u="sng">
                <a:solidFill>
                  <a:srgbClr val="9900FF"/>
                </a:solidFill>
                <a:latin typeface="Rubik"/>
                <a:ea typeface="Rubik"/>
                <a:cs typeface="Rubik"/>
                <a:sym typeface="Rubik"/>
              </a:rPr>
              <a:t>3rd Person</a:t>
            </a:r>
            <a:r>
              <a:rPr b="1" lang="en-GB" sz="1700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 this time!</a:t>
            </a:r>
            <a:endParaRPr b="1" sz="1700">
              <a:solidFill>
                <a:schemeClr val="accen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accen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0000FF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5 Minute Descriptive Starter!</a:t>
            </a:r>
            <a:endParaRPr b="1" sz="2000">
              <a:solidFill>
                <a:srgbClr val="0000FF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chemeClr val="accent1"/>
                </a:solidFill>
                <a:highlight>
                  <a:srgbClr val="00FFFF"/>
                </a:highlight>
                <a:latin typeface="Bubblegum Sans"/>
                <a:ea typeface="Bubblegum Sans"/>
                <a:cs typeface="Bubblegum Sans"/>
                <a:sym typeface="Bubblegum Sans"/>
              </a:rPr>
              <a:t>Write your introduction!</a:t>
            </a:r>
            <a:r>
              <a:rPr b="1" lang="en-GB" sz="1700">
                <a:solidFill>
                  <a:schemeClr val="accent1"/>
                </a:solidFill>
                <a:latin typeface="Bubblegum Sans"/>
                <a:ea typeface="Bubblegum Sans"/>
                <a:cs typeface="Bubblegum Sans"/>
                <a:sym typeface="Bubblegum Sans"/>
              </a:rPr>
              <a:t> </a:t>
            </a:r>
            <a:endParaRPr b="1" sz="1700">
              <a:solidFill>
                <a:schemeClr val="accent1"/>
              </a:solidFill>
              <a:latin typeface="Bubblegum Sans"/>
              <a:ea typeface="Bubblegum Sans"/>
              <a:cs typeface="Bubblegum Sans"/>
              <a:sym typeface="Bubblegu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chemeClr val="accent1"/>
                </a:solidFill>
                <a:highlight>
                  <a:srgbClr val="00FFCF"/>
                </a:highlight>
                <a:latin typeface="Bubblegum Sans"/>
                <a:ea typeface="Bubblegum Sans"/>
                <a:cs typeface="Bubblegum Sans"/>
                <a:sym typeface="Bubblegum Sans"/>
              </a:rPr>
              <a:t>Bullet point your following paragraphs!</a:t>
            </a:r>
            <a:endParaRPr b="1" sz="1700">
              <a:solidFill>
                <a:schemeClr val="accent1"/>
              </a:solidFill>
              <a:highlight>
                <a:srgbClr val="00FFCF"/>
              </a:highlight>
              <a:latin typeface="Bubblegum Sans"/>
              <a:ea typeface="Bubblegum Sans"/>
              <a:cs typeface="Bubblegum Sans"/>
              <a:sym typeface="Bubblegu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700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Remember the methods!</a:t>
            </a:r>
            <a:endParaRPr b="1" sz="1700">
              <a:solidFill>
                <a:schemeClr val="accen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Rubik"/>
              <a:buAutoNum type="arabicPeriod"/>
            </a:pPr>
            <a:r>
              <a:rPr b="1" lang="en-GB" sz="1700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Dominant Impression</a:t>
            </a:r>
            <a:endParaRPr b="1" sz="1700">
              <a:solidFill>
                <a:schemeClr val="accen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Rubik"/>
              <a:buAutoNum type="arabicPeriod"/>
            </a:pPr>
            <a:r>
              <a:rPr b="1" lang="en-GB" sz="1700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Zoom structure</a:t>
            </a:r>
            <a:endParaRPr b="1" sz="1700">
              <a:solidFill>
                <a:schemeClr val="accen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Rubik"/>
              <a:buAutoNum type="arabicPeriod"/>
            </a:pPr>
            <a:r>
              <a:rPr b="1" lang="en-GB" sz="1700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Show through vivid imagery</a:t>
            </a:r>
            <a:endParaRPr sz="1700">
              <a:solidFill>
                <a:schemeClr val="accen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103C5D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103C5D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24" name="Google Shape;224;p42"/>
          <p:cNvPicPr preferRelativeResize="0"/>
          <p:nvPr/>
        </p:nvPicPr>
        <p:blipFill rotWithShape="1">
          <a:blip r:embed="rId3">
            <a:alphaModFix/>
          </a:blip>
          <a:srcRect b="0" l="0" r="9886" t="0"/>
          <a:stretch/>
        </p:blipFill>
        <p:spPr>
          <a:xfrm>
            <a:off x="360150" y="1044713"/>
            <a:ext cx="3966700" cy="312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43" title="I Finally Rest and Watch The Sun Rise On a Grateful Universe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35000" y="915725"/>
            <a:ext cx="6473975" cy="364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43"/>
          <p:cNvSpPr/>
          <p:nvPr/>
        </p:nvSpPr>
        <p:spPr>
          <a:xfrm>
            <a:off x="-14325" y="0"/>
            <a:ext cx="9165600" cy="623100"/>
          </a:xfrm>
          <a:prstGeom prst="rect">
            <a:avLst/>
          </a:prstGeom>
          <a:gradFill>
            <a:gsLst>
              <a:gs pos="0">
                <a:srgbClr val="5E9EFF"/>
              </a:gs>
              <a:gs pos="27000">
                <a:srgbClr val="073763"/>
              </a:gs>
              <a:gs pos="67000">
                <a:srgbClr val="467DB1"/>
              </a:gs>
              <a:gs pos="91000">
                <a:srgbClr val="85C2FF"/>
              </a:gs>
              <a:gs pos="100000">
                <a:srgbClr val="C4D6EB"/>
              </a:gs>
              <a:gs pos="100000">
                <a:srgbClr val="FFEBFA"/>
              </a:gs>
            </a:gsLst>
            <a:lin ang="54007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SUNSET - DESCRIPTIVE</a:t>
            </a:r>
            <a:endParaRPr b="1" sz="40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31" name="Google Shape;231;p43"/>
          <p:cNvSpPr/>
          <p:nvPr/>
        </p:nvSpPr>
        <p:spPr>
          <a:xfrm>
            <a:off x="-21500" y="601750"/>
            <a:ext cx="9165600" cy="171900"/>
          </a:xfrm>
          <a:prstGeom prst="rect">
            <a:avLst/>
          </a:prstGeom>
          <a:gradFill>
            <a:gsLst>
              <a:gs pos="0">
                <a:srgbClr val="F48108"/>
              </a:gs>
              <a:gs pos="100000">
                <a:srgbClr val="703D08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Your mission, should you choose to accept it, is to disable the bomb before the timer ends. And here's the twist – you're going to be defusing this bad boy to the tune of the original Mission Impossible theme music.  You've got exactly 5 minutes on the clock, which, let's be honest, is just about enough time to decide what snack you're in the mood for, but hey, saving the world from a potentially awkward explosion comes first! This message will self-destruct in 5 minutes!&#10;&#10;🚨 SUBSCRIBE https://bit.ly/30COX6E&#10;&#10;👉 Support Timer Topia&#10;https://bit.ly/3pkGmo7&#10; &#10;💬 JOIN US IN THE COMMENTS&#10;WE LIKE TO HAVE FUN!&#10;&#10;Song Attribution:&#10;🎵 Music licensed from Lickd. The biggest mainstream and stock music platform for content creators  Mission Impossible (Main Theme) by The Intermezzo Orchestra, https://t.lickd.co/J3vx30aWZA4 License ID: 8MYW0BJMygN, moQkn1LyREy  &#10;&#10;Try Lickd FREE for 14 days for unlimited stock music and get 50% off your first mainstream track: https://app.lickd.co/r/56039d7d9af54f58ae6590a8b65d50c8&#10;&#10;#timertopia &#10;&#10;Best timer on walmart.com:&#10;https://www.walmart.com/ip/Time-Timer-TWIST-Minute-Visual-Timer/756820178?wmlspartner=imp_3586222&amp;selectedSellerId=101576408&amp;clickid=yL3R6Qwq6xyKUrj0goW1LVEJUkswquWRWQ21yI0&amp;irgwc=1&amp;sourceid=imp_yL3R6Qwq6xyKUrj0goW1LVEJUkswquWRWQ21yI0&amp;veh=aff&amp;affiliates_ad_id=565706&amp;campaign_id=9383&amp;sharedid=" id="236" name="Google Shape;236;p44" title="5 Minute Timer Bomb [MISSION IMPOSSIBLE] 💣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62425" y="169300"/>
            <a:ext cx="2131724" cy="119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44"/>
          <p:cNvSpPr/>
          <p:nvPr/>
        </p:nvSpPr>
        <p:spPr>
          <a:xfrm>
            <a:off x="279375" y="169300"/>
            <a:ext cx="6483000" cy="1199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38" name="Google Shape;238;p44"/>
          <p:cNvSpPr txBox="1"/>
          <p:nvPr/>
        </p:nvSpPr>
        <p:spPr>
          <a:xfrm>
            <a:off x="2215200" y="1618975"/>
            <a:ext cx="4713600" cy="11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103C5D"/>
                </a:solidFill>
                <a:latin typeface="Rubik"/>
                <a:ea typeface="Rubik"/>
                <a:cs typeface="Rubik"/>
                <a:sym typeface="Rubik"/>
              </a:rPr>
              <a:t>Pencils and pens at the ready…</a:t>
            </a:r>
            <a:endParaRPr b="1" sz="2000">
              <a:solidFill>
                <a:srgbClr val="103C5D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39" name="Google Shape;239;p44"/>
          <p:cNvPicPr preferRelativeResize="0"/>
          <p:nvPr/>
        </p:nvPicPr>
        <p:blipFill rotWithShape="1">
          <a:blip r:embed="rId5">
            <a:alphaModFix/>
          </a:blip>
          <a:srcRect b="14047" l="0" r="0" t="4093"/>
          <a:stretch/>
        </p:blipFill>
        <p:spPr>
          <a:xfrm>
            <a:off x="2739300" y="2487625"/>
            <a:ext cx="3665398" cy="2037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urple cartoon character with a beard and a yellow stripe around his neck (provided by Tenor)" id="240" name="Google Shape;240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2228" y="629396"/>
            <a:ext cx="1197697" cy="673401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44"/>
          <p:cNvSpPr txBox="1"/>
          <p:nvPr/>
        </p:nvSpPr>
        <p:spPr>
          <a:xfrm>
            <a:off x="382289" y="204452"/>
            <a:ext cx="11976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64025" lIns="64025" spcFirstLastPara="1" rIns="64025" wrap="square" tIns="64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“He looks like a purple thumb”</a:t>
            </a:r>
            <a:endParaRPr sz="11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descr="a sunset with flowers in the foreground and the sun behind them (provided by Tenor)" id="242" name="Google Shape;242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9375" y="3437514"/>
            <a:ext cx="1996270" cy="10983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anda bear with the words inner peace inner peace (provided by Tenor)" id="243" name="Google Shape;243;p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9375" y="2477250"/>
            <a:ext cx="1996264" cy="857832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44"/>
          <p:cNvSpPr/>
          <p:nvPr/>
        </p:nvSpPr>
        <p:spPr>
          <a:xfrm>
            <a:off x="6861550" y="2070200"/>
            <a:ext cx="2032500" cy="1653900"/>
          </a:xfrm>
          <a:prstGeom prst="foldedCorner">
            <a:avLst>
              <a:gd fmla="val 27618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Set the scene!</a:t>
            </a:r>
            <a:endParaRPr b="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Dominant Impression</a:t>
            </a:r>
            <a:endParaRPr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1st paragraph</a:t>
            </a:r>
            <a:endParaRPr b="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Start Zooming In!</a:t>
            </a:r>
            <a:endParaRPr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45" name="Google Shape;245;p4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378875" y="3819175"/>
            <a:ext cx="1482680" cy="11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5"/>
          <p:cNvSpPr/>
          <p:nvPr/>
        </p:nvSpPr>
        <p:spPr>
          <a:xfrm>
            <a:off x="-14325" y="0"/>
            <a:ext cx="9165600" cy="623100"/>
          </a:xfrm>
          <a:prstGeom prst="rect">
            <a:avLst/>
          </a:prstGeom>
          <a:gradFill>
            <a:gsLst>
              <a:gs pos="0">
                <a:srgbClr val="5E9EFF"/>
              </a:gs>
              <a:gs pos="27000">
                <a:srgbClr val="073763"/>
              </a:gs>
              <a:gs pos="67000">
                <a:srgbClr val="467DB1"/>
              </a:gs>
              <a:gs pos="91000">
                <a:srgbClr val="85C2FF"/>
              </a:gs>
              <a:gs pos="100000">
                <a:srgbClr val="C4D6EB"/>
              </a:gs>
              <a:gs pos="100000">
                <a:srgbClr val="FFEBFA"/>
              </a:gs>
            </a:gsLst>
            <a:lin ang="54007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PROCESSION</a:t>
            </a:r>
            <a:r>
              <a:rPr b="1" lang="en-GB" sz="40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 - DESCRIPTIVE</a:t>
            </a:r>
            <a:endParaRPr b="1" sz="40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51" name="Google Shape;251;p45"/>
          <p:cNvSpPr/>
          <p:nvPr/>
        </p:nvSpPr>
        <p:spPr>
          <a:xfrm>
            <a:off x="-21500" y="601750"/>
            <a:ext cx="9165600" cy="171900"/>
          </a:xfrm>
          <a:prstGeom prst="rect">
            <a:avLst/>
          </a:prstGeom>
          <a:gradFill>
            <a:gsLst>
              <a:gs pos="0">
                <a:srgbClr val="F48108"/>
              </a:gs>
              <a:gs pos="100000">
                <a:srgbClr val="703D08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descr="I really like the music that plays during this scene and the ominous look of the Iron Throne.&#10;&#10;No copyright infringement is intended. This scene was uploaded for entertainment purposes for fans of the show." id="252" name="Google Shape;252;p45" title="Eddard Stark arrives at King's Landi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35000" y="915725"/>
            <a:ext cx="6463300" cy="364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Your mission, should you choose to accept it, is to disable the bomb before the timer ends. And here's the twist – you're going to be defusing this bad boy to the tune of the original Mission Impossible theme music.  You've got exactly 5 minutes on the clock, which, let's be honest, is just about enough time to decide what snack you're in the mood for, but hey, saving the world from a potentially awkward explosion comes first! This message will self-destruct in 5 minutes!&#10;&#10;🚨 SUBSCRIBE https://bit.ly/30COX6E&#10;&#10;👉 Support Timer Topia&#10;https://bit.ly/3pkGmo7&#10; &#10;💬 JOIN US IN THE COMMENTS&#10;WE LIKE TO HAVE FUN!&#10;&#10;Song Attribution:&#10;🎵 Music licensed from Lickd. The biggest mainstream and stock music platform for content creators  Mission Impossible (Main Theme) by The Intermezzo Orchestra, https://t.lickd.co/J3vx30aWZA4 License ID: 8MYW0BJMygN, moQkn1LyREy  &#10;&#10;Try Lickd FREE for 14 days for unlimited stock music and get 50% off your first mainstream track: https://app.lickd.co/r/56039d7d9af54f58ae6590a8b65d50c8&#10;&#10;#timertopia &#10;&#10;Best timer on walmart.com:&#10;https://www.walmart.com/ip/Time-Timer-TWIST-Minute-Visual-Timer/756820178?wmlspartner=imp_3586222&amp;selectedSellerId=101576408&amp;clickid=yL3R6Qwq6xyKUrj0goW1LVEJUkswquWRWQ21yI0&amp;irgwc=1&amp;sourceid=imp_yL3R6Qwq6xyKUrj0goW1LVEJUkswquWRWQ21yI0&amp;veh=aff&amp;affiliates_ad_id=565706&amp;campaign_id=9383&amp;sharedid=" id="257" name="Google Shape;257;p46" title="5 Minute Timer Bomb [MISSION IMPOSSIBLE] 💣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62425" y="169300"/>
            <a:ext cx="2131724" cy="119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46"/>
          <p:cNvSpPr/>
          <p:nvPr/>
        </p:nvSpPr>
        <p:spPr>
          <a:xfrm>
            <a:off x="279375" y="169300"/>
            <a:ext cx="6483000" cy="1199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59" name="Google Shape;259;p46"/>
          <p:cNvSpPr txBox="1"/>
          <p:nvPr/>
        </p:nvSpPr>
        <p:spPr>
          <a:xfrm>
            <a:off x="2215200" y="1618975"/>
            <a:ext cx="4713600" cy="11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103C5D"/>
                </a:solidFill>
                <a:latin typeface="Rubik"/>
                <a:ea typeface="Rubik"/>
                <a:cs typeface="Rubik"/>
                <a:sym typeface="Rubik"/>
              </a:rPr>
              <a:t>Pencils</a:t>
            </a:r>
            <a:r>
              <a:rPr b="1" lang="en-GB" sz="2000">
                <a:solidFill>
                  <a:srgbClr val="103C5D"/>
                </a:solidFill>
                <a:latin typeface="Rubik"/>
                <a:ea typeface="Rubik"/>
                <a:cs typeface="Rubik"/>
                <a:sym typeface="Rubik"/>
              </a:rPr>
              <a:t> and pens at the ready…</a:t>
            </a:r>
            <a:endParaRPr b="1" sz="2000">
              <a:solidFill>
                <a:srgbClr val="103C5D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60" name="Google Shape;260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39300" y="2487625"/>
            <a:ext cx="3665412" cy="203784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46"/>
          <p:cNvSpPr/>
          <p:nvPr/>
        </p:nvSpPr>
        <p:spPr>
          <a:xfrm>
            <a:off x="6861550" y="2070200"/>
            <a:ext cx="2032500" cy="1653900"/>
          </a:xfrm>
          <a:prstGeom prst="foldedCorner">
            <a:avLst>
              <a:gd fmla="val 27618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Set the scene!</a:t>
            </a:r>
            <a:endParaRPr b="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Dominant Impression</a:t>
            </a:r>
            <a:endParaRPr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1st paragraph</a:t>
            </a:r>
            <a:endParaRPr b="1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Start Zooming In!</a:t>
            </a:r>
            <a:endParaRPr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62" name="Google Shape;262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78875" y="3819175"/>
            <a:ext cx="1482680" cy="1153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man and a woman are sitting next to each other with the words i do n't like sand (provided by Tenor)" id="263" name="Google Shape;263;p4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9375" y="2423663"/>
            <a:ext cx="1935825" cy="10906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artoon scene with the words i 'm arriving written on it (provided by Tenor)" id="264" name="Google Shape;264;p46"/>
          <p:cNvPicPr preferRelativeResize="0"/>
          <p:nvPr/>
        </p:nvPicPr>
        <p:blipFill rotWithShape="1">
          <a:blip r:embed="rId8">
            <a:alphaModFix/>
          </a:blip>
          <a:srcRect b="5746" l="0" r="0" t="5032"/>
          <a:stretch/>
        </p:blipFill>
        <p:spPr>
          <a:xfrm>
            <a:off x="279375" y="3618362"/>
            <a:ext cx="1935826" cy="97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47"/>
          <p:cNvPicPr preferRelativeResize="0"/>
          <p:nvPr/>
        </p:nvPicPr>
        <p:blipFill rotWithShape="1">
          <a:blip r:embed="rId3">
            <a:alphaModFix/>
          </a:blip>
          <a:srcRect b="4289" l="0" r="-837" t="4453"/>
          <a:stretch/>
        </p:blipFill>
        <p:spPr>
          <a:xfrm>
            <a:off x="4436200" y="-54387"/>
            <a:ext cx="4747425" cy="525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47"/>
          <p:cNvPicPr preferRelativeResize="0"/>
          <p:nvPr/>
        </p:nvPicPr>
        <p:blipFill rotWithShape="1">
          <a:blip r:embed="rId3">
            <a:alphaModFix/>
          </a:blip>
          <a:srcRect b="4289" l="1584" r="0" t="4453"/>
          <a:stretch/>
        </p:blipFill>
        <p:spPr>
          <a:xfrm>
            <a:off x="-39700" y="0"/>
            <a:ext cx="4582949" cy="525225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47"/>
          <p:cNvSpPr txBox="1"/>
          <p:nvPr/>
        </p:nvSpPr>
        <p:spPr>
          <a:xfrm>
            <a:off x="0" y="0"/>
            <a:ext cx="9144000" cy="52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FFFF"/>
                </a:solidFill>
              </a:rPr>
              <a:t>SHOW, DON’T TELL!!! Finish off your descriptive writing starters!</a:t>
            </a:r>
            <a:endParaRPr b="1" sz="2000">
              <a:solidFill>
                <a:srgbClr val="FFFFFF"/>
              </a:solidFill>
            </a:endParaRPr>
          </a:p>
        </p:txBody>
      </p:sp>
      <p:pic>
        <p:nvPicPr>
          <p:cNvPr id="272" name="Google Shape;272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37264">
            <a:off x="321138" y="836367"/>
            <a:ext cx="4985374" cy="3918042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73" name="Google Shape;273;p47"/>
          <p:cNvSpPr txBox="1"/>
          <p:nvPr/>
        </p:nvSpPr>
        <p:spPr>
          <a:xfrm>
            <a:off x="5499975" y="738425"/>
            <a:ext cx="3420300" cy="20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Have a go at writing some short descriptions from the previous question prompts! </a:t>
            </a:r>
            <a:r>
              <a:rPr b="1" lang="en-GB" sz="1500">
                <a:solidFill>
                  <a:srgbClr val="FF0000"/>
                </a:solidFill>
                <a:latin typeface="Rubik"/>
                <a:ea typeface="Rubik"/>
                <a:cs typeface="Rubik"/>
                <a:sym typeface="Rubik"/>
              </a:rPr>
              <a:t>Pick one</a:t>
            </a:r>
            <a:r>
              <a:rPr b="1" lang="en-GB" sz="1500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 and finish writing it!</a:t>
            </a:r>
            <a:endParaRPr b="1" sz="1500">
              <a:solidFill>
                <a:schemeClr val="accen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accen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Remember the methods!</a:t>
            </a:r>
            <a:endParaRPr b="1" sz="1500">
              <a:solidFill>
                <a:schemeClr val="accen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Rubik"/>
              <a:buAutoNum type="arabicPeriod"/>
            </a:pPr>
            <a:r>
              <a:rPr b="1" lang="en-GB" sz="1500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Dominant Impression</a:t>
            </a:r>
            <a:endParaRPr b="1" sz="1500">
              <a:solidFill>
                <a:schemeClr val="accen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Rubik"/>
              <a:buAutoNum type="arabicPeriod"/>
            </a:pPr>
            <a:r>
              <a:rPr b="1" lang="en-GB" sz="1500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Zoom structure</a:t>
            </a:r>
            <a:endParaRPr b="1" sz="1500">
              <a:solidFill>
                <a:schemeClr val="accent1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Rubik"/>
              <a:buAutoNum type="arabicPeriod"/>
            </a:pPr>
            <a:r>
              <a:rPr b="1" lang="en-GB" sz="1500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rPr>
              <a:t>Show through vivid imagery</a:t>
            </a:r>
            <a:endParaRPr b="1" sz="1500">
              <a:solidFill>
                <a:schemeClr val="accen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descr="a group of men are playing guitars and singing into microphones on a stage . (provided by Tenor)" id="274" name="Google Shape;274;p4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71425" y="2971800"/>
            <a:ext cx="3277400" cy="173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8"/>
          <p:cNvSpPr/>
          <p:nvPr/>
        </p:nvSpPr>
        <p:spPr>
          <a:xfrm>
            <a:off x="0" y="0"/>
            <a:ext cx="9144000" cy="51435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60" l="0" r="0" t="-9260"/>
            </a:stretch>
          </a:blipFill>
          <a:ln>
            <a:noFill/>
          </a:ln>
        </p:spPr>
      </p:sp>
      <p:sp>
        <p:nvSpPr>
          <p:cNvPr id="280" name="Google Shape;280;p48"/>
          <p:cNvSpPr/>
          <p:nvPr/>
        </p:nvSpPr>
        <p:spPr>
          <a:xfrm>
            <a:off x="4710825" y="96950"/>
            <a:ext cx="4245000" cy="4918800"/>
          </a:xfrm>
          <a:prstGeom prst="rect">
            <a:avLst/>
          </a:prstGeom>
          <a:solidFill>
            <a:srgbClr val="E7A5E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/>
              <a:t>Mr Shen Example:</a:t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/>
              <a:t>The loud rambunctious laughter and cheers of the crowd echoed around the carnival. A giant parade of various iconic cartoon characters went down the central street inside the carnival. The carnival venue was enormous. It was almost like its own private island, </a:t>
            </a:r>
            <a:r>
              <a:rPr lang="en-GB" sz="1500"/>
              <a:t>similar</a:t>
            </a:r>
            <a:r>
              <a:rPr lang="en-GB" sz="1500"/>
              <a:t> to that of the giant Disney Land theme park in Hong Kong.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/>
              <a:t>Following the dressed up cartoon characters was a giant procession of the </a:t>
            </a:r>
            <a:r>
              <a:rPr lang="en-GB" sz="1500"/>
              <a:t>carnival</a:t>
            </a:r>
            <a:r>
              <a:rPr lang="en-GB" sz="1500"/>
              <a:t> parade’s orchestral band. Men and women with giant top hats, brass instruments, and large drums marched on behind. </a:t>
            </a:r>
            <a:endParaRPr sz="1500"/>
          </a:p>
        </p:txBody>
      </p:sp>
      <p:pic>
        <p:nvPicPr>
          <p:cNvPr id="281" name="Google Shape;281;p48"/>
          <p:cNvPicPr preferRelativeResize="0"/>
          <p:nvPr/>
        </p:nvPicPr>
        <p:blipFill rotWithShape="1">
          <a:blip r:embed="rId4">
            <a:alphaModFix/>
          </a:blip>
          <a:srcRect b="10992" l="0" r="0" t="0"/>
          <a:stretch/>
        </p:blipFill>
        <p:spPr>
          <a:xfrm>
            <a:off x="171575" y="96950"/>
            <a:ext cx="4444583" cy="4918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2" name="Google Shape;282;p48"/>
          <p:cNvGrpSpPr/>
          <p:nvPr/>
        </p:nvGrpSpPr>
        <p:grpSpPr>
          <a:xfrm>
            <a:off x="-143953" y="-256257"/>
            <a:ext cx="1520577" cy="1729489"/>
            <a:chOff x="-143949" y="-256252"/>
            <a:chExt cx="2339349" cy="2660752"/>
          </a:xfrm>
        </p:grpSpPr>
        <p:sp>
          <p:nvSpPr>
            <p:cNvPr id="283" name="Google Shape;283;p48"/>
            <p:cNvSpPr/>
            <p:nvPr/>
          </p:nvSpPr>
          <p:spPr>
            <a:xfrm>
              <a:off x="0" y="0"/>
              <a:ext cx="2195400" cy="2404500"/>
            </a:xfrm>
            <a:prstGeom prst="diagStripe">
              <a:avLst>
                <a:gd fmla="val 50000" name="adj"/>
              </a:avLst>
            </a:prstGeom>
            <a:solidFill>
              <a:srgbClr val="FF00FF"/>
            </a:solidFill>
            <a:ln>
              <a:noFill/>
            </a:ln>
          </p:spPr>
          <p:txBody>
            <a:bodyPr anchorCtr="0" anchor="ctr" bIns="59425" lIns="59425" spcFirstLastPara="1" rIns="59425" wrap="square" tIns="59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10"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284" name="Google Shape;284;p48"/>
            <p:cNvSpPr txBox="1"/>
            <p:nvPr/>
          </p:nvSpPr>
          <p:spPr>
            <a:xfrm rot="-2894136">
              <a:off x="-295423" y="543372"/>
              <a:ext cx="2454249" cy="6924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9425" lIns="59425" spcFirstLastPara="1" rIns="59425" wrap="square" tIns="59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20">
                  <a:solidFill>
                    <a:srgbClr val="37474F"/>
                  </a:solidFill>
                  <a:latin typeface="Bricolage Grotesque"/>
                  <a:ea typeface="Bricolage Grotesque"/>
                  <a:cs typeface="Bricolage Grotesque"/>
                  <a:sym typeface="Bricolage Grotesque"/>
                </a:rPr>
                <a:t>Previously…</a:t>
              </a:r>
              <a:endParaRPr b="1" sz="1820">
                <a:solidFill>
                  <a:srgbClr val="37474F"/>
                </a:solidFill>
                <a:latin typeface="Bricolage Grotesque"/>
                <a:ea typeface="Bricolage Grotesque"/>
                <a:cs typeface="Bricolage Grotesque"/>
                <a:sym typeface="Bricolage Grotesque"/>
              </a:endParaRPr>
            </a:p>
          </p:txBody>
        </p:sp>
      </p:grpSp>
      <p:sp>
        <p:nvSpPr>
          <p:cNvPr id="285" name="Google Shape;285;p48"/>
          <p:cNvSpPr/>
          <p:nvPr/>
        </p:nvSpPr>
        <p:spPr>
          <a:xfrm>
            <a:off x="96050" y="4268475"/>
            <a:ext cx="4520100" cy="747300"/>
          </a:xfrm>
          <a:prstGeom prst="frame">
            <a:avLst>
              <a:gd fmla="val 12500" name="adj1"/>
            </a:avLst>
          </a:prstGeom>
          <a:solidFill>
            <a:srgbClr val="FF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Ethical Dilemmas Infographics">
  <a:themeElements>
    <a:clrScheme name="Office">
      <a:dk1>
        <a:srgbClr val="000000"/>
      </a:dk1>
      <a:lt1>
        <a:srgbClr val="FFFFFF"/>
      </a:lt1>
      <a:dk2>
        <a:srgbClr val="103C5D"/>
      </a:dk2>
      <a:lt2>
        <a:srgbClr val="0F3C5D"/>
      </a:lt2>
      <a:accent1>
        <a:srgbClr val="004873"/>
      </a:accent1>
      <a:accent2>
        <a:srgbClr val="E2F0F7"/>
      </a:accent2>
      <a:accent3>
        <a:srgbClr val="87C0D6"/>
      </a:accent3>
      <a:accent4>
        <a:srgbClr val="87C0D5"/>
      </a:accent4>
      <a:accent5>
        <a:srgbClr val="B9BBBB"/>
      </a:accent5>
      <a:accent6>
        <a:srgbClr val="FBAF62"/>
      </a:accent6>
      <a:hlink>
        <a:srgbClr val="FFB167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