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5143500" cx="9144000"/>
  <p:notesSz cx="6858000" cy="9144000"/>
  <p:embeddedFontLst>
    <p:embeddedFont>
      <p:font typeface="Candara"/>
      <p:regular r:id="rId24"/>
      <p:bold r:id="rId25"/>
      <p:italic r:id="rId26"/>
      <p:boldItalic r:id="rId27"/>
    </p:embeddedFont>
    <p:embeddedFont>
      <p:font typeface="Bricolage Grotesque"/>
      <p:regular r:id="rId28"/>
      <p:bold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552635A-85D6-4F9D-924F-017555AD6410}">
  <a:tblStyle styleId="{7552635A-85D6-4F9D-924F-017555AD641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Candara-regular.fntdata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Candara-italic.fntdata"/><Relationship Id="rId25" Type="http://schemas.openxmlformats.org/officeDocument/2006/relationships/font" Target="fonts/Candara-bold.fntdata"/><Relationship Id="rId28" Type="http://schemas.openxmlformats.org/officeDocument/2006/relationships/font" Target="fonts/BricolageGrotesque-regular.fntdata"/><Relationship Id="rId27" Type="http://schemas.openxmlformats.org/officeDocument/2006/relationships/font" Target="fonts/Candara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BricolageGrotesque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slide_blctrajzbywocvfuytkr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slide_blctrajzbywocvfuytkr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slide_jrvaidcgpzdhnvxkghkv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slide_jrvaidcgpzdhnvxkghkv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e6d3eb8679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e6d3eb8679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e6d3eb8679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e6d3eb8679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e6d3eb8679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e6d3eb8679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e6d3eb8679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e6d3eb8679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e6d3eb8679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e6d3eb8679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09bfb56d5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409bfb56d5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e6d3eb8679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e6d3eb8679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e6d3eb8679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e6d3eb8679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e6d3eb8679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e6d3eb8679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e6d3eb8679_0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e6d3eb8679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fa755b4944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fa755b4944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e6d3eb8679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e6d3eb8679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e6d3eb8679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e6d3eb8679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time, students could present their infographic to the class.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e6d3eb8679_2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e6d3eb8679_2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e16cbcba30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e16cbcba30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jpg"/><Relationship Id="rId4" Type="http://schemas.openxmlformats.org/officeDocument/2006/relationships/image" Target="../media/image6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Relationship Id="rId4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jpg"/><Relationship Id="rId4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Relationship Id="rId4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Relationship Id="rId4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Relationship Id="rId4" Type="http://schemas.openxmlformats.org/officeDocument/2006/relationships/hyperlink" Target="https://docs.google.com/document/u/0/d/1h56nSX6HOPongSJ4jrSwe0vW86hn2c05KHAGCoNkmI4/edit" TargetMode="External"/><Relationship Id="rId5" Type="http://schemas.openxmlformats.org/officeDocument/2006/relationships/image" Target="../media/image3.png"/><Relationship Id="rId6" Type="http://schemas.openxmlformats.org/officeDocument/2006/relationships/hyperlink" Target="https://docs.google.com/document/u/0/d/1h56nSX6HOPongSJ4jrSwe0vW86hn2c05KHAGCoNkmI4/edit" TargetMode="External"/><Relationship Id="rId7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g"/><Relationship Id="rId4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jpg"/><Relationship Id="rId4" Type="http://schemas.openxmlformats.org/officeDocument/2006/relationships/image" Target="../media/image13.png"/><Relationship Id="rId5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jpg"/><Relationship Id="rId4" Type="http://schemas.openxmlformats.org/officeDocument/2006/relationships/image" Target="../media/image11.png"/><Relationship Id="rId9" Type="http://schemas.openxmlformats.org/officeDocument/2006/relationships/image" Target="../media/image12.png"/><Relationship Id="rId5" Type="http://schemas.openxmlformats.org/officeDocument/2006/relationships/hyperlink" Target="https://docs.google.com/document/d/1Hjkj-TalNczqU2hBQpT0IyI3Tf32U-peza-MriHovQ0/edit?usp=drive_link" TargetMode="External"/><Relationship Id="rId6" Type="http://schemas.openxmlformats.org/officeDocument/2006/relationships/image" Target="../media/image3.png"/><Relationship Id="rId7" Type="http://schemas.openxmlformats.org/officeDocument/2006/relationships/image" Target="../media/image1.png"/><Relationship Id="rId8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jpg"/><Relationship Id="rId4" Type="http://schemas.openxmlformats.org/officeDocument/2006/relationships/image" Target="../media/image20.png"/><Relationship Id="rId5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jpg"/><Relationship Id="rId4" Type="http://schemas.openxmlformats.org/officeDocument/2006/relationships/image" Target="../media/image21.png"/><Relationship Id="rId5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jpg"/><Relationship Id="rId4" Type="http://schemas.openxmlformats.org/officeDocument/2006/relationships/image" Target="../media/image22.png"/><Relationship Id="rId5" Type="http://schemas.openxmlformats.org/officeDocument/2006/relationships/hyperlink" Target="https://drive.google.com/file/d/1sX_hoeMeRCrXq_y-ytdLDEukbrQRLId_/view?usp=sharing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096225" y="1715250"/>
            <a:ext cx="5152500" cy="19986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FLE (0500)</a:t>
            </a:r>
            <a:endParaRPr b="1" sz="3800">
              <a:solidFill>
                <a:srgbClr val="434343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Directed Writing</a:t>
            </a:r>
            <a:endParaRPr b="1" sz="3800">
              <a:solidFill>
                <a:srgbClr val="434343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(Exams in 2027-2029) </a:t>
            </a:r>
            <a:endParaRPr b="1" sz="3800">
              <a:solidFill>
                <a:srgbClr val="434343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idx="4294967295" type="ctrTitle"/>
          </p:nvPr>
        </p:nvSpPr>
        <p:spPr>
          <a:xfrm>
            <a:off x="311700" y="3687100"/>
            <a:ext cx="8520600" cy="5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andara"/>
                <a:ea typeface="Candara"/>
                <a:cs typeface="Candara"/>
                <a:sym typeface="Candara"/>
              </a:rPr>
              <a:t>Evaluate these statements.</a:t>
            </a:r>
            <a:endParaRPr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60" name="Google Shape;60;p14"/>
          <p:cNvSpPr txBox="1"/>
          <p:nvPr>
            <p:ph idx="4294967295" type="subTitle"/>
          </p:nvPr>
        </p:nvSpPr>
        <p:spPr>
          <a:xfrm>
            <a:off x="311700" y="4281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-GB">
                <a:solidFill>
                  <a:srgbClr val="5F58C4"/>
                </a:solidFill>
                <a:latin typeface="Candara"/>
                <a:ea typeface="Candara"/>
                <a:cs typeface="Candara"/>
                <a:sym typeface="Candara"/>
              </a:rPr>
              <a:t>This side supports			This side disputes</a:t>
            </a:r>
            <a:endParaRPr b="1">
              <a:solidFill>
                <a:srgbClr val="5F58C4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descr="Three essential tools to measure your digital success — Interactive Schools" id="61" name="Google Shape;61;p14"/>
          <p:cNvPicPr preferRelativeResize="0"/>
          <p:nvPr/>
        </p:nvPicPr>
        <p:blipFill rotWithShape="1">
          <a:blip r:embed="rId4">
            <a:alphaModFix/>
          </a:blip>
          <a:srcRect b="17287" l="0" r="0" t="0"/>
          <a:stretch/>
        </p:blipFill>
        <p:spPr>
          <a:xfrm>
            <a:off x="1990725" y="162400"/>
            <a:ext cx="5162549" cy="320252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/>
          <p:nvPr/>
        </p:nvSpPr>
        <p:spPr>
          <a:xfrm>
            <a:off x="498900" y="3234475"/>
            <a:ext cx="2109000" cy="4158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rgbClr val="5F58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Bricolage Grotesque"/>
                <a:ea typeface="Bricolage Grotesque"/>
                <a:cs typeface="Bricolage Grotesque"/>
                <a:sym typeface="Bricolage Grotesque"/>
              </a:rPr>
              <a:t>This House Would…</a:t>
            </a:r>
            <a:endParaRPr b="1"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6723300" y="3234475"/>
            <a:ext cx="2109000" cy="4158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rgbClr val="5F58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Bricolage Grotesque"/>
                <a:ea typeface="Bricolage Grotesque"/>
                <a:cs typeface="Bricolage Grotesque"/>
                <a:sym typeface="Bricolage Grotesque"/>
              </a:rPr>
              <a:t>This House Regrets…</a:t>
            </a:r>
            <a:endParaRPr b="1"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idx="4294967295" type="ctrTitle"/>
          </p:nvPr>
        </p:nvSpPr>
        <p:spPr>
          <a:xfrm>
            <a:off x="3592503" y="744575"/>
            <a:ext cx="5239800" cy="20526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andara"/>
                <a:ea typeface="Candara"/>
                <a:cs typeface="Candara"/>
                <a:sym typeface="Candara"/>
              </a:rPr>
              <a:t>The </a:t>
            </a:r>
            <a:r>
              <a:rPr lang="en-GB">
                <a:latin typeface="Candara"/>
                <a:ea typeface="Candara"/>
                <a:cs typeface="Candara"/>
                <a:sym typeface="Candara"/>
              </a:rPr>
              <a:t>Earth is a flat disk</a:t>
            </a:r>
            <a:endParaRPr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descr="Flat Earthers vs climate change sceptics: why conspiracy theorists keep  contradicting each other"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575" y="1897650"/>
            <a:ext cx="4069750" cy="305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idx="4294967295" type="ctrTitle"/>
          </p:nvPr>
        </p:nvSpPr>
        <p:spPr>
          <a:xfrm>
            <a:off x="3592503" y="744575"/>
            <a:ext cx="5239800" cy="20526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andara"/>
                <a:ea typeface="Candara"/>
                <a:cs typeface="Candara"/>
                <a:sym typeface="Candara"/>
              </a:rPr>
              <a:t>Pugs are ugly not cute.</a:t>
            </a:r>
            <a:endParaRPr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descr="What I Wish I'd Known Before I Got a Pug… | by Mat Lopatinsky | Writing in  the Media | Medium" id="75" name="Google Shape;7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350" y="424225"/>
            <a:ext cx="3086100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idx="4294967295" type="ctrTitle"/>
          </p:nvPr>
        </p:nvSpPr>
        <p:spPr>
          <a:xfrm>
            <a:off x="4480675" y="515975"/>
            <a:ext cx="4351500" cy="31827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80">
                <a:latin typeface="Candara"/>
                <a:ea typeface="Candara"/>
                <a:cs typeface="Candara"/>
                <a:sym typeface="Candara"/>
              </a:rPr>
              <a:t>Musicals are just awful! All that bursting into spontaneous song will not bring about world peace or save humanity</a:t>
            </a:r>
            <a:endParaRPr sz="3280"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descr="Quiz on Which Musical Is the Story of Your Life | POPSUGAR Celebrity UK" id="81" name="Google Shape;8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825" y="861650"/>
            <a:ext cx="4114800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ylor Swift's The Eras Tour Could Generate $4.6 Billion For Local Economies" id="86" name="Google Shape;8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98023" y="315500"/>
            <a:ext cx="6664851" cy="416669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8"/>
          <p:cNvSpPr txBox="1"/>
          <p:nvPr>
            <p:ph idx="4294967295" type="ctrTitle"/>
          </p:nvPr>
        </p:nvSpPr>
        <p:spPr>
          <a:xfrm>
            <a:off x="441200" y="491150"/>
            <a:ext cx="4351500" cy="14331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80">
                <a:latin typeface="Candara"/>
                <a:ea typeface="Candara"/>
                <a:cs typeface="Candara"/>
                <a:sym typeface="Candara"/>
              </a:rPr>
              <a:t>Taylor Swift is overrated</a:t>
            </a:r>
            <a:endParaRPr sz="3280"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s Fortnite OG coming back in 2024?" id="92" name="Google Shape;9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07775" y="1399600"/>
            <a:ext cx="6036390" cy="340042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9"/>
          <p:cNvSpPr txBox="1"/>
          <p:nvPr>
            <p:ph idx="4294967295" type="ctrTitle"/>
          </p:nvPr>
        </p:nvSpPr>
        <p:spPr>
          <a:xfrm>
            <a:off x="164150" y="153875"/>
            <a:ext cx="4351500" cy="14331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80">
                <a:latin typeface="Candara"/>
                <a:ea typeface="Candara"/>
                <a:cs typeface="Candara"/>
                <a:sym typeface="Candara"/>
              </a:rPr>
              <a:t>Fortnite should be cancelled in 2026!</a:t>
            </a:r>
            <a:endParaRPr sz="3280"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4294967295" type="ctrTitle"/>
          </p:nvPr>
        </p:nvSpPr>
        <p:spPr>
          <a:xfrm>
            <a:off x="280650" y="172125"/>
            <a:ext cx="4351500" cy="5673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80" u="sng">
                <a:solidFill>
                  <a:schemeClr val="hlink"/>
                </a:solidFill>
                <a:latin typeface="Candara"/>
                <a:ea typeface="Candara"/>
                <a:cs typeface="Candara"/>
                <a:sym typeface="Candara"/>
                <a:hlinkClick r:id="rId4"/>
              </a:rPr>
              <a:t>Lesson Learning Ex.</a:t>
            </a:r>
            <a:endParaRPr sz="3280"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99" name="Google Shape;9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98700" y="926250"/>
            <a:ext cx="3139476" cy="3896449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/>
          <p:nvPr/>
        </p:nvSpPr>
        <p:spPr>
          <a:xfrm>
            <a:off x="5907375" y="157300"/>
            <a:ext cx="3034800" cy="1659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Your baseline assessment was on the 2nd part of the </a:t>
            </a:r>
            <a:r>
              <a:rPr b="1" lang="en-GB" u="sng"/>
              <a:t>FLE Paper 2, Writing Paper</a:t>
            </a:r>
            <a:endParaRPr b="1" u="sng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</a:rPr>
              <a:t>SECTION A: Directed Writing</a:t>
            </a:r>
            <a:endParaRPr b="1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980000"/>
                </a:solidFill>
              </a:rPr>
              <a:t>SECTION B: Composition Writing</a:t>
            </a:r>
            <a:endParaRPr b="1">
              <a:solidFill>
                <a:srgbClr val="980000"/>
              </a:solidFill>
            </a:endParaRPr>
          </a:p>
        </p:txBody>
      </p:sp>
      <p:sp>
        <p:nvSpPr>
          <p:cNvPr id="101" name="Google Shape;101;p20"/>
          <p:cNvSpPr/>
          <p:nvPr/>
        </p:nvSpPr>
        <p:spPr>
          <a:xfrm>
            <a:off x="6026200" y="2342575"/>
            <a:ext cx="1256100" cy="3735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did this!</a:t>
            </a:r>
            <a:endParaRPr/>
          </a:p>
        </p:txBody>
      </p:sp>
      <p:sp>
        <p:nvSpPr>
          <p:cNvPr id="102" name="Google Shape;102;p20"/>
          <p:cNvSpPr/>
          <p:nvPr/>
        </p:nvSpPr>
        <p:spPr>
          <a:xfrm rot="683065">
            <a:off x="6187512" y="1646606"/>
            <a:ext cx="407314" cy="755264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3" name="Google Shape;103;p20"/>
          <p:cNvGrpSpPr/>
          <p:nvPr/>
        </p:nvGrpSpPr>
        <p:grpSpPr>
          <a:xfrm>
            <a:off x="4967152" y="2894267"/>
            <a:ext cx="3813582" cy="1706070"/>
            <a:chOff x="4891349" y="2860350"/>
            <a:chExt cx="3889426" cy="1740000"/>
          </a:xfrm>
        </p:grpSpPr>
        <p:sp>
          <p:nvSpPr>
            <p:cNvPr id="104" name="Google Shape;104;p20"/>
            <p:cNvSpPr/>
            <p:nvPr/>
          </p:nvSpPr>
          <p:spPr>
            <a:xfrm rot="1465697">
              <a:off x="4972195" y="3297830"/>
              <a:ext cx="1270210" cy="666190"/>
            </a:xfrm>
            <a:prstGeom prst="left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 cap="flat" cmpd="sng" w="93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9650" lIns="89650" spcFirstLastPara="1" rIns="89650" wrap="square" tIns="896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73"/>
            </a:p>
          </p:txBody>
        </p:sp>
        <p:sp>
          <p:nvSpPr>
            <p:cNvPr id="105" name="Google Shape;105;p20"/>
            <p:cNvSpPr txBox="1"/>
            <p:nvPr/>
          </p:nvSpPr>
          <p:spPr>
            <a:xfrm>
              <a:off x="5907375" y="2860350"/>
              <a:ext cx="2873400" cy="174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9650" lIns="89650" spcFirstLastPara="1" rIns="89650" wrap="square" tIns="8965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69">
                  <a:solidFill>
                    <a:schemeClr val="dk1"/>
                  </a:solidFill>
                  <a:highlight>
                    <a:srgbClr val="9FC5E8"/>
                  </a:highlight>
                </a:rPr>
                <a:t>Now we will have a little look at Directed Writing, before we begin Romeo and Juliet next week!</a:t>
              </a:r>
              <a:endParaRPr sz="1569">
                <a:solidFill>
                  <a:schemeClr val="dk1"/>
                </a:solidFill>
                <a:highlight>
                  <a:srgbClr val="9FC5E8"/>
                </a:highlight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81">
                <a:solidFill>
                  <a:schemeClr val="dk1"/>
                </a:solidFill>
                <a:highlight>
                  <a:srgbClr val="9FC5E8"/>
                </a:highlight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69">
                  <a:solidFill>
                    <a:schemeClr val="dk1"/>
                  </a:solidFill>
                  <a:highlight>
                    <a:srgbClr val="9FC5E8"/>
                  </a:highlight>
                </a:rPr>
                <a:t>Consolidating</a:t>
              </a:r>
              <a:r>
                <a:rPr lang="en-GB" sz="1569">
                  <a:solidFill>
                    <a:schemeClr val="dk1"/>
                  </a:solidFill>
                  <a:highlight>
                    <a:srgbClr val="9FC5E8"/>
                  </a:highlight>
                </a:rPr>
                <a:t> understanding of FLE Paper 2</a:t>
              </a:r>
              <a:endParaRPr sz="1569">
                <a:solidFill>
                  <a:schemeClr val="dk1"/>
                </a:solidFill>
                <a:highlight>
                  <a:srgbClr val="9FC5E8"/>
                </a:highlight>
              </a:endParaRPr>
            </a:p>
          </p:txBody>
        </p:sp>
      </p:grpSp>
      <p:sp>
        <p:nvSpPr>
          <p:cNvPr id="106" name="Google Shape;106;p20"/>
          <p:cNvSpPr/>
          <p:nvPr/>
        </p:nvSpPr>
        <p:spPr>
          <a:xfrm>
            <a:off x="280613" y="4673000"/>
            <a:ext cx="2789100" cy="37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 u="sng">
                <a:solidFill>
                  <a:schemeClr val="hlink"/>
                </a:solidFill>
                <a:hlinkClick r:id="rId6"/>
              </a:rPr>
              <a:t>P2 FLE - Writing Paper Practise- Composition&gt;Directed</a:t>
            </a:r>
            <a:endParaRPr b="1" sz="1200"/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0650" y="1057624"/>
            <a:ext cx="2789025" cy="35426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3120000" dist="161925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idx="4294967295" type="ctrTitle"/>
          </p:nvPr>
        </p:nvSpPr>
        <p:spPr>
          <a:xfrm>
            <a:off x="2396250" y="1619250"/>
            <a:ext cx="4351500" cy="14331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80">
                <a:latin typeface="Candara"/>
                <a:ea typeface="Candara"/>
                <a:cs typeface="Candara"/>
                <a:sym typeface="Candara"/>
              </a:rPr>
              <a:t>Create your own unpopular opinion!</a:t>
            </a:r>
            <a:endParaRPr sz="3280"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/>
        </p:nvSpPr>
        <p:spPr>
          <a:xfrm>
            <a:off x="2907775" y="524450"/>
            <a:ext cx="3771900" cy="5715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What is Directed Writing?</a:t>
            </a:r>
            <a:endParaRPr b="1" sz="2500">
              <a:solidFill>
                <a:srgbClr val="434343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18" name="Google Shape;118;p22"/>
          <p:cNvSpPr txBox="1"/>
          <p:nvPr/>
        </p:nvSpPr>
        <p:spPr>
          <a:xfrm>
            <a:off x="317500" y="1162325"/>
            <a:ext cx="4500900" cy="37557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Candara"/>
              <a:buChar char="●"/>
            </a:pPr>
            <a:r>
              <a:rPr b="1" lang="en-GB" sz="13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Directed Writing (Section A of the Writing Paper) will ask you to read 1 or 2 non-fiction extracts and answer 1 </a:t>
            </a:r>
            <a:r>
              <a:rPr b="1" lang="en-GB" sz="13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question</a:t>
            </a:r>
            <a:r>
              <a:rPr b="1" lang="en-GB" sz="13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 in 2 parts.</a:t>
            </a:r>
            <a:endParaRPr b="1" sz="1300">
              <a:solidFill>
                <a:srgbClr val="434343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31115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SzPts val="1300"/>
              <a:buFont typeface="Candara"/>
              <a:buChar char="●"/>
            </a:pPr>
            <a:r>
              <a:rPr b="1" lang="en-GB" sz="1300">
                <a:solidFill>
                  <a:srgbClr val="FF00FF"/>
                </a:solidFill>
                <a:latin typeface="Candara"/>
                <a:ea typeface="Candara"/>
                <a:cs typeface="Candara"/>
                <a:sym typeface="Candara"/>
              </a:rPr>
              <a:t>Question 1</a:t>
            </a:r>
            <a:r>
              <a:rPr b="1" lang="en-GB" sz="1300">
                <a:solidFill>
                  <a:srgbClr val="FF00FF"/>
                </a:solidFill>
                <a:latin typeface="Candara"/>
                <a:ea typeface="Candara"/>
                <a:cs typeface="Candara"/>
                <a:sym typeface="Candara"/>
              </a:rPr>
              <a:t>a) asks you to evaluate the writer’s views in a particular part of one of the extracts. (5 marks)</a:t>
            </a:r>
            <a:endParaRPr b="1" sz="1300">
              <a:solidFill>
                <a:srgbClr val="FF00FF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31115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300"/>
              <a:buFont typeface="Candara"/>
              <a:buChar char="●"/>
            </a:pPr>
            <a:r>
              <a:rPr b="1" lang="en-GB" sz="1300">
                <a:solidFill>
                  <a:srgbClr val="0000FF"/>
                </a:solidFill>
                <a:latin typeface="Candara"/>
                <a:ea typeface="Candara"/>
                <a:cs typeface="Candara"/>
                <a:sym typeface="Candara"/>
              </a:rPr>
              <a:t>Question 1</a:t>
            </a:r>
            <a:r>
              <a:rPr b="1" lang="en-GB" sz="1300">
                <a:solidFill>
                  <a:srgbClr val="0000FF"/>
                </a:solidFill>
                <a:latin typeface="Candara"/>
                <a:ea typeface="Candara"/>
                <a:cs typeface="Candara"/>
                <a:sym typeface="Candara"/>
              </a:rPr>
              <a:t>b) asks you to write your own persuasive/ discursive written response in the form of a letter, speech, article or report, based on what you have read in the extract(s) (10 marks for reading; 25 marks for writing).</a:t>
            </a:r>
            <a:endParaRPr b="1" sz="1300">
              <a:solidFill>
                <a:srgbClr val="0000FF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31115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Candara"/>
              <a:buChar char="●"/>
            </a:pPr>
            <a:r>
              <a:rPr b="1" lang="en-GB" sz="13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This first part of the writing paper assesses both your reading for meaning and your writing skills.</a:t>
            </a:r>
            <a:endParaRPr b="1" sz="1300">
              <a:solidFill>
                <a:srgbClr val="434343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31115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Candara"/>
              <a:buChar char="●"/>
            </a:pPr>
            <a:r>
              <a:rPr b="1" lang="en-GB" sz="13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You have </a:t>
            </a:r>
            <a:r>
              <a:rPr b="1" lang="en-GB" sz="1300" u="sng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1 hour </a:t>
            </a:r>
            <a:r>
              <a:rPr b="1" lang="en-GB" sz="13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to answer this part of the paper.</a:t>
            </a:r>
            <a:endParaRPr b="1" sz="1300">
              <a:solidFill>
                <a:srgbClr val="434343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31115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Candara"/>
              <a:buChar char="●"/>
            </a:pPr>
            <a:r>
              <a:rPr b="1" lang="en-GB" sz="13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Total of 40 marks </a:t>
            </a:r>
            <a:r>
              <a:rPr b="1" lang="en-GB" sz="13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available</a:t>
            </a:r>
            <a:r>
              <a:rPr b="1" lang="en-GB" sz="13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 for Section A Directed Writing</a:t>
            </a:r>
            <a:endParaRPr b="1" sz="1300">
              <a:solidFill>
                <a:srgbClr val="434343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19" name="Google Shape;119;p22" title="Screenshot 2026-05-01 at 9.42.41 AM.png"/>
          <p:cNvPicPr preferRelativeResize="0"/>
          <p:nvPr/>
        </p:nvPicPr>
        <p:blipFill rotWithShape="1">
          <a:blip r:embed="rId4">
            <a:alphaModFix/>
          </a:blip>
          <a:srcRect b="0" l="3753" r="5602" t="0"/>
          <a:stretch/>
        </p:blipFill>
        <p:spPr>
          <a:xfrm>
            <a:off x="4818400" y="1162325"/>
            <a:ext cx="4190225" cy="375570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/>
        </p:nvSpPr>
        <p:spPr>
          <a:xfrm>
            <a:off x="1584463" y="581600"/>
            <a:ext cx="5975100" cy="5715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Directed Writing - Sample Mark Scheme</a:t>
            </a:r>
            <a:endParaRPr b="1" sz="2500">
              <a:solidFill>
                <a:srgbClr val="434343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25" name="Google Shape;125;p23"/>
          <p:cNvSpPr txBox="1"/>
          <p:nvPr/>
        </p:nvSpPr>
        <p:spPr>
          <a:xfrm>
            <a:off x="3139800" y="1390275"/>
            <a:ext cx="2864400" cy="4434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5F58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5F58C4"/>
                </a:solidFill>
              </a:rPr>
              <a:t>Question 1a) - 5 marks</a:t>
            </a:r>
            <a:endParaRPr b="1" sz="1800">
              <a:solidFill>
                <a:srgbClr val="5F58C4"/>
              </a:solidFill>
            </a:endParaRPr>
          </a:p>
        </p:txBody>
      </p:sp>
      <p:graphicFrame>
        <p:nvGraphicFramePr>
          <p:cNvPr id="126" name="Google Shape;126;p23"/>
          <p:cNvGraphicFramePr/>
          <p:nvPr/>
        </p:nvGraphicFramePr>
        <p:xfrm>
          <a:off x="880663" y="2447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{7552635A-85D6-4F9D-924F-017555AD6410}</a:tableStyleId>
              </a:tblPr>
              <a:tblGrid>
                <a:gridCol w="790500"/>
                <a:gridCol w="805175"/>
                <a:gridCol w="5787000"/>
              </a:tblGrid>
              <a:tr h="238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Level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Marks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Description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4-5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Clear understanding </a:t>
                      </a:r>
                      <a:r>
                        <a:rPr lang="en-GB">
                          <a:solidFill>
                            <a:schemeClr val="dk1"/>
                          </a:solidFill>
                        </a:rPr>
                        <a:t>of the attitude expressed in the extract with relevant support from the text. (R3, R4)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2-3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Some understanding </a:t>
                      </a:r>
                      <a:r>
                        <a:rPr lang="en-GB">
                          <a:solidFill>
                            <a:schemeClr val="dk1"/>
                          </a:solidFill>
                        </a:rPr>
                        <a:t>of the attitude expressed in the extract with some supporting detail. (R3, R4)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Limited understanding of the attitude expressed in the extract. (R3, R4)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27" name="Google Shape;127;p23"/>
          <p:cNvSpPr txBox="1"/>
          <p:nvPr/>
        </p:nvSpPr>
        <p:spPr>
          <a:xfrm>
            <a:off x="6482350" y="2333050"/>
            <a:ext cx="2669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8" name="Google Shape;128;p23"/>
          <p:cNvSpPr txBox="1"/>
          <p:nvPr/>
        </p:nvSpPr>
        <p:spPr>
          <a:xfrm>
            <a:off x="880675" y="2050775"/>
            <a:ext cx="1595700" cy="396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</a:rPr>
              <a:t>Table A - Reading</a:t>
            </a:r>
            <a:endParaRPr b="1" sz="1300">
              <a:solidFill>
                <a:schemeClr val="dk1"/>
              </a:solidFill>
            </a:endParaRPr>
          </a:p>
        </p:txBody>
      </p:sp>
      <p:cxnSp>
        <p:nvCxnSpPr>
          <p:cNvPr id="129" name="Google Shape;129;p23"/>
          <p:cNvCxnSpPr/>
          <p:nvPr/>
        </p:nvCxnSpPr>
        <p:spPr>
          <a:xfrm rot="10800000">
            <a:off x="858725" y="1478363"/>
            <a:ext cx="683400" cy="57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0" name="Google Shape;130;p23"/>
          <p:cNvSpPr txBox="1"/>
          <p:nvPr/>
        </p:nvSpPr>
        <p:spPr>
          <a:xfrm>
            <a:off x="59725" y="328975"/>
            <a:ext cx="1356300" cy="1123800"/>
          </a:xfrm>
          <a:prstGeom prst="rect">
            <a:avLst/>
          </a:prstGeom>
          <a:solidFill>
            <a:srgbClr val="FFFF00"/>
          </a:solidFill>
          <a:ln cap="flat" cmpd="sng" w="19050">
            <a:solidFill>
              <a:srgbClr val="5F58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</a:rPr>
              <a:t>NOTE: This is the same skill assessed in Question 2b of the FLE Reading Paper.</a:t>
            </a:r>
            <a:endParaRPr b="1"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/>
        </p:nvSpPr>
        <p:spPr>
          <a:xfrm>
            <a:off x="365800" y="98750"/>
            <a:ext cx="8376300" cy="5715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Directed Writing - Sample Mark Scheme</a:t>
            </a:r>
            <a:endParaRPr b="1" sz="2500">
              <a:solidFill>
                <a:srgbClr val="434343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36" name="Google Shape;136;p24"/>
          <p:cNvSpPr txBox="1"/>
          <p:nvPr/>
        </p:nvSpPr>
        <p:spPr>
          <a:xfrm>
            <a:off x="3139800" y="778138"/>
            <a:ext cx="2864400" cy="4434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5F58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5F58C4"/>
                </a:solidFill>
              </a:rPr>
              <a:t>Question 1b) - 35 marks</a:t>
            </a:r>
            <a:endParaRPr b="1" sz="1800">
              <a:solidFill>
                <a:srgbClr val="5F58C4"/>
              </a:solidFill>
            </a:endParaRPr>
          </a:p>
        </p:txBody>
      </p:sp>
      <p:pic>
        <p:nvPicPr>
          <p:cNvPr id="137" name="Google Shape;137;p24" title="Screenshot 2026-05-01 at 9.46.21 AM.png"/>
          <p:cNvPicPr preferRelativeResize="0"/>
          <p:nvPr/>
        </p:nvPicPr>
        <p:blipFill rotWithShape="1">
          <a:blip r:embed="rId4">
            <a:alphaModFix/>
          </a:blip>
          <a:srcRect b="0" l="4368" r="2104" t="0"/>
          <a:stretch/>
        </p:blipFill>
        <p:spPr>
          <a:xfrm>
            <a:off x="586225" y="1635900"/>
            <a:ext cx="3709350" cy="2739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/>
          <p:nvPr/>
        </p:nvSpPr>
        <p:spPr>
          <a:xfrm>
            <a:off x="586225" y="1185850"/>
            <a:ext cx="2532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38761D"/>
                </a:solidFill>
              </a:rPr>
              <a:t>10 </a:t>
            </a:r>
            <a:r>
              <a:rPr b="1" lang="en-GB" sz="1800">
                <a:solidFill>
                  <a:srgbClr val="38761D"/>
                </a:solidFill>
              </a:rPr>
              <a:t>marks for reading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139" name="Google Shape;139;p24"/>
          <p:cNvSpPr txBox="1"/>
          <p:nvPr/>
        </p:nvSpPr>
        <p:spPr>
          <a:xfrm>
            <a:off x="6145950" y="1108900"/>
            <a:ext cx="243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38761D"/>
                </a:solidFill>
              </a:rPr>
              <a:t>25</a:t>
            </a:r>
            <a:r>
              <a:rPr b="1" lang="en-GB" sz="1800">
                <a:solidFill>
                  <a:srgbClr val="38761D"/>
                </a:solidFill>
              </a:rPr>
              <a:t> marks for writing</a:t>
            </a:r>
            <a:endParaRPr>
              <a:solidFill>
                <a:srgbClr val="38761D"/>
              </a:solidFill>
            </a:endParaRPr>
          </a:p>
        </p:txBody>
      </p:sp>
      <p:pic>
        <p:nvPicPr>
          <p:cNvPr id="140" name="Google Shape;140;p24" title="Screenshot 2026-05-01 at 9.48.21 AM.png"/>
          <p:cNvPicPr preferRelativeResize="0"/>
          <p:nvPr/>
        </p:nvPicPr>
        <p:blipFill rotWithShape="1">
          <a:blip r:embed="rId5">
            <a:alphaModFix/>
          </a:blip>
          <a:srcRect b="0" l="3966" r="0" t="0"/>
          <a:stretch/>
        </p:blipFill>
        <p:spPr>
          <a:xfrm>
            <a:off x="5169975" y="1493525"/>
            <a:ext cx="3290349" cy="360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4"/>
          <p:cNvSpPr txBox="1"/>
          <p:nvPr/>
        </p:nvSpPr>
        <p:spPr>
          <a:xfrm>
            <a:off x="5169975" y="1270013"/>
            <a:ext cx="1045500" cy="22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</a:rPr>
              <a:t>Table B, Writing</a:t>
            </a:r>
            <a:endParaRPr b="1" sz="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5" title="Screenshot 2026-09-10 at 7.49.42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663" y="903513"/>
            <a:ext cx="2940362" cy="4038886"/>
          </a:xfrm>
          <a:prstGeom prst="rect">
            <a:avLst/>
          </a:prstGeom>
          <a:noFill/>
          <a:ln>
            <a:noFill/>
          </a:ln>
          <a:effectLst>
            <a:outerShdw blurRad="55374" rotWithShape="0" algn="bl" dir="3000000" dist="64603">
              <a:srgbClr val="000000">
                <a:alpha val="50000"/>
              </a:srgbClr>
            </a:outerShdw>
          </a:effectLst>
        </p:spPr>
      </p:pic>
      <p:sp>
        <p:nvSpPr>
          <p:cNvPr id="147" name="Google Shape;147;p25"/>
          <p:cNvSpPr txBox="1"/>
          <p:nvPr/>
        </p:nvSpPr>
        <p:spPr>
          <a:xfrm>
            <a:off x="365800" y="98750"/>
            <a:ext cx="8376300" cy="5715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Directed Writing - </a:t>
            </a:r>
            <a:r>
              <a:rPr b="1" lang="en-GB" sz="2500" u="sng">
                <a:solidFill>
                  <a:schemeClr val="hlink"/>
                </a:solidFill>
                <a:latin typeface="Candara"/>
                <a:ea typeface="Candara"/>
                <a:cs typeface="Candara"/>
                <a:sym typeface="Candara"/>
                <a:hlinkClick r:id="rId5"/>
              </a:rPr>
              <a:t>Ex. Mark Scheme</a:t>
            </a:r>
            <a:endParaRPr b="1" sz="2500">
              <a:solidFill>
                <a:srgbClr val="434343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48" name="Google Shape;148;p25" title="Screenshot 2026-09-10 at 7.49.42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5800" y="810400"/>
            <a:ext cx="2940362" cy="4038886"/>
          </a:xfrm>
          <a:prstGeom prst="rect">
            <a:avLst/>
          </a:prstGeom>
          <a:noFill/>
          <a:ln>
            <a:noFill/>
          </a:ln>
          <a:effectLst>
            <a:outerShdw blurRad="55374" rotWithShape="0" algn="bl" dir="3000000" dist="64603">
              <a:srgbClr val="000000">
                <a:alpha val="50000"/>
              </a:srgbClr>
            </a:outerShdw>
          </a:effectLst>
        </p:spPr>
      </p:pic>
      <p:sp>
        <p:nvSpPr>
          <p:cNvPr id="149" name="Google Shape;149;p25"/>
          <p:cNvSpPr/>
          <p:nvPr/>
        </p:nvSpPr>
        <p:spPr>
          <a:xfrm>
            <a:off x="3772450" y="864175"/>
            <a:ext cx="1430100" cy="7656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5"/>
          <p:cNvSpPr/>
          <p:nvPr/>
        </p:nvSpPr>
        <p:spPr>
          <a:xfrm>
            <a:off x="5374075" y="904550"/>
            <a:ext cx="3240300" cy="571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Carefully read through and review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mark scheme when peer marking</a:t>
            </a:r>
            <a:endParaRPr/>
          </a:p>
        </p:txBody>
      </p:sp>
      <p:pic>
        <p:nvPicPr>
          <p:cNvPr id="151" name="Google Shape;151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217947">
            <a:off x="4738859" y="3414637"/>
            <a:ext cx="1201511" cy="149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217947">
            <a:off x="3814336" y="3527829"/>
            <a:ext cx="1067379" cy="1355815"/>
          </a:xfrm>
          <a:prstGeom prst="rect">
            <a:avLst/>
          </a:prstGeom>
          <a:noFill/>
          <a:ln>
            <a:noFill/>
          </a:ln>
          <a:effectLst>
            <a:outerShdw blurRad="21872" rotWithShape="0" algn="bl" dir="3120000" dist="61970">
              <a:srgbClr val="000000">
                <a:alpha val="50000"/>
              </a:srgbClr>
            </a:outerShdw>
          </a:effectLst>
        </p:spPr>
      </p:pic>
      <p:grpSp>
        <p:nvGrpSpPr>
          <p:cNvPr id="153" name="Google Shape;153;p25"/>
          <p:cNvGrpSpPr/>
          <p:nvPr/>
        </p:nvGrpSpPr>
        <p:grpSpPr>
          <a:xfrm>
            <a:off x="4442696" y="1979160"/>
            <a:ext cx="4299414" cy="2209642"/>
            <a:chOff x="3931502" y="2084687"/>
            <a:chExt cx="4423266" cy="2273294"/>
          </a:xfrm>
        </p:grpSpPr>
        <p:grpSp>
          <p:nvGrpSpPr>
            <p:cNvPr id="154" name="Google Shape;154;p25"/>
            <p:cNvGrpSpPr/>
            <p:nvPr/>
          </p:nvGrpSpPr>
          <p:grpSpPr>
            <a:xfrm rot="240250">
              <a:off x="3979759" y="2219389"/>
              <a:ext cx="2170922" cy="1458027"/>
              <a:chOff x="4399044" y="2189858"/>
              <a:chExt cx="3138584" cy="2107925"/>
            </a:xfrm>
          </p:grpSpPr>
          <p:grpSp>
            <p:nvGrpSpPr>
              <p:cNvPr id="155" name="Google Shape;155;p25"/>
              <p:cNvGrpSpPr/>
              <p:nvPr/>
            </p:nvGrpSpPr>
            <p:grpSpPr>
              <a:xfrm>
                <a:off x="4399044" y="2189858"/>
                <a:ext cx="3138584" cy="2107925"/>
                <a:chOff x="273250" y="2694000"/>
                <a:chExt cx="10131000" cy="7253700"/>
              </a:xfrm>
            </p:grpSpPr>
            <p:sp>
              <p:nvSpPr>
                <p:cNvPr id="156" name="Google Shape;156;p25"/>
                <p:cNvSpPr/>
                <p:nvPr/>
              </p:nvSpPr>
              <p:spPr>
                <a:xfrm>
                  <a:off x="273250" y="2694000"/>
                  <a:ext cx="10131000" cy="7253700"/>
                </a:xfrm>
                <a:prstGeom prst="rect">
                  <a:avLst/>
                </a:prstGeom>
                <a:solidFill>
                  <a:srgbClr val="F6A9D8"/>
                </a:solidFill>
                <a:ln cap="flat" cmpd="sng" w="4875">
                  <a:solidFill>
                    <a:srgbClr val="1F497D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23350" lIns="23350" spcFirstLastPara="1" rIns="23350" wrap="square" tIns="23350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358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57" name="Google Shape;157;p25"/>
                <p:cNvGrpSpPr/>
                <p:nvPr/>
              </p:nvGrpSpPr>
              <p:grpSpPr>
                <a:xfrm>
                  <a:off x="379700" y="2838150"/>
                  <a:ext cx="4821450" cy="6965400"/>
                  <a:chOff x="379700" y="2838150"/>
                  <a:chExt cx="4821450" cy="6965400"/>
                </a:xfrm>
              </p:grpSpPr>
              <p:pic>
                <p:nvPicPr>
                  <p:cNvPr id="158" name="Google Shape;158;p25"/>
                  <p:cNvPicPr preferRelativeResize="0"/>
                  <p:nvPr/>
                </p:nvPicPr>
                <p:blipFill rotWithShape="1">
                  <a:blip r:embed="rId8">
                    <a:alphaModFix/>
                  </a:blip>
                  <a:srcRect b="0" l="0" r="2181" t="0"/>
                  <a:stretch/>
                </p:blipFill>
                <p:spPr>
                  <a:xfrm>
                    <a:off x="379700" y="2838155"/>
                    <a:ext cx="4821450" cy="696538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159" name="Google Shape;159;p25"/>
                  <p:cNvSpPr/>
                  <p:nvPr/>
                </p:nvSpPr>
                <p:spPr>
                  <a:xfrm>
                    <a:off x="963450" y="2838150"/>
                    <a:ext cx="31800" cy="6965400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txBody>
                  <a:bodyPr anchorCtr="0" anchor="ctr" bIns="23350" lIns="23350" spcFirstLastPara="1" rIns="23350" wrap="square" tIns="2335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358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pic>
            <p:nvPicPr>
              <p:cNvPr id="160" name="Google Shape;160;p25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2181" t="0"/>
              <a:stretch/>
            </p:blipFill>
            <p:spPr>
              <a:xfrm>
                <a:off x="5986347" y="2231749"/>
                <a:ext cx="1493685" cy="20241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1" name="Google Shape;161;p25"/>
            <p:cNvGrpSpPr/>
            <p:nvPr/>
          </p:nvGrpSpPr>
          <p:grpSpPr>
            <a:xfrm rot="-390017">
              <a:off x="6108430" y="2781853"/>
              <a:ext cx="2170790" cy="1457939"/>
              <a:chOff x="4399044" y="2189858"/>
              <a:chExt cx="3138584" cy="2107925"/>
            </a:xfrm>
          </p:grpSpPr>
          <p:grpSp>
            <p:nvGrpSpPr>
              <p:cNvPr id="162" name="Google Shape;162;p25"/>
              <p:cNvGrpSpPr/>
              <p:nvPr/>
            </p:nvGrpSpPr>
            <p:grpSpPr>
              <a:xfrm>
                <a:off x="4399044" y="2189858"/>
                <a:ext cx="3138584" cy="2107925"/>
                <a:chOff x="273250" y="2694000"/>
                <a:chExt cx="10131000" cy="7253700"/>
              </a:xfrm>
            </p:grpSpPr>
            <p:sp>
              <p:nvSpPr>
                <p:cNvPr id="163" name="Google Shape;163;p25"/>
                <p:cNvSpPr/>
                <p:nvPr/>
              </p:nvSpPr>
              <p:spPr>
                <a:xfrm>
                  <a:off x="273250" y="2694000"/>
                  <a:ext cx="10131000" cy="7253700"/>
                </a:xfrm>
                <a:prstGeom prst="rect">
                  <a:avLst/>
                </a:prstGeom>
                <a:solidFill>
                  <a:srgbClr val="F6A9D8"/>
                </a:solidFill>
                <a:ln cap="flat" cmpd="sng" w="4875">
                  <a:solidFill>
                    <a:srgbClr val="1F497D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23350" lIns="23350" spcFirstLastPara="1" rIns="23350" wrap="square" tIns="23350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358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64" name="Google Shape;164;p25"/>
                <p:cNvGrpSpPr/>
                <p:nvPr/>
              </p:nvGrpSpPr>
              <p:grpSpPr>
                <a:xfrm>
                  <a:off x="379700" y="2838150"/>
                  <a:ext cx="4821450" cy="6965400"/>
                  <a:chOff x="379700" y="2838150"/>
                  <a:chExt cx="4821450" cy="6965400"/>
                </a:xfrm>
              </p:grpSpPr>
              <p:pic>
                <p:nvPicPr>
                  <p:cNvPr id="165" name="Google Shape;165;p25"/>
                  <p:cNvPicPr preferRelativeResize="0"/>
                  <p:nvPr/>
                </p:nvPicPr>
                <p:blipFill rotWithShape="1">
                  <a:blip r:embed="rId8">
                    <a:alphaModFix/>
                  </a:blip>
                  <a:srcRect b="0" l="0" r="2181" t="0"/>
                  <a:stretch/>
                </p:blipFill>
                <p:spPr>
                  <a:xfrm>
                    <a:off x="379700" y="2838155"/>
                    <a:ext cx="4821450" cy="696538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166" name="Google Shape;166;p25"/>
                  <p:cNvSpPr/>
                  <p:nvPr/>
                </p:nvSpPr>
                <p:spPr>
                  <a:xfrm>
                    <a:off x="963450" y="2838150"/>
                    <a:ext cx="31800" cy="6965400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txBody>
                  <a:bodyPr anchorCtr="0" anchor="ctr" bIns="23350" lIns="23350" spcFirstLastPara="1" rIns="23350" wrap="square" tIns="2335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358"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pic>
            <p:nvPicPr>
              <p:cNvPr id="167" name="Google Shape;167;p25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2181" t="0"/>
              <a:stretch/>
            </p:blipFill>
            <p:spPr>
              <a:xfrm>
                <a:off x="5986347" y="2231749"/>
                <a:ext cx="1493685" cy="20241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68" name="Google Shape;168;p25"/>
            <p:cNvSpPr/>
            <p:nvPr/>
          </p:nvSpPr>
          <p:spPr>
            <a:xfrm rot="852478">
              <a:off x="5416345" y="3714502"/>
              <a:ext cx="1238174" cy="499140"/>
            </a:xfrm>
            <a:prstGeom prst="curvedUpArrow">
              <a:avLst>
                <a:gd fmla="val 25000" name="adj1"/>
                <a:gd fmla="val 50000" name="adj2"/>
                <a:gd fmla="val 37744" name="adj3"/>
              </a:avLst>
            </a:prstGeom>
            <a:solidFill>
              <a:srgbClr val="980000"/>
            </a:solidFill>
            <a:ln>
              <a:noFill/>
            </a:ln>
          </p:spPr>
          <p:txBody>
            <a:bodyPr anchorCtr="0" anchor="ctr" bIns="88850" lIns="88850" spcFirstLastPara="1" rIns="88850" wrap="square" tIns="888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61"/>
            </a:p>
          </p:txBody>
        </p:sp>
        <p:sp>
          <p:nvSpPr>
            <p:cNvPr id="169" name="Google Shape;169;p25"/>
            <p:cNvSpPr/>
            <p:nvPr/>
          </p:nvSpPr>
          <p:spPr>
            <a:xfrm rot="10574924">
              <a:off x="5577484" y="2124651"/>
              <a:ext cx="1238053" cy="499072"/>
            </a:xfrm>
            <a:prstGeom prst="curvedUpArrow">
              <a:avLst>
                <a:gd fmla="val 25000" name="adj1"/>
                <a:gd fmla="val 50000" name="adj2"/>
                <a:gd fmla="val 37744" name="adj3"/>
              </a:avLst>
            </a:prstGeom>
            <a:solidFill>
              <a:srgbClr val="980000"/>
            </a:solidFill>
            <a:ln>
              <a:noFill/>
            </a:ln>
          </p:spPr>
          <p:txBody>
            <a:bodyPr anchorCtr="0" anchor="ctr" bIns="88850" lIns="88850" spcFirstLastPara="1" rIns="88850" wrap="square" tIns="888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61"/>
            </a:p>
          </p:txBody>
        </p:sp>
      </p:grpSp>
      <p:sp>
        <p:nvSpPr>
          <p:cNvPr id="170" name="Google Shape;170;p25"/>
          <p:cNvSpPr/>
          <p:nvPr/>
        </p:nvSpPr>
        <p:spPr>
          <a:xfrm>
            <a:off x="5374075" y="1530425"/>
            <a:ext cx="3240300" cy="291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1 laptop between two</a:t>
            </a:r>
            <a:endParaRPr b="1"/>
          </a:p>
        </p:txBody>
      </p:sp>
      <p:sp>
        <p:nvSpPr>
          <p:cNvPr id="171" name="Google Shape;171;p25"/>
          <p:cNvSpPr/>
          <p:nvPr/>
        </p:nvSpPr>
        <p:spPr>
          <a:xfrm rot="-279201">
            <a:off x="8387197" y="780185"/>
            <a:ext cx="724368" cy="900619"/>
          </a:xfrm>
          <a:custGeom>
            <a:rect b="b" l="l" r="r" t="t"/>
            <a:pathLst>
              <a:path extrusionOk="0" h="1921081" w="1679025">
                <a:moveTo>
                  <a:pt x="0" y="0"/>
                </a:moveTo>
                <a:lnTo>
                  <a:pt x="1679025" y="0"/>
                </a:lnTo>
                <a:lnTo>
                  <a:pt x="1679025" y="1921082"/>
                </a:lnTo>
                <a:lnTo>
                  <a:pt x="0" y="19210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111037" rotWithShape="0" algn="bl" dir="8640000" dist="116325">
              <a:srgbClr val="F68C1F">
                <a:alpha val="50000"/>
              </a:srgbClr>
            </a:outerShdw>
          </a:effectLst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"/>
          <p:cNvSpPr txBox="1"/>
          <p:nvPr/>
        </p:nvSpPr>
        <p:spPr>
          <a:xfrm>
            <a:off x="365800" y="98750"/>
            <a:ext cx="8376300" cy="5715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What will you have to read and write about?</a:t>
            </a:r>
            <a:endParaRPr b="1" sz="2500">
              <a:solidFill>
                <a:srgbClr val="434343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77" name="Google Shape;177;p26"/>
          <p:cNvSpPr txBox="1"/>
          <p:nvPr/>
        </p:nvSpPr>
        <p:spPr>
          <a:xfrm>
            <a:off x="1107050" y="1377150"/>
            <a:ext cx="2864400" cy="443400"/>
          </a:xfrm>
          <a:prstGeom prst="rect">
            <a:avLst/>
          </a:prstGeom>
          <a:solidFill>
            <a:srgbClr val="CFE2F3"/>
          </a:solidFill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0000FF"/>
                </a:solidFill>
              </a:rPr>
              <a:t>GLOBAL ISSUES</a:t>
            </a:r>
            <a:endParaRPr b="1" sz="1800">
              <a:solidFill>
                <a:srgbClr val="0000FF"/>
              </a:solidFill>
            </a:endParaRPr>
          </a:p>
        </p:txBody>
      </p:sp>
      <p:sp>
        <p:nvSpPr>
          <p:cNvPr id="178" name="Google Shape;178;p26"/>
          <p:cNvSpPr txBox="1"/>
          <p:nvPr/>
        </p:nvSpPr>
        <p:spPr>
          <a:xfrm>
            <a:off x="1128350" y="1946300"/>
            <a:ext cx="2821800" cy="15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0000FF"/>
                </a:solidFill>
                <a:latin typeface="Candara"/>
                <a:ea typeface="Candara"/>
                <a:cs typeface="Candara"/>
                <a:sym typeface="Candara"/>
              </a:rPr>
              <a:t>Issues and topics affecting and impacting young people and adults</a:t>
            </a:r>
            <a:r>
              <a:rPr lang="en-GB" sz="1600">
                <a:solidFill>
                  <a:srgbClr val="0000FF"/>
                </a:solidFill>
                <a:latin typeface="Candara"/>
                <a:ea typeface="Candara"/>
                <a:cs typeface="Candara"/>
                <a:sym typeface="Candara"/>
              </a:rPr>
              <a:t> in the 21st century</a:t>
            </a:r>
            <a:r>
              <a:rPr lang="en-GB" sz="1600">
                <a:solidFill>
                  <a:srgbClr val="0000FF"/>
                </a:solidFill>
                <a:latin typeface="Candara"/>
                <a:ea typeface="Candara"/>
                <a:cs typeface="Candara"/>
                <a:sym typeface="Candara"/>
              </a:rPr>
              <a:t>. </a:t>
            </a:r>
            <a:endParaRPr sz="1600">
              <a:solidFill>
                <a:srgbClr val="0000FF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0000FF"/>
                </a:solidFill>
                <a:latin typeface="Candara"/>
                <a:ea typeface="Candara"/>
                <a:cs typeface="Candara"/>
                <a:sym typeface="Candara"/>
              </a:rPr>
              <a:t>These issues are experienced across countries, cultures, and across time.</a:t>
            </a:r>
            <a:endParaRPr sz="1600">
              <a:solidFill>
                <a:srgbClr val="0000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79" name="Google Shape;179;p26"/>
          <p:cNvPicPr preferRelativeResize="0"/>
          <p:nvPr/>
        </p:nvPicPr>
        <p:blipFill rotWithShape="1">
          <a:blip r:embed="rId4">
            <a:alphaModFix/>
          </a:blip>
          <a:srcRect b="0" l="8786" r="7378" t="0"/>
          <a:stretch/>
        </p:blipFill>
        <p:spPr>
          <a:xfrm>
            <a:off x="4149950" y="1377150"/>
            <a:ext cx="2394650" cy="190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6"/>
          <p:cNvPicPr preferRelativeResize="0"/>
          <p:nvPr/>
        </p:nvPicPr>
        <p:blipFill rotWithShape="1">
          <a:blip r:embed="rId5">
            <a:alphaModFix/>
          </a:blip>
          <a:srcRect b="10455" l="0" r="0" t="2633"/>
          <a:stretch/>
        </p:blipFill>
        <p:spPr>
          <a:xfrm>
            <a:off x="6617775" y="3092050"/>
            <a:ext cx="2202825" cy="190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6"/>
          <p:cNvSpPr txBox="1"/>
          <p:nvPr/>
        </p:nvSpPr>
        <p:spPr>
          <a:xfrm>
            <a:off x="1673775" y="3671075"/>
            <a:ext cx="48048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Example of a global issue:</a:t>
            </a:r>
            <a:r>
              <a:rPr lang="en-GB"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the consequences of buying </a:t>
            </a:r>
            <a:r>
              <a:rPr lang="en-GB"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clothes </a:t>
            </a:r>
            <a:r>
              <a:rPr lang="en-GB"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from ‘fast fashion’ retailers</a:t>
            </a: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Can you think of another example?</a:t>
            </a: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7"/>
          <p:cNvSpPr txBox="1"/>
          <p:nvPr/>
        </p:nvSpPr>
        <p:spPr>
          <a:xfrm>
            <a:off x="383850" y="71775"/>
            <a:ext cx="8376300" cy="8340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What form/ text type could you be asked to write in for </a:t>
            </a:r>
            <a:endParaRPr b="1" sz="2100">
              <a:solidFill>
                <a:srgbClr val="434343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Directed Writing Question 1b)?</a:t>
            </a:r>
            <a:endParaRPr b="1" sz="2100">
              <a:solidFill>
                <a:srgbClr val="434343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87" name="Google Shape;187;p27"/>
          <p:cNvSpPr txBox="1"/>
          <p:nvPr/>
        </p:nvSpPr>
        <p:spPr>
          <a:xfrm>
            <a:off x="771525" y="1127400"/>
            <a:ext cx="6743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andara"/>
                <a:ea typeface="Candara"/>
                <a:cs typeface="Candara"/>
                <a:sym typeface="Candara"/>
              </a:rPr>
              <a:t>In </a:t>
            </a:r>
            <a:r>
              <a:rPr b="1" lang="en-GB">
                <a:latin typeface="Candara"/>
                <a:ea typeface="Candara"/>
                <a:cs typeface="Candara"/>
                <a:sym typeface="Candara"/>
              </a:rPr>
              <a:t>Question 1(b) </a:t>
            </a:r>
            <a:r>
              <a:rPr lang="en-GB">
                <a:latin typeface="Candara"/>
                <a:ea typeface="Candara"/>
                <a:cs typeface="Candara"/>
                <a:sym typeface="Candara"/>
              </a:rPr>
              <a:t>candidates use, develop and evaluate the information in the extract(s) to create a discursive / argumentative / persuasive speech, letter, article or report. </a:t>
            </a:r>
            <a:endParaRPr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88" name="Google Shape;188;p27"/>
          <p:cNvSpPr txBox="1"/>
          <p:nvPr/>
        </p:nvSpPr>
        <p:spPr>
          <a:xfrm>
            <a:off x="1200150" y="1825450"/>
            <a:ext cx="2864400" cy="4434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rgbClr val="5F58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5F58C4"/>
                </a:solidFill>
              </a:rPr>
              <a:t>LETTER </a:t>
            </a:r>
            <a:r>
              <a:rPr b="1" lang="en-GB">
                <a:solidFill>
                  <a:srgbClr val="5F58C4"/>
                </a:solidFill>
              </a:rPr>
              <a:t>(informal or formal)</a:t>
            </a:r>
            <a:endParaRPr b="1">
              <a:solidFill>
                <a:srgbClr val="5F58C4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5F58C4"/>
              </a:solidFill>
            </a:endParaRPr>
          </a:p>
        </p:txBody>
      </p:sp>
      <p:sp>
        <p:nvSpPr>
          <p:cNvPr id="189" name="Google Shape;189;p27"/>
          <p:cNvSpPr txBox="1"/>
          <p:nvPr/>
        </p:nvSpPr>
        <p:spPr>
          <a:xfrm>
            <a:off x="4350325" y="1825450"/>
            <a:ext cx="2864400" cy="443400"/>
          </a:xfrm>
          <a:prstGeom prst="rect">
            <a:avLst/>
          </a:prstGeom>
          <a:solidFill>
            <a:srgbClr val="CFE2F3"/>
          </a:solidFill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0000FF"/>
                </a:solidFill>
              </a:rPr>
              <a:t>ARTICLE</a:t>
            </a:r>
            <a:endParaRPr b="1" sz="1800">
              <a:solidFill>
                <a:srgbClr val="0000FF"/>
              </a:solidFill>
            </a:endParaRPr>
          </a:p>
        </p:txBody>
      </p:sp>
      <p:sp>
        <p:nvSpPr>
          <p:cNvPr id="190" name="Google Shape;190;p27"/>
          <p:cNvSpPr txBox="1"/>
          <p:nvPr/>
        </p:nvSpPr>
        <p:spPr>
          <a:xfrm>
            <a:off x="4350325" y="2480613"/>
            <a:ext cx="2864400" cy="443400"/>
          </a:xfrm>
          <a:prstGeom prst="rect">
            <a:avLst/>
          </a:prstGeom>
          <a:solidFill>
            <a:srgbClr val="FFD966"/>
          </a:solidFill>
          <a:ln cap="flat" cmpd="sng" w="19050">
            <a:solidFill>
              <a:srgbClr val="E691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B45F06"/>
                </a:solidFill>
              </a:rPr>
              <a:t>REPORT</a:t>
            </a:r>
            <a:endParaRPr b="1" sz="1800">
              <a:solidFill>
                <a:srgbClr val="B45F06"/>
              </a:solidFill>
            </a:endParaRPr>
          </a:p>
        </p:txBody>
      </p:sp>
      <p:sp>
        <p:nvSpPr>
          <p:cNvPr id="191" name="Google Shape;191;p27"/>
          <p:cNvSpPr txBox="1"/>
          <p:nvPr/>
        </p:nvSpPr>
        <p:spPr>
          <a:xfrm>
            <a:off x="1317625" y="2924025"/>
            <a:ext cx="5897100" cy="17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Candara"/>
                <a:ea typeface="Candara"/>
                <a:cs typeface="Candara"/>
                <a:sym typeface="Candara"/>
              </a:rPr>
              <a:t>What are the conventions of these different text types? </a:t>
            </a:r>
            <a:endParaRPr b="1" sz="1500">
              <a:latin typeface="Candara"/>
              <a:ea typeface="Candara"/>
              <a:cs typeface="Candara"/>
              <a:sym typeface="Canda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Candara"/>
                <a:ea typeface="Candara"/>
                <a:cs typeface="Candara"/>
                <a:sym typeface="Candara"/>
              </a:rPr>
              <a:t>Create an </a:t>
            </a:r>
            <a:r>
              <a:rPr b="1" lang="en-GB" sz="1300">
                <a:latin typeface="Candara"/>
                <a:ea typeface="Candara"/>
                <a:cs typeface="Candara"/>
                <a:sym typeface="Candara"/>
              </a:rPr>
              <a:t>infographic </a:t>
            </a:r>
            <a:r>
              <a:rPr lang="en-GB" sz="1300">
                <a:latin typeface="Candara"/>
                <a:ea typeface="Candara"/>
                <a:cs typeface="Candara"/>
                <a:sym typeface="Candara"/>
              </a:rPr>
              <a:t>on the text type allocated to your pair/ group of three.</a:t>
            </a:r>
            <a:endParaRPr sz="1300">
              <a:latin typeface="Candara"/>
              <a:ea typeface="Candara"/>
              <a:cs typeface="Candara"/>
              <a:sym typeface="Canda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Candara"/>
                <a:ea typeface="Candara"/>
                <a:cs typeface="Candara"/>
                <a:sym typeface="Candara"/>
              </a:rPr>
              <a:t>Add to the infographic the features of your text type:</a:t>
            </a:r>
            <a:endParaRPr sz="1300">
              <a:latin typeface="Candara"/>
              <a:ea typeface="Candara"/>
              <a:cs typeface="Candara"/>
              <a:sym typeface="Candara"/>
            </a:endParaRPr>
          </a:p>
          <a:p>
            <a:pPr indent="-161925" lvl="0" marL="1260000" rtl="0" algn="l">
              <a:spcBef>
                <a:spcPts val="0"/>
              </a:spcBef>
              <a:spcAft>
                <a:spcPts val="0"/>
              </a:spcAft>
              <a:buSzPts val="1200"/>
              <a:buFont typeface="Candara"/>
              <a:buChar char="★"/>
            </a:pPr>
            <a:r>
              <a:rPr b="1" lang="en-GB" sz="1200">
                <a:latin typeface="Candara"/>
                <a:ea typeface="Candara"/>
                <a:cs typeface="Candara"/>
                <a:sym typeface="Candara"/>
              </a:rPr>
              <a:t>Purpose and audience</a:t>
            </a:r>
            <a:endParaRPr b="1" sz="1200">
              <a:latin typeface="Candara"/>
              <a:ea typeface="Candara"/>
              <a:cs typeface="Candara"/>
              <a:sym typeface="Candara"/>
            </a:endParaRPr>
          </a:p>
          <a:p>
            <a:pPr indent="-161925" lvl="0" marL="1260000" rtl="0" algn="l">
              <a:spcBef>
                <a:spcPts val="0"/>
              </a:spcBef>
              <a:spcAft>
                <a:spcPts val="0"/>
              </a:spcAft>
              <a:buSzPts val="1200"/>
              <a:buFont typeface="Candara"/>
              <a:buChar char="★"/>
            </a:pPr>
            <a:r>
              <a:rPr b="1" lang="en-GB" sz="1200">
                <a:latin typeface="Candara"/>
                <a:ea typeface="Candara"/>
                <a:cs typeface="Candara"/>
                <a:sym typeface="Candara"/>
              </a:rPr>
              <a:t>Format and layout</a:t>
            </a:r>
            <a:endParaRPr b="1" sz="1200">
              <a:latin typeface="Candara"/>
              <a:ea typeface="Candara"/>
              <a:cs typeface="Candara"/>
              <a:sym typeface="Candara"/>
            </a:endParaRPr>
          </a:p>
          <a:p>
            <a:pPr indent="-161925" lvl="0" marL="1260000" rtl="0" algn="l">
              <a:spcBef>
                <a:spcPts val="0"/>
              </a:spcBef>
              <a:spcAft>
                <a:spcPts val="0"/>
              </a:spcAft>
              <a:buSzPts val="1200"/>
              <a:buFont typeface="Candara"/>
              <a:buChar char="★"/>
            </a:pPr>
            <a:r>
              <a:rPr b="1" lang="en-GB" sz="1200">
                <a:latin typeface="Candara"/>
                <a:ea typeface="Candara"/>
                <a:cs typeface="Candara"/>
                <a:sym typeface="Candara"/>
              </a:rPr>
              <a:t>Register and tone</a:t>
            </a:r>
            <a:endParaRPr b="1" sz="1200">
              <a:latin typeface="Candara"/>
              <a:ea typeface="Candara"/>
              <a:cs typeface="Candara"/>
              <a:sym typeface="Candara"/>
            </a:endParaRPr>
          </a:p>
          <a:p>
            <a:pPr indent="-161925" lvl="0" marL="1260000" rtl="0" algn="l">
              <a:spcBef>
                <a:spcPts val="0"/>
              </a:spcBef>
              <a:spcAft>
                <a:spcPts val="0"/>
              </a:spcAft>
              <a:buSzPts val="1200"/>
              <a:buFont typeface="Candara"/>
              <a:buChar char="★"/>
            </a:pPr>
            <a:r>
              <a:rPr b="1" lang="en-GB" sz="1200">
                <a:latin typeface="Candara"/>
                <a:ea typeface="Candara"/>
                <a:cs typeface="Candara"/>
                <a:sym typeface="Candara"/>
              </a:rPr>
              <a:t>Key persuasive/ discursive techniques to use, e.g. rhetorical questions, direct address, etc.</a:t>
            </a:r>
            <a:endParaRPr b="1" sz="1200">
              <a:latin typeface="Candara"/>
              <a:ea typeface="Candara"/>
              <a:cs typeface="Candara"/>
              <a:sym typeface="Candara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92" name="Google Shape;192;p27" title="Screenshot 2026-05-01 at 10.22.14 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760589">
            <a:off x="7395826" y="2691069"/>
            <a:ext cx="1396548" cy="2087213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7"/>
          <p:cNvSpPr txBox="1"/>
          <p:nvPr/>
        </p:nvSpPr>
        <p:spPr>
          <a:xfrm rot="455986">
            <a:off x="7454850" y="1078604"/>
            <a:ext cx="1553849" cy="1454567"/>
          </a:xfrm>
          <a:prstGeom prst="rect">
            <a:avLst/>
          </a:prstGeom>
          <a:solidFill>
            <a:srgbClr val="FFFF0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 u="sng">
                <a:solidFill>
                  <a:schemeClr val="dk1"/>
                </a:solidFill>
              </a:rPr>
              <a:t>Note: </a:t>
            </a:r>
            <a:endParaRPr b="1" sz="1000" u="sng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</a:rPr>
              <a:t>On the Reading Paper Question 4, you also might be asked to write the words of an </a:t>
            </a:r>
            <a:r>
              <a:rPr b="1" lang="en-GB" sz="1000">
                <a:solidFill>
                  <a:schemeClr val="dk1"/>
                </a:solidFill>
              </a:rPr>
              <a:t>interview</a:t>
            </a:r>
            <a:r>
              <a:rPr lang="en-GB" sz="1000">
                <a:solidFill>
                  <a:schemeClr val="dk1"/>
                </a:solidFill>
              </a:rPr>
              <a:t> or </a:t>
            </a:r>
            <a:r>
              <a:rPr b="1" lang="en-GB" sz="1000">
                <a:solidFill>
                  <a:schemeClr val="dk1"/>
                </a:solidFill>
              </a:rPr>
              <a:t>journal entry</a:t>
            </a:r>
            <a:r>
              <a:rPr lang="en-GB" sz="1000">
                <a:solidFill>
                  <a:schemeClr val="dk1"/>
                </a:solidFill>
              </a:rPr>
              <a:t>! You will need to know the conventions of these text types too!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94" name="Google Shape;194;p27"/>
          <p:cNvSpPr txBox="1"/>
          <p:nvPr/>
        </p:nvSpPr>
        <p:spPr>
          <a:xfrm>
            <a:off x="1584575" y="4605850"/>
            <a:ext cx="5577300" cy="443400"/>
          </a:xfrm>
          <a:prstGeom prst="rect">
            <a:avLst/>
          </a:prstGeom>
          <a:solidFill>
            <a:srgbClr val="F6A9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Use  images, icons and bullet points to help make the information simple to read and easy to understand on your infographic.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95" name="Google Shape;19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615855">
            <a:off x="76363" y="2627466"/>
            <a:ext cx="1427573" cy="1427593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7"/>
          <p:cNvSpPr txBox="1"/>
          <p:nvPr/>
        </p:nvSpPr>
        <p:spPr>
          <a:xfrm>
            <a:off x="1200150" y="2480613"/>
            <a:ext cx="2864400" cy="443400"/>
          </a:xfrm>
          <a:prstGeom prst="rect">
            <a:avLst/>
          </a:prstGeom>
          <a:solidFill>
            <a:srgbClr val="EAD1DC"/>
          </a:solidFill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00FF"/>
                </a:solidFill>
              </a:rPr>
              <a:t>SPEECH</a:t>
            </a:r>
            <a:endParaRPr b="1" sz="1800">
              <a:solidFill>
                <a:srgbClr val="FF00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8" title="Screenshot 2026-05-13 at 12.11.38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4575" y="78225"/>
            <a:ext cx="6288024" cy="4987051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8"/>
          <p:cNvSpPr txBox="1"/>
          <p:nvPr/>
        </p:nvSpPr>
        <p:spPr>
          <a:xfrm>
            <a:off x="265100" y="1725150"/>
            <a:ext cx="1494900" cy="1693200"/>
          </a:xfrm>
          <a:prstGeom prst="rect">
            <a:avLst/>
          </a:prstGeom>
          <a:solidFill>
            <a:srgbClr val="CFE2F3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5"/>
              </a:rPr>
              <a:t>Text Types pages - orange text book.pdf</a:t>
            </a:r>
            <a:r>
              <a:rPr lang="en-GB"/>
              <a:t> - information on the 4 text types to help make the infographic.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9"/>
          <p:cNvSpPr txBox="1"/>
          <p:nvPr/>
        </p:nvSpPr>
        <p:spPr>
          <a:xfrm>
            <a:off x="442800" y="468325"/>
            <a:ext cx="8376300" cy="9390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Quick Recap Quiz!</a:t>
            </a:r>
            <a:endParaRPr b="1" sz="2500">
              <a:solidFill>
                <a:srgbClr val="434343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434343"/>
                </a:solidFill>
                <a:latin typeface="Candara"/>
                <a:ea typeface="Candara"/>
                <a:cs typeface="Candara"/>
                <a:sym typeface="Candara"/>
              </a:rPr>
              <a:t>Directed Writing - Section A</a:t>
            </a:r>
            <a:endParaRPr b="1" sz="2500">
              <a:solidFill>
                <a:srgbClr val="434343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08" name="Google Shape;208;p29"/>
          <p:cNvSpPr txBox="1"/>
          <p:nvPr/>
        </p:nvSpPr>
        <p:spPr>
          <a:xfrm>
            <a:off x="475075" y="1755600"/>
            <a:ext cx="8376300" cy="16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ndara"/>
              <a:buAutoNum type="arabicPeriod"/>
            </a:pPr>
            <a:r>
              <a:rPr lang="en-GB" sz="21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How long will you have for this </a:t>
            </a:r>
            <a:r>
              <a:rPr b="1" lang="en-GB" sz="21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Section A</a:t>
            </a:r>
            <a:r>
              <a:rPr lang="en-GB" sz="21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of the </a:t>
            </a:r>
            <a:r>
              <a:rPr b="1" lang="en-GB" sz="21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FLE Writing Paper</a:t>
            </a:r>
            <a:r>
              <a:rPr lang="en-GB" sz="21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?</a:t>
            </a:r>
            <a:endParaRPr sz="21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ndara"/>
              <a:buAutoNum type="arabicPeriod"/>
            </a:pPr>
            <a:r>
              <a:rPr lang="en-GB" sz="21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How many marks is </a:t>
            </a:r>
            <a:r>
              <a:rPr b="1" lang="en-GB" sz="21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question 1a)</a:t>
            </a:r>
            <a:r>
              <a:rPr lang="en-GB" sz="21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worth?</a:t>
            </a:r>
            <a:endParaRPr sz="21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ndara"/>
              <a:buAutoNum type="arabicPeriod"/>
            </a:pPr>
            <a:r>
              <a:rPr lang="en-GB" sz="21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How many marks for </a:t>
            </a:r>
            <a:r>
              <a:rPr b="1" lang="en-GB" sz="21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reading</a:t>
            </a:r>
            <a:r>
              <a:rPr lang="en-GB" sz="21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are available in </a:t>
            </a:r>
            <a:r>
              <a:rPr b="1" lang="en-GB" sz="21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question 1b)</a:t>
            </a:r>
            <a:r>
              <a:rPr lang="en-GB" sz="21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?</a:t>
            </a:r>
            <a:endParaRPr sz="21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ndara"/>
              <a:buAutoNum type="arabicPeriod"/>
            </a:pPr>
            <a:r>
              <a:rPr lang="en-GB" sz="21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How many marks are available for </a:t>
            </a:r>
            <a:r>
              <a:rPr b="1" lang="en-GB" sz="21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writing</a:t>
            </a:r>
            <a:r>
              <a:rPr lang="en-GB" sz="21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in </a:t>
            </a:r>
            <a:r>
              <a:rPr b="1" lang="en-GB" sz="21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question 1b)</a:t>
            </a:r>
            <a:r>
              <a:rPr lang="en-GB" sz="21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?</a:t>
            </a:r>
            <a:endParaRPr sz="21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 u="sng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Bonus Question:</a:t>
            </a:r>
            <a:r>
              <a:rPr lang="en-GB" sz="2100" u="sng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What is in </a:t>
            </a:r>
            <a:r>
              <a:rPr b="1" lang="en-GB" sz="2100" u="sng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Section B </a:t>
            </a:r>
            <a:r>
              <a:rPr lang="en-GB" sz="2100" u="sng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of the </a:t>
            </a:r>
            <a:r>
              <a:rPr b="1" lang="en-GB" sz="2100" u="sng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FLE Writing Paper</a:t>
            </a:r>
            <a:r>
              <a:rPr lang="en-GB" sz="2100" u="sng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? </a:t>
            </a:r>
            <a:endParaRPr sz="2100" u="sng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