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Bricolage Grotesque"/>
      <p:regular r:id="rId9"/>
      <p:bold r:id="rId10"/>
    </p:embeddedFont>
    <p:embeddedFont>
      <p:font typeface="Oswald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swald-regular.fntdata"/><Relationship Id="rId10" Type="http://schemas.openxmlformats.org/officeDocument/2006/relationships/font" Target="fonts/BricolageGrotesque-bold.fntdata"/><Relationship Id="rId12" Type="http://schemas.openxmlformats.org/officeDocument/2006/relationships/font" Target="fonts/Oswa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BricolageGrotesqu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c5f5f8101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g3c5f5f81019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a4d3ca90f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fa4d3ca90f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4d3ca90f_2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fa4d3ca90f_2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 mins to show and focus more on this next lesson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7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Relationship Id="rId4" Type="http://schemas.openxmlformats.org/officeDocument/2006/relationships/image" Target="../media/image5.png"/><Relationship Id="rId9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9144000" cy="51435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60" l="0" r="0" t="-9260"/>
            </a:stretch>
          </a:blipFill>
          <a:ln>
            <a:noFill/>
          </a:ln>
        </p:spPr>
      </p:sp>
      <p:sp>
        <p:nvSpPr>
          <p:cNvPr id="55" name="Google Shape;55;p13"/>
          <p:cNvSpPr/>
          <p:nvPr/>
        </p:nvSpPr>
        <p:spPr>
          <a:xfrm>
            <a:off x="8364425" y="-49937"/>
            <a:ext cx="836400" cy="5243400"/>
          </a:xfrm>
          <a:prstGeom prst="rect">
            <a:avLst/>
          </a:prstGeom>
          <a:solidFill>
            <a:srgbClr val="73C6FF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838321" y="4885971"/>
            <a:ext cx="3182003" cy="131257"/>
          </a:xfrm>
          <a:custGeom>
            <a:rect b="b" l="l" r="r" t="t"/>
            <a:pathLst>
              <a:path extrusionOk="0" h="262515" w="6364006">
                <a:moveTo>
                  <a:pt x="0" y="0"/>
                </a:moveTo>
                <a:lnTo>
                  <a:pt x="6364007" y="0"/>
                </a:lnTo>
                <a:lnTo>
                  <a:pt x="6364007" y="262516"/>
                </a:lnTo>
                <a:lnTo>
                  <a:pt x="0" y="2625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7" name="Google Shape;57;p13"/>
          <p:cNvGrpSpPr/>
          <p:nvPr/>
        </p:nvGrpSpPr>
        <p:grpSpPr>
          <a:xfrm>
            <a:off x="156361" y="118786"/>
            <a:ext cx="2291679" cy="713598"/>
            <a:chOff x="979896" y="514350"/>
            <a:chExt cx="3182003" cy="990834"/>
          </a:xfrm>
        </p:grpSpPr>
        <p:sp>
          <p:nvSpPr>
            <p:cNvPr id="58" name="Google Shape;58;p13"/>
            <p:cNvSpPr/>
            <p:nvPr/>
          </p:nvSpPr>
          <p:spPr>
            <a:xfrm>
              <a:off x="979896" y="514350"/>
              <a:ext cx="3182003" cy="131257"/>
            </a:xfrm>
            <a:custGeom>
              <a:rect b="b" l="l" r="r" t="t"/>
              <a:pathLst>
                <a:path extrusionOk="0" h="262515" w="6364006">
                  <a:moveTo>
                    <a:pt x="0" y="0"/>
                  </a:moveTo>
                  <a:lnTo>
                    <a:pt x="6364007" y="0"/>
                  </a:lnTo>
                  <a:lnTo>
                    <a:pt x="6364007" y="262515"/>
                  </a:lnTo>
                  <a:lnTo>
                    <a:pt x="0" y="26251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9" name="Google Shape;59;p13"/>
            <p:cNvSpPr/>
            <p:nvPr/>
          </p:nvSpPr>
          <p:spPr>
            <a:xfrm>
              <a:off x="979896" y="759033"/>
              <a:ext cx="415979" cy="746151"/>
            </a:xfrm>
            <a:custGeom>
              <a:rect b="b" l="l" r="r" t="t"/>
              <a:pathLst>
                <a:path extrusionOk="0" h="1492302" w="831958">
                  <a:moveTo>
                    <a:pt x="0" y="0"/>
                  </a:moveTo>
                  <a:lnTo>
                    <a:pt x="831959" y="0"/>
                  </a:lnTo>
                  <a:lnTo>
                    <a:pt x="831959" y="1492301"/>
                  </a:lnTo>
                  <a:lnTo>
                    <a:pt x="0" y="149230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60" name="Google Shape;60;p13"/>
            <p:cNvSpPr/>
            <p:nvPr/>
          </p:nvSpPr>
          <p:spPr>
            <a:xfrm>
              <a:off x="1395876" y="739321"/>
              <a:ext cx="701721" cy="765862"/>
            </a:xfrm>
            <a:custGeom>
              <a:rect b="b" l="l" r="r" t="t"/>
              <a:pathLst>
                <a:path extrusionOk="0" h="1531724" w="1403442">
                  <a:moveTo>
                    <a:pt x="0" y="0"/>
                  </a:moveTo>
                  <a:lnTo>
                    <a:pt x="1403441" y="0"/>
                  </a:lnTo>
                  <a:lnTo>
                    <a:pt x="1403441" y="1531724"/>
                  </a:lnTo>
                  <a:lnTo>
                    <a:pt x="0" y="153172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61" name="Google Shape;61;p13"/>
            <p:cNvSpPr/>
            <p:nvPr/>
          </p:nvSpPr>
          <p:spPr>
            <a:xfrm>
              <a:off x="2144892" y="739321"/>
              <a:ext cx="663428" cy="765862"/>
            </a:xfrm>
            <a:custGeom>
              <a:rect b="b" l="l" r="r" t="t"/>
              <a:pathLst>
                <a:path extrusionOk="0" h="1531724" w="1326856">
                  <a:moveTo>
                    <a:pt x="0" y="0"/>
                  </a:moveTo>
                  <a:lnTo>
                    <a:pt x="1326855" y="0"/>
                  </a:lnTo>
                  <a:lnTo>
                    <a:pt x="1326855" y="1531724"/>
                  </a:lnTo>
                  <a:lnTo>
                    <a:pt x="0" y="153172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62" name="Google Shape;62;p13"/>
            <p:cNvSpPr/>
            <p:nvPr/>
          </p:nvSpPr>
          <p:spPr>
            <a:xfrm>
              <a:off x="2887306" y="759033"/>
              <a:ext cx="632363" cy="746151"/>
            </a:xfrm>
            <a:custGeom>
              <a:rect b="b" l="l" r="r" t="t"/>
              <a:pathLst>
                <a:path extrusionOk="0" h="1492302" w="1264726">
                  <a:moveTo>
                    <a:pt x="0" y="0"/>
                  </a:moveTo>
                  <a:lnTo>
                    <a:pt x="1264726" y="0"/>
                  </a:lnTo>
                  <a:lnTo>
                    <a:pt x="1264726" y="1492301"/>
                  </a:lnTo>
                  <a:lnTo>
                    <a:pt x="0" y="149230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63" name="Google Shape;63;p13"/>
            <p:cNvSpPr/>
            <p:nvPr/>
          </p:nvSpPr>
          <p:spPr>
            <a:xfrm>
              <a:off x="3596690" y="759033"/>
              <a:ext cx="565209" cy="746151"/>
            </a:xfrm>
            <a:custGeom>
              <a:rect b="b" l="l" r="r" t="t"/>
              <a:pathLst>
                <a:path extrusionOk="0" h="1492302" w="1130418">
                  <a:moveTo>
                    <a:pt x="0" y="0"/>
                  </a:moveTo>
                  <a:lnTo>
                    <a:pt x="1130419" y="0"/>
                  </a:lnTo>
                  <a:lnTo>
                    <a:pt x="1130419" y="1492301"/>
                  </a:lnTo>
                  <a:lnTo>
                    <a:pt x="0" y="149230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64" name="Google Shape;64;p13"/>
          <p:cNvSpPr/>
          <p:nvPr/>
        </p:nvSpPr>
        <p:spPr>
          <a:xfrm rot="-655073">
            <a:off x="44632" y="4176118"/>
            <a:ext cx="966469" cy="906064"/>
          </a:xfrm>
          <a:custGeom>
            <a:rect b="b" l="l" r="r" t="t"/>
            <a:pathLst>
              <a:path extrusionOk="0" h="1806424" w="1926853">
                <a:moveTo>
                  <a:pt x="0" y="0"/>
                </a:moveTo>
                <a:lnTo>
                  <a:pt x="1926853" y="0"/>
                </a:lnTo>
                <a:lnTo>
                  <a:pt x="1926853" y="1806424"/>
                </a:lnTo>
                <a:lnTo>
                  <a:pt x="0" y="18064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5" name="Google Shape;65;p13"/>
          <p:cNvSpPr/>
          <p:nvPr/>
        </p:nvSpPr>
        <p:spPr>
          <a:xfrm>
            <a:off x="3806271" y="4885971"/>
            <a:ext cx="3182003" cy="131257"/>
          </a:xfrm>
          <a:custGeom>
            <a:rect b="b" l="l" r="r" t="t"/>
            <a:pathLst>
              <a:path extrusionOk="0" h="262515" w="6364006">
                <a:moveTo>
                  <a:pt x="0" y="0"/>
                </a:moveTo>
                <a:lnTo>
                  <a:pt x="6364007" y="0"/>
                </a:lnTo>
                <a:lnTo>
                  <a:pt x="6364007" y="262516"/>
                </a:lnTo>
                <a:lnTo>
                  <a:pt x="0" y="2625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6" name="Google Shape;66;p13"/>
          <p:cNvSpPr/>
          <p:nvPr/>
        </p:nvSpPr>
        <p:spPr>
          <a:xfrm>
            <a:off x="6554024" y="4885975"/>
            <a:ext cx="2641062" cy="131257"/>
          </a:xfrm>
          <a:custGeom>
            <a:rect b="b" l="l" r="r" t="t"/>
            <a:pathLst>
              <a:path extrusionOk="0" h="262515" w="6364006">
                <a:moveTo>
                  <a:pt x="0" y="0"/>
                </a:moveTo>
                <a:lnTo>
                  <a:pt x="6364007" y="0"/>
                </a:lnTo>
                <a:lnTo>
                  <a:pt x="6364007" y="262516"/>
                </a:lnTo>
                <a:lnTo>
                  <a:pt x="0" y="2625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7" name="Google Shape;67;p13"/>
          <p:cNvSpPr/>
          <p:nvPr/>
        </p:nvSpPr>
        <p:spPr>
          <a:xfrm>
            <a:off x="156350" y="1006650"/>
            <a:ext cx="3649800" cy="30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WWW (What Went Well)</a:t>
            </a:r>
            <a:endParaRPr b="1"/>
          </a:p>
        </p:txBody>
      </p:sp>
      <p:sp>
        <p:nvSpPr>
          <p:cNvPr id="68" name="Google Shape;68;p13"/>
          <p:cNvSpPr/>
          <p:nvPr/>
        </p:nvSpPr>
        <p:spPr>
          <a:xfrm>
            <a:off x="3907075" y="1006650"/>
            <a:ext cx="4350300" cy="30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Even Better If (EBI)</a:t>
            </a:r>
            <a:endParaRPr b="1"/>
          </a:p>
        </p:txBody>
      </p:sp>
      <p:sp>
        <p:nvSpPr>
          <p:cNvPr id="69" name="Google Shape;69;p13"/>
          <p:cNvSpPr/>
          <p:nvPr/>
        </p:nvSpPr>
        <p:spPr>
          <a:xfrm>
            <a:off x="156350" y="1418575"/>
            <a:ext cx="3649800" cy="2674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Has some effective images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Some pictures and descriptions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 Some </a:t>
            </a:r>
            <a:r>
              <a:rPr lang="en-GB" sz="1200"/>
              <a:t>precise</a:t>
            </a:r>
            <a:r>
              <a:rPr lang="en-GB" sz="1200"/>
              <a:t> vocabulary and sentence structure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A selection of relevant ideas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70" name="Google Shape;70;p13"/>
          <p:cNvSpPr/>
          <p:nvPr/>
        </p:nvSpPr>
        <p:spPr>
          <a:xfrm>
            <a:off x="3907075" y="1418575"/>
            <a:ext cx="4350300" cy="2674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GB" sz="1200">
                <a:solidFill>
                  <a:schemeClr val="dk1"/>
                </a:solidFill>
              </a:rPr>
              <a:t>Unnatural phrasing and mismatched contexts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GB" sz="1200">
                <a:solidFill>
                  <a:schemeClr val="dk1"/>
                </a:solidFill>
              </a:rPr>
              <a:t>Develop the images you are describing with more details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GB"/>
              <a:t>Explain context instead of repeating what is there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/>
              <a:t>Focus on building a convincing image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/>
              <a:t>Use similes, metaphors, and onomatopoeia</a:t>
            </a:r>
            <a:endParaRPr/>
          </a:p>
        </p:txBody>
      </p:sp>
      <p:pic>
        <p:nvPicPr>
          <p:cNvPr id="71" name="Google Shape;7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90700" y="87975"/>
            <a:ext cx="1225575" cy="12255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3"/>
          <p:cNvSpPr txBox="1"/>
          <p:nvPr/>
        </p:nvSpPr>
        <p:spPr>
          <a:xfrm>
            <a:off x="2681850" y="157300"/>
            <a:ext cx="4797300" cy="6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lt1"/>
                </a:solidFill>
              </a:rPr>
              <a:t>Baseline:</a:t>
            </a:r>
            <a:r>
              <a:rPr b="1" lang="en-GB" sz="1800">
                <a:solidFill>
                  <a:schemeClr val="lt1"/>
                </a:solidFill>
              </a:rPr>
              <a:t> </a:t>
            </a:r>
            <a:r>
              <a:rPr b="1" lang="en-GB" sz="1800" u="sng">
                <a:solidFill>
                  <a:schemeClr val="lt1"/>
                </a:solidFill>
              </a:rPr>
              <a:t>FLE Paper 2 - Writing Paper</a:t>
            </a:r>
            <a:endParaRPr b="1" sz="1800" u="sng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</a:rPr>
              <a:t>Section B: Composition Writing 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5965625" y="4173500"/>
            <a:ext cx="2291700" cy="3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September 4th, 2026</a:t>
            </a:r>
            <a:endParaRPr sz="18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/>
          <p:nvPr/>
        </p:nvSpPr>
        <p:spPr>
          <a:xfrm>
            <a:off x="0" y="0"/>
            <a:ext cx="10927080" cy="51435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60" l="0" r="0" t="-9260"/>
            </a:stretch>
          </a:blipFill>
          <a:ln>
            <a:noFill/>
          </a:ln>
        </p:spPr>
      </p:sp>
      <p:sp>
        <p:nvSpPr>
          <p:cNvPr id="79" name="Google Shape;79;p14"/>
          <p:cNvSpPr/>
          <p:nvPr/>
        </p:nvSpPr>
        <p:spPr>
          <a:xfrm>
            <a:off x="-15725" y="-15725"/>
            <a:ext cx="6008700" cy="521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p14"/>
          <p:cNvPicPr preferRelativeResize="0"/>
          <p:nvPr/>
        </p:nvPicPr>
        <p:blipFill rotWithShape="1">
          <a:blip r:embed="rId4">
            <a:alphaModFix/>
          </a:blip>
          <a:srcRect b="0" l="4838" r="8761" t="0"/>
          <a:stretch/>
        </p:blipFill>
        <p:spPr>
          <a:xfrm>
            <a:off x="368000" y="73775"/>
            <a:ext cx="4626075" cy="4995949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4"/>
          <p:cNvSpPr txBox="1"/>
          <p:nvPr/>
        </p:nvSpPr>
        <p:spPr>
          <a:xfrm>
            <a:off x="6044250" y="164625"/>
            <a:ext cx="2928300" cy="47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lt1"/>
                </a:solidFill>
              </a:rPr>
              <a:t>EBI: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u="sng">
                <a:solidFill>
                  <a:srgbClr val="CCFFFF"/>
                </a:solidFill>
              </a:rPr>
              <a:t>Narrative:</a:t>
            </a:r>
            <a:endParaRPr sz="1500" u="sng">
              <a:solidFill>
                <a:srgbClr val="CCFFFF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CCFFFF"/>
              </a:buClr>
              <a:buSzPts val="1500"/>
              <a:buChar char="●"/>
            </a:pPr>
            <a:r>
              <a:rPr lang="en-GB" sz="1500">
                <a:solidFill>
                  <a:srgbClr val="CCFFFF"/>
                </a:solidFill>
              </a:rPr>
              <a:t>Need to clearly write and structure the 6 components of a story mountain</a:t>
            </a:r>
            <a:endParaRPr sz="1500">
              <a:solidFill>
                <a:srgbClr val="CCFFFF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CCFFFF"/>
              </a:buClr>
              <a:buSzPts val="1500"/>
              <a:buChar char="●"/>
            </a:pPr>
            <a:r>
              <a:rPr lang="en-GB" sz="1500">
                <a:solidFill>
                  <a:srgbClr val="CCFFFF"/>
                </a:solidFill>
              </a:rPr>
              <a:t>Falling action, and resolution need to be developed. Cannot end story on only a climax</a:t>
            </a:r>
            <a:endParaRPr sz="1500">
              <a:solidFill>
                <a:srgbClr val="CC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lt1"/>
                </a:solidFill>
              </a:rPr>
              <a:t>EBI: 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u="sng">
                <a:solidFill>
                  <a:srgbClr val="00FFFF"/>
                </a:solidFill>
              </a:rPr>
              <a:t>Descriptive:</a:t>
            </a:r>
            <a:r>
              <a:rPr lang="en-GB" sz="1500">
                <a:solidFill>
                  <a:srgbClr val="00FFFF"/>
                </a:solidFill>
              </a:rPr>
              <a:t> </a:t>
            </a:r>
            <a:endParaRPr sz="1500">
              <a:solidFill>
                <a:srgbClr val="00FFFF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1500"/>
              <a:buChar char="●"/>
            </a:pPr>
            <a:r>
              <a:rPr lang="en-GB" sz="1500">
                <a:solidFill>
                  <a:srgbClr val="00FFFF"/>
                </a:solidFill>
              </a:rPr>
              <a:t>Stronger focus on question prompt is needed</a:t>
            </a:r>
            <a:endParaRPr sz="1500">
              <a:solidFill>
                <a:srgbClr val="00FFFF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1500"/>
              <a:buChar char="●"/>
            </a:pPr>
            <a:r>
              <a:rPr lang="en-GB" sz="1500">
                <a:solidFill>
                  <a:srgbClr val="00FFFF"/>
                </a:solidFill>
              </a:rPr>
              <a:t>Zoom-in on details that focus on the prompt question after establishing a dominant impression</a:t>
            </a:r>
            <a:endParaRPr sz="1500">
              <a:solidFill>
                <a:srgbClr val="00FFFF"/>
              </a:solidFill>
            </a:endParaRPr>
          </a:p>
        </p:txBody>
      </p:sp>
      <p:sp>
        <p:nvSpPr>
          <p:cNvPr id="82" name="Google Shape;82;p14"/>
          <p:cNvSpPr/>
          <p:nvPr/>
        </p:nvSpPr>
        <p:spPr>
          <a:xfrm>
            <a:off x="3064025" y="1298600"/>
            <a:ext cx="1892700" cy="925200"/>
          </a:xfrm>
          <a:prstGeom prst="rect">
            <a:avLst/>
          </a:prstGeom>
          <a:solidFill>
            <a:srgbClr val="F2E0FF">
              <a:alpha val="474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1171325" y="1298600"/>
            <a:ext cx="1892700" cy="925200"/>
          </a:xfrm>
          <a:prstGeom prst="rect">
            <a:avLst/>
          </a:prstGeom>
          <a:solidFill>
            <a:srgbClr val="E0B4FF">
              <a:alpha val="474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1171325" y="4371125"/>
            <a:ext cx="1892700" cy="652800"/>
          </a:xfrm>
          <a:prstGeom prst="rect">
            <a:avLst/>
          </a:prstGeom>
          <a:solidFill>
            <a:srgbClr val="E0FFFB">
              <a:alpha val="474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3064025" y="4371125"/>
            <a:ext cx="1892700" cy="652800"/>
          </a:xfrm>
          <a:prstGeom prst="rect">
            <a:avLst/>
          </a:prstGeom>
          <a:solidFill>
            <a:srgbClr val="B7FFF6">
              <a:alpha val="474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4"/>
          <p:cNvSpPr/>
          <p:nvPr/>
        </p:nvSpPr>
        <p:spPr>
          <a:xfrm>
            <a:off x="619600" y="1459875"/>
            <a:ext cx="475200" cy="415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F9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4"/>
          <p:cNvSpPr txBox="1"/>
          <p:nvPr/>
        </p:nvSpPr>
        <p:spPr>
          <a:xfrm>
            <a:off x="441350" y="1145825"/>
            <a:ext cx="729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7056D6"/>
                </a:solidFill>
                <a:highlight>
                  <a:srgbClr val="D9D2E9"/>
                </a:highlight>
                <a:latin typeface="Bricolage Grotesque"/>
                <a:ea typeface="Bricolage Grotesque"/>
                <a:cs typeface="Bricolage Grotesque"/>
                <a:sym typeface="Bricolage Grotesque"/>
              </a:rPr>
              <a:t>Target</a:t>
            </a:r>
            <a:endParaRPr b="1" sz="1100">
              <a:solidFill>
                <a:srgbClr val="7056D6"/>
              </a:solidFill>
              <a:highlight>
                <a:srgbClr val="D9D2E9"/>
              </a:highlight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88" name="Google Shape;88;p14"/>
          <p:cNvSpPr/>
          <p:nvPr/>
        </p:nvSpPr>
        <p:spPr>
          <a:xfrm>
            <a:off x="368050" y="574325"/>
            <a:ext cx="4626000" cy="1710300"/>
          </a:xfrm>
          <a:prstGeom prst="frame">
            <a:avLst>
              <a:gd fmla="val 373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/>
          <p:nvPr/>
        </p:nvSpPr>
        <p:spPr>
          <a:xfrm>
            <a:off x="0" y="0"/>
            <a:ext cx="11064240" cy="51435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60" l="0" r="0" t="-9260"/>
            </a:stretch>
          </a:blipFill>
          <a:ln>
            <a:noFill/>
          </a:ln>
        </p:spPr>
      </p:sp>
      <p:sp>
        <p:nvSpPr>
          <p:cNvPr id="94" name="Google Shape;94;p15"/>
          <p:cNvSpPr/>
          <p:nvPr/>
        </p:nvSpPr>
        <p:spPr>
          <a:xfrm>
            <a:off x="-15725" y="-15725"/>
            <a:ext cx="6008700" cy="521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625" y="112438"/>
            <a:ext cx="5528976" cy="491862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/>
          <p:nvPr/>
        </p:nvSpPr>
        <p:spPr>
          <a:xfrm>
            <a:off x="1332550" y="2147350"/>
            <a:ext cx="4107900" cy="721500"/>
          </a:xfrm>
          <a:prstGeom prst="rect">
            <a:avLst/>
          </a:prstGeom>
          <a:solidFill>
            <a:srgbClr val="C6FFB7">
              <a:alpha val="474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5"/>
          <p:cNvSpPr/>
          <p:nvPr/>
        </p:nvSpPr>
        <p:spPr>
          <a:xfrm>
            <a:off x="1332550" y="712550"/>
            <a:ext cx="4107900" cy="603000"/>
          </a:xfrm>
          <a:prstGeom prst="rect">
            <a:avLst/>
          </a:prstGeom>
          <a:solidFill>
            <a:srgbClr val="E0B4FF">
              <a:alpha val="474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5"/>
          <p:cNvSpPr txBox="1"/>
          <p:nvPr/>
        </p:nvSpPr>
        <p:spPr>
          <a:xfrm>
            <a:off x="5381025" y="585700"/>
            <a:ext cx="729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7056D6"/>
                </a:solidFill>
                <a:highlight>
                  <a:srgbClr val="D9D2E9"/>
                </a:highlight>
                <a:latin typeface="Bricolage Grotesque"/>
                <a:ea typeface="Bricolage Grotesque"/>
                <a:cs typeface="Bricolage Grotesque"/>
                <a:sym typeface="Bricolage Grotesque"/>
              </a:rPr>
              <a:t>Target</a:t>
            </a:r>
            <a:endParaRPr b="1" sz="1100">
              <a:solidFill>
                <a:srgbClr val="7056D6"/>
              </a:solidFill>
              <a:highlight>
                <a:srgbClr val="D9D2E9"/>
              </a:highlight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99" name="Google Shape;99;p15"/>
          <p:cNvSpPr/>
          <p:nvPr/>
        </p:nvSpPr>
        <p:spPr>
          <a:xfrm>
            <a:off x="433950" y="650900"/>
            <a:ext cx="5006400" cy="721500"/>
          </a:xfrm>
          <a:prstGeom prst="frame">
            <a:avLst>
              <a:gd fmla="val 4477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5"/>
          <p:cNvSpPr/>
          <p:nvPr/>
        </p:nvSpPr>
        <p:spPr>
          <a:xfrm flipH="1">
            <a:off x="5381025" y="899800"/>
            <a:ext cx="466800" cy="415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F9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5"/>
          <p:cNvSpPr txBox="1"/>
          <p:nvPr/>
        </p:nvSpPr>
        <p:spPr>
          <a:xfrm>
            <a:off x="6044250" y="164625"/>
            <a:ext cx="2928300" cy="47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lt1"/>
                </a:solidFill>
              </a:rPr>
              <a:t>EBI: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u="sng">
                <a:solidFill>
                  <a:srgbClr val="CCFFFF"/>
                </a:solidFill>
              </a:rPr>
              <a:t>Narrative:</a:t>
            </a:r>
            <a:endParaRPr sz="1500" u="sng">
              <a:solidFill>
                <a:srgbClr val="CCFFFF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CCFFFF"/>
              </a:buClr>
              <a:buSzPts val="1500"/>
              <a:buChar char="●"/>
            </a:pPr>
            <a:r>
              <a:rPr lang="en-GB" sz="1500">
                <a:solidFill>
                  <a:srgbClr val="CCFFFF"/>
                </a:solidFill>
              </a:rPr>
              <a:t>Need to use more devices from A FOREST, there was a heavy focus on dialogue</a:t>
            </a:r>
            <a:endParaRPr sz="1500">
              <a:solidFill>
                <a:srgbClr val="CC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lt1"/>
                </a:solidFill>
              </a:rPr>
              <a:t>EBI: 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u="sng">
                <a:solidFill>
                  <a:srgbClr val="00FFFF"/>
                </a:solidFill>
              </a:rPr>
              <a:t>Descriptive:</a:t>
            </a:r>
            <a:r>
              <a:rPr lang="en-GB" sz="1500">
                <a:solidFill>
                  <a:srgbClr val="00FFFF"/>
                </a:solidFill>
              </a:rPr>
              <a:t> </a:t>
            </a:r>
            <a:endParaRPr sz="1500">
              <a:solidFill>
                <a:srgbClr val="00FFFF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1500"/>
              <a:buChar char="●"/>
            </a:pPr>
            <a:r>
              <a:rPr lang="en-GB" sz="1500">
                <a:solidFill>
                  <a:srgbClr val="00FFFF"/>
                </a:solidFill>
              </a:rPr>
              <a:t>Organisation of ideas that support the prompt question</a:t>
            </a:r>
            <a:endParaRPr sz="1500">
              <a:solidFill>
                <a:srgbClr val="00FFFF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1500"/>
              <a:buChar char="●"/>
            </a:pPr>
            <a:r>
              <a:rPr lang="en-GB" sz="1500">
                <a:solidFill>
                  <a:srgbClr val="00FFFF"/>
                </a:solidFill>
              </a:rPr>
              <a:t>SPAG (Grammar in particular) – run-on sentences, fragmented sentences, incomplete sentences</a:t>
            </a:r>
            <a:endParaRPr sz="1500">
              <a:solidFill>
                <a:srgbClr val="00FFFF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r>
              <a:t/>
            </a:r>
            <a:endParaRPr sz="1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