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5143500" cx="9144000"/>
  <p:notesSz cx="6858000" cy="9144000"/>
  <p:embeddedFontLst>
    <p:embeddedFont>
      <p:font typeface="Bilbo"/>
      <p:regular r:id="rId29"/>
    </p:embeddedFont>
    <p:embeddedFont>
      <p:font typeface="Slackey"/>
      <p:regular r:id="rId30"/>
    </p:embeddedFont>
    <p:embeddedFont>
      <p:font typeface="Knewave"/>
      <p:regular r:id="rId31"/>
    </p:embeddedFont>
    <p:embeddedFont>
      <p:font typeface="Permanent Marker"/>
      <p:regular r:id="rId32"/>
    </p:embeddedFont>
    <p:embeddedFont>
      <p:font typeface="Indie Flower"/>
      <p:regular r:id="rId33"/>
    </p:embeddedFont>
    <p:embeddedFont>
      <p:font typeface="Iceberg"/>
      <p:regular r:id="rId34"/>
    </p:embeddedFont>
    <p:embeddedFont>
      <p:font typeface="Bricolage Grotesque"/>
      <p:regular r:id="rId35"/>
      <p:bold r:id="rId36"/>
    </p:embeddedFont>
    <p:embeddedFont>
      <p:font typeface="Eagle Lake"/>
      <p:regular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CF52F2A-A913-4521-B901-663ABCF51C99}">
  <a:tblStyle styleId="{1CF52F2A-A913-4521-B901-663ABCF51C9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Bilbo-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Knewave-regular.fntdata"/><Relationship Id="rId30" Type="http://schemas.openxmlformats.org/officeDocument/2006/relationships/font" Target="fonts/Slackey-regular.fntdata"/><Relationship Id="rId11" Type="http://schemas.openxmlformats.org/officeDocument/2006/relationships/slide" Target="slides/slide5.xml"/><Relationship Id="rId33" Type="http://schemas.openxmlformats.org/officeDocument/2006/relationships/font" Target="fonts/IndieFlower-regular.fntdata"/><Relationship Id="rId10" Type="http://schemas.openxmlformats.org/officeDocument/2006/relationships/slide" Target="slides/slide4.xml"/><Relationship Id="rId32" Type="http://schemas.openxmlformats.org/officeDocument/2006/relationships/font" Target="fonts/PermanentMarker-regular.fntdata"/><Relationship Id="rId13" Type="http://schemas.openxmlformats.org/officeDocument/2006/relationships/slide" Target="slides/slide7.xml"/><Relationship Id="rId35" Type="http://schemas.openxmlformats.org/officeDocument/2006/relationships/font" Target="fonts/BricolageGrotesque-regular.fntdata"/><Relationship Id="rId12" Type="http://schemas.openxmlformats.org/officeDocument/2006/relationships/slide" Target="slides/slide6.xml"/><Relationship Id="rId34" Type="http://schemas.openxmlformats.org/officeDocument/2006/relationships/font" Target="fonts/Iceberg-regular.fntdata"/><Relationship Id="rId15" Type="http://schemas.openxmlformats.org/officeDocument/2006/relationships/slide" Target="slides/slide9.xml"/><Relationship Id="rId37" Type="http://schemas.openxmlformats.org/officeDocument/2006/relationships/font" Target="fonts/EagleLake-regular.fntdata"/><Relationship Id="rId14" Type="http://schemas.openxmlformats.org/officeDocument/2006/relationships/slide" Target="slides/slide8.xml"/><Relationship Id="rId36" Type="http://schemas.openxmlformats.org/officeDocument/2006/relationships/font" Target="fonts/BricolageGrotesque-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7a45922a2f_0_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g37a45922a2f_0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99980c8e2_0_1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g399980c8e2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99980c8e2_0_3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g399980c8e2_0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99980c8e2_0_11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g399980c8e2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7a45922a2f_0_9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g37a45922a2f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7a45922a2f_0_9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g37a45922a2f_0_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7a45922a2f_0_10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g37a45922a2f_0_10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7a45922a2f_0_10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g37a45922a2f_0_1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7a45922a2f_0_11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g37a45922a2f_0_1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7a45922a2f_2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7a45922a2f_2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7a45922a2f_2_10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g37a45922a2f_2_1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7a45922a2f_2_11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g37a45922a2f_2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7a45922a2f_2_11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g37a45922a2f_2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7a45922a2f_2_12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g37a45922a2f_2_1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7a45922a2f_2_12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g37a45922a2f_2_1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7a45922a2f_2_13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g37a45922a2f_2_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7a45922a2f_2_23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g37a45922a2f_2_23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h4c15415fcb3e855c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h4c15415fcb3e855c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h4c15415fcb3e855c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h4c15415fcb3e855c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h4c15415fcb3e855c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h4c15415fcb3e855c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h4c15415fcb3e855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h4c15415fcb3e855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1597819"/>
            <a:ext cx="7772400" cy="11025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8" name="Google Shape;58;p14"/>
          <p:cNvSpPr txBox="1"/>
          <p:nvPr>
            <p:ph idx="1" type="subTitle"/>
          </p:nvPr>
        </p:nvSpPr>
        <p:spPr>
          <a:xfrm>
            <a:off x="1371600" y="2914650"/>
            <a:ext cx="6400800" cy="1314600"/>
          </a:xfrm>
          <a:prstGeom prst="rect">
            <a:avLst/>
          </a:prstGeom>
          <a:noFill/>
          <a:ln>
            <a:noFill/>
          </a:ln>
        </p:spPr>
        <p:txBody>
          <a:bodyPr anchorCtr="0" anchor="t" bIns="91425" lIns="91425" spcFirstLastPara="1" rIns="91425" wrap="square" tIns="91425">
            <a:noAutofit/>
          </a:bodyPr>
          <a:lstStyle>
            <a:lvl1pPr lv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59" name="Google Shape;59;p1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 name="Google Shape;60;p1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1" name="Google Shape;61;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5"/>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Google Shape;64;p15"/>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5" name="Google Shape;65;p1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6" name="Shape 66"/>
        <p:cNvGrpSpPr/>
        <p:nvPr/>
      </p:nvGrpSpPr>
      <p:grpSpPr>
        <a:xfrm>
          <a:off x="0" y="0"/>
          <a:ext cx="0" cy="0"/>
          <a:chOff x="0" y="0"/>
          <a:chExt cx="0" cy="0"/>
        </a:xfrm>
      </p:grpSpPr>
      <p:sp>
        <p:nvSpPr>
          <p:cNvPr id="67" name="Google Shape;67;p16"/>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68" name="Google Shape;68;p16"/>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9" name="Google Shape;69;p16"/>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 name="Google Shape;70;p16"/>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Google Shape;71;p1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72" name="Shape 72"/>
        <p:cNvGrpSpPr/>
        <p:nvPr/>
      </p:nvGrpSpPr>
      <p:grpSpPr>
        <a:xfrm>
          <a:off x="0" y="0"/>
          <a:ext cx="0" cy="0"/>
          <a:chOff x="0" y="0"/>
          <a:chExt cx="0" cy="0"/>
        </a:xfrm>
      </p:grpSpPr>
      <p:sp>
        <p:nvSpPr>
          <p:cNvPr id="73" name="Google Shape;73;p17"/>
          <p:cNvSpPr txBox="1"/>
          <p:nvPr>
            <p:ph idx="1" type="body"/>
          </p:nvPr>
        </p:nvSpPr>
        <p:spPr>
          <a:xfrm>
            <a:off x="685800" y="628650"/>
            <a:ext cx="7772400" cy="4057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4" name="Google Shape;74;p17"/>
          <p:cNvSpPr txBox="1"/>
          <p:nvPr>
            <p:ph idx="10" type="dt"/>
          </p:nvPr>
        </p:nvSpPr>
        <p:spPr>
          <a:xfrm>
            <a:off x="685800" y="4743450"/>
            <a:ext cx="1905000" cy="342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5" name="Google Shape;75;p17"/>
          <p:cNvSpPr txBox="1"/>
          <p:nvPr>
            <p:ph idx="11" type="ftr"/>
          </p:nvPr>
        </p:nvSpPr>
        <p:spPr>
          <a:xfrm>
            <a:off x="3124200" y="4743450"/>
            <a:ext cx="2895600" cy="342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Google Shape;76;p17"/>
          <p:cNvSpPr txBox="1"/>
          <p:nvPr>
            <p:ph idx="12" type="sldNum"/>
          </p:nvPr>
        </p:nvSpPr>
        <p:spPr>
          <a:xfrm>
            <a:off x="6553200" y="4743450"/>
            <a:ext cx="1905000" cy="342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7" name="Shape 77"/>
        <p:cNvGrpSpPr/>
        <p:nvPr/>
      </p:nvGrpSpPr>
      <p:grpSpPr>
        <a:xfrm>
          <a:off x="0" y="0"/>
          <a:ext cx="0" cy="0"/>
          <a:chOff x="0" y="0"/>
          <a:chExt cx="0" cy="0"/>
        </a:xfrm>
      </p:grpSpPr>
      <p:sp>
        <p:nvSpPr>
          <p:cNvPr id="78" name="Google Shape;78;p18"/>
          <p:cNvSpPr txBox="1"/>
          <p:nvPr>
            <p:ph type="title"/>
          </p:nvPr>
        </p:nvSpPr>
        <p:spPr>
          <a:xfrm>
            <a:off x="722313" y="3305175"/>
            <a:ext cx="7772400" cy="10215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9" name="Google Shape;79;p18"/>
          <p:cNvSpPr txBox="1"/>
          <p:nvPr>
            <p:ph idx="1" type="body"/>
          </p:nvPr>
        </p:nvSpPr>
        <p:spPr>
          <a:xfrm>
            <a:off x="722313" y="2180035"/>
            <a:ext cx="7772400" cy="11253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80" name="Google Shape;80;p18"/>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1" name="Google Shape;81;p18"/>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2" name="Google Shape;82;p1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3" name="Shape 83"/>
        <p:cNvGrpSpPr/>
        <p:nvPr/>
      </p:nvGrpSpPr>
      <p:grpSpPr>
        <a:xfrm>
          <a:off x="0" y="0"/>
          <a:ext cx="0" cy="0"/>
          <a:chOff x="0" y="0"/>
          <a:chExt cx="0" cy="0"/>
        </a:xfrm>
      </p:grpSpPr>
      <p:sp>
        <p:nvSpPr>
          <p:cNvPr id="84" name="Google Shape;84;p19"/>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5" name="Google Shape;85;p19"/>
          <p:cNvSpPr txBox="1"/>
          <p:nvPr>
            <p:ph idx="1" type="body"/>
          </p:nvPr>
        </p:nvSpPr>
        <p:spPr>
          <a:xfrm>
            <a:off x="457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 name="Google Shape;86;p19"/>
          <p:cNvSpPr txBox="1"/>
          <p:nvPr>
            <p:ph idx="2" type="body"/>
          </p:nvPr>
        </p:nvSpPr>
        <p:spPr>
          <a:xfrm>
            <a:off x="4648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p1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Google Shape;88;p1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Google Shape;89;p1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0" name="Shape 90"/>
        <p:cNvGrpSpPr/>
        <p:nvPr/>
      </p:nvGrpSpPr>
      <p:grpSpPr>
        <a:xfrm>
          <a:off x="0" y="0"/>
          <a:ext cx="0" cy="0"/>
          <a:chOff x="0" y="0"/>
          <a:chExt cx="0" cy="0"/>
        </a:xfrm>
      </p:grpSpPr>
      <p:sp>
        <p:nvSpPr>
          <p:cNvPr id="91" name="Google Shape;91;p20"/>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92" name="Google Shape;92;p20"/>
          <p:cNvSpPr txBox="1"/>
          <p:nvPr>
            <p:ph idx="1" type="body"/>
          </p:nvPr>
        </p:nvSpPr>
        <p:spPr>
          <a:xfrm>
            <a:off x="457200" y="1151335"/>
            <a:ext cx="4040100" cy="4800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93" name="Google Shape;93;p20"/>
          <p:cNvSpPr txBox="1"/>
          <p:nvPr>
            <p:ph idx="2" type="body"/>
          </p:nvPr>
        </p:nvSpPr>
        <p:spPr>
          <a:xfrm>
            <a:off x="457200" y="1631156"/>
            <a:ext cx="4040100" cy="29634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94" name="Google Shape;94;p20"/>
          <p:cNvSpPr txBox="1"/>
          <p:nvPr>
            <p:ph idx="3" type="body"/>
          </p:nvPr>
        </p:nvSpPr>
        <p:spPr>
          <a:xfrm>
            <a:off x="4645025" y="1151335"/>
            <a:ext cx="4041900" cy="4800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95" name="Google Shape;95;p20"/>
          <p:cNvSpPr txBox="1"/>
          <p:nvPr>
            <p:ph idx="4" type="body"/>
          </p:nvPr>
        </p:nvSpPr>
        <p:spPr>
          <a:xfrm>
            <a:off x="4645025" y="1631156"/>
            <a:ext cx="4041900" cy="29634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96" name="Google Shape;96;p2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7" name="Google Shape;97;p2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8" name="Google Shape;98;p2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sp>
        <p:nvSpPr>
          <p:cNvPr id="100" name="Google Shape;100;p21"/>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1" name="Google Shape;101;p21"/>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2" name="Google Shape;102;p21"/>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3" name="Google Shape;103;p2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4" name="Shape 104"/>
        <p:cNvGrpSpPr/>
        <p:nvPr/>
      </p:nvGrpSpPr>
      <p:grpSpPr>
        <a:xfrm>
          <a:off x="0" y="0"/>
          <a:ext cx="0" cy="0"/>
          <a:chOff x="0" y="0"/>
          <a:chExt cx="0" cy="0"/>
        </a:xfrm>
      </p:grpSpPr>
      <p:sp>
        <p:nvSpPr>
          <p:cNvPr id="105" name="Google Shape;105;p22"/>
          <p:cNvSpPr txBox="1"/>
          <p:nvPr>
            <p:ph type="title"/>
          </p:nvPr>
        </p:nvSpPr>
        <p:spPr>
          <a:xfrm>
            <a:off x="457200" y="204788"/>
            <a:ext cx="3008400" cy="87150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6" name="Google Shape;106;p22"/>
          <p:cNvSpPr txBox="1"/>
          <p:nvPr>
            <p:ph idx="1" type="body"/>
          </p:nvPr>
        </p:nvSpPr>
        <p:spPr>
          <a:xfrm>
            <a:off x="3575050" y="204788"/>
            <a:ext cx="5111700" cy="438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7" name="Google Shape;107;p22"/>
          <p:cNvSpPr txBox="1"/>
          <p:nvPr>
            <p:ph idx="2" type="body"/>
          </p:nvPr>
        </p:nvSpPr>
        <p:spPr>
          <a:xfrm>
            <a:off x="457200" y="1076325"/>
            <a:ext cx="3008400" cy="35184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08" name="Google Shape;108;p2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9" name="Google Shape;109;p2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0" name="Google Shape;110;p2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1" name="Shape 111"/>
        <p:cNvGrpSpPr/>
        <p:nvPr/>
      </p:nvGrpSpPr>
      <p:grpSpPr>
        <a:xfrm>
          <a:off x="0" y="0"/>
          <a:ext cx="0" cy="0"/>
          <a:chOff x="0" y="0"/>
          <a:chExt cx="0" cy="0"/>
        </a:xfrm>
      </p:grpSpPr>
      <p:sp>
        <p:nvSpPr>
          <p:cNvPr id="112" name="Google Shape;112;p23"/>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3" name="Google Shape;113;p23"/>
          <p:cNvSpPr/>
          <p:nvPr>
            <p:ph idx="2" type="pic"/>
          </p:nvPr>
        </p:nvSpPr>
        <p:spPr>
          <a:xfrm>
            <a:off x="1792288" y="459581"/>
            <a:ext cx="5486400" cy="3086100"/>
          </a:xfrm>
          <a:prstGeom prst="rect">
            <a:avLst/>
          </a:prstGeom>
          <a:noFill/>
          <a:ln>
            <a:noFill/>
          </a:ln>
        </p:spPr>
        <p:txBody>
          <a:bodyPr anchorCtr="0" anchor="t" bIns="91425" lIns="91425" spcFirstLastPara="1" rIns="91425" wrap="square" tIns="91425">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14" name="Google Shape;114;p23"/>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15" name="Google Shape;115;p2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6" name="Google Shape;116;p2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7" name="Google Shape;117;p2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8" name="Shape 118"/>
        <p:cNvGrpSpPr/>
        <p:nvPr/>
      </p:nvGrpSpPr>
      <p:grpSpPr>
        <a:xfrm>
          <a:off x="0" y="0"/>
          <a:ext cx="0" cy="0"/>
          <a:chOff x="0" y="0"/>
          <a:chExt cx="0" cy="0"/>
        </a:xfrm>
      </p:grpSpPr>
      <p:sp>
        <p:nvSpPr>
          <p:cNvPr id="119" name="Google Shape;119;p24"/>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0" name="Google Shape;120;p24"/>
          <p:cNvSpPr txBox="1"/>
          <p:nvPr>
            <p:ph idx="1" type="body"/>
          </p:nvPr>
        </p:nvSpPr>
        <p:spPr>
          <a:xfrm rot="5400000">
            <a:off x="2874750" y="-1217400"/>
            <a:ext cx="33945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1" name="Google Shape;121;p2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2" name="Google Shape;122;p2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3" name="Google Shape;123;p2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4" name="Shape 124"/>
        <p:cNvGrpSpPr/>
        <p:nvPr/>
      </p:nvGrpSpPr>
      <p:grpSpPr>
        <a:xfrm>
          <a:off x="0" y="0"/>
          <a:ext cx="0" cy="0"/>
          <a:chOff x="0" y="0"/>
          <a:chExt cx="0" cy="0"/>
        </a:xfrm>
      </p:grpSpPr>
      <p:sp>
        <p:nvSpPr>
          <p:cNvPr id="125" name="Google Shape;125;p25"/>
          <p:cNvSpPr txBox="1"/>
          <p:nvPr>
            <p:ph type="title"/>
          </p:nvPr>
        </p:nvSpPr>
        <p:spPr>
          <a:xfrm rot="5400000">
            <a:off x="5463750" y="1371628"/>
            <a:ext cx="4388700" cy="20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6" name="Google Shape;126;p25"/>
          <p:cNvSpPr txBox="1"/>
          <p:nvPr>
            <p:ph idx="1" type="body"/>
          </p:nvPr>
        </p:nvSpPr>
        <p:spPr>
          <a:xfrm rot="5400000">
            <a:off x="1272750" y="-609572"/>
            <a:ext cx="4388700"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7" name="Google Shape;127;p25"/>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8" name="Google Shape;128;p25"/>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9" name="Google Shape;129;p2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2.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2" name="Google Shape;52;p13"/>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hyperlink" Target="http://www.youtube.com/watch?v=HEXWRTEbj1I" TargetMode="Externa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8.gif"/><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2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15.png"/><Relationship Id="rId5"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5.gif"/><Relationship Id="rId4" Type="http://schemas.openxmlformats.org/officeDocument/2006/relationships/image" Target="../media/image3.gif"/><Relationship Id="rId5" Type="http://schemas.openxmlformats.org/officeDocument/2006/relationships/image" Target="../media/image12.gif"/><Relationship Id="rId6" Type="http://schemas.openxmlformats.org/officeDocument/2006/relationships/image" Target="../media/image14.gif"/><Relationship Id="rId7" Type="http://schemas.openxmlformats.org/officeDocument/2006/relationships/image" Target="../media/image27.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26.png"/><Relationship Id="rId4" Type="http://schemas.openxmlformats.org/officeDocument/2006/relationships/image" Target="../media/image23.png"/><Relationship Id="rId5" Type="http://schemas.openxmlformats.org/officeDocument/2006/relationships/image" Target="../media/image16.png"/><Relationship Id="rId6" Type="http://schemas.openxmlformats.org/officeDocument/2006/relationships/hyperlink" Target="https://docs.google.com/document/d/1XPmpf4KWUjoOGqfvuzJuxIhBKKqjtWi79b2WNbkOG6k/edit?usp=sharing" TargetMode="External"/><Relationship Id="rId7" Type="http://schemas.openxmlformats.org/officeDocument/2006/relationships/image" Target="../media/image28.png"/><Relationship Id="rId8"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135" name="Google Shape;135;p2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36" name="Google Shape;136;p26"/>
          <p:cNvPicPr preferRelativeResize="0"/>
          <p:nvPr/>
        </p:nvPicPr>
        <p:blipFill>
          <a:blip r:embed="rId3">
            <a:alphaModFix/>
          </a:blip>
          <a:stretch>
            <a:fillRect/>
          </a:stretch>
        </p:blipFill>
        <p:spPr>
          <a:xfrm>
            <a:off x="0" y="0"/>
            <a:ext cx="9144000" cy="5143500"/>
          </a:xfrm>
          <a:prstGeom prst="rect">
            <a:avLst/>
          </a:prstGeom>
          <a:noFill/>
          <a:ln>
            <a:noFill/>
          </a:ln>
        </p:spPr>
      </p:pic>
      <p:sp>
        <p:nvSpPr>
          <p:cNvPr id="137" name="Google Shape;137;p26"/>
          <p:cNvSpPr/>
          <p:nvPr/>
        </p:nvSpPr>
        <p:spPr>
          <a:xfrm>
            <a:off x="-57600" y="0"/>
            <a:ext cx="3947700" cy="454500"/>
          </a:xfrm>
          <a:prstGeom prst="rect">
            <a:avLst/>
          </a:prstGeom>
          <a:solidFill>
            <a:srgbClr val="CFE2F3"/>
          </a:solidFill>
          <a:ln cap="flat" cmpd="sng" w="9525">
            <a:solidFill>
              <a:schemeClr val="dk2"/>
            </a:solidFill>
            <a:prstDash val="solid"/>
            <a:round/>
            <a:headEnd len="sm" w="sm" type="none"/>
            <a:tailEnd len="sm" w="sm" type="none"/>
          </a:ln>
          <a:effectLst>
            <a:outerShdw blurRad="57150" rotWithShape="0" algn="bl" dir="5400000" dist="19050">
              <a:srgbClr val="CFE2F3">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sz="1500">
                <a:latin typeface="Slackey"/>
                <a:ea typeface="Slackey"/>
                <a:cs typeface="Slackey"/>
                <a:sym typeface="Slackey"/>
              </a:rPr>
              <a:t>Act 1, Scene 1: Lovesick Romeo and the Prince’s Decree</a:t>
            </a:r>
            <a:endParaRPr b="1" sz="1500">
              <a:latin typeface="Slackey"/>
              <a:ea typeface="Slackey"/>
              <a:cs typeface="Slackey"/>
              <a:sym typeface="Slackey"/>
            </a:endParaRPr>
          </a:p>
        </p:txBody>
      </p:sp>
      <p:sp>
        <p:nvSpPr>
          <p:cNvPr id="138" name="Google Shape;138;p26"/>
          <p:cNvSpPr/>
          <p:nvPr/>
        </p:nvSpPr>
        <p:spPr>
          <a:xfrm>
            <a:off x="311700" y="2045000"/>
            <a:ext cx="1632000" cy="650700"/>
          </a:xfrm>
          <a:prstGeom prst="wedgeRoundRectCallout">
            <a:avLst>
              <a:gd fmla="val 94812" name="adj1"/>
              <a:gd fmla="val -13462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Slackey"/>
                <a:ea typeface="Slackey"/>
                <a:cs typeface="Slackey"/>
                <a:sym typeface="Slackey"/>
              </a:rPr>
              <a:t>But he bit his thumb at me!</a:t>
            </a:r>
            <a:endParaRPr>
              <a:latin typeface="Slackey"/>
              <a:ea typeface="Slackey"/>
              <a:cs typeface="Slackey"/>
              <a:sym typeface="Slackey"/>
            </a:endParaRPr>
          </a:p>
        </p:txBody>
      </p:sp>
      <p:sp>
        <p:nvSpPr>
          <p:cNvPr id="139" name="Google Shape;139;p26"/>
          <p:cNvSpPr/>
          <p:nvPr/>
        </p:nvSpPr>
        <p:spPr>
          <a:xfrm>
            <a:off x="3997050" y="62025"/>
            <a:ext cx="1270500" cy="537000"/>
          </a:xfrm>
          <a:prstGeom prst="wedgeRoundRectCallout">
            <a:avLst>
              <a:gd fmla="val 3541" name="adj1"/>
              <a:gd fmla="val 10962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sz="1200">
                <a:latin typeface="Slackey"/>
                <a:ea typeface="Slackey"/>
                <a:cs typeface="Slackey"/>
                <a:sym typeface="Slackey"/>
              </a:rPr>
              <a:t>Stop in the name of love!</a:t>
            </a:r>
            <a:endParaRPr b="1" sz="1200">
              <a:latin typeface="Slackey"/>
              <a:ea typeface="Slackey"/>
              <a:cs typeface="Slackey"/>
              <a:sym typeface="Slackey"/>
            </a:endParaRPr>
          </a:p>
        </p:txBody>
      </p:sp>
      <p:sp>
        <p:nvSpPr>
          <p:cNvPr id="140" name="Google Shape;140;p26"/>
          <p:cNvSpPr/>
          <p:nvPr/>
        </p:nvSpPr>
        <p:spPr>
          <a:xfrm>
            <a:off x="6607600" y="1267850"/>
            <a:ext cx="1632000" cy="537000"/>
          </a:xfrm>
          <a:prstGeom prst="wedgeRoundRectCallout">
            <a:avLst>
              <a:gd fmla="val -89717" name="adj1"/>
              <a:gd fmla="val -1298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a:latin typeface="Slackey"/>
                <a:ea typeface="Slackey"/>
                <a:cs typeface="Slackey"/>
                <a:sym typeface="Slackey"/>
              </a:rPr>
              <a:t>He started it!</a:t>
            </a:r>
            <a:endParaRPr>
              <a:latin typeface="Slackey"/>
              <a:ea typeface="Slackey"/>
              <a:cs typeface="Slackey"/>
              <a:sym typeface="Slackey"/>
            </a:endParaRPr>
          </a:p>
        </p:txBody>
      </p:sp>
      <p:sp>
        <p:nvSpPr>
          <p:cNvPr id="141" name="Google Shape;141;p26"/>
          <p:cNvSpPr/>
          <p:nvPr/>
        </p:nvSpPr>
        <p:spPr>
          <a:xfrm>
            <a:off x="23700" y="3574475"/>
            <a:ext cx="9196800" cy="15690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400">
                <a:latin typeface="Bilbo"/>
                <a:ea typeface="Bilbo"/>
                <a:cs typeface="Bilbo"/>
                <a:sym typeface="Bilbo"/>
              </a:rPr>
              <a:t>We have already seen how the play opens in the prologue, with key themes such as </a:t>
            </a:r>
            <a:r>
              <a:rPr b="1" lang="en-GB" sz="2400">
                <a:solidFill>
                  <a:srgbClr val="FF0000"/>
                </a:solidFill>
                <a:latin typeface="Bilbo"/>
                <a:ea typeface="Bilbo"/>
                <a:cs typeface="Bilbo"/>
                <a:sym typeface="Bilbo"/>
              </a:rPr>
              <a:t>love and hate </a:t>
            </a:r>
            <a:r>
              <a:rPr b="1" lang="en-GB" sz="2400">
                <a:latin typeface="Bilbo"/>
                <a:ea typeface="Bilbo"/>
                <a:cs typeface="Bilbo"/>
                <a:sym typeface="Bilbo"/>
              </a:rPr>
              <a:t>introduced to the audience by the chorus. We have also seen the use of </a:t>
            </a:r>
            <a:r>
              <a:rPr b="1" lang="en-GB" sz="2400">
                <a:solidFill>
                  <a:srgbClr val="9900FF"/>
                </a:solidFill>
                <a:latin typeface="Bilbo"/>
                <a:ea typeface="Bilbo"/>
                <a:cs typeface="Bilbo"/>
                <a:sym typeface="Bilbo"/>
              </a:rPr>
              <a:t>ANTITHESIS </a:t>
            </a:r>
            <a:r>
              <a:rPr b="1" lang="en-GB" sz="2400">
                <a:latin typeface="Bilbo"/>
                <a:ea typeface="Bilbo"/>
                <a:cs typeface="Bilbo"/>
                <a:sym typeface="Bilbo"/>
              </a:rPr>
              <a:t>in the prologue to encapsulate this key opposition in the play.  We now plunge into an opening scene of </a:t>
            </a:r>
            <a:r>
              <a:rPr b="1" lang="en-GB" sz="2400">
                <a:solidFill>
                  <a:srgbClr val="0000FF"/>
                </a:solidFill>
                <a:latin typeface="Bilbo"/>
                <a:ea typeface="Bilbo"/>
                <a:cs typeface="Bilbo"/>
                <a:sym typeface="Bilbo"/>
              </a:rPr>
              <a:t>VIOLENCE </a:t>
            </a:r>
            <a:r>
              <a:rPr b="1" lang="en-GB" sz="2400">
                <a:latin typeface="Bilbo"/>
                <a:ea typeface="Bilbo"/>
                <a:cs typeface="Bilbo"/>
                <a:sym typeface="Bilbo"/>
              </a:rPr>
              <a:t>on the streets of Verona.</a:t>
            </a:r>
            <a:endParaRPr b="1" sz="2400">
              <a:latin typeface="Bilbo"/>
              <a:ea typeface="Bilbo"/>
              <a:cs typeface="Bilbo"/>
              <a:sym typeface="Bilb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txBox="1"/>
          <p:nvPr>
            <p:ph idx="1" type="body"/>
          </p:nvPr>
        </p:nvSpPr>
        <p:spPr>
          <a:xfrm>
            <a:off x="457200" y="2096869"/>
            <a:ext cx="8229600" cy="2688900"/>
          </a:xfrm>
          <a:prstGeom prst="rect">
            <a:avLst/>
          </a:prstGeom>
          <a:solidFill>
            <a:srgbClr val="EFEFEF"/>
          </a:solidFill>
          <a:ln>
            <a:noFill/>
          </a:ln>
        </p:spPr>
        <p:txBody>
          <a:bodyPr anchorCtr="0" anchor="t" bIns="45700" lIns="91425" spcFirstLastPara="1" rIns="91425" wrap="square" tIns="45700">
            <a:noAutofit/>
          </a:bodyPr>
          <a:lstStyle/>
          <a:p>
            <a:pPr indent="0" lvl="0" marL="0" marR="0" rtl="0" algn="ctr">
              <a:spcBef>
                <a:spcPts val="640"/>
              </a:spcBef>
              <a:spcAft>
                <a:spcPts val="0"/>
              </a:spcAft>
              <a:buClr>
                <a:schemeClr val="dk1"/>
              </a:buClr>
              <a:buSzPts val="3200"/>
              <a:buFont typeface="Arial"/>
              <a:buNone/>
            </a:pPr>
            <a:r>
              <a:rPr lang="en-GB">
                <a:latin typeface="Arial"/>
                <a:ea typeface="Arial"/>
                <a:cs typeface="Arial"/>
                <a:sym typeface="Arial"/>
              </a:rPr>
              <a:t>Answer this question before the music stops!</a:t>
            </a:r>
            <a:endParaRPr b="1">
              <a:solidFill>
                <a:srgbClr val="FF0000"/>
              </a:solidFill>
              <a:latin typeface="Arial"/>
              <a:ea typeface="Arial"/>
              <a:cs typeface="Arial"/>
              <a:sym typeface="Arial"/>
            </a:endParaRPr>
          </a:p>
          <a:p>
            <a:pPr indent="0" lvl="0" marL="0" marR="0" rtl="0" algn="l">
              <a:spcBef>
                <a:spcPts val="640"/>
              </a:spcBef>
              <a:spcAft>
                <a:spcPts val="0"/>
              </a:spcAft>
              <a:buClr>
                <a:srgbClr val="FF0000"/>
              </a:buClr>
              <a:buSzPts val="3200"/>
              <a:buFont typeface="Arial"/>
              <a:buNone/>
            </a:pPr>
            <a:r>
              <a:rPr b="1" lang="en-GB">
                <a:solidFill>
                  <a:srgbClr val="FF0000"/>
                </a:solidFill>
                <a:latin typeface="Arial"/>
                <a:ea typeface="Arial"/>
                <a:cs typeface="Arial"/>
                <a:sym typeface="Arial"/>
              </a:rPr>
              <a:t>Start like this:</a:t>
            </a:r>
            <a:r>
              <a:rPr b="1" i="0" lang="en-GB" sz="3200" u="none" cap="none" strike="noStrike">
                <a:solidFill>
                  <a:srgbClr val="FF0000"/>
                </a:solidFill>
                <a:latin typeface="Arial"/>
                <a:ea typeface="Arial"/>
                <a:cs typeface="Arial"/>
                <a:sym typeface="Arial"/>
              </a:rPr>
              <a:t> </a:t>
            </a:r>
            <a:endParaRPr>
              <a:latin typeface="Arial"/>
              <a:ea typeface="Arial"/>
              <a:cs typeface="Arial"/>
              <a:sym typeface="Arial"/>
            </a:endParaRPr>
          </a:p>
          <a:p>
            <a:pPr indent="0" lvl="0" marL="0" marR="0" rtl="0" algn="l">
              <a:spcBef>
                <a:spcPts val="640"/>
              </a:spcBef>
              <a:spcAft>
                <a:spcPts val="0"/>
              </a:spcAft>
              <a:buClr>
                <a:schemeClr val="dk1"/>
              </a:buClr>
              <a:buSzPts val="3200"/>
              <a:buFont typeface="Arial"/>
              <a:buNone/>
            </a:pPr>
            <a:r>
              <a:rPr i="0" lang="en-GB" sz="3200" u="none" cap="none" strike="noStrike">
                <a:solidFill>
                  <a:schemeClr val="dk1"/>
                </a:solidFill>
                <a:latin typeface="Arial"/>
                <a:ea typeface="Arial"/>
                <a:cs typeface="Arial"/>
                <a:sym typeface="Arial"/>
              </a:rPr>
              <a:t>In </a:t>
            </a:r>
            <a:r>
              <a:rPr lang="en-GB">
                <a:latin typeface="Arial"/>
                <a:ea typeface="Arial"/>
                <a:cs typeface="Arial"/>
                <a:sym typeface="Arial"/>
              </a:rPr>
              <a:t>the 21st century</a:t>
            </a:r>
            <a:r>
              <a:rPr i="0" lang="en-GB" sz="3200" u="none" cap="none" strike="noStrike">
                <a:solidFill>
                  <a:schemeClr val="dk1"/>
                </a:solidFill>
                <a:latin typeface="Arial"/>
                <a:ea typeface="Arial"/>
                <a:cs typeface="Arial"/>
                <a:sym typeface="Arial"/>
              </a:rPr>
              <a:t>, love is…</a:t>
            </a:r>
            <a:endParaRPr i="0" sz="3200" u="none" cap="none" strike="noStrike">
              <a:solidFill>
                <a:schemeClr val="dk1"/>
              </a:solidFill>
              <a:latin typeface="Arial"/>
              <a:ea typeface="Arial"/>
              <a:cs typeface="Arial"/>
              <a:sym typeface="Arial"/>
            </a:endParaRPr>
          </a:p>
        </p:txBody>
      </p:sp>
      <p:sp>
        <p:nvSpPr>
          <p:cNvPr id="147" name="Google Shape;147;p27"/>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sp>
        <p:nvSpPr>
          <p:cNvPr id="148" name="Google Shape;148;p27"/>
          <p:cNvSpPr txBox="1"/>
          <p:nvPr/>
        </p:nvSpPr>
        <p:spPr>
          <a:xfrm>
            <a:off x="457200" y="779344"/>
            <a:ext cx="5742900" cy="1008600"/>
          </a:xfrm>
          <a:prstGeom prst="rect">
            <a:avLst/>
          </a:prstGeom>
          <a:solidFill>
            <a:srgbClr val="FDE9D8"/>
          </a:solidFill>
          <a:ln cap="flat" cmpd="sng" w="12700">
            <a:solidFill>
              <a:srgbClr val="FF66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800">
                <a:solidFill>
                  <a:schemeClr val="dk1"/>
                </a:solidFill>
                <a:latin typeface="Permanent Marker"/>
                <a:ea typeface="Permanent Marker"/>
                <a:cs typeface="Permanent Marker"/>
                <a:sym typeface="Permanent Marker"/>
              </a:rPr>
              <a:t>What is Love in the 21st century?</a:t>
            </a:r>
            <a:endParaRPr sz="3800">
              <a:solidFill>
                <a:schemeClr val="dk1"/>
              </a:solidFill>
              <a:latin typeface="Permanent Marker"/>
              <a:ea typeface="Permanent Marker"/>
              <a:cs typeface="Permanent Marker"/>
              <a:sym typeface="Permanent Marker"/>
            </a:endParaRPr>
          </a:p>
        </p:txBody>
      </p:sp>
      <p:pic>
        <p:nvPicPr>
          <p:cNvPr descr="Haddaway's musical career started in 1993 with the dance hit &quot;What Is Love&quot;, which quickly became a standard popular request - and still is today - in every club, both here and abroad. &#10;Twice winner of the Echo prize, and, with sales of 28 million, the owner of numerous platinum, gold and silver records, Haddaway is one of the pop music world's global players. &#10;There were more chart hits during the following years, including &quot;Life&quot;, &quot;I Miss You&quot;, &quot;Rock My Heart&quot; and &quot;Fly Away&quot;." id="149" name="Google Shape;149;p27" title="Haddaway - What Is Love [Official]">
            <a:hlinkClick r:id="rId3"/>
          </p:cNvPr>
          <p:cNvPicPr preferRelativeResize="0"/>
          <p:nvPr/>
        </p:nvPicPr>
        <p:blipFill>
          <a:blip r:embed="rId4">
            <a:alphaModFix/>
          </a:blip>
          <a:stretch>
            <a:fillRect/>
          </a:stretch>
        </p:blipFill>
        <p:spPr>
          <a:xfrm>
            <a:off x="6409425" y="643169"/>
            <a:ext cx="1708032" cy="128102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8"/>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i="0" lang="en-GB" sz="3600" u="none" cap="none" strike="noStrike">
                <a:solidFill>
                  <a:schemeClr val="dk1"/>
                </a:solidFill>
                <a:latin typeface="Eagle Lake"/>
                <a:ea typeface="Eagle Lake"/>
                <a:cs typeface="Eagle Lake"/>
                <a:sym typeface="Eagle Lake"/>
              </a:rPr>
              <a:t>Act 1, Scene 1: Romeo and Love</a:t>
            </a:r>
            <a:endParaRPr i="0" sz="3600" u="none" cap="none" strike="noStrike">
              <a:solidFill>
                <a:schemeClr val="dk1"/>
              </a:solidFill>
              <a:latin typeface="Eagle Lake"/>
              <a:ea typeface="Eagle Lake"/>
              <a:cs typeface="Eagle Lake"/>
              <a:sym typeface="Eagle Lake"/>
            </a:endParaRPr>
          </a:p>
        </p:txBody>
      </p:sp>
      <p:pic>
        <p:nvPicPr>
          <p:cNvPr descr="Image result for romeo gif" id="155" name="Google Shape;155;p28"/>
          <p:cNvPicPr preferRelativeResize="0"/>
          <p:nvPr/>
        </p:nvPicPr>
        <p:blipFill>
          <a:blip r:embed="rId3">
            <a:alphaModFix/>
          </a:blip>
          <a:stretch>
            <a:fillRect/>
          </a:stretch>
        </p:blipFill>
        <p:spPr>
          <a:xfrm>
            <a:off x="191775" y="696550"/>
            <a:ext cx="5608100" cy="3073250"/>
          </a:xfrm>
          <a:prstGeom prst="rect">
            <a:avLst/>
          </a:prstGeom>
          <a:noFill/>
          <a:ln>
            <a:noFill/>
          </a:ln>
        </p:spPr>
      </p:pic>
      <p:sp>
        <p:nvSpPr>
          <p:cNvPr id="156" name="Google Shape;156;p28"/>
          <p:cNvSpPr txBox="1"/>
          <p:nvPr/>
        </p:nvSpPr>
        <p:spPr>
          <a:xfrm>
            <a:off x="0" y="3995750"/>
            <a:ext cx="9144000" cy="1104600"/>
          </a:xfrm>
          <a:prstGeom prst="rect">
            <a:avLst/>
          </a:prstGeom>
          <a:solidFill>
            <a:srgbClr val="FDE9D8"/>
          </a:solidFill>
          <a:ln cap="flat" cmpd="sng" w="12700">
            <a:solidFill>
              <a:srgbClr val="FF66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800">
                <a:solidFill>
                  <a:schemeClr val="dk1"/>
                </a:solidFill>
                <a:latin typeface="Permanent Marker"/>
                <a:ea typeface="Permanent Marker"/>
                <a:cs typeface="Permanent Marker"/>
                <a:sym typeface="Permanent Marker"/>
              </a:rPr>
              <a:t>Romeo is “lovesick”</a:t>
            </a:r>
            <a:endParaRPr sz="3800">
              <a:solidFill>
                <a:schemeClr val="dk1"/>
              </a:solidFill>
              <a:latin typeface="Permanent Marker"/>
              <a:ea typeface="Permanent Marker"/>
              <a:cs typeface="Permanent Marker"/>
              <a:sym typeface="Permanent Marker"/>
            </a:endParaRPr>
          </a:p>
          <a:p>
            <a:pPr indent="0" lvl="0" marL="0" marR="0" rtl="0" algn="ctr">
              <a:spcBef>
                <a:spcPts val="0"/>
              </a:spcBef>
              <a:spcAft>
                <a:spcPts val="0"/>
              </a:spcAft>
              <a:buNone/>
            </a:pPr>
            <a:r>
              <a:rPr lang="en-GB" sz="3800">
                <a:solidFill>
                  <a:schemeClr val="dk1"/>
                </a:solidFill>
                <a:latin typeface="Permanent Marker"/>
                <a:ea typeface="Permanent Marker"/>
                <a:cs typeface="Permanent Marker"/>
                <a:sym typeface="Permanent Marker"/>
              </a:rPr>
              <a:t>But...what even is love?</a:t>
            </a:r>
            <a:endParaRPr sz="3800">
              <a:solidFill>
                <a:schemeClr val="dk1"/>
              </a:solidFill>
              <a:latin typeface="Permanent Marker"/>
              <a:ea typeface="Permanent Marker"/>
              <a:cs typeface="Permanent Marker"/>
              <a:sym typeface="Permanent Marker"/>
            </a:endParaRPr>
          </a:p>
        </p:txBody>
      </p:sp>
      <p:pic>
        <p:nvPicPr>
          <p:cNvPr id="157" name="Google Shape;157;p28"/>
          <p:cNvPicPr preferRelativeResize="0"/>
          <p:nvPr/>
        </p:nvPicPr>
        <p:blipFill>
          <a:blip r:embed="rId4">
            <a:alphaModFix/>
          </a:blip>
          <a:stretch>
            <a:fillRect/>
          </a:stretch>
        </p:blipFill>
        <p:spPr>
          <a:xfrm>
            <a:off x="6135200" y="548662"/>
            <a:ext cx="2247620" cy="336902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9"/>
          <p:cNvSpPr txBox="1"/>
          <p:nvPr/>
        </p:nvSpPr>
        <p:spPr>
          <a:xfrm>
            <a:off x="21700" y="1076000"/>
            <a:ext cx="5315700" cy="9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rPr>
              <a:t>In our culture we’re accustomed to the notion that marriage is based on </a:t>
            </a:r>
            <a:r>
              <a:rPr b="1" lang="en-GB" sz="1800">
                <a:solidFill>
                  <a:srgbClr val="FF66CC"/>
                </a:solidFill>
              </a:rPr>
              <a:t>romantic attachment </a:t>
            </a:r>
            <a:r>
              <a:rPr lang="en-GB" sz="1800">
                <a:solidFill>
                  <a:schemeClr val="dk1"/>
                </a:solidFill>
              </a:rPr>
              <a:t>resulting from physical attraction and intimacy. Love is a prelude to </a:t>
            </a:r>
            <a:r>
              <a:rPr b="1" lang="en-GB" sz="1800">
                <a:solidFill>
                  <a:srgbClr val="FF66CC"/>
                </a:solidFill>
              </a:rPr>
              <a:t>marriage</a:t>
            </a:r>
            <a:r>
              <a:rPr lang="en-GB" sz="1800">
                <a:solidFill>
                  <a:schemeClr val="dk1"/>
                </a:solidFill>
              </a:rPr>
              <a:t>- a legally recognised status (but only for hetrosexuals until recently). One ‘rule’ is that we remain </a:t>
            </a:r>
            <a:r>
              <a:rPr b="1" lang="en-GB" sz="1800">
                <a:solidFill>
                  <a:srgbClr val="FF66CC"/>
                </a:solidFill>
              </a:rPr>
              <a:t>monogamous.</a:t>
            </a:r>
            <a:endParaRPr b="1" sz="1800">
              <a:solidFill>
                <a:srgbClr val="FF66CC"/>
              </a:solidFill>
            </a:endParaRPr>
          </a:p>
        </p:txBody>
      </p:sp>
      <p:sp>
        <p:nvSpPr>
          <p:cNvPr id="163" name="Google Shape;163;p29"/>
          <p:cNvSpPr txBox="1"/>
          <p:nvPr/>
        </p:nvSpPr>
        <p:spPr>
          <a:xfrm>
            <a:off x="0" y="3096225"/>
            <a:ext cx="5713500" cy="117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rPr>
              <a:t>However, this hasn’t always been the case, and as we know from living in a multicultural society, people from other </a:t>
            </a:r>
            <a:r>
              <a:rPr b="1" lang="en-GB" sz="1800">
                <a:solidFill>
                  <a:srgbClr val="FF66CC"/>
                </a:solidFill>
              </a:rPr>
              <a:t>cultural traditions </a:t>
            </a:r>
            <a:r>
              <a:rPr lang="en-GB" sz="1800">
                <a:solidFill>
                  <a:schemeClr val="dk1"/>
                </a:solidFill>
              </a:rPr>
              <a:t>have different attitudes to marriage and relationships between the sexes.</a:t>
            </a:r>
            <a:endParaRPr sz="1800"/>
          </a:p>
        </p:txBody>
      </p:sp>
      <p:sp>
        <p:nvSpPr>
          <p:cNvPr id="164" name="Google Shape;164;p29"/>
          <p:cNvSpPr txBox="1"/>
          <p:nvPr/>
        </p:nvSpPr>
        <p:spPr>
          <a:xfrm>
            <a:off x="0" y="4273425"/>
            <a:ext cx="5713500" cy="9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rPr>
              <a:t>Arranged marriages based on </a:t>
            </a:r>
            <a:r>
              <a:rPr b="1" lang="en-GB" sz="1800">
                <a:solidFill>
                  <a:srgbClr val="FF66CC"/>
                </a:solidFill>
              </a:rPr>
              <a:t>money</a:t>
            </a:r>
            <a:r>
              <a:rPr lang="en-GB" sz="1800">
                <a:solidFill>
                  <a:schemeClr val="dk1"/>
                </a:solidFill>
              </a:rPr>
              <a:t>,</a:t>
            </a:r>
            <a:r>
              <a:rPr b="1" lang="en-GB" sz="1800">
                <a:solidFill>
                  <a:srgbClr val="FF66CC"/>
                </a:solidFill>
              </a:rPr>
              <a:t> land </a:t>
            </a:r>
            <a:r>
              <a:rPr lang="en-GB" sz="1800">
                <a:solidFill>
                  <a:schemeClr val="dk1"/>
                </a:solidFill>
              </a:rPr>
              <a:t>and</a:t>
            </a:r>
            <a:r>
              <a:rPr b="1" lang="en-GB" sz="1800">
                <a:solidFill>
                  <a:srgbClr val="FF66CC"/>
                </a:solidFill>
              </a:rPr>
              <a:t> power </a:t>
            </a:r>
            <a:r>
              <a:rPr lang="en-GB" sz="1800">
                <a:solidFill>
                  <a:schemeClr val="dk1"/>
                </a:solidFill>
              </a:rPr>
              <a:t>used to be common place among the ruling classes - ‘love’ didn’t come into the equation. </a:t>
            </a:r>
            <a:endParaRPr sz="1800"/>
          </a:p>
        </p:txBody>
      </p:sp>
      <p:sp>
        <p:nvSpPr>
          <p:cNvPr id="165" name="Google Shape;165;p29"/>
          <p:cNvSpPr txBox="1"/>
          <p:nvPr/>
        </p:nvSpPr>
        <p:spPr>
          <a:xfrm>
            <a:off x="0" y="470575"/>
            <a:ext cx="9144000" cy="605400"/>
          </a:xfrm>
          <a:prstGeom prst="rect">
            <a:avLst/>
          </a:prstGeom>
          <a:solidFill>
            <a:srgbClr val="FDE9D8"/>
          </a:solidFill>
          <a:ln cap="flat" cmpd="sng" w="12700">
            <a:solidFill>
              <a:srgbClr val="FF66C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3200">
                <a:solidFill>
                  <a:schemeClr val="dk1"/>
                </a:solidFill>
                <a:latin typeface="Permanent Marker"/>
                <a:ea typeface="Permanent Marker"/>
                <a:cs typeface="Permanent Marker"/>
                <a:sym typeface="Permanent Marker"/>
              </a:rPr>
              <a:t>What is Love in 2023?</a:t>
            </a:r>
            <a:endParaRPr sz="3200">
              <a:solidFill>
                <a:schemeClr val="dk1"/>
              </a:solidFill>
              <a:latin typeface="Permanent Marker"/>
              <a:ea typeface="Permanent Marker"/>
              <a:cs typeface="Permanent Marker"/>
              <a:sym typeface="Permanent Marker"/>
            </a:endParaRPr>
          </a:p>
        </p:txBody>
      </p:sp>
      <p:sp>
        <p:nvSpPr>
          <p:cNvPr id="166" name="Google Shape;166;p29"/>
          <p:cNvSpPr txBox="1"/>
          <p:nvPr/>
        </p:nvSpPr>
        <p:spPr>
          <a:xfrm>
            <a:off x="5407875" y="1176326"/>
            <a:ext cx="3539100" cy="1537500"/>
          </a:xfrm>
          <a:prstGeom prst="rect">
            <a:avLst/>
          </a:prstGeom>
          <a:solidFill>
            <a:srgbClr val="F4CCC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3200">
                <a:solidFill>
                  <a:schemeClr val="dk1"/>
                </a:solidFill>
                <a:latin typeface="Permanent Marker"/>
                <a:ea typeface="Permanent Marker"/>
                <a:cs typeface="Permanent Marker"/>
                <a:sym typeface="Permanent Marker"/>
              </a:rPr>
              <a:t>Where do we see this in the play?</a:t>
            </a:r>
            <a:endParaRPr>
              <a:latin typeface="Permanent Marker"/>
              <a:ea typeface="Permanent Marker"/>
              <a:cs typeface="Permanent Marker"/>
              <a:sym typeface="Permanent Marker"/>
            </a:endParaRPr>
          </a:p>
        </p:txBody>
      </p:sp>
      <p:sp>
        <p:nvSpPr>
          <p:cNvPr id="167" name="Google Shape;167;p29"/>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pic>
        <p:nvPicPr>
          <p:cNvPr id="168" name="Google Shape;168;p29"/>
          <p:cNvPicPr preferRelativeResize="0"/>
          <p:nvPr/>
        </p:nvPicPr>
        <p:blipFill>
          <a:blip r:embed="rId3">
            <a:alphaModFix/>
          </a:blip>
          <a:stretch>
            <a:fillRect/>
          </a:stretch>
        </p:blipFill>
        <p:spPr>
          <a:xfrm>
            <a:off x="6070850" y="2713950"/>
            <a:ext cx="2213126" cy="2213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62"/>
                                        </p:tgtEl>
                                        <p:attrNameLst>
                                          <p:attrName>style.visibility</p:attrName>
                                        </p:attrNameLst>
                                      </p:cBhvr>
                                      <p:to>
                                        <p:strVal val="visible"/>
                                      </p:to>
                                    </p:set>
                                    <p:anim calcmode="lin" valueType="num">
                                      <p:cBhvr additive="base">
                                        <p:cTn dur="500"/>
                                        <p:tgtEl>
                                          <p:spTgt spid="16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63"/>
                                        </p:tgtEl>
                                        <p:attrNameLst>
                                          <p:attrName>style.visibility</p:attrName>
                                        </p:attrNameLst>
                                      </p:cBhvr>
                                      <p:to>
                                        <p:strVal val="visible"/>
                                      </p:to>
                                    </p:set>
                                    <p:anim calcmode="lin" valueType="num">
                                      <p:cBhvr additive="base">
                                        <p:cTn dur="500"/>
                                        <p:tgtEl>
                                          <p:spTgt spid="16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64"/>
                                        </p:tgtEl>
                                        <p:attrNameLst>
                                          <p:attrName>style.visibility</p:attrName>
                                        </p:attrNameLst>
                                      </p:cBhvr>
                                      <p:to>
                                        <p:strVal val="visible"/>
                                      </p:to>
                                    </p:set>
                                    <p:anim calcmode="lin" valueType="num">
                                      <p:cBhvr additive="base">
                                        <p:cTn dur="500"/>
                                        <p:tgtEl>
                                          <p:spTgt spid="16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500"/>
                                        <p:tgtEl>
                                          <p:spTgt spid="1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1000"/>
                                        <p:tgtEl>
                                          <p:spTgt spid="1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0"/>
          <p:cNvSpPr txBox="1"/>
          <p:nvPr/>
        </p:nvSpPr>
        <p:spPr>
          <a:xfrm>
            <a:off x="114950" y="1054750"/>
            <a:ext cx="4238700" cy="3947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rPr>
              <a:t>Courtly Love was a </a:t>
            </a:r>
            <a:r>
              <a:rPr b="1" lang="en-GB" sz="1800">
                <a:solidFill>
                  <a:srgbClr val="FF66CC"/>
                </a:solidFill>
              </a:rPr>
              <a:t>medieval tradition </a:t>
            </a:r>
            <a:r>
              <a:rPr lang="en-GB" sz="1800">
                <a:solidFill>
                  <a:schemeClr val="dk1"/>
                </a:solidFill>
              </a:rPr>
              <a:t>in which members of the upper class engage in love affairs  according to </a:t>
            </a:r>
            <a:r>
              <a:rPr b="1" lang="en-GB" sz="1800">
                <a:solidFill>
                  <a:srgbClr val="FF66CC"/>
                </a:solidFill>
              </a:rPr>
              <a:t>specific rules </a:t>
            </a:r>
            <a:r>
              <a:rPr lang="en-GB" sz="1800">
                <a:solidFill>
                  <a:schemeClr val="dk1"/>
                </a:solidFill>
              </a:rPr>
              <a:t>of behaviour.</a:t>
            </a:r>
            <a:endParaRPr sz="1800"/>
          </a:p>
          <a:p>
            <a:pPr indent="0" lvl="0" marL="0" marR="0" rtl="0" algn="l">
              <a:spcBef>
                <a:spcPts val="1400"/>
              </a:spcBef>
              <a:spcAft>
                <a:spcPts val="0"/>
              </a:spcAft>
              <a:buNone/>
            </a:pPr>
            <a:r>
              <a:rPr lang="en-GB" sz="1800">
                <a:solidFill>
                  <a:schemeClr val="dk1"/>
                </a:solidFill>
              </a:rPr>
              <a:t>The phrase "courtly love" is a </a:t>
            </a:r>
            <a:r>
              <a:rPr b="1" lang="en-GB" sz="1800">
                <a:solidFill>
                  <a:srgbClr val="FF66CC"/>
                </a:solidFill>
              </a:rPr>
              <a:t>modern scholarly term </a:t>
            </a:r>
            <a:r>
              <a:rPr lang="en-GB" sz="1800">
                <a:solidFill>
                  <a:schemeClr val="dk1"/>
                </a:solidFill>
              </a:rPr>
              <a:t>to refer to the idea espoused in medieval French as "Fin Amour." This phenomenon is a cultural trope in the late twelfth-century, or possibly a </a:t>
            </a:r>
            <a:r>
              <a:rPr b="1" lang="en-GB" sz="1800">
                <a:solidFill>
                  <a:srgbClr val="FF66CC"/>
                </a:solidFill>
              </a:rPr>
              <a:t>literary convention </a:t>
            </a:r>
            <a:r>
              <a:rPr lang="en-GB" sz="1800">
                <a:solidFill>
                  <a:schemeClr val="dk1"/>
                </a:solidFill>
              </a:rPr>
              <a:t>that captured popular imagination</a:t>
            </a:r>
            <a:r>
              <a:rPr lang="en-GB" sz="2600">
                <a:solidFill>
                  <a:schemeClr val="dk1"/>
                </a:solidFill>
              </a:rPr>
              <a:t>. </a:t>
            </a:r>
            <a:endParaRPr sz="2600">
              <a:solidFill>
                <a:schemeClr val="dk1"/>
              </a:solidFill>
            </a:endParaRPr>
          </a:p>
          <a:p>
            <a:pPr indent="0" lvl="0" marL="0" marR="0" rtl="0" algn="l">
              <a:spcBef>
                <a:spcPts val="1400"/>
              </a:spcBef>
              <a:spcAft>
                <a:spcPts val="0"/>
              </a:spcAft>
              <a:buNone/>
            </a:pPr>
            <a:r>
              <a:t/>
            </a:r>
            <a:endParaRPr sz="2600">
              <a:solidFill>
                <a:schemeClr val="dk1"/>
              </a:solidFill>
            </a:endParaRPr>
          </a:p>
        </p:txBody>
      </p:sp>
      <p:sp>
        <p:nvSpPr>
          <p:cNvPr id="174" name="Google Shape;174;p30"/>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pic>
        <p:nvPicPr>
          <p:cNvPr id="175" name="Google Shape;175;p30"/>
          <p:cNvPicPr preferRelativeResize="0"/>
          <p:nvPr/>
        </p:nvPicPr>
        <p:blipFill>
          <a:blip r:embed="rId3">
            <a:alphaModFix/>
          </a:blip>
          <a:stretch>
            <a:fillRect/>
          </a:stretch>
        </p:blipFill>
        <p:spPr>
          <a:xfrm>
            <a:off x="4497925" y="2399575"/>
            <a:ext cx="2096500" cy="2602276"/>
          </a:xfrm>
          <a:prstGeom prst="rect">
            <a:avLst/>
          </a:prstGeom>
          <a:noFill/>
          <a:ln>
            <a:noFill/>
          </a:ln>
        </p:spPr>
      </p:pic>
      <p:pic>
        <p:nvPicPr>
          <p:cNvPr id="176" name="Google Shape;176;p30"/>
          <p:cNvPicPr preferRelativeResize="0"/>
          <p:nvPr/>
        </p:nvPicPr>
        <p:blipFill>
          <a:blip r:embed="rId4">
            <a:alphaModFix/>
          </a:blip>
          <a:stretch>
            <a:fillRect/>
          </a:stretch>
        </p:blipFill>
        <p:spPr>
          <a:xfrm>
            <a:off x="6498375" y="2399575"/>
            <a:ext cx="2194585" cy="2602275"/>
          </a:xfrm>
          <a:prstGeom prst="rect">
            <a:avLst/>
          </a:prstGeom>
          <a:noFill/>
          <a:ln>
            <a:noFill/>
          </a:ln>
        </p:spPr>
      </p:pic>
      <p:pic>
        <p:nvPicPr>
          <p:cNvPr id="177" name="Google Shape;177;p30"/>
          <p:cNvPicPr preferRelativeResize="0"/>
          <p:nvPr/>
        </p:nvPicPr>
        <p:blipFill>
          <a:blip r:embed="rId5">
            <a:alphaModFix/>
          </a:blip>
          <a:stretch>
            <a:fillRect/>
          </a:stretch>
        </p:blipFill>
        <p:spPr>
          <a:xfrm>
            <a:off x="5080800" y="529875"/>
            <a:ext cx="2601305" cy="1869700"/>
          </a:xfrm>
          <a:prstGeom prst="rect">
            <a:avLst/>
          </a:prstGeom>
          <a:noFill/>
          <a:ln>
            <a:noFill/>
          </a:ln>
        </p:spPr>
      </p:pic>
      <p:sp>
        <p:nvSpPr>
          <p:cNvPr id="178" name="Google Shape;178;p30"/>
          <p:cNvSpPr txBox="1"/>
          <p:nvPr/>
        </p:nvSpPr>
        <p:spPr>
          <a:xfrm>
            <a:off x="61150" y="529863"/>
            <a:ext cx="4680900" cy="465600"/>
          </a:xfrm>
          <a:prstGeom prst="rect">
            <a:avLst/>
          </a:prstGeom>
          <a:solidFill>
            <a:srgbClr val="FDE9D8"/>
          </a:solidFill>
          <a:ln cap="flat" cmpd="sng" w="28575">
            <a:solidFill>
              <a:srgbClr val="A64D7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2400">
                <a:solidFill>
                  <a:schemeClr val="dk1"/>
                </a:solidFill>
                <a:latin typeface="Permanent Marker"/>
                <a:ea typeface="Permanent Marker"/>
                <a:cs typeface="Permanent Marker"/>
                <a:sym typeface="Permanent Marker"/>
              </a:rPr>
              <a:t>What was love in the past?</a:t>
            </a:r>
            <a:endParaRPr sz="2400">
              <a:solidFill>
                <a:schemeClr val="dk1"/>
              </a:solidFill>
              <a:latin typeface="Permanent Marker"/>
              <a:ea typeface="Permanent Marker"/>
              <a:cs typeface="Permanent Marker"/>
              <a:sym typeface="Permanent Marke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1"/>
          <p:cNvSpPr txBox="1"/>
          <p:nvPr/>
        </p:nvSpPr>
        <p:spPr>
          <a:xfrm>
            <a:off x="0" y="470476"/>
            <a:ext cx="6875400" cy="2244000"/>
          </a:xfrm>
          <a:prstGeom prst="rect">
            <a:avLst/>
          </a:prstGeom>
          <a:solidFill>
            <a:srgbClr val="FDE9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3000">
                <a:solidFill>
                  <a:srgbClr val="FF66CC"/>
                </a:solidFill>
              </a:rPr>
              <a:t>HUMILITY</a:t>
            </a:r>
            <a:endParaRPr sz="3000"/>
          </a:p>
          <a:p>
            <a:pPr indent="0" lvl="0" marL="0" marR="0" rtl="0" algn="ctr">
              <a:spcBef>
                <a:spcPts val="0"/>
              </a:spcBef>
              <a:spcAft>
                <a:spcPts val="0"/>
              </a:spcAft>
              <a:buNone/>
            </a:pPr>
            <a:r>
              <a:rPr i="1" lang="en-GB" sz="3000">
                <a:solidFill>
                  <a:schemeClr val="dk1"/>
                </a:solidFill>
              </a:rPr>
              <a:t>A man should be subservient to a woman, who treats him like a slave. The man is downcast and despairing.</a:t>
            </a:r>
            <a:endParaRPr sz="3000"/>
          </a:p>
        </p:txBody>
      </p:sp>
      <p:pic>
        <p:nvPicPr>
          <p:cNvPr descr="Image result for humility" id="184" name="Google Shape;184;p31"/>
          <p:cNvPicPr preferRelativeResize="0"/>
          <p:nvPr/>
        </p:nvPicPr>
        <p:blipFill>
          <a:blip r:embed="rId3">
            <a:alphaModFix/>
          </a:blip>
          <a:stretch>
            <a:fillRect/>
          </a:stretch>
        </p:blipFill>
        <p:spPr>
          <a:xfrm>
            <a:off x="3636100" y="2793000"/>
            <a:ext cx="4180860" cy="2350500"/>
          </a:xfrm>
          <a:prstGeom prst="rect">
            <a:avLst/>
          </a:prstGeom>
          <a:noFill/>
          <a:ln>
            <a:noFill/>
          </a:ln>
        </p:spPr>
      </p:pic>
      <p:sp>
        <p:nvSpPr>
          <p:cNvPr id="185" name="Google Shape;185;p31"/>
          <p:cNvSpPr/>
          <p:nvPr/>
        </p:nvSpPr>
        <p:spPr>
          <a:xfrm>
            <a:off x="-1" y="4975"/>
            <a:ext cx="9144000" cy="465600"/>
          </a:xfrm>
          <a:prstGeom prst="rect">
            <a:avLst/>
          </a:prstGeom>
          <a:solidFill>
            <a:srgbClr val="FF99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2"/>
          <p:cNvSpPr txBox="1"/>
          <p:nvPr/>
        </p:nvSpPr>
        <p:spPr>
          <a:xfrm>
            <a:off x="213750" y="690881"/>
            <a:ext cx="8716500" cy="2072100"/>
          </a:xfrm>
          <a:prstGeom prst="rect">
            <a:avLst/>
          </a:prstGeom>
          <a:solidFill>
            <a:srgbClr val="FDE9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3000">
                <a:solidFill>
                  <a:srgbClr val="FF66CC"/>
                </a:solidFill>
              </a:rPr>
              <a:t>COURTESY</a:t>
            </a:r>
            <a:endParaRPr sz="3000"/>
          </a:p>
          <a:p>
            <a:pPr indent="0" lvl="0" marL="0" marR="0" rtl="0" algn="ctr">
              <a:spcBef>
                <a:spcPts val="0"/>
              </a:spcBef>
              <a:spcAft>
                <a:spcPts val="0"/>
              </a:spcAft>
              <a:buNone/>
            </a:pPr>
            <a:r>
              <a:rPr i="1" lang="en-GB" sz="3000">
                <a:solidFill>
                  <a:schemeClr val="dk1"/>
                </a:solidFill>
              </a:rPr>
              <a:t>Love can only</a:t>
            </a:r>
            <a:r>
              <a:rPr lang="en-GB" sz="3000"/>
              <a:t> </a:t>
            </a:r>
            <a:r>
              <a:rPr i="1" lang="en-GB" sz="3000">
                <a:solidFill>
                  <a:schemeClr val="dk1"/>
                </a:solidFill>
              </a:rPr>
              <a:t>be felt by the ‘courteous’,  therefore it is confined to the well-bred, Upper classes. Working class people cannot feel love.</a:t>
            </a:r>
            <a:endParaRPr sz="3000"/>
          </a:p>
        </p:txBody>
      </p:sp>
      <p:pic>
        <p:nvPicPr>
          <p:cNvPr descr="Image result for courtesy" id="191" name="Google Shape;191;p32"/>
          <p:cNvPicPr preferRelativeResize="0"/>
          <p:nvPr/>
        </p:nvPicPr>
        <p:blipFill>
          <a:blip r:embed="rId3">
            <a:alphaModFix/>
          </a:blip>
          <a:stretch>
            <a:fillRect/>
          </a:stretch>
        </p:blipFill>
        <p:spPr>
          <a:xfrm>
            <a:off x="3225050" y="2921625"/>
            <a:ext cx="2020425" cy="2020425"/>
          </a:xfrm>
          <a:prstGeom prst="rect">
            <a:avLst/>
          </a:prstGeom>
          <a:noFill/>
          <a:ln>
            <a:noFill/>
          </a:ln>
        </p:spPr>
      </p:pic>
      <p:sp>
        <p:nvSpPr>
          <p:cNvPr id="192" name="Google Shape;192;p32"/>
          <p:cNvSpPr/>
          <p:nvPr/>
        </p:nvSpPr>
        <p:spPr>
          <a:xfrm>
            <a:off x="-1" y="4975"/>
            <a:ext cx="9144000" cy="465600"/>
          </a:xfrm>
          <a:prstGeom prst="rect">
            <a:avLst/>
          </a:prstGeom>
          <a:solidFill>
            <a:srgbClr val="FF99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3"/>
          <p:cNvSpPr txBox="1"/>
          <p:nvPr>
            <p:ph idx="1" type="body"/>
          </p:nvPr>
        </p:nvSpPr>
        <p:spPr>
          <a:xfrm>
            <a:off x="215525" y="900413"/>
            <a:ext cx="5589900" cy="3712800"/>
          </a:xfrm>
          <a:prstGeom prst="rect">
            <a:avLst/>
          </a:prstGeom>
          <a:solidFill>
            <a:srgbClr val="FDE9D8"/>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66CC"/>
              </a:buClr>
              <a:buSzPts val="4000"/>
              <a:buFont typeface="Arial"/>
              <a:buNone/>
            </a:pPr>
            <a:r>
              <a:rPr b="1" lang="en-GB" sz="3000" u="none" cap="none" strike="noStrike">
                <a:solidFill>
                  <a:srgbClr val="FF66CC"/>
                </a:solidFill>
                <a:latin typeface="Arial"/>
                <a:ea typeface="Arial"/>
                <a:cs typeface="Arial"/>
                <a:sym typeface="Arial"/>
              </a:rPr>
              <a:t>ADULTERY</a:t>
            </a:r>
            <a:endParaRPr b="1" sz="3000">
              <a:latin typeface="Arial"/>
              <a:ea typeface="Arial"/>
              <a:cs typeface="Arial"/>
              <a:sym typeface="Arial"/>
            </a:endParaRPr>
          </a:p>
          <a:p>
            <a:pPr indent="0" lvl="0" marL="0" marR="0" rtl="0" algn="ctr">
              <a:spcBef>
                <a:spcPts val="800"/>
              </a:spcBef>
              <a:spcAft>
                <a:spcPts val="0"/>
              </a:spcAft>
              <a:buClr>
                <a:schemeClr val="dk1"/>
              </a:buClr>
              <a:buSzPts val="4000"/>
              <a:buFont typeface="Arial"/>
              <a:buNone/>
            </a:pPr>
            <a:r>
              <a:rPr i="1" lang="en-GB" sz="3000" u="none" cap="none" strike="noStrike">
                <a:solidFill>
                  <a:schemeClr val="dk1"/>
                </a:solidFill>
                <a:latin typeface="Arial"/>
                <a:ea typeface="Arial"/>
                <a:cs typeface="Arial"/>
                <a:sym typeface="Arial"/>
              </a:rPr>
              <a:t>Men </a:t>
            </a:r>
            <a:r>
              <a:rPr i="1" lang="en-GB" sz="3000">
                <a:latin typeface="Arial"/>
                <a:ea typeface="Arial"/>
                <a:cs typeface="Arial"/>
                <a:sym typeface="Arial"/>
              </a:rPr>
              <a:t>should only</a:t>
            </a:r>
            <a:r>
              <a:rPr i="1" lang="en-GB" sz="3000" u="none" cap="none" strike="noStrike">
                <a:solidFill>
                  <a:schemeClr val="dk1"/>
                </a:solidFill>
                <a:latin typeface="Arial"/>
                <a:ea typeface="Arial"/>
                <a:cs typeface="Arial"/>
                <a:sym typeface="Arial"/>
              </a:rPr>
              <a:t> fall for women who are unobtainable, such as another man’s wife. </a:t>
            </a:r>
            <a:r>
              <a:rPr i="1" lang="en-GB" sz="3000">
                <a:latin typeface="Arial"/>
                <a:ea typeface="Arial"/>
                <a:cs typeface="Arial"/>
                <a:sym typeface="Arial"/>
              </a:rPr>
              <a:t>Maybe</a:t>
            </a:r>
            <a:r>
              <a:rPr i="1" lang="en-GB" sz="3000" u="none" cap="none" strike="noStrike">
                <a:solidFill>
                  <a:schemeClr val="dk1"/>
                </a:solidFill>
                <a:latin typeface="Arial"/>
                <a:ea typeface="Arial"/>
                <a:cs typeface="Arial"/>
                <a:sym typeface="Arial"/>
              </a:rPr>
              <a:t> someone beyond their means ($).  Perhaps even someone out of bounds.</a:t>
            </a:r>
            <a:endParaRPr i="1" sz="3000" u="none" cap="none" strike="noStrike">
              <a:solidFill>
                <a:schemeClr val="dk1"/>
              </a:solidFill>
              <a:latin typeface="Arial"/>
              <a:ea typeface="Arial"/>
              <a:cs typeface="Arial"/>
              <a:sym typeface="Arial"/>
            </a:endParaRPr>
          </a:p>
        </p:txBody>
      </p:sp>
      <p:pic>
        <p:nvPicPr>
          <p:cNvPr descr="Image result for adultery cartoon" id="198" name="Google Shape;198;p33"/>
          <p:cNvPicPr preferRelativeResize="0"/>
          <p:nvPr/>
        </p:nvPicPr>
        <p:blipFill rotWithShape="1">
          <a:blip r:embed="rId3">
            <a:alphaModFix/>
          </a:blip>
          <a:srcRect b="0" l="11648" r="11870" t="0"/>
          <a:stretch/>
        </p:blipFill>
        <p:spPr>
          <a:xfrm>
            <a:off x="5929850" y="1611103"/>
            <a:ext cx="3115475" cy="2291343"/>
          </a:xfrm>
          <a:prstGeom prst="rect">
            <a:avLst/>
          </a:prstGeom>
          <a:noFill/>
          <a:ln>
            <a:noFill/>
          </a:ln>
        </p:spPr>
      </p:pic>
      <p:sp>
        <p:nvSpPr>
          <p:cNvPr id="199" name="Google Shape;199;p33"/>
          <p:cNvSpPr/>
          <p:nvPr/>
        </p:nvSpPr>
        <p:spPr>
          <a:xfrm>
            <a:off x="-1" y="4975"/>
            <a:ext cx="9144000" cy="465600"/>
          </a:xfrm>
          <a:prstGeom prst="rect">
            <a:avLst/>
          </a:prstGeom>
          <a:solidFill>
            <a:srgbClr val="FF99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4"/>
          <p:cNvSpPr txBox="1"/>
          <p:nvPr>
            <p:ph idx="1" type="body"/>
          </p:nvPr>
        </p:nvSpPr>
        <p:spPr>
          <a:xfrm>
            <a:off x="342900" y="2706050"/>
            <a:ext cx="8467500" cy="2269500"/>
          </a:xfrm>
          <a:prstGeom prst="rect">
            <a:avLst/>
          </a:prstGeom>
          <a:solidFill>
            <a:srgbClr val="FDE9D8"/>
          </a:solidFill>
          <a:ln>
            <a:noFill/>
          </a:ln>
        </p:spPr>
        <p:txBody>
          <a:bodyPr anchorCtr="0" anchor="ctr" bIns="45700" lIns="91425" spcFirstLastPara="1" rIns="91425" wrap="square" tIns="45700">
            <a:noAutofit/>
          </a:bodyPr>
          <a:lstStyle/>
          <a:p>
            <a:pPr indent="-342900" lvl="0" marL="342900" marR="0" rtl="0" algn="ctr">
              <a:spcBef>
                <a:spcPts val="0"/>
              </a:spcBef>
              <a:spcAft>
                <a:spcPts val="0"/>
              </a:spcAft>
              <a:buClr>
                <a:srgbClr val="FF66CC"/>
              </a:buClr>
              <a:buSzPts val="3200"/>
              <a:buFont typeface="Arial"/>
              <a:buNone/>
            </a:pPr>
            <a:r>
              <a:rPr b="1" i="0" lang="en-GB" sz="2900" u="none" cap="none" strike="noStrike">
                <a:solidFill>
                  <a:srgbClr val="FF66CC"/>
                </a:solidFill>
                <a:latin typeface="Arial"/>
                <a:ea typeface="Arial"/>
                <a:cs typeface="Arial"/>
                <a:sym typeface="Arial"/>
              </a:rPr>
              <a:t>RELIGION OF LOVE</a:t>
            </a:r>
            <a:endParaRPr sz="2900">
              <a:latin typeface="Arial"/>
              <a:ea typeface="Arial"/>
              <a:cs typeface="Arial"/>
              <a:sym typeface="Arial"/>
            </a:endParaRPr>
          </a:p>
          <a:p>
            <a:pPr indent="-342900" lvl="0" marL="342900" marR="0" rtl="0" algn="ctr">
              <a:spcBef>
                <a:spcPts val="640"/>
              </a:spcBef>
              <a:spcAft>
                <a:spcPts val="0"/>
              </a:spcAft>
              <a:buClr>
                <a:schemeClr val="dk1"/>
              </a:buClr>
              <a:buSzPts val="3200"/>
              <a:buFont typeface="Arial"/>
              <a:buNone/>
            </a:pPr>
            <a:r>
              <a:rPr i="1" lang="en-GB" sz="2900" u="none" cap="none" strike="noStrike">
                <a:solidFill>
                  <a:schemeClr val="dk1"/>
                </a:solidFill>
                <a:latin typeface="Arial"/>
                <a:ea typeface="Arial"/>
                <a:cs typeface="Arial"/>
                <a:sym typeface="Arial"/>
              </a:rPr>
              <a:t>	 Anyone suffering from the pain of love  is saved from complete despair by faith in the God of Love, who unlike heartless partners never betrays his followers.</a:t>
            </a:r>
            <a:endParaRPr i="1" sz="2900" u="none" cap="none" strike="noStrike">
              <a:solidFill>
                <a:schemeClr val="dk1"/>
              </a:solidFill>
              <a:latin typeface="Arial"/>
              <a:ea typeface="Arial"/>
              <a:cs typeface="Arial"/>
              <a:sym typeface="Arial"/>
            </a:endParaRPr>
          </a:p>
        </p:txBody>
      </p:sp>
      <p:pic>
        <p:nvPicPr>
          <p:cNvPr descr="Related image" id="205" name="Google Shape;205;p34"/>
          <p:cNvPicPr preferRelativeResize="0"/>
          <p:nvPr/>
        </p:nvPicPr>
        <p:blipFill>
          <a:blip r:embed="rId3">
            <a:alphaModFix/>
          </a:blip>
          <a:stretch>
            <a:fillRect/>
          </a:stretch>
        </p:blipFill>
        <p:spPr>
          <a:xfrm>
            <a:off x="3210825" y="567431"/>
            <a:ext cx="2722350" cy="2041762"/>
          </a:xfrm>
          <a:prstGeom prst="rect">
            <a:avLst/>
          </a:prstGeom>
          <a:noFill/>
          <a:ln>
            <a:noFill/>
          </a:ln>
        </p:spPr>
      </p:pic>
      <p:sp>
        <p:nvSpPr>
          <p:cNvPr id="206" name="Google Shape;206;p34"/>
          <p:cNvSpPr/>
          <p:nvPr/>
        </p:nvSpPr>
        <p:spPr>
          <a:xfrm>
            <a:off x="-1" y="4975"/>
            <a:ext cx="9144000" cy="465600"/>
          </a:xfrm>
          <a:prstGeom prst="rect">
            <a:avLst/>
          </a:prstGeom>
          <a:solidFill>
            <a:srgbClr val="FF99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35"/>
          <p:cNvPicPr preferRelativeResize="0"/>
          <p:nvPr/>
        </p:nvPicPr>
        <p:blipFill rotWithShape="1">
          <a:blip r:embed="rId3">
            <a:alphaModFix/>
          </a:blip>
          <a:srcRect b="0" l="0" r="0" t="0"/>
          <a:stretch/>
        </p:blipFill>
        <p:spPr>
          <a:xfrm>
            <a:off x="0" y="1084833"/>
            <a:ext cx="9144002" cy="4058667"/>
          </a:xfrm>
          <a:prstGeom prst="rect">
            <a:avLst/>
          </a:prstGeom>
          <a:noFill/>
          <a:ln>
            <a:noFill/>
          </a:ln>
        </p:spPr>
      </p:pic>
      <p:sp>
        <p:nvSpPr>
          <p:cNvPr id="212" name="Google Shape;212;p35"/>
          <p:cNvSpPr txBox="1"/>
          <p:nvPr/>
        </p:nvSpPr>
        <p:spPr>
          <a:xfrm>
            <a:off x="1184125" y="2651400"/>
            <a:ext cx="7207500" cy="1246200"/>
          </a:xfrm>
          <a:prstGeom prst="rect">
            <a:avLst/>
          </a:prstGeom>
          <a:solidFill>
            <a:srgbClr val="F3F3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300"/>
              <a:t>Romeo and Juliet is estimated to have been written about 1594–96 although the story is much older! </a:t>
            </a:r>
            <a:br>
              <a:rPr lang="en-GB" sz="2300"/>
            </a:br>
            <a:r>
              <a:rPr lang="en-GB" sz="2300"/>
              <a:t>(Yes, it wasn’t Shakespeare’s idea!)</a:t>
            </a:r>
            <a:endParaRPr sz="2300"/>
          </a:p>
        </p:txBody>
      </p:sp>
      <p:sp>
        <p:nvSpPr>
          <p:cNvPr id="213" name="Google Shape;213;p35"/>
          <p:cNvSpPr txBox="1"/>
          <p:nvPr>
            <p:ph idx="1" type="body"/>
          </p:nvPr>
        </p:nvSpPr>
        <p:spPr>
          <a:xfrm>
            <a:off x="270600" y="619125"/>
            <a:ext cx="8602800" cy="1358700"/>
          </a:xfrm>
          <a:prstGeom prst="rect">
            <a:avLst/>
          </a:prstGeom>
          <a:solidFill>
            <a:srgbClr val="FDE9D8"/>
          </a:solidFill>
          <a:ln cap="flat" cmpd="sng" w="9525">
            <a:solidFill>
              <a:srgbClr val="FF66CC"/>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80000"/>
              </a:lnSpc>
              <a:spcBef>
                <a:spcPts val="0"/>
              </a:spcBef>
              <a:spcAft>
                <a:spcPts val="0"/>
              </a:spcAft>
              <a:buClr>
                <a:schemeClr val="dk1"/>
              </a:buClr>
              <a:buSzPts val="2720"/>
              <a:buFont typeface="Arial"/>
              <a:buNone/>
            </a:pPr>
            <a:r>
              <a:rPr i="0" lang="en-GB" sz="2500" u="none" cap="none" strike="noStrike">
                <a:solidFill>
                  <a:schemeClr val="dk1"/>
                </a:solidFill>
                <a:latin typeface="Arial"/>
                <a:ea typeface="Arial"/>
                <a:cs typeface="Arial"/>
                <a:sym typeface="Arial"/>
              </a:rPr>
              <a:t>If all of those things were true, what kind of a society would we be living in?</a:t>
            </a:r>
            <a:endParaRPr b="1" sz="2500">
              <a:solidFill>
                <a:srgbClr val="9900FF"/>
              </a:solidFill>
              <a:latin typeface="Arial"/>
              <a:ea typeface="Arial"/>
              <a:cs typeface="Arial"/>
              <a:sym typeface="Arial"/>
            </a:endParaRPr>
          </a:p>
          <a:p>
            <a:pPr indent="0" lvl="0" marL="0" marR="0" rtl="0" algn="ctr">
              <a:lnSpc>
                <a:spcPct val="80000"/>
              </a:lnSpc>
              <a:spcBef>
                <a:spcPts val="544"/>
              </a:spcBef>
              <a:spcAft>
                <a:spcPts val="0"/>
              </a:spcAft>
              <a:buClr>
                <a:schemeClr val="dk1"/>
              </a:buClr>
              <a:buSzPts val="2720"/>
              <a:buFont typeface="Arial"/>
              <a:buNone/>
            </a:pPr>
            <a:r>
              <a:rPr b="1" i="0" lang="en-GB" sz="2500" u="none" cap="none" strike="noStrike">
                <a:solidFill>
                  <a:srgbClr val="9900FF"/>
                </a:solidFill>
                <a:latin typeface="Arial"/>
                <a:ea typeface="Arial"/>
                <a:cs typeface="Arial"/>
                <a:sym typeface="Arial"/>
              </a:rPr>
              <a:t>A Renaissance One!</a:t>
            </a:r>
            <a:r>
              <a:rPr i="0" lang="en-GB" sz="2500" u="none" cap="none" strike="noStrike">
                <a:solidFill>
                  <a:schemeClr val="dk1"/>
                </a:solidFill>
                <a:latin typeface="Arial"/>
                <a:ea typeface="Arial"/>
                <a:cs typeface="Arial"/>
                <a:sym typeface="Arial"/>
              </a:rPr>
              <a:t> (between the 14th and 17th centuries)</a:t>
            </a:r>
            <a:endParaRPr sz="2500">
              <a:latin typeface="Arial"/>
              <a:ea typeface="Arial"/>
              <a:cs typeface="Arial"/>
              <a:sym typeface="Arial"/>
            </a:endParaRPr>
          </a:p>
        </p:txBody>
      </p:sp>
      <p:sp>
        <p:nvSpPr>
          <p:cNvPr id="214" name="Google Shape;214;p35"/>
          <p:cNvSpPr/>
          <p:nvPr/>
        </p:nvSpPr>
        <p:spPr>
          <a:xfrm>
            <a:off x="-1" y="4975"/>
            <a:ext cx="9144000" cy="465600"/>
          </a:xfrm>
          <a:prstGeom prst="rect">
            <a:avLst/>
          </a:prstGeom>
          <a:solidFill>
            <a:srgbClr val="FF99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6"/>
          <p:cNvSpPr txBox="1"/>
          <p:nvPr>
            <p:ph type="title"/>
          </p:nvPr>
        </p:nvSpPr>
        <p:spPr>
          <a:xfrm>
            <a:off x="457200" y="205978"/>
            <a:ext cx="8229600" cy="85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 name="Google Shape;220;p36"/>
          <p:cNvSpPr txBox="1"/>
          <p:nvPr>
            <p:ph idx="1" type="body"/>
          </p:nvPr>
        </p:nvSpPr>
        <p:spPr>
          <a:xfrm>
            <a:off x="457200" y="1200150"/>
            <a:ext cx="8229600" cy="33945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t/>
            </a:r>
            <a:endParaRPr/>
          </a:p>
        </p:txBody>
      </p:sp>
      <p:pic>
        <p:nvPicPr>
          <p:cNvPr id="221" name="Google Shape;221;p36"/>
          <p:cNvPicPr preferRelativeResize="0"/>
          <p:nvPr/>
        </p:nvPicPr>
        <p:blipFill>
          <a:blip r:embed="rId3">
            <a:alphaModFix/>
          </a:blip>
          <a:stretch>
            <a:fillRect/>
          </a:stretch>
        </p:blipFill>
        <p:spPr>
          <a:xfrm>
            <a:off x="0" y="0"/>
            <a:ext cx="9144000" cy="5143500"/>
          </a:xfrm>
          <a:prstGeom prst="rect">
            <a:avLst/>
          </a:prstGeom>
          <a:noFill/>
          <a:ln>
            <a:noFill/>
          </a:ln>
        </p:spPr>
      </p:pic>
      <p:sp>
        <p:nvSpPr>
          <p:cNvPr id="222" name="Google Shape;222;p36"/>
          <p:cNvSpPr/>
          <p:nvPr/>
        </p:nvSpPr>
        <p:spPr>
          <a:xfrm>
            <a:off x="177775" y="189625"/>
            <a:ext cx="2609100" cy="768000"/>
          </a:xfrm>
          <a:prstGeom prst="rect">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400">
                <a:solidFill>
                  <a:srgbClr val="980000"/>
                </a:solidFill>
                <a:latin typeface="Knewave"/>
                <a:ea typeface="Knewave"/>
                <a:cs typeface="Knewave"/>
                <a:sym typeface="Knewave"/>
              </a:rPr>
              <a:t>Shakespeare’s Genius?</a:t>
            </a:r>
            <a:endParaRPr sz="2400">
              <a:solidFill>
                <a:srgbClr val="980000"/>
              </a:solidFill>
              <a:latin typeface="Knewave"/>
              <a:ea typeface="Knewave"/>
              <a:cs typeface="Knewave"/>
              <a:sym typeface="Knewave"/>
            </a:endParaRPr>
          </a:p>
        </p:txBody>
      </p:sp>
      <p:pic>
        <p:nvPicPr>
          <p:cNvPr id="223" name="Google Shape;223;p36"/>
          <p:cNvPicPr preferRelativeResize="0"/>
          <p:nvPr/>
        </p:nvPicPr>
        <p:blipFill>
          <a:blip r:embed="rId4">
            <a:alphaModFix/>
          </a:blip>
          <a:stretch>
            <a:fillRect/>
          </a:stretch>
        </p:blipFill>
        <p:spPr>
          <a:xfrm>
            <a:off x="274600" y="957625"/>
            <a:ext cx="3889674" cy="2611700"/>
          </a:xfrm>
          <a:prstGeom prst="rect">
            <a:avLst/>
          </a:prstGeom>
          <a:noFill/>
          <a:ln>
            <a:noFill/>
          </a:ln>
        </p:spPr>
      </p:pic>
      <p:pic>
        <p:nvPicPr>
          <p:cNvPr id="224" name="Google Shape;224;p36"/>
          <p:cNvPicPr preferRelativeResize="0"/>
          <p:nvPr/>
        </p:nvPicPr>
        <p:blipFill>
          <a:blip r:embed="rId5">
            <a:alphaModFix/>
          </a:blip>
          <a:stretch>
            <a:fillRect/>
          </a:stretch>
        </p:blipFill>
        <p:spPr>
          <a:xfrm>
            <a:off x="274600" y="2743925"/>
            <a:ext cx="3599175" cy="2399576"/>
          </a:xfrm>
          <a:prstGeom prst="rect">
            <a:avLst/>
          </a:prstGeom>
          <a:noFill/>
          <a:ln>
            <a:noFill/>
          </a:ln>
        </p:spPr>
      </p:pic>
      <p:sp>
        <p:nvSpPr>
          <p:cNvPr id="225" name="Google Shape;225;p36"/>
          <p:cNvSpPr/>
          <p:nvPr/>
        </p:nvSpPr>
        <p:spPr>
          <a:xfrm>
            <a:off x="3809200" y="0"/>
            <a:ext cx="5334900" cy="5262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800">
                <a:latin typeface="Iceberg"/>
                <a:ea typeface="Iceberg"/>
                <a:cs typeface="Iceberg"/>
                <a:sym typeface="Iceberg"/>
              </a:rPr>
              <a:t>Shakespeare is not really remembered for his plots. Today’s audiences mostly focus on plot- twists, turns etc. often are the most important detail in a narrative.</a:t>
            </a:r>
            <a:endParaRPr b="1" sz="1800">
              <a:latin typeface="Iceberg"/>
              <a:ea typeface="Iceberg"/>
              <a:cs typeface="Iceberg"/>
              <a:sym typeface="Iceberg"/>
            </a:endParaRPr>
          </a:p>
          <a:p>
            <a:pPr indent="0" lvl="0" marL="0" rtl="0" algn="ctr">
              <a:spcBef>
                <a:spcPts val="0"/>
              </a:spcBef>
              <a:spcAft>
                <a:spcPts val="0"/>
              </a:spcAft>
              <a:buNone/>
            </a:pPr>
            <a:r>
              <a:t/>
            </a:r>
            <a:endParaRPr b="1" sz="1800">
              <a:latin typeface="Iceberg"/>
              <a:ea typeface="Iceberg"/>
              <a:cs typeface="Iceberg"/>
              <a:sym typeface="Iceberg"/>
            </a:endParaRPr>
          </a:p>
          <a:p>
            <a:pPr indent="0" lvl="0" marL="0" rtl="0" algn="ctr">
              <a:spcBef>
                <a:spcPts val="0"/>
              </a:spcBef>
              <a:spcAft>
                <a:spcPts val="0"/>
              </a:spcAft>
              <a:buNone/>
            </a:pPr>
            <a:r>
              <a:rPr b="1" lang="en-GB" sz="1800">
                <a:latin typeface="Iceberg"/>
                <a:ea typeface="Iceberg"/>
                <a:cs typeface="Iceberg"/>
                <a:sym typeface="Iceberg"/>
              </a:rPr>
              <a:t>But Shakespeare is famed for 3 main reasons:</a:t>
            </a:r>
            <a:endParaRPr b="1" sz="1800">
              <a:latin typeface="Iceberg"/>
              <a:ea typeface="Iceberg"/>
              <a:cs typeface="Iceberg"/>
              <a:sym typeface="Iceberg"/>
            </a:endParaRPr>
          </a:p>
          <a:p>
            <a:pPr indent="0" lvl="0" marL="0" rtl="0" algn="l">
              <a:spcBef>
                <a:spcPts val="0"/>
              </a:spcBef>
              <a:spcAft>
                <a:spcPts val="0"/>
              </a:spcAft>
              <a:buNone/>
            </a:pPr>
            <a:r>
              <a:t/>
            </a:r>
            <a:endParaRPr sz="18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solidFill>
                <a:srgbClr val="0000FF"/>
              </a:solidFill>
              <a:latin typeface="Iceberg"/>
              <a:ea typeface="Iceberg"/>
              <a:cs typeface="Iceberg"/>
              <a:sym typeface="Iceberg"/>
            </a:endParaRPr>
          </a:p>
          <a:p>
            <a:pPr indent="0" lvl="0" marL="0" rtl="0" algn="l">
              <a:spcBef>
                <a:spcPts val="0"/>
              </a:spcBef>
              <a:spcAft>
                <a:spcPts val="0"/>
              </a:spcAft>
              <a:buNone/>
            </a:pPr>
            <a:r>
              <a:t/>
            </a:r>
            <a:endParaRPr sz="1200">
              <a:solidFill>
                <a:srgbClr val="0000FF"/>
              </a:solidFill>
              <a:latin typeface="Iceberg"/>
              <a:ea typeface="Iceberg"/>
              <a:cs typeface="Iceberg"/>
              <a:sym typeface="Iceberg"/>
            </a:endParaRPr>
          </a:p>
          <a:p>
            <a:pPr indent="0" lvl="0" marL="0" rtl="0" algn="l">
              <a:spcBef>
                <a:spcPts val="0"/>
              </a:spcBef>
              <a:spcAft>
                <a:spcPts val="0"/>
              </a:spcAft>
              <a:buNone/>
            </a:pPr>
            <a:r>
              <a:t/>
            </a:r>
            <a:endParaRPr sz="1200">
              <a:solidFill>
                <a:srgbClr val="FF0000"/>
              </a:solidFill>
              <a:latin typeface="Iceberg"/>
              <a:ea typeface="Iceberg"/>
              <a:cs typeface="Iceberg"/>
              <a:sym typeface="Iceberg"/>
            </a:endParaRPr>
          </a:p>
          <a:p>
            <a:pPr indent="0" lvl="0" marL="0" rtl="0" algn="l">
              <a:spcBef>
                <a:spcPts val="0"/>
              </a:spcBef>
              <a:spcAft>
                <a:spcPts val="0"/>
              </a:spcAft>
              <a:buNone/>
            </a:pPr>
            <a:r>
              <a:t/>
            </a:r>
            <a:endParaRPr sz="1200">
              <a:solidFill>
                <a:srgbClr val="FF0000"/>
              </a:solidFill>
              <a:latin typeface="Iceberg"/>
              <a:ea typeface="Iceberg"/>
              <a:cs typeface="Iceberg"/>
              <a:sym typeface="Iceberg"/>
            </a:endParaRPr>
          </a:p>
          <a:p>
            <a:pPr indent="0" lvl="0" marL="0" rtl="0" algn="l">
              <a:spcBef>
                <a:spcPts val="0"/>
              </a:spcBef>
              <a:spcAft>
                <a:spcPts val="0"/>
              </a:spcAft>
              <a:buNone/>
            </a:pPr>
            <a:r>
              <a:t/>
            </a:r>
            <a:endParaRPr sz="1200">
              <a:solidFill>
                <a:srgbClr val="38761D"/>
              </a:solidFill>
              <a:latin typeface="Iceberg"/>
              <a:ea typeface="Iceberg"/>
              <a:cs typeface="Iceberg"/>
              <a:sym typeface="Iceberg"/>
            </a:endParaRPr>
          </a:p>
        </p:txBody>
      </p:sp>
      <p:sp>
        <p:nvSpPr>
          <p:cNvPr id="226" name="Google Shape;226;p36"/>
          <p:cNvSpPr txBox="1"/>
          <p:nvPr/>
        </p:nvSpPr>
        <p:spPr>
          <a:xfrm>
            <a:off x="3873775" y="1131000"/>
            <a:ext cx="5111100" cy="1451400"/>
          </a:xfrm>
          <a:prstGeom prst="rect">
            <a:avLst/>
          </a:prstGeom>
          <a:noFill/>
          <a:ln>
            <a:noFill/>
          </a:ln>
        </p:spPr>
        <p:txBody>
          <a:bodyPr anchorCtr="0" anchor="ctr" bIns="91425" lIns="91425" spcFirstLastPara="1" rIns="91425" wrap="square" tIns="91425">
            <a:noAutofit/>
          </a:bodyPr>
          <a:lstStyle/>
          <a:p>
            <a:pPr indent="-304800" lvl="0" marL="457200" rtl="0" algn="l">
              <a:spcBef>
                <a:spcPts val="0"/>
              </a:spcBef>
              <a:spcAft>
                <a:spcPts val="0"/>
              </a:spcAft>
              <a:buClr>
                <a:schemeClr val="dk1"/>
              </a:buClr>
              <a:buSzPts val="1200"/>
              <a:buFont typeface="Iceberg"/>
              <a:buChar char="●"/>
            </a:pPr>
            <a:r>
              <a:rPr lang="en-GB" sz="1200">
                <a:solidFill>
                  <a:schemeClr val="dk1"/>
                </a:solidFill>
                <a:latin typeface="Iceberg"/>
                <a:ea typeface="Iceberg"/>
                <a:cs typeface="Iceberg"/>
                <a:sym typeface="Iceberg"/>
              </a:rPr>
              <a:t>The beauty and control of his verse. Most of his plays are a form of poetry and his contribution to language is unparalleled.</a:t>
            </a:r>
            <a:endParaRPr sz="1200">
              <a:solidFill>
                <a:schemeClr val="dk1"/>
              </a:solidFill>
              <a:latin typeface="Iceberg"/>
              <a:ea typeface="Iceberg"/>
              <a:cs typeface="Iceberg"/>
              <a:sym typeface="Iceberg"/>
            </a:endParaRPr>
          </a:p>
          <a:p>
            <a:pPr indent="0" lvl="0" marL="0" rtl="0" algn="l">
              <a:spcBef>
                <a:spcPts val="0"/>
              </a:spcBef>
              <a:spcAft>
                <a:spcPts val="0"/>
              </a:spcAft>
              <a:buNone/>
            </a:pPr>
            <a:r>
              <a:rPr lang="en-GB" sz="1200">
                <a:solidFill>
                  <a:srgbClr val="0000FF"/>
                </a:solidFill>
                <a:latin typeface="Iceberg"/>
                <a:ea typeface="Iceberg"/>
                <a:cs typeface="Iceberg"/>
                <a:sym typeface="Iceberg"/>
              </a:rPr>
              <a:t>Try writing two lines of Iambic Pentameter whilst also trying to say something meaningful. It’s hard. Shakespeare’s plays have almost 120,000 lines!</a:t>
            </a:r>
            <a:endParaRPr/>
          </a:p>
        </p:txBody>
      </p:sp>
      <p:sp>
        <p:nvSpPr>
          <p:cNvPr id="227" name="Google Shape;227;p36"/>
          <p:cNvSpPr txBox="1"/>
          <p:nvPr/>
        </p:nvSpPr>
        <p:spPr>
          <a:xfrm>
            <a:off x="3873775" y="1993975"/>
            <a:ext cx="5269500" cy="2140500"/>
          </a:xfrm>
          <a:prstGeom prst="rect">
            <a:avLst/>
          </a:prstGeom>
          <a:noFill/>
          <a:ln>
            <a:noFill/>
          </a:ln>
        </p:spPr>
        <p:txBody>
          <a:bodyPr anchorCtr="0" anchor="ctr" bIns="91425" lIns="91425" spcFirstLastPara="1" rIns="91425" wrap="square" tIns="91425">
            <a:noAutofit/>
          </a:bodyPr>
          <a:lstStyle/>
          <a:p>
            <a:pPr indent="-304800" lvl="0" marL="457200" rtl="0" algn="l">
              <a:spcBef>
                <a:spcPts val="0"/>
              </a:spcBef>
              <a:spcAft>
                <a:spcPts val="0"/>
              </a:spcAft>
              <a:buClr>
                <a:schemeClr val="dk1"/>
              </a:buClr>
              <a:buSzPts val="1200"/>
              <a:buFont typeface="Iceberg"/>
              <a:buChar char="●"/>
            </a:pPr>
            <a:r>
              <a:rPr lang="en-GB" sz="1200">
                <a:solidFill>
                  <a:schemeClr val="dk1"/>
                </a:solidFill>
                <a:latin typeface="Iceberg"/>
                <a:ea typeface="Iceberg"/>
                <a:cs typeface="Iceberg"/>
                <a:sym typeface="Iceberg"/>
              </a:rPr>
              <a:t>His ability to play with form and conventions. His audiences were far more aware of the conventions of poetry and tragic/comic theatre than most people today. But he was just as able to please the commoners as he was the rich and intellectual.</a:t>
            </a:r>
            <a:endParaRPr sz="1200">
              <a:solidFill>
                <a:schemeClr val="dk1"/>
              </a:solidFill>
              <a:latin typeface="Iceberg"/>
              <a:ea typeface="Iceberg"/>
              <a:cs typeface="Iceberg"/>
              <a:sym typeface="Iceberg"/>
            </a:endParaRPr>
          </a:p>
          <a:p>
            <a:pPr indent="0" lvl="0" marL="0" rtl="0" algn="l">
              <a:spcBef>
                <a:spcPts val="0"/>
              </a:spcBef>
              <a:spcAft>
                <a:spcPts val="0"/>
              </a:spcAft>
              <a:buNone/>
            </a:pPr>
            <a:r>
              <a:rPr lang="en-GB" sz="1200">
                <a:solidFill>
                  <a:srgbClr val="FF0000"/>
                </a:solidFill>
                <a:latin typeface="Iceberg"/>
                <a:ea typeface="Iceberg"/>
                <a:cs typeface="Iceberg"/>
                <a:sym typeface="Iceberg"/>
              </a:rPr>
              <a:t>Can you think of any modern examples of stories that are both critically and commercially successful? That subvert audience’s expectations of genre and form?</a:t>
            </a:r>
            <a:endParaRPr/>
          </a:p>
        </p:txBody>
      </p:sp>
      <p:sp>
        <p:nvSpPr>
          <p:cNvPr id="228" name="Google Shape;228;p36"/>
          <p:cNvSpPr txBox="1"/>
          <p:nvPr/>
        </p:nvSpPr>
        <p:spPr>
          <a:xfrm>
            <a:off x="3968050" y="3492425"/>
            <a:ext cx="5269500" cy="1769400"/>
          </a:xfrm>
          <a:prstGeom prst="rect">
            <a:avLst/>
          </a:prstGeom>
          <a:noFill/>
          <a:ln>
            <a:noFill/>
          </a:ln>
        </p:spPr>
        <p:txBody>
          <a:bodyPr anchorCtr="0" anchor="ctr" bIns="91425" lIns="91425" spcFirstLastPara="1" rIns="91425" wrap="square" tIns="91425">
            <a:noAutofit/>
          </a:bodyPr>
          <a:lstStyle/>
          <a:p>
            <a:pPr indent="-304800" lvl="0" marL="457200" rtl="0" algn="l">
              <a:spcBef>
                <a:spcPts val="0"/>
              </a:spcBef>
              <a:spcAft>
                <a:spcPts val="0"/>
              </a:spcAft>
              <a:buClr>
                <a:schemeClr val="dk1"/>
              </a:buClr>
              <a:buSzPts val="1200"/>
              <a:buFont typeface="Iceberg"/>
              <a:buChar char="●"/>
            </a:pPr>
            <a:r>
              <a:rPr lang="en-GB" sz="1200">
                <a:solidFill>
                  <a:schemeClr val="dk1"/>
                </a:solidFill>
                <a:latin typeface="Iceberg"/>
                <a:ea typeface="Iceberg"/>
                <a:cs typeface="Iceberg"/>
                <a:sym typeface="Iceberg"/>
              </a:rPr>
              <a:t>His timeless characters. They may speak funny but his characters are as relevant and recognisable today as they were then.</a:t>
            </a:r>
            <a:endParaRPr sz="1200">
              <a:solidFill>
                <a:schemeClr val="dk1"/>
              </a:solidFill>
              <a:latin typeface="Iceberg"/>
              <a:ea typeface="Iceberg"/>
              <a:cs typeface="Iceberg"/>
              <a:sym typeface="Iceberg"/>
            </a:endParaRPr>
          </a:p>
          <a:p>
            <a:pPr indent="0" lvl="0" marL="0" rtl="0" algn="l">
              <a:spcBef>
                <a:spcPts val="0"/>
              </a:spcBef>
              <a:spcAft>
                <a:spcPts val="0"/>
              </a:spcAft>
              <a:buNone/>
            </a:pPr>
            <a:r>
              <a:rPr lang="en-GB" sz="1200">
                <a:solidFill>
                  <a:srgbClr val="38761D"/>
                </a:solidFill>
                <a:latin typeface="Iceberg"/>
                <a:ea typeface="Iceberg"/>
                <a:cs typeface="Iceberg"/>
                <a:sym typeface="Iceberg"/>
              </a:rPr>
              <a:t>Do you honestly not know anyone who has never been a bit like Romeo in this scene? I have met many introspective Hamlets, ambitious Macbeths, cunning Iagos, jealous Othellos, naive Mirandas, regretful Lears, stupid Bottoms and foolish Polonius’s in my time, as I’m sure you all will too.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gtEl>
                                        <p:attrNameLst>
                                          <p:attrName>style.visibility</p:attrName>
                                        </p:attrNameLst>
                                      </p:cBhvr>
                                      <p:to>
                                        <p:strVal val="visible"/>
                                      </p:to>
                                    </p:set>
                                    <p:animEffect filter="fade" transition="in">
                                      <p:cBhvr>
                                        <p:cTn dur="1000"/>
                                        <p:tgtEl>
                                          <p:spTgt spid="2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1000"/>
                                        <p:tgtEl>
                                          <p:spTgt spid="2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7"/>
          <p:cNvSpPr txBox="1"/>
          <p:nvPr>
            <p:ph type="title"/>
          </p:nvPr>
        </p:nvSpPr>
        <p:spPr>
          <a:xfrm>
            <a:off x="457200" y="470494"/>
            <a:ext cx="8229600" cy="857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66CC"/>
              </a:buClr>
              <a:buSzPts val="4400"/>
              <a:buFont typeface="Comic Sans MS"/>
              <a:buNone/>
            </a:pPr>
            <a:r>
              <a:rPr i="0" lang="en-GB" sz="4400" u="none" cap="none" strike="noStrike">
                <a:solidFill>
                  <a:srgbClr val="0000FF"/>
                </a:solidFill>
                <a:latin typeface="Permanent Marker"/>
                <a:ea typeface="Permanent Marker"/>
                <a:cs typeface="Permanent Marker"/>
                <a:sym typeface="Permanent Marker"/>
              </a:rPr>
              <a:t>What is an oxymoron?</a:t>
            </a:r>
            <a:endParaRPr i="0" sz="4400" u="none" cap="none" strike="noStrike">
              <a:solidFill>
                <a:srgbClr val="0000FF"/>
              </a:solidFill>
              <a:latin typeface="Permanent Marker"/>
              <a:ea typeface="Permanent Marker"/>
              <a:cs typeface="Permanent Marker"/>
              <a:sym typeface="Permanent Marker"/>
            </a:endParaRPr>
          </a:p>
        </p:txBody>
      </p:sp>
      <p:sp>
        <p:nvSpPr>
          <p:cNvPr id="234" name="Google Shape;234;p37"/>
          <p:cNvSpPr txBox="1"/>
          <p:nvPr>
            <p:ph idx="1" type="body"/>
          </p:nvPr>
        </p:nvSpPr>
        <p:spPr>
          <a:xfrm>
            <a:off x="179512" y="1329612"/>
            <a:ext cx="8712900" cy="2881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66CC"/>
              </a:buClr>
              <a:buSzPts val="3200"/>
              <a:buFont typeface="Arial"/>
              <a:buNone/>
            </a:pPr>
            <a:r>
              <a:rPr b="1" i="0" lang="en-GB" sz="2800" u="none" cap="none" strike="noStrike">
                <a:solidFill>
                  <a:srgbClr val="FF66CC"/>
                </a:solidFill>
                <a:latin typeface="Arial"/>
                <a:ea typeface="Arial"/>
                <a:cs typeface="Arial"/>
                <a:sym typeface="Arial"/>
              </a:rPr>
              <a:t>Oxymoron</a:t>
            </a:r>
            <a:r>
              <a:rPr i="0" lang="en-GB" sz="2800" u="none" cap="none" strike="noStrike">
                <a:solidFill>
                  <a:srgbClr val="FF66CC"/>
                </a:solidFill>
                <a:latin typeface="Arial"/>
                <a:ea typeface="Arial"/>
                <a:cs typeface="Arial"/>
                <a:sym typeface="Arial"/>
              </a:rPr>
              <a:t>:</a:t>
            </a:r>
            <a:endParaRPr sz="2800">
              <a:latin typeface="Arial"/>
              <a:ea typeface="Arial"/>
              <a:cs typeface="Arial"/>
              <a:sym typeface="Arial"/>
            </a:endParaRPr>
          </a:p>
          <a:p>
            <a:pPr indent="0" lvl="0" marL="0" marR="0" rtl="0" algn="l">
              <a:spcBef>
                <a:spcPts val="640"/>
              </a:spcBef>
              <a:spcAft>
                <a:spcPts val="0"/>
              </a:spcAft>
              <a:buClr>
                <a:schemeClr val="dk1"/>
              </a:buClr>
              <a:buSzPts val="3200"/>
              <a:buFont typeface="Arial"/>
              <a:buNone/>
            </a:pPr>
            <a:r>
              <a:rPr i="0" lang="en-GB" sz="2800" u="none" cap="none" strike="noStrike">
                <a:solidFill>
                  <a:schemeClr val="dk1"/>
                </a:solidFill>
                <a:latin typeface="Arial"/>
                <a:ea typeface="Arial"/>
                <a:cs typeface="Arial"/>
                <a:sym typeface="Arial"/>
              </a:rPr>
              <a:t>A figure of speech where contradictory/ opposite-sounding words are used together.</a:t>
            </a:r>
            <a:endParaRPr sz="2800">
              <a:latin typeface="Arial"/>
              <a:ea typeface="Arial"/>
              <a:cs typeface="Arial"/>
              <a:sym typeface="Arial"/>
            </a:endParaRPr>
          </a:p>
          <a:p>
            <a:pPr indent="0" lvl="0" marL="0" marR="0" rtl="0" algn="l">
              <a:spcBef>
                <a:spcPts val="640"/>
              </a:spcBef>
              <a:spcAft>
                <a:spcPts val="0"/>
              </a:spcAft>
              <a:buClr>
                <a:schemeClr val="dk1"/>
              </a:buClr>
              <a:buSzPts val="3200"/>
              <a:buFont typeface="Arial"/>
              <a:buNone/>
            </a:pPr>
            <a:r>
              <a:t/>
            </a:r>
            <a:endParaRPr i="0" sz="2800" u="none" cap="none" strike="noStrike">
              <a:solidFill>
                <a:schemeClr val="dk1"/>
              </a:solidFill>
              <a:latin typeface="Arial"/>
              <a:ea typeface="Arial"/>
              <a:cs typeface="Arial"/>
              <a:sym typeface="Arial"/>
            </a:endParaRPr>
          </a:p>
          <a:p>
            <a:pPr indent="0" lvl="0" marL="0" marR="0" rtl="0" algn="l">
              <a:spcBef>
                <a:spcPts val="640"/>
              </a:spcBef>
              <a:spcAft>
                <a:spcPts val="0"/>
              </a:spcAft>
              <a:buClr>
                <a:srgbClr val="FF0000"/>
              </a:buClr>
              <a:buSzPts val="3200"/>
              <a:buFont typeface="Arial"/>
              <a:buNone/>
            </a:pPr>
            <a:r>
              <a:rPr b="1" i="0" lang="en-GB" sz="2800" u="none" cap="none" strike="noStrike">
                <a:solidFill>
                  <a:srgbClr val="FF0000"/>
                </a:solidFill>
                <a:latin typeface="Arial"/>
                <a:ea typeface="Arial"/>
                <a:cs typeface="Arial"/>
                <a:sym typeface="Arial"/>
              </a:rPr>
              <a:t>Example:</a:t>
            </a:r>
            <a:endParaRPr sz="2800">
              <a:latin typeface="Arial"/>
              <a:ea typeface="Arial"/>
              <a:cs typeface="Arial"/>
              <a:sym typeface="Arial"/>
            </a:endParaRPr>
          </a:p>
          <a:p>
            <a:pPr indent="0" lvl="0" marL="0" marR="0" rtl="0" algn="l">
              <a:spcBef>
                <a:spcPts val="640"/>
              </a:spcBef>
              <a:spcAft>
                <a:spcPts val="0"/>
              </a:spcAft>
              <a:buClr>
                <a:schemeClr val="dk1"/>
              </a:buClr>
              <a:buSzPts val="3200"/>
              <a:buFont typeface="Arial"/>
              <a:buNone/>
            </a:pPr>
            <a:r>
              <a:rPr i="0" lang="en-GB" sz="2800" u="none" cap="none" strike="noStrike">
                <a:solidFill>
                  <a:schemeClr val="dk1"/>
                </a:solidFill>
                <a:latin typeface="Arial"/>
                <a:ea typeface="Arial"/>
                <a:cs typeface="Arial"/>
                <a:sym typeface="Arial"/>
              </a:rPr>
              <a:t>They have a love-hate relationship.</a:t>
            </a:r>
            <a:endParaRPr i="0" sz="2800" u="none" cap="none" strike="noStrike">
              <a:solidFill>
                <a:schemeClr val="dk1"/>
              </a:solidFill>
              <a:latin typeface="Arial"/>
              <a:ea typeface="Arial"/>
              <a:cs typeface="Arial"/>
              <a:sym typeface="Arial"/>
            </a:endParaRPr>
          </a:p>
        </p:txBody>
      </p:sp>
      <p:sp>
        <p:nvSpPr>
          <p:cNvPr id="235" name="Google Shape;235;p37"/>
          <p:cNvSpPr/>
          <p:nvPr/>
        </p:nvSpPr>
        <p:spPr>
          <a:xfrm>
            <a:off x="-1" y="4975"/>
            <a:ext cx="9144000" cy="465600"/>
          </a:xfrm>
          <a:prstGeom prst="rect">
            <a:avLst/>
          </a:prstGeom>
          <a:solidFill>
            <a:srgbClr val="FFFF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sp>
        <p:nvSpPr>
          <p:cNvPr id="236" name="Google Shape;236;p37"/>
          <p:cNvSpPr/>
          <p:nvPr/>
        </p:nvSpPr>
        <p:spPr>
          <a:xfrm>
            <a:off x="-1" y="4591693"/>
            <a:ext cx="9144000" cy="531000"/>
          </a:xfrm>
          <a:prstGeom prst="rect">
            <a:avLst/>
          </a:prstGeom>
          <a:solidFill>
            <a:srgbClr val="FFFF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1800">
                <a:solidFill>
                  <a:schemeClr val="dk1"/>
                </a:solidFill>
              </a:rPr>
              <a:t>LO: To identify oxymora and explore what these reveal about Romeo’s character </a:t>
            </a:r>
            <a:endParaRPr b="1"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8"/>
          <p:cNvSpPr txBox="1"/>
          <p:nvPr>
            <p:ph idx="1" type="body"/>
          </p:nvPr>
        </p:nvSpPr>
        <p:spPr>
          <a:xfrm>
            <a:off x="457200" y="662400"/>
            <a:ext cx="8229600" cy="2262000"/>
          </a:xfrm>
          <a:prstGeom prst="rect">
            <a:avLst/>
          </a:prstGeom>
          <a:solidFill>
            <a:srgbClr val="FDE9D8"/>
          </a:solidFill>
          <a:ln cap="flat" cmpd="sng" w="9525">
            <a:solidFill>
              <a:srgbClr val="FF66CC"/>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Clr>
                <a:srgbClr val="FF66CC"/>
              </a:buClr>
              <a:buSzPts val="3200"/>
              <a:buFont typeface="Arial"/>
              <a:buNone/>
            </a:pPr>
            <a:r>
              <a:rPr b="1" i="0" lang="en-GB" sz="2000" u="none" cap="none" strike="noStrike">
                <a:solidFill>
                  <a:srgbClr val="FF66CC"/>
                </a:solidFill>
                <a:latin typeface="Arial"/>
                <a:ea typeface="Arial"/>
                <a:cs typeface="Arial"/>
                <a:sym typeface="Arial"/>
              </a:rPr>
              <a:t>Task: </a:t>
            </a:r>
            <a:r>
              <a:rPr i="0" lang="en-GB" sz="2000" u="none" cap="none" strike="noStrike">
                <a:solidFill>
                  <a:schemeClr val="dk1"/>
                </a:solidFill>
                <a:latin typeface="Arial"/>
                <a:ea typeface="Arial"/>
                <a:cs typeface="Arial"/>
                <a:sym typeface="Arial"/>
              </a:rPr>
              <a:t>Using your highlighter, what oxymor</a:t>
            </a:r>
            <a:r>
              <a:rPr lang="en-GB" sz="2000">
                <a:latin typeface="Arial"/>
                <a:ea typeface="Arial"/>
                <a:cs typeface="Arial"/>
                <a:sym typeface="Arial"/>
              </a:rPr>
              <a:t>o</a:t>
            </a:r>
            <a:r>
              <a:rPr i="0" lang="en-GB" sz="2000" u="none" cap="none" strike="noStrike">
                <a:solidFill>
                  <a:schemeClr val="dk1"/>
                </a:solidFill>
                <a:latin typeface="Arial"/>
                <a:ea typeface="Arial"/>
                <a:cs typeface="Arial"/>
                <a:sym typeface="Arial"/>
              </a:rPr>
              <a:t>ns can you find in his speech? Highlight and label them.</a:t>
            </a:r>
            <a:endParaRPr sz="2000">
              <a:latin typeface="Arial"/>
              <a:ea typeface="Arial"/>
              <a:cs typeface="Arial"/>
              <a:sym typeface="Arial"/>
            </a:endParaRPr>
          </a:p>
          <a:p>
            <a:pPr indent="0" lvl="0" marL="0" marR="0" rtl="0" algn="l">
              <a:spcBef>
                <a:spcPts val="640"/>
              </a:spcBef>
              <a:spcAft>
                <a:spcPts val="0"/>
              </a:spcAft>
              <a:buClr>
                <a:schemeClr val="dk1"/>
              </a:buClr>
              <a:buSzPts val="3200"/>
              <a:buFont typeface="Arial"/>
              <a:buNone/>
            </a:pPr>
            <a:r>
              <a:t/>
            </a:r>
            <a:endParaRPr i="0" sz="2000" u="none" cap="none" strike="noStrike">
              <a:solidFill>
                <a:schemeClr val="dk1"/>
              </a:solidFill>
              <a:latin typeface="Arial"/>
              <a:ea typeface="Arial"/>
              <a:cs typeface="Arial"/>
              <a:sym typeface="Arial"/>
            </a:endParaRPr>
          </a:p>
          <a:p>
            <a:pPr indent="0" lvl="0" marL="0" marR="0" rtl="0" algn="ctr">
              <a:spcBef>
                <a:spcPts val="640"/>
              </a:spcBef>
              <a:spcAft>
                <a:spcPts val="0"/>
              </a:spcAft>
              <a:buClr>
                <a:schemeClr val="dk1"/>
              </a:buClr>
              <a:buSzPts val="3200"/>
              <a:buFont typeface="Arial"/>
              <a:buNone/>
            </a:pPr>
            <a:r>
              <a:rPr i="0" lang="en-GB" sz="2000" u="none" cap="none" strike="noStrike">
                <a:solidFill>
                  <a:schemeClr val="dk1"/>
                </a:solidFill>
                <a:latin typeface="Arial"/>
                <a:ea typeface="Arial"/>
                <a:cs typeface="Arial"/>
                <a:sym typeface="Arial"/>
              </a:rPr>
              <a:t>What examples have you found?</a:t>
            </a:r>
            <a:endParaRPr sz="2000">
              <a:latin typeface="Arial"/>
              <a:ea typeface="Arial"/>
              <a:cs typeface="Arial"/>
              <a:sym typeface="Arial"/>
            </a:endParaRPr>
          </a:p>
          <a:p>
            <a:pPr indent="0" lvl="0" marL="0" marR="0" rtl="0" algn="ctr">
              <a:spcBef>
                <a:spcPts val="640"/>
              </a:spcBef>
              <a:spcAft>
                <a:spcPts val="0"/>
              </a:spcAft>
              <a:buClr>
                <a:schemeClr val="dk1"/>
              </a:buClr>
              <a:buSzPts val="3200"/>
              <a:buFont typeface="Arial"/>
              <a:buNone/>
            </a:pPr>
            <a:r>
              <a:rPr lang="en-GB" sz="2000">
                <a:latin typeface="Arial"/>
                <a:ea typeface="Arial"/>
                <a:cs typeface="Arial"/>
                <a:sym typeface="Arial"/>
              </a:rPr>
              <a:t>Why does Shakespeare use oxymorons here?</a:t>
            </a:r>
            <a:endParaRPr sz="2000">
              <a:latin typeface="Arial"/>
              <a:ea typeface="Arial"/>
              <a:cs typeface="Arial"/>
              <a:sym typeface="Arial"/>
            </a:endParaRPr>
          </a:p>
        </p:txBody>
      </p:sp>
      <p:sp>
        <p:nvSpPr>
          <p:cNvPr id="242" name="Google Shape;242;p38"/>
          <p:cNvSpPr/>
          <p:nvPr/>
        </p:nvSpPr>
        <p:spPr>
          <a:xfrm>
            <a:off x="-1" y="4975"/>
            <a:ext cx="9144000" cy="465600"/>
          </a:xfrm>
          <a:prstGeom prst="rect">
            <a:avLst/>
          </a:prstGeom>
          <a:solidFill>
            <a:srgbClr val="FFFF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sp>
        <p:nvSpPr>
          <p:cNvPr id="243" name="Google Shape;243;p38"/>
          <p:cNvSpPr/>
          <p:nvPr/>
        </p:nvSpPr>
        <p:spPr>
          <a:xfrm>
            <a:off x="-1" y="4591693"/>
            <a:ext cx="9144000" cy="531000"/>
          </a:xfrm>
          <a:prstGeom prst="rect">
            <a:avLst/>
          </a:prstGeom>
          <a:solidFill>
            <a:srgbClr val="FFFF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1800">
                <a:solidFill>
                  <a:schemeClr val="dk1"/>
                </a:solidFill>
              </a:rPr>
              <a:t>LO: To identify oxymora and explore what these reveal about Romeo’s character </a:t>
            </a:r>
            <a:endParaRPr b="1" sz="1800"/>
          </a:p>
        </p:txBody>
      </p:sp>
      <p:pic>
        <p:nvPicPr>
          <p:cNvPr descr="a person is highlighting a section of a book with a yellow marker (provided by Tenor)" id="244" name="Google Shape;244;p38"/>
          <p:cNvPicPr preferRelativeResize="0"/>
          <p:nvPr/>
        </p:nvPicPr>
        <p:blipFill>
          <a:blip r:embed="rId3">
            <a:alphaModFix/>
          </a:blip>
          <a:stretch>
            <a:fillRect/>
          </a:stretch>
        </p:blipFill>
        <p:spPr>
          <a:xfrm>
            <a:off x="-57150" y="3091450"/>
            <a:ext cx="2540369" cy="1428312"/>
          </a:xfrm>
          <a:prstGeom prst="rect">
            <a:avLst/>
          </a:prstGeom>
          <a:noFill/>
          <a:ln>
            <a:noFill/>
          </a:ln>
        </p:spPr>
      </p:pic>
      <p:pic>
        <p:nvPicPr>
          <p:cNvPr descr="a yellow stabilo boss original marker with a white background (provided by Tenor)" id="245" name="Google Shape;245;p38"/>
          <p:cNvPicPr preferRelativeResize="0"/>
          <p:nvPr/>
        </p:nvPicPr>
        <p:blipFill>
          <a:blip r:embed="rId4">
            <a:alphaModFix/>
          </a:blip>
          <a:stretch>
            <a:fillRect/>
          </a:stretch>
        </p:blipFill>
        <p:spPr>
          <a:xfrm>
            <a:off x="4766325" y="1484175"/>
            <a:ext cx="2128500" cy="1268226"/>
          </a:xfrm>
          <a:prstGeom prst="rect">
            <a:avLst/>
          </a:prstGeom>
          <a:noFill/>
          <a:ln>
            <a:noFill/>
          </a:ln>
        </p:spPr>
      </p:pic>
      <p:pic>
        <p:nvPicPr>
          <p:cNvPr descr="a green story marker is highlighting a page of a newspaper (provided by Tenor)" id="246" name="Google Shape;246;p38"/>
          <p:cNvPicPr preferRelativeResize="0"/>
          <p:nvPr/>
        </p:nvPicPr>
        <p:blipFill>
          <a:blip r:embed="rId5">
            <a:alphaModFix/>
          </a:blip>
          <a:stretch>
            <a:fillRect/>
          </a:stretch>
        </p:blipFill>
        <p:spPr>
          <a:xfrm>
            <a:off x="2483225" y="3091437"/>
            <a:ext cx="1906975" cy="1428325"/>
          </a:xfrm>
          <a:prstGeom prst="rect">
            <a:avLst/>
          </a:prstGeom>
          <a:noFill/>
          <a:ln>
            <a:noFill/>
          </a:ln>
        </p:spPr>
      </p:pic>
      <p:pic>
        <p:nvPicPr>
          <p:cNvPr descr="a man in a purple sweater is reading a book titled the petting zoo (provided by Tenor)" id="247" name="Google Shape;247;p38"/>
          <p:cNvPicPr preferRelativeResize="0"/>
          <p:nvPr/>
        </p:nvPicPr>
        <p:blipFill>
          <a:blip r:embed="rId6">
            <a:alphaModFix/>
          </a:blip>
          <a:stretch>
            <a:fillRect/>
          </a:stretch>
        </p:blipFill>
        <p:spPr>
          <a:xfrm>
            <a:off x="4390200" y="3091438"/>
            <a:ext cx="2504623" cy="1428325"/>
          </a:xfrm>
          <a:prstGeom prst="rect">
            <a:avLst/>
          </a:prstGeom>
          <a:noFill/>
          <a:ln>
            <a:noFill/>
          </a:ln>
        </p:spPr>
      </p:pic>
      <p:pic>
        <p:nvPicPr>
          <p:cNvPr descr="a cartoon of a boy reading a book with a panda bear behind him (provided by Tenor)" id="248" name="Google Shape;248;p38"/>
          <p:cNvPicPr preferRelativeResize="0"/>
          <p:nvPr/>
        </p:nvPicPr>
        <p:blipFill rotWithShape="1">
          <a:blip r:embed="rId7">
            <a:alphaModFix/>
          </a:blip>
          <a:srcRect b="0" l="0" r="5222" t="0"/>
          <a:stretch/>
        </p:blipFill>
        <p:spPr>
          <a:xfrm>
            <a:off x="6894825" y="3091437"/>
            <a:ext cx="2272025" cy="14283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9"/>
          <p:cNvSpPr txBox="1"/>
          <p:nvPr>
            <p:ph idx="1" type="body"/>
          </p:nvPr>
        </p:nvSpPr>
        <p:spPr>
          <a:xfrm>
            <a:off x="0" y="0"/>
            <a:ext cx="9144000" cy="5143500"/>
          </a:xfrm>
          <a:prstGeom prst="rect">
            <a:avLst/>
          </a:prstGeom>
          <a:noFill/>
          <a:ln>
            <a:noFill/>
          </a:ln>
        </p:spPr>
        <p:txBody>
          <a:bodyPr anchorCtr="0" anchor="ctr" bIns="45700" lIns="91425" spcFirstLastPara="1" rIns="91425" wrap="square" tIns="45700">
            <a:noAutofit/>
          </a:bodyPr>
          <a:lstStyle/>
          <a:p>
            <a:pPr indent="0" lvl="0" marL="1371600" marR="0" rtl="0" algn="l">
              <a:lnSpc>
                <a:spcPct val="80000"/>
              </a:lnSpc>
              <a:spcBef>
                <a:spcPts val="0"/>
              </a:spcBef>
              <a:spcAft>
                <a:spcPts val="0"/>
              </a:spcAft>
              <a:buClr>
                <a:schemeClr val="dk1"/>
              </a:buClr>
              <a:buSzPts val="2720"/>
              <a:buFont typeface="Arial"/>
              <a:buNone/>
            </a:pPr>
            <a:r>
              <a:rPr b="1" i="0" lang="en-GB" sz="2200" u="none" cap="none" strike="noStrike">
                <a:solidFill>
                  <a:srgbClr val="000000"/>
                </a:solidFill>
                <a:latin typeface="Calibri"/>
                <a:ea typeface="Calibri"/>
                <a:cs typeface="Calibri"/>
                <a:sym typeface="Calibri"/>
              </a:rPr>
              <a:t>ROMEO</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Alas, that love, whose view is muffled still,</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Should, without eyes, see pathways to his will!</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Where shall we dine? O me! What fray was here? </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Yet tell me not, for I have heard it all.</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Here's much to do with hate, but more with love.</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Why, then, O brawling love! O loving hate! </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O any thing, of nothing first create!</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O heavy lightness! serious vanity!</a:t>
            </a:r>
            <a:endParaRPr sz="2200">
              <a:solidFill>
                <a:srgbClr val="000000"/>
              </a:solidFill>
            </a:endParaRPr>
          </a:p>
          <a:p>
            <a:pPr indent="0" lvl="0" marL="1371600" marR="0" rtl="0" algn="l">
              <a:lnSpc>
                <a:spcPct val="80000"/>
              </a:lnSpc>
              <a:spcBef>
                <a:spcPts val="544"/>
              </a:spcBef>
              <a:spcAft>
                <a:spcPts val="0"/>
              </a:spcAft>
              <a:buClr>
                <a:srgbClr val="7030A0"/>
              </a:buClr>
              <a:buSzPts val="2720"/>
              <a:buFont typeface="Arial"/>
              <a:buNone/>
            </a:pPr>
            <a:r>
              <a:rPr b="0" i="0" lang="en-GB" sz="2200" u="none" cap="none" strike="noStrike">
                <a:solidFill>
                  <a:srgbClr val="000000"/>
                </a:solidFill>
                <a:latin typeface="Calibri"/>
                <a:ea typeface="Calibri"/>
                <a:cs typeface="Calibri"/>
                <a:sym typeface="Calibri"/>
              </a:rPr>
              <a:t>Mis-shapen chaos of well-seeming forms! </a:t>
            </a:r>
            <a:endParaRPr sz="2200">
              <a:solidFill>
                <a:srgbClr val="000000"/>
              </a:solidFill>
            </a:endParaRPr>
          </a:p>
          <a:p>
            <a:pPr indent="0" lvl="0" marL="1371600" marR="0" rtl="0" algn="l">
              <a:lnSpc>
                <a:spcPct val="80000"/>
              </a:lnSpc>
              <a:spcBef>
                <a:spcPts val="544"/>
              </a:spcBef>
              <a:spcAft>
                <a:spcPts val="0"/>
              </a:spcAft>
              <a:buClr>
                <a:srgbClr val="E36C09"/>
              </a:buClr>
              <a:buSzPts val="2720"/>
              <a:buFont typeface="Arial"/>
              <a:buNone/>
            </a:pPr>
            <a:r>
              <a:rPr b="0" i="0" lang="en-GB" sz="2200" u="none" cap="none" strike="noStrike">
                <a:solidFill>
                  <a:srgbClr val="000000"/>
                </a:solidFill>
                <a:latin typeface="Calibri"/>
                <a:ea typeface="Calibri"/>
                <a:cs typeface="Calibri"/>
                <a:sym typeface="Calibri"/>
              </a:rPr>
              <a:t>Feather of lead, bright smoke, cold fire,</a:t>
            </a:r>
            <a:r>
              <a:rPr lang="en-GB" sz="2200">
                <a:solidFill>
                  <a:srgbClr val="000000"/>
                </a:solidFill>
              </a:rPr>
              <a:t> </a:t>
            </a:r>
            <a:r>
              <a:rPr b="0" i="0" lang="en-GB" sz="2200" u="none" cap="none" strike="noStrike">
                <a:solidFill>
                  <a:srgbClr val="000000"/>
                </a:solidFill>
                <a:latin typeface="Calibri"/>
                <a:ea typeface="Calibri"/>
                <a:cs typeface="Calibri"/>
                <a:sym typeface="Calibri"/>
              </a:rPr>
              <a:t>sick health!</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Still-waking sleep, that is not what it is!</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This love feel I, that feel no love in this.</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000000"/>
                </a:solidFill>
                <a:latin typeface="Calibri"/>
                <a:ea typeface="Calibri"/>
                <a:cs typeface="Calibri"/>
                <a:sym typeface="Calibri"/>
              </a:rPr>
              <a:t>Dost thou not laugh?</a:t>
            </a:r>
            <a:endParaRPr sz="2200">
              <a:solidFill>
                <a:srgbClr val="000000"/>
              </a:solidFill>
            </a:endParaRPr>
          </a:p>
          <a:p>
            <a:pPr indent="0" lvl="0" marL="1371600" marR="0" rtl="0" algn="l">
              <a:lnSpc>
                <a:spcPct val="80000"/>
              </a:lnSpc>
              <a:spcBef>
                <a:spcPts val="544"/>
              </a:spcBef>
              <a:spcAft>
                <a:spcPts val="0"/>
              </a:spcAft>
              <a:buClr>
                <a:schemeClr val="dk1"/>
              </a:buClr>
              <a:buSzPts val="2720"/>
              <a:buFont typeface="Arial"/>
              <a:buNone/>
            </a:pPr>
            <a:r>
              <a:t/>
            </a:r>
            <a:endParaRPr b="0" i="0" sz="2200"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0"/>
          <p:cNvSpPr txBox="1"/>
          <p:nvPr>
            <p:ph idx="1" type="body"/>
          </p:nvPr>
        </p:nvSpPr>
        <p:spPr>
          <a:xfrm>
            <a:off x="0" y="0"/>
            <a:ext cx="9144000" cy="5143500"/>
          </a:xfrm>
          <a:prstGeom prst="rect">
            <a:avLst/>
          </a:prstGeom>
          <a:noFill/>
          <a:ln>
            <a:noFill/>
          </a:ln>
        </p:spPr>
        <p:txBody>
          <a:bodyPr anchorCtr="0" anchor="ctr" bIns="45700" lIns="91425" spcFirstLastPara="1" rIns="91425" wrap="square" tIns="45700">
            <a:noAutofit/>
          </a:bodyPr>
          <a:lstStyle/>
          <a:p>
            <a:pPr indent="0" lvl="0" marL="1371600" marR="0" rtl="0" algn="l">
              <a:lnSpc>
                <a:spcPct val="80000"/>
              </a:lnSpc>
              <a:spcBef>
                <a:spcPts val="0"/>
              </a:spcBef>
              <a:spcAft>
                <a:spcPts val="0"/>
              </a:spcAft>
              <a:buClr>
                <a:schemeClr val="dk1"/>
              </a:buClr>
              <a:buSzPts val="2720"/>
              <a:buFont typeface="Arial"/>
              <a:buNone/>
            </a:pPr>
            <a:r>
              <a:rPr b="1" i="0" lang="en-GB" sz="2200" u="none" cap="none" strike="noStrike">
                <a:solidFill>
                  <a:schemeClr val="dk1"/>
                </a:solidFill>
                <a:latin typeface="Calibri"/>
                <a:ea typeface="Calibri"/>
                <a:cs typeface="Calibri"/>
                <a:sym typeface="Calibri"/>
              </a:rPr>
              <a:t>ROMEO</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Alas, that love, whose view is muffled still,</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Should, without eyes, see pathways to his will!</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Where shall we dine? O me! What fray was here? </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Yet tell me not, for I have heard it all.</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Here's much to do with hate, but more with love.</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Why, then</a:t>
            </a:r>
            <a:r>
              <a:rPr b="0" i="0" lang="en-GB" sz="2200" u="none" cap="none" strike="noStrike">
                <a:solidFill>
                  <a:srgbClr val="C00000"/>
                </a:solidFill>
                <a:latin typeface="Calibri"/>
                <a:ea typeface="Calibri"/>
                <a:cs typeface="Calibri"/>
                <a:sym typeface="Calibri"/>
              </a:rPr>
              <a:t>, </a:t>
            </a:r>
            <a:r>
              <a:rPr b="0" i="0" lang="en-GB" sz="2200" u="none" cap="none" strike="noStrike">
                <a:solidFill>
                  <a:srgbClr val="0070C0"/>
                </a:solidFill>
                <a:latin typeface="Calibri"/>
                <a:ea typeface="Calibri"/>
                <a:cs typeface="Calibri"/>
                <a:sym typeface="Calibri"/>
              </a:rPr>
              <a:t>O brawling love! </a:t>
            </a:r>
            <a:r>
              <a:rPr b="0" i="0" lang="en-GB" sz="2200" u="none" cap="none" strike="noStrike">
                <a:solidFill>
                  <a:srgbClr val="C00000"/>
                </a:solidFill>
                <a:latin typeface="Calibri"/>
                <a:ea typeface="Calibri"/>
                <a:cs typeface="Calibri"/>
                <a:sym typeface="Calibri"/>
              </a:rPr>
              <a:t>O loving hate! </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O </a:t>
            </a:r>
            <a:r>
              <a:rPr b="0" i="0" lang="en-GB" sz="2200" u="none" cap="none" strike="noStrike">
                <a:solidFill>
                  <a:srgbClr val="FF00FF"/>
                </a:solidFill>
                <a:latin typeface="Calibri"/>
                <a:ea typeface="Calibri"/>
                <a:cs typeface="Calibri"/>
                <a:sym typeface="Calibri"/>
              </a:rPr>
              <a:t>any thing, of nothing</a:t>
            </a:r>
            <a:r>
              <a:rPr b="0" i="0" lang="en-GB" sz="2200" u="none" cap="none" strike="noStrike">
                <a:solidFill>
                  <a:schemeClr val="dk1"/>
                </a:solidFill>
                <a:latin typeface="Calibri"/>
                <a:ea typeface="Calibri"/>
                <a:cs typeface="Calibri"/>
                <a:sym typeface="Calibri"/>
              </a:rPr>
              <a:t> first create!</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O </a:t>
            </a:r>
            <a:r>
              <a:rPr b="0" i="0" lang="en-GB" sz="2200" u="none" cap="none" strike="noStrike">
                <a:solidFill>
                  <a:srgbClr val="C00000"/>
                </a:solidFill>
                <a:latin typeface="Calibri"/>
                <a:ea typeface="Calibri"/>
                <a:cs typeface="Calibri"/>
                <a:sym typeface="Calibri"/>
              </a:rPr>
              <a:t>heavy lightness</a:t>
            </a:r>
            <a:r>
              <a:rPr b="0" i="0" lang="en-GB" sz="2200" u="none" cap="none" strike="noStrike">
                <a:solidFill>
                  <a:schemeClr val="dk1"/>
                </a:solidFill>
                <a:latin typeface="Calibri"/>
                <a:ea typeface="Calibri"/>
                <a:cs typeface="Calibri"/>
                <a:sym typeface="Calibri"/>
              </a:rPr>
              <a:t>! </a:t>
            </a:r>
            <a:r>
              <a:rPr b="0" i="0" lang="en-GB" sz="2200" u="none" cap="none" strike="noStrike">
                <a:solidFill>
                  <a:srgbClr val="00B050"/>
                </a:solidFill>
                <a:latin typeface="Calibri"/>
                <a:ea typeface="Calibri"/>
                <a:cs typeface="Calibri"/>
                <a:sym typeface="Calibri"/>
              </a:rPr>
              <a:t>serious vanity</a:t>
            </a:r>
            <a:r>
              <a:rPr b="0" i="0" lang="en-GB" sz="2200" u="none" cap="none" strike="noStrike">
                <a:solidFill>
                  <a:schemeClr val="dk1"/>
                </a:solidFill>
                <a:latin typeface="Calibri"/>
                <a:ea typeface="Calibri"/>
                <a:cs typeface="Calibri"/>
                <a:sym typeface="Calibri"/>
              </a:rPr>
              <a:t>!</a:t>
            </a:r>
            <a:endParaRPr sz="2200"/>
          </a:p>
          <a:p>
            <a:pPr indent="0" lvl="0" marL="1371600" marR="0" rtl="0" algn="l">
              <a:lnSpc>
                <a:spcPct val="80000"/>
              </a:lnSpc>
              <a:spcBef>
                <a:spcPts val="544"/>
              </a:spcBef>
              <a:spcAft>
                <a:spcPts val="0"/>
              </a:spcAft>
              <a:buClr>
                <a:srgbClr val="7030A0"/>
              </a:buClr>
              <a:buSzPts val="2720"/>
              <a:buFont typeface="Arial"/>
              <a:buNone/>
            </a:pPr>
            <a:r>
              <a:rPr b="0" i="0" lang="en-GB" sz="2200" u="none" cap="none" strike="noStrike">
                <a:solidFill>
                  <a:srgbClr val="7030A0"/>
                </a:solidFill>
                <a:latin typeface="Calibri"/>
                <a:ea typeface="Calibri"/>
                <a:cs typeface="Calibri"/>
                <a:sym typeface="Calibri"/>
              </a:rPr>
              <a:t>Mis-shapen chaos of well-seeming forms</a:t>
            </a:r>
            <a:r>
              <a:rPr b="0" i="0" lang="en-GB" sz="2200" u="none" cap="none" strike="noStrike">
                <a:solidFill>
                  <a:schemeClr val="dk1"/>
                </a:solidFill>
                <a:latin typeface="Calibri"/>
                <a:ea typeface="Calibri"/>
                <a:cs typeface="Calibri"/>
                <a:sym typeface="Calibri"/>
              </a:rPr>
              <a:t>! </a:t>
            </a:r>
            <a:endParaRPr sz="2200"/>
          </a:p>
          <a:p>
            <a:pPr indent="0" lvl="0" marL="1371600" marR="0" rtl="0" algn="l">
              <a:lnSpc>
                <a:spcPct val="80000"/>
              </a:lnSpc>
              <a:spcBef>
                <a:spcPts val="544"/>
              </a:spcBef>
              <a:spcAft>
                <a:spcPts val="0"/>
              </a:spcAft>
              <a:buClr>
                <a:srgbClr val="E36C09"/>
              </a:buClr>
              <a:buSzPts val="2720"/>
              <a:buFont typeface="Arial"/>
              <a:buNone/>
            </a:pPr>
            <a:r>
              <a:rPr b="0" i="0" lang="en-GB" sz="2200" u="none" cap="none" strike="noStrike">
                <a:solidFill>
                  <a:srgbClr val="E36C09"/>
                </a:solidFill>
                <a:latin typeface="Calibri"/>
                <a:ea typeface="Calibri"/>
                <a:cs typeface="Calibri"/>
                <a:sym typeface="Calibri"/>
              </a:rPr>
              <a:t>Feather of lead</a:t>
            </a:r>
            <a:r>
              <a:rPr b="0" i="0" lang="en-GB" sz="2200" u="none" cap="none" strike="noStrike">
                <a:solidFill>
                  <a:schemeClr val="dk1"/>
                </a:solidFill>
                <a:latin typeface="Calibri"/>
                <a:ea typeface="Calibri"/>
                <a:cs typeface="Calibri"/>
                <a:sym typeface="Calibri"/>
              </a:rPr>
              <a:t>, </a:t>
            </a:r>
            <a:r>
              <a:rPr b="0" i="0" lang="en-GB" sz="2200" u="none" cap="none" strike="noStrike">
                <a:solidFill>
                  <a:srgbClr val="953734"/>
                </a:solidFill>
                <a:latin typeface="Calibri"/>
                <a:ea typeface="Calibri"/>
                <a:cs typeface="Calibri"/>
                <a:sym typeface="Calibri"/>
              </a:rPr>
              <a:t>bright smoke</a:t>
            </a:r>
            <a:r>
              <a:rPr b="0" i="0" lang="en-GB" sz="2200" u="none" cap="none" strike="noStrike">
                <a:solidFill>
                  <a:srgbClr val="92D050"/>
                </a:solidFill>
                <a:latin typeface="Calibri"/>
                <a:ea typeface="Calibri"/>
                <a:cs typeface="Calibri"/>
                <a:sym typeface="Calibri"/>
              </a:rPr>
              <a:t>, cold fire</a:t>
            </a:r>
            <a:r>
              <a:rPr b="0" i="0" lang="en-GB" sz="2200" u="none" cap="none" strike="noStrike">
                <a:solidFill>
                  <a:schemeClr val="dk1"/>
                </a:solidFill>
                <a:latin typeface="Calibri"/>
                <a:ea typeface="Calibri"/>
                <a:cs typeface="Calibri"/>
                <a:sym typeface="Calibri"/>
              </a:rPr>
              <a:t>,</a:t>
            </a:r>
            <a:r>
              <a:rPr lang="en-GB" sz="2200"/>
              <a:t> </a:t>
            </a:r>
            <a:r>
              <a:rPr b="0" i="0" lang="en-GB" sz="2200" u="none" cap="none" strike="noStrike">
                <a:solidFill>
                  <a:srgbClr val="31859B"/>
                </a:solidFill>
                <a:latin typeface="Calibri"/>
                <a:ea typeface="Calibri"/>
                <a:cs typeface="Calibri"/>
                <a:sym typeface="Calibri"/>
              </a:rPr>
              <a:t>sick health</a:t>
            </a:r>
            <a:r>
              <a:rPr b="0" i="0" lang="en-GB" sz="2200" u="none" cap="none" strike="noStrike">
                <a:solidFill>
                  <a:schemeClr val="dk1"/>
                </a:solidFill>
                <a:latin typeface="Calibri"/>
                <a:ea typeface="Calibri"/>
                <a:cs typeface="Calibri"/>
                <a:sym typeface="Calibri"/>
              </a:rPr>
              <a:t>!</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rgbClr val="9900FF"/>
                </a:solidFill>
                <a:latin typeface="Calibri"/>
                <a:ea typeface="Calibri"/>
                <a:cs typeface="Calibri"/>
                <a:sym typeface="Calibri"/>
              </a:rPr>
              <a:t>Still-waking sleep</a:t>
            </a:r>
            <a:r>
              <a:rPr b="0" i="0" lang="en-GB" sz="2200" u="none" cap="none" strike="noStrike">
                <a:solidFill>
                  <a:schemeClr val="dk1"/>
                </a:solidFill>
                <a:latin typeface="Calibri"/>
                <a:ea typeface="Calibri"/>
                <a:cs typeface="Calibri"/>
                <a:sym typeface="Calibri"/>
              </a:rPr>
              <a:t>, that is not what it is!</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This love feel I, that feel no love in this.</a:t>
            </a:r>
            <a:endParaRPr sz="2200"/>
          </a:p>
          <a:p>
            <a:pPr indent="0" lvl="0" marL="1371600" marR="0" rtl="0" algn="l">
              <a:lnSpc>
                <a:spcPct val="80000"/>
              </a:lnSpc>
              <a:spcBef>
                <a:spcPts val="544"/>
              </a:spcBef>
              <a:spcAft>
                <a:spcPts val="0"/>
              </a:spcAft>
              <a:buClr>
                <a:schemeClr val="dk1"/>
              </a:buClr>
              <a:buSzPts val="2720"/>
              <a:buFont typeface="Arial"/>
              <a:buNone/>
            </a:pPr>
            <a:r>
              <a:rPr b="0" i="0" lang="en-GB" sz="2200" u="none" cap="none" strike="noStrike">
                <a:solidFill>
                  <a:schemeClr val="dk1"/>
                </a:solidFill>
                <a:latin typeface="Calibri"/>
                <a:ea typeface="Calibri"/>
                <a:cs typeface="Calibri"/>
                <a:sym typeface="Calibri"/>
              </a:rPr>
              <a:t>Dost thou not laugh?</a:t>
            </a:r>
            <a:endParaRPr sz="2200"/>
          </a:p>
          <a:p>
            <a:pPr indent="0" lvl="0" marL="1371600" marR="0" rtl="0" algn="l">
              <a:lnSpc>
                <a:spcPct val="80000"/>
              </a:lnSpc>
              <a:spcBef>
                <a:spcPts val="544"/>
              </a:spcBef>
              <a:spcAft>
                <a:spcPts val="0"/>
              </a:spcAft>
              <a:buClr>
                <a:schemeClr val="dk1"/>
              </a:buClr>
              <a:buSzPts val="2720"/>
              <a:buFont typeface="Arial"/>
              <a:buNone/>
            </a:pPr>
            <a:r>
              <a:t/>
            </a:r>
            <a:endParaRPr b="0" i="0" sz="2200" u="none" cap="none" strike="noStrike">
              <a:solidFill>
                <a:schemeClr val="dk1"/>
              </a:solidFill>
              <a:latin typeface="Calibri"/>
              <a:ea typeface="Calibri"/>
              <a:cs typeface="Calibri"/>
              <a:sym typeface="Calibri"/>
            </a:endParaRPr>
          </a:p>
        </p:txBody>
      </p:sp>
      <p:sp>
        <p:nvSpPr>
          <p:cNvPr id="259" name="Google Shape;259;p40"/>
          <p:cNvSpPr txBox="1"/>
          <p:nvPr/>
        </p:nvSpPr>
        <p:spPr>
          <a:xfrm>
            <a:off x="7136550" y="1522775"/>
            <a:ext cx="1852500" cy="12882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Clr>
                <a:srgbClr val="FF9900"/>
              </a:buClr>
              <a:buSzPts val="2100"/>
              <a:buFont typeface="Indie Flower"/>
              <a:buChar char="●"/>
            </a:pPr>
            <a:r>
              <a:rPr b="1" lang="en-GB" sz="2100">
                <a:solidFill>
                  <a:srgbClr val="FF9900"/>
                </a:solidFill>
                <a:latin typeface="Indie Flower"/>
                <a:ea typeface="Indie Flower"/>
                <a:cs typeface="Indie Flower"/>
                <a:sym typeface="Indie Flower"/>
              </a:rPr>
              <a:t>Oxymoron</a:t>
            </a:r>
            <a:endParaRPr b="1" sz="2100">
              <a:solidFill>
                <a:srgbClr val="FF9900"/>
              </a:solidFill>
              <a:latin typeface="Indie Flower"/>
              <a:ea typeface="Indie Flower"/>
              <a:cs typeface="Indie Flower"/>
              <a:sym typeface="Indie Flower"/>
            </a:endParaRPr>
          </a:p>
          <a:p>
            <a:pPr indent="-361950" lvl="0" marL="457200" rtl="0" algn="l">
              <a:spcBef>
                <a:spcPts val="0"/>
              </a:spcBef>
              <a:spcAft>
                <a:spcPts val="0"/>
              </a:spcAft>
              <a:buClr>
                <a:srgbClr val="B45F06"/>
              </a:buClr>
              <a:buSzPts val="2100"/>
              <a:buFont typeface="Indie Flower"/>
              <a:buChar char="●"/>
            </a:pPr>
            <a:r>
              <a:rPr b="1" lang="en-GB" sz="2100">
                <a:solidFill>
                  <a:srgbClr val="B45F06"/>
                </a:solidFill>
                <a:latin typeface="Indie Flower"/>
                <a:ea typeface="Indie Flower"/>
                <a:cs typeface="Indie Flower"/>
                <a:sym typeface="Indie Flower"/>
              </a:rPr>
              <a:t>Theme of antithesis</a:t>
            </a:r>
            <a:endParaRPr b="1" sz="2100">
              <a:solidFill>
                <a:srgbClr val="B45F06"/>
              </a:solidFill>
              <a:latin typeface="Indie Flower"/>
              <a:ea typeface="Indie Flower"/>
              <a:cs typeface="Indie Flower"/>
              <a:sym typeface="Indie Flower"/>
            </a:endParaRPr>
          </a:p>
        </p:txBody>
      </p:sp>
      <p:sp>
        <p:nvSpPr>
          <p:cNvPr id="260" name="Google Shape;260;p40"/>
          <p:cNvSpPr txBox="1"/>
          <p:nvPr/>
        </p:nvSpPr>
        <p:spPr>
          <a:xfrm>
            <a:off x="7136550" y="2634525"/>
            <a:ext cx="1954500" cy="207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600">
                <a:solidFill>
                  <a:srgbClr val="FF9900"/>
                </a:solidFill>
                <a:latin typeface="Indie Flower"/>
                <a:ea typeface="Indie Flower"/>
                <a:cs typeface="Indie Flower"/>
                <a:sym typeface="Indie Flower"/>
              </a:rPr>
              <a:t>Opposing forces →</a:t>
            </a:r>
            <a:endParaRPr b="1" sz="1600">
              <a:solidFill>
                <a:srgbClr val="FF9900"/>
              </a:solidFill>
              <a:latin typeface="Indie Flower"/>
              <a:ea typeface="Indie Flower"/>
              <a:cs typeface="Indie Flower"/>
              <a:sym typeface="Indie Flower"/>
            </a:endParaRPr>
          </a:p>
          <a:p>
            <a:pPr indent="-330200" lvl="0" marL="457200" rtl="0" algn="l">
              <a:spcBef>
                <a:spcPts val="0"/>
              </a:spcBef>
              <a:spcAft>
                <a:spcPts val="0"/>
              </a:spcAft>
              <a:buClr>
                <a:srgbClr val="FF9900"/>
              </a:buClr>
              <a:buSzPts val="1600"/>
              <a:buFont typeface="Indie Flower"/>
              <a:buChar char="●"/>
            </a:pPr>
            <a:r>
              <a:rPr b="1" lang="en-GB" sz="1600">
                <a:solidFill>
                  <a:srgbClr val="FF9900"/>
                </a:solidFill>
                <a:latin typeface="Indie Flower"/>
                <a:ea typeface="Indie Flower"/>
                <a:cs typeface="Indie Flower"/>
                <a:sym typeface="Indie Flower"/>
              </a:rPr>
              <a:t>Opposing factions (capulets, Montagues)</a:t>
            </a:r>
            <a:endParaRPr b="1" sz="1600">
              <a:solidFill>
                <a:srgbClr val="FF9900"/>
              </a:solidFill>
              <a:latin typeface="Indie Flower"/>
              <a:ea typeface="Indie Flower"/>
              <a:cs typeface="Indie Flower"/>
              <a:sym typeface="Indie Flower"/>
            </a:endParaRPr>
          </a:p>
          <a:p>
            <a:pPr indent="-330200" lvl="0" marL="457200" rtl="0" algn="l">
              <a:spcBef>
                <a:spcPts val="0"/>
              </a:spcBef>
              <a:spcAft>
                <a:spcPts val="0"/>
              </a:spcAft>
              <a:buClr>
                <a:srgbClr val="FF9900"/>
              </a:buClr>
              <a:buSzPts val="1600"/>
              <a:buFont typeface="Indie Flower"/>
              <a:buChar char="●"/>
            </a:pPr>
            <a:r>
              <a:rPr b="1" lang="en-GB" sz="1600">
                <a:solidFill>
                  <a:srgbClr val="FF9900"/>
                </a:solidFill>
                <a:latin typeface="Indie Flower"/>
                <a:ea typeface="Indie Flower"/>
                <a:cs typeface="Indie Flower"/>
                <a:sym typeface="Indie Flower"/>
              </a:rPr>
              <a:t>Opposing lovers</a:t>
            </a:r>
            <a:endParaRPr b="1" sz="1600">
              <a:solidFill>
                <a:srgbClr val="FF9900"/>
              </a:solidFill>
              <a:latin typeface="Indie Flower"/>
              <a:ea typeface="Indie Flower"/>
              <a:cs typeface="Indie Flower"/>
              <a:sym typeface="Indie Flower"/>
            </a:endParaRPr>
          </a:p>
          <a:p>
            <a:pPr indent="-330200" lvl="0" marL="457200" rtl="0" algn="l">
              <a:spcBef>
                <a:spcPts val="0"/>
              </a:spcBef>
              <a:spcAft>
                <a:spcPts val="0"/>
              </a:spcAft>
              <a:buClr>
                <a:srgbClr val="FF9900"/>
              </a:buClr>
              <a:buSzPts val="1600"/>
              <a:buFont typeface="Indie Flower"/>
              <a:buChar char="●"/>
            </a:pPr>
            <a:r>
              <a:rPr b="1" lang="en-GB" sz="1600">
                <a:solidFill>
                  <a:srgbClr val="FF9900"/>
                </a:solidFill>
                <a:latin typeface="Indie Flower"/>
                <a:ea typeface="Indie Flower"/>
                <a:cs typeface="Indie Flower"/>
                <a:sym typeface="Indie Flower"/>
              </a:rPr>
              <a:t>Opposing ideals</a:t>
            </a:r>
            <a:endParaRPr b="1" sz="1600">
              <a:solidFill>
                <a:srgbClr val="FF9900"/>
              </a:solidFill>
              <a:latin typeface="Indie Flower"/>
              <a:ea typeface="Indie Flower"/>
              <a:cs typeface="Indie Flower"/>
              <a:sym typeface="Indie Flower"/>
            </a:endParaRPr>
          </a:p>
          <a:p>
            <a:pPr indent="0" lvl="0" marL="0" rtl="0" algn="l">
              <a:spcBef>
                <a:spcPts val="0"/>
              </a:spcBef>
              <a:spcAft>
                <a:spcPts val="0"/>
              </a:spcAft>
              <a:buNone/>
            </a:pPr>
            <a:r>
              <a:t/>
            </a:r>
            <a:endParaRPr b="1" sz="1600">
              <a:solidFill>
                <a:srgbClr val="FF9900"/>
              </a:solidFill>
              <a:latin typeface="Indie Flower"/>
              <a:ea typeface="Indie Flower"/>
              <a:cs typeface="Indie Flower"/>
              <a:sym typeface="Indie Flower"/>
            </a:endParaRPr>
          </a:p>
        </p:txBody>
      </p:sp>
      <p:sp>
        <p:nvSpPr>
          <p:cNvPr id="261" name="Google Shape;261;p40"/>
          <p:cNvSpPr txBox="1"/>
          <p:nvPr/>
        </p:nvSpPr>
        <p:spPr>
          <a:xfrm>
            <a:off x="52925" y="1331200"/>
            <a:ext cx="1437300" cy="207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600">
                <a:solidFill>
                  <a:srgbClr val="C00000"/>
                </a:solidFill>
                <a:latin typeface="Indie Flower"/>
                <a:ea typeface="Indie Flower"/>
                <a:cs typeface="Indie Flower"/>
                <a:sym typeface="Indie Flower"/>
              </a:rPr>
              <a:t>Contradictions and confusion, highlighting emotions and feelings of the character through oxymoron expressions</a:t>
            </a:r>
            <a:endParaRPr b="1" sz="1600">
              <a:solidFill>
                <a:srgbClr val="C00000"/>
              </a:solidFill>
              <a:latin typeface="Indie Flower"/>
              <a:ea typeface="Indie Flower"/>
              <a:cs typeface="Indie Flower"/>
              <a:sym typeface="Indie Flower"/>
            </a:endParaRPr>
          </a:p>
        </p:txBody>
      </p:sp>
      <p:cxnSp>
        <p:nvCxnSpPr>
          <p:cNvPr id="262" name="Google Shape;262;p40"/>
          <p:cNvCxnSpPr/>
          <p:nvPr/>
        </p:nvCxnSpPr>
        <p:spPr>
          <a:xfrm flipH="1" rot="10800000">
            <a:off x="1110775" y="2343600"/>
            <a:ext cx="1420500" cy="414300"/>
          </a:xfrm>
          <a:prstGeom prst="straightConnector1">
            <a:avLst/>
          </a:prstGeom>
          <a:noFill/>
          <a:ln cap="flat" cmpd="sng" w="28575">
            <a:solidFill>
              <a:srgbClr val="C00000"/>
            </a:solidFill>
            <a:prstDash val="solid"/>
            <a:round/>
            <a:headEnd len="med" w="med" type="none"/>
            <a:tailEnd len="med" w="med" type="triangle"/>
          </a:ln>
        </p:spPr>
      </p:cxnSp>
      <p:cxnSp>
        <p:nvCxnSpPr>
          <p:cNvPr id="263" name="Google Shape;263;p40"/>
          <p:cNvCxnSpPr/>
          <p:nvPr/>
        </p:nvCxnSpPr>
        <p:spPr>
          <a:xfrm>
            <a:off x="1104375" y="2919150"/>
            <a:ext cx="544500" cy="77100"/>
          </a:xfrm>
          <a:prstGeom prst="straightConnector1">
            <a:avLst/>
          </a:prstGeom>
          <a:noFill/>
          <a:ln cap="flat" cmpd="sng" w="28575">
            <a:solidFill>
              <a:srgbClr val="C00000"/>
            </a:solidFill>
            <a:prstDash val="solid"/>
            <a:round/>
            <a:headEnd len="med" w="med" type="none"/>
            <a:tailEnd len="med" w="med" type="triangle"/>
          </a:ln>
        </p:spPr>
      </p:cxnSp>
      <p:cxnSp>
        <p:nvCxnSpPr>
          <p:cNvPr id="264" name="Google Shape;264;p40"/>
          <p:cNvCxnSpPr/>
          <p:nvPr/>
        </p:nvCxnSpPr>
        <p:spPr>
          <a:xfrm flipH="1" rot="10800000">
            <a:off x="2771125" y="2387000"/>
            <a:ext cx="3483300" cy="8400"/>
          </a:xfrm>
          <a:prstGeom prst="straightConnector1">
            <a:avLst/>
          </a:prstGeom>
          <a:noFill/>
          <a:ln cap="flat" cmpd="sng" w="28575">
            <a:solidFill>
              <a:srgbClr val="C00000"/>
            </a:solidFill>
            <a:prstDash val="solid"/>
            <a:round/>
            <a:headEnd len="med" w="med" type="none"/>
            <a:tailEnd len="med" w="med" type="none"/>
          </a:ln>
        </p:spPr>
      </p:cxnSp>
      <p:cxnSp>
        <p:nvCxnSpPr>
          <p:cNvPr id="265" name="Google Shape;265;p40"/>
          <p:cNvCxnSpPr/>
          <p:nvPr/>
        </p:nvCxnSpPr>
        <p:spPr>
          <a:xfrm flipH="1" rot="10800000">
            <a:off x="1741125" y="3046150"/>
            <a:ext cx="3483300" cy="8400"/>
          </a:xfrm>
          <a:prstGeom prst="straightConnector1">
            <a:avLst/>
          </a:prstGeom>
          <a:noFill/>
          <a:ln cap="flat" cmpd="sng" w="28575">
            <a:solidFill>
              <a:srgbClr val="C00000"/>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9" name="Shape 269"/>
        <p:cNvGrpSpPr/>
        <p:nvPr/>
      </p:nvGrpSpPr>
      <p:grpSpPr>
        <a:xfrm>
          <a:off x="0" y="0"/>
          <a:ext cx="0" cy="0"/>
          <a:chOff x="0" y="0"/>
          <a:chExt cx="0" cy="0"/>
        </a:xfrm>
      </p:grpSpPr>
      <p:sp>
        <p:nvSpPr>
          <p:cNvPr id="270" name="Google Shape;270;p41"/>
          <p:cNvSpPr txBox="1"/>
          <p:nvPr>
            <p:ph idx="1" type="body"/>
          </p:nvPr>
        </p:nvSpPr>
        <p:spPr>
          <a:xfrm>
            <a:off x="230250" y="1350825"/>
            <a:ext cx="8700000" cy="2849700"/>
          </a:xfrm>
          <a:prstGeom prst="rect">
            <a:avLst/>
          </a:prstGeom>
          <a:solidFill>
            <a:srgbClr val="FFF2CC"/>
          </a:solidFill>
          <a:ln>
            <a:noFill/>
          </a:ln>
        </p:spPr>
        <p:txBody>
          <a:bodyPr anchorCtr="0" anchor="ctr" bIns="45700" lIns="91425" spcFirstLastPara="1" rIns="91425" wrap="square" tIns="45700">
            <a:noAutofit/>
          </a:bodyPr>
          <a:lstStyle/>
          <a:p>
            <a:pPr indent="0" lvl="0" marL="0" marR="0" rtl="0" algn="l">
              <a:lnSpc>
                <a:spcPct val="80000"/>
              </a:lnSpc>
              <a:spcBef>
                <a:spcPts val="0"/>
              </a:spcBef>
              <a:spcAft>
                <a:spcPts val="0"/>
              </a:spcAft>
              <a:buClr>
                <a:schemeClr val="dk1"/>
              </a:buClr>
              <a:buSzPts val="2720"/>
              <a:buFont typeface="Arial"/>
              <a:buNone/>
            </a:pPr>
            <a:r>
              <a:rPr i="0" lang="en-GB" sz="2000" u="none" cap="none" strike="noStrike">
                <a:solidFill>
                  <a:schemeClr val="dk1"/>
                </a:solidFill>
                <a:latin typeface="Arial"/>
                <a:ea typeface="Arial"/>
                <a:cs typeface="Arial"/>
                <a:sym typeface="Arial"/>
              </a:rPr>
              <a:t>1: Which oxymoron do you think is the most effective?</a:t>
            </a:r>
            <a:endParaRPr sz="2000">
              <a:latin typeface="Arial"/>
              <a:ea typeface="Arial"/>
              <a:cs typeface="Arial"/>
              <a:sym typeface="Arial"/>
            </a:endParaRPr>
          </a:p>
          <a:p>
            <a:pPr indent="0" lvl="0" marL="0" marR="0" rtl="0" algn="l">
              <a:lnSpc>
                <a:spcPct val="80000"/>
              </a:lnSpc>
              <a:spcBef>
                <a:spcPts val="544"/>
              </a:spcBef>
              <a:spcAft>
                <a:spcPts val="0"/>
              </a:spcAft>
              <a:buClr>
                <a:srgbClr val="0070C0"/>
              </a:buClr>
              <a:buSzPts val="2720"/>
              <a:buFont typeface="Arial"/>
              <a:buNone/>
            </a:pPr>
            <a:r>
              <a:rPr b="1" i="1" lang="en-GB" sz="2000" u="none" cap="none" strike="noStrike">
                <a:solidFill>
                  <a:srgbClr val="0070C0"/>
                </a:solidFill>
                <a:latin typeface="Arial"/>
                <a:ea typeface="Arial"/>
                <a:cs typeface="Arial"/>
                <a:sym typeface="Arial"/>
              </a:rPr>
              <a:t>The oxymoron I think is the best is… “_______”</a:t>
            </a:r>
            <a:endParaRPr sz="2000">
              <a:latin typeface="Arial"/>
              <a:ea typeface="Arial"/>
              <a:cs typeface="Arial"/>
              <a:sym typeface="Arial"/>
            </a:endParaRPr>
          </a:p>
          <a:p>
            <a:pPr indent="0" lvl="0" marL="0" marR="0" rtl="0" algn="l">
              <a:lnSpc>
                <a:spcPct val="80000"/>
              </a:lnSpc>
              <a:spcBef>
                <a:spcPts val="544"/>
              </a:spcBef>
              <a:spcAft>
                <a:spcPts val="0"/>
              </a:spcAft>
              <a:buClr>
                <a:srgbClr val="0070C0"/>
              </a:buClr>
              <a:buSzPts val="2720"/>
              <a:buFont typeface="Arial"/>
              <a:buNone/>
            </a:pPr>
            <a:r>
              <a:rPr b="1" i="1" lang="en-GB" sz="2000" u="none" cap="none" strike="noStrike">
                <a:solidFill>
                  <a:srgbClr val="0070C0"/>
                </a:solidFill>
                <a:latin typeface="Arial"/>
                <a:ea typeface="Arial"/>
                <a:cs typeface="Arial"/>
                <a:sym typeface="Arial"/>
              </a:rPr>
              <a:t>I think this because it describes….</a:t>
            </a:r>
            <a:endParaRPr sz="2000">
              <a:latin typeface="Arial"/>
              <a:ea typeface="Arial"/>
              <a:cs typeface="Arial"/>
              <a:sym typeface="Arial"/>
            </a:endParaRPr>
          </a:p>
          <a:p>
            <a:pPr indent="0" lvl="0" marL="0" marR="0" rtl="0" algn="l">
              <a:lnSpc>
                <a:spcPct val="80000"/>
              </a:lnSpc>
              <a:spcBef>
                <a:spcPts val="544"/>
              </a:spcBef>
              <a:spcAft>
                <a:spcPts val="0"/>
              </a:spcAft>
              <a:buClr>
                <a:schemeClr val="dk1"/>
              </a:buClr>
              <a:buSzPts val="2720"/>
              <a:buFont typeface="Arial"/>
              <a:buNone/>
            </a:pPr>
            <a:r>
              <a:t/>
            </a:r>
            <a:endParaRPr b="1" i="1" sz="2000" u="none" cap="none" strike="noStrike">
              <a:solidFill>
                <a:srgbClr val="0070C0"/>
              </a:solidFill>
              <a:latin typeface="Arial"/>
              <a:ea typeface="Arial"/>
              <a:cs typeface="Arial"/>
              <a:sym typeface="Arial"/>
            </a:endParaRPr>
          </a:p>
          <a:p>
            <a:pPr indent="0" lvl="0" marL="0" marR="0" rtl="0" algn="l">
              <a:lnSpc>
                <a:spcPct val="80000"/>
              </a:lnSpc>
              <a:spcBef>
                <a:spcPts val="544"/>
              </a:spcBef>
              <a:spcAft>
                <a:spcPts val="0"/>
              </a:spcAft>
              <a:buClr>
                <a:schemeClr val="dk1"/>
              </a:buClr>
              <a:buSzPts val="2720"/>
              <a:buFont typeface="Arial"/>
              <a:buNone/>
            </a:pPr>
            <a:r>
              <a:rPr i="0" lang="en-GB" sz="2000" u="none" cap="none" strike="noStrike">
                <a:solidFill>
                  <a:schemeClr val="dk1"/>
                </a:solidFill>
                <a:latin typeface="Arial"/>
                <a:ea typeface="Arial"/>
                <a:cs typeface="Arial"/>
                <a:sym typeface="Arial"/>
              </a:rPr>
              <a:t>2: Why do you think he has used so many oxymorons in his speech?</a:t>
            </a:r>
            <a:endParaRPr sz="2000">
              <a:latin typeface="Arial"/>
              <a:ea typeface="Arial"/>
              <a:cs typeface="Arial"/>
              <a:sym typeface="Arial"/>
            </a:endParaRPr>
          </a:p>
          <a:p>
            <a:pPr indent="0" lvl="0" marL="0" marR="0" rtl="0" algn="l">
              <a:lnSpc>
                <a:spcPct val="80000"/>
              </a:lnSpc>
              <a:spcBef>
                <a:spcPts val="544"/>
              </a:spcBef>
              <a:spcAft>
                <a:spcPts val="0"/>
              </a:spcAft>
              <a:buClr>
                <a:schemeClr val="dk1"/>
              </a:buClr>
              <a:buSzPts val="2720"/>
              <a:buFont typeface="Arial"/>
              <a:buNone/>
            </a:pPr>
            <a:r>
              <a:t/>
            </a:r>
            <a:endParaRPr i="0" sz="2000" u="none" cap="none" strike="noStrike">
              <a:solidFill>
                <a:schemeClr val="dk1"/>
              </a:solidFill>
              <a:latin typeface="Arial"/>
              <a:ea typeface="Arial"/>
              <a:cs typeface="Arial"/>
              <a:sym typeface="Arial"/>
            </a:endParaRPr>
          </a:p>
          <a:p>
            <a:pPr indent="0" lvl="0" marL="0" marR="0" rtl="0" algn="l">
              <a:lnSpc>
                <a:spcPct val="80000"/>
              </a:lnSpc>
              <a:spcBef>
                <a:spcPts val="544"/>
              </a:spcBef>
              <a:spcAft>
                <a:spcPts val="0"/>
              </a:spcAft>
              <a:buClr>
                <a:schemeClr val="dk1"/>
              </a:buClr>
              <a:buSzPts val="2720"/>
              <a:buFont typeface="Arial"/>
              <a:buNone/>
            </a:pPr>
            <a:r>
              <a:rPr i="0" lang="en-GB" sz="2000" u="none" cap="none" strike="noStrike">
                <a:solidFill>
                  <a:schemeClr val="dk1"/>
                </a:solidFill>
                <a:latin typeface="Arial"/>
                <a:ea typeface="Arial"/>
                <a:cs typeface="Arial"/>
                <a:sym typeface="Arial"/>
              </a:rPr>
              <a:t>3: What do you think Romeo is saying about how love works? Do you agree?</a:t>
            </a:r>
            <a:endParaRPr i="0" sz="2000" u="none" cap="none" strike="noStrike">
              <a:solidFill>
                <a:schemeClr val="dk1"/>
              </a:solidFill>
              <a:latin typeface="Arial"/>
              <a:ea typeface="Arial"/>
              <a:cs typeface="Arial"/>
              <a:sym typeface="Arial"/>
            </a:endParaRPr>
          </a:p>
        </p:txBody>
      </p:sp>
      <p:sp>
        <p:nvSpPr>
          <p:cNvPr id="271" name="Google Shape;271;p41"/>
          <p:cNvSpPr/>
          <p:nvPr/>
        </p:nvSpPr>
        <p:spPr>
          <a:xfrm>
            <a:off x="-1" y="4591693"/>
            <a:ext cx="9144000" cy="531000"/>
          </a:xfrm>
          <a:prstGeom prst="rect">
            <a:avLst/>
          </a:prstGeom>
          <a:solidFill>
            <a:srgbClr val="FFFF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1800">
                <a:solidFill>
                  <a:schemeClr val="dk1"/>
                </a:solidFill>
              </a:rPr>
              <a:t>LO: To identify oxymora and explore what these reveal about Romeo’s character </a:t>
            </a:r>
            <a:endParaRPr b="1" sz="1800"/>
          </a:p>
        </p:txBody>
      </p:sp>
      <p:sp>
        <p:nvSpPr>
          <p:cNvPr id="272" name="Google Shape;272;p41"/>
          <p:cNvSpPr/>
          <p:nvPr/>
        </p:nvSpPr>
        <p:spPr>
          <a:xfrm>
            <a:off x="-1" y="4975"/>
            <a:ext cx="9144000" cy="465600"/>
          </a:xfrm>
          <a:prstGeom prst="rect">
            <a:avLst/>
          </a:prstGeom>
          <a:solidFill>
            <a:srgbClr val="FFFF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sp>
        <p:nvSpPr>
          <p:cNvPr id="273" name="Google Shape;273;p41"/>
          <p:cNvSpPr/>
          <p:nvPr/>
        </p:nvSpPr>
        <p:spPr>
          <a:xfrm>
            <a:off x="230250" y="611750"/>
            <a:ext cx="4408500" cy="597900"/>
          </a:xfrm>
          <a:prstGeom prst="rect">
            <a:avLst/>
          </a:prstGeom>
          <a:solidFill>
            <a:srgbClr val="F8B3D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600">
                <a:latin typeface="Bricolage Grotesque"/>
                <a:ea typeface="Bricolage Grotesque"/>
                <a:cs typeface="Bricolage Grotesque"/>
                <a:sym typeface="Bricolage Grotesque"/>
              </a:rPr>
              <a:t>(5 min)</a:t>
            </a:r>
            <a:r>
              <a:rPr lang="en-GB" sz="1600">
                <a:latin typeface="Bricolage Grotesque"/>
                <a:ea typeface="Bricolage Grotesque"/>
                <a:cs typeface="Bricolage Grotesque"/>
                <a:sym typeface="Bricolage Grotesque"/>
              </a:rPr>
              <a:t> Discuss with the person next to you!</a:t>
            </a:r>
            <a:endParaRPr sz="1600">
              <a:latin typeface="Bricolage Grotesque"/>
              <a:ea typeface="Bricolage Grotesque"/>
              <a:cs typeface="Bricolage Grotesque"/>
              <a:sym typeface="Bricolage Grotesque"/>
            </a:endParaRPr>
          </a:p>
          <a:p>
            <a:pPr indent="0" lvl="0" marL="0" rtl="0" algn="ctr">
              <a:spcBef>
                <a:spcPts val="0"/>
              </a:spcBef>
              <a:spcAft>
                <a:spcPts val="0"/>
              </a:spcAft>
              <a:buNone/>
            </a:pPr>
            <a:r>
              <a:rPr b="1" lang="en-GB" sz="1600">
                <a:solidFill>
                  <a:srgbClr val="980000"/>
                </a:solidFill>
                <a:latin typeface="Bricolage Grotesque"/>
                <a:ea typeface="Bricolage Grotesque"/>
                <a:cs typeface="Bricolage Grotesque"/>
                <a:sym typeface="Bricolage Grotesque"/>
              </a:rPr>
              <a:t>THINK, PAIR, SHARE</a:t>
            </a:r>
            <a:endParaRPr b="1" sz="1600">
              <a:solidFill>
                <a:srgbClr val="980000"/>
              </a:solidFill>
              <a:latin typeface="Bricolage Grotesque"/>
              <a:ea typeface="Bricolage Grotesque"/>
              <a:cs typeface="Bricolage Grotesque"/>
              <a:sym typeface="Bricolage Grotesqu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7" name="Shape 277"/>
        <p:cNvGrpSpPr/>
        <p:nvPr/>
      </p:nvGrpSpPr>
      <p:grpSpPr>
        <a:xfrm>
          <a:off x="0" y="0"/>
          <a:ext cx="0" cy="0"/>
          <a:chOff x="0" y="0"/>
          <a:chExt cx="0" cy="0"/>
        </a:xfrm>
      </p:grpSpPr>
      <p:sp>
        <p:nvSpPr>
          <p:cNvPr id="278" name="Google Shape;278;p42"/>
          <p:cNvSpPr txBox="1"/>
          <p:nvPr>
            <p:ph type="title"/>
          </p:nvPr>
        </p:nvSpPr>
        <p:spPr>
          <a:xfrm>
            <a:off x="457200" y="542719"/>
            <a:ext cx="8229600" cy="657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66CC"/>
              </a:buClr>
              <a:buSzPts val="4400"/>
              <a:buFont typeface="Comic Sans MS"/>
              <a:buNone/>
            </a:pPr>
            <a:r>
              <a:rPr lang="en-GB">
                <a:solidFill>
                  <a:srgbClr val="FF66CC"/>
                </a:solidFill>
                <a:latin typeface="Comic Sans MS"/>
                <a:ea typeface="Comic Sans MS"/>
                <a:cs typeface="Comic Sans MS"/>
                <a:sym typeface="Comic Sans MS"/>
              </a:rPr>
              <a:t>PETAAL</a:t>
            </a:r>
            <a:r>
              <a:rPr b="0" i="0" lang="en-GB" sz="4400" u="none" cap="none" strike="noStrike">
                <a:solidFill>
                  <a:srgbClr val="FF66CC"/>
                </a:solidFill>
                <a:latin typeface="Comic Sans MS"/>
                <a:ea typeface="Comic Sans MS"/>
                <a:cs typeface="Comic Sans MS"/>
                <a:sym typeface="Comic Sans MS"/>
              </a:rPr>
              <a:t> PRACTICE</a:t>
            </a:r>
            <a:endParaRPr b="0" i="0" sz="4400" u="none" cap="none" strike="noStrike">
              <a:solidFill>
                <a:srgbClr val="FF66CC"/>
              </a:solidFill>
              <a:latin typeface="Comic Sans MS"/>
              <a:ea typeface="Comic Sans MS"/>
              <a:cs typeface="Comic Sans MS"/>
              <a:sym typeface="Comic Sans MS"/>
            </a:endParaRPr>
          </a:p>
        </p:txBody>
      </p:sp>
      <p:sp>
        <p:nvSpPr>
          <p:cNvPr id="279" name="Google Shape;279;p42"/>
          <p:cNvSpPr txBox="1"/>
          <p:nvPr>
            <p:ph idx="1" type="body"/>
          </p:nvPr>
        </p:nvSpPr>
        <p:spPr>
          <a:xfrm>
            <a:off x="296025" y="1272475"/>
            <a:ext cx="8568300" cy="3150900"/>
          </a:xfrm>
          <a:prstGeom prst="rect">
            <a:avLst/>
          </a:prstGeom>
          <a:solidFill>
            <a:srgbClr val="FFF2CC"/>
          </a:solid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dk1"/>
              </a:buClr>
              <a:buSzPts val="2480"/>
              <a:buFont typeface="Arial"/>
              <a:buNone/>
            </a:pPr>
            <a:r>
              <a:rPr i="0" lang="en-GB" sz="2000" u="none" cap="none" strike="noStrike">
                <a:solidFill>
                  <a:schemeClr val="dk1"/>
                </a:solidFill>
                <a:latin typeface="Arial"/>
                <a:ea typeface="Arial"/>
                <a:cs typeface="Arial"/>
                <a:sym typeface="Arial"/>
              </a:rPr>
              <a:t>Write a paragraph answering this question:</a:t>
            </a:r>
            <a:endParaRPr sz="2000">
              <a:latin typeface="Arial"/>
              <a:ea typeface="Arial"/>
              <a:cs typeface="Arial"/>
              <a:sym typeface="Arial"/>
            </a:endParaRPr>
          </a:p>
          <a:p>
            <a:pPr indent="0" lvl="0" marL="0" marR="0" rtl="0" algn="l">
              <a:lnSpc>
                <a:spcPct val="80000"/>
              </a:lnSpc>
              <a:spcBef>
                <a:spcPts val="496"/>
              </a:spcBef>
              <a:spcAft>
                <a:spcPts val="0"/>
              </a:spcAft>
              <a:buClr>
                <a:schemeClr val="dk1"/>
              </a:buClr>
              <a:buSzPts val="2480"/>
              <a:buFont typeface="Arial"/>
              <a:buNone/>
            </a:pPr>
            <a:r>
              <a:t/>
            </a:r>
            <a:endParaRPr i="0" sz="2000" u="none" cap="none" strike="noStrike">
              <a:solidFill>
                <a:schemeClr val="dk1"/>
              </a:solidFill>
              <a:latin typeface="Arial"/>
              <a:ea typeface="Arial"/>
              <a:cs typeface="Arial"/>
              <a:sym typeface="Arial"/>
            </a:endParaRPr>
          </a:p>
          <a:p>
            <a:pPr indent="0" lvl="0" marL="0" marR="0" rtl="0" algn="l">
              <a:lnSpc>
                <a:spcPct val="80000"/>
              </a:lnSpc>
              <a:spcBef>
                <a:spcPts val="496"/>
              </a:spcBef>
              <a:spcAft>
                <a:spcPts val="0"/>
              </a:spcAft>
              <a:buClr>
                <a:schemeClr val="dk1"/>
              </a:buClr>
              <a:buSzPts val="2480"/>
              <a:buFont typeface="Arial"/>
              <a:buNone/>
            </a:pPr>
            <a:r>
              <a:rPr i="0" lang="en-GB" sz="2000" u="none" cap="none" strike="noStrike">
                <a:solidFill>
                  <a:schemeClr val="dk1"/>
                </a:solidFill>
                <a:latin typeface="Arial"/>
                <a:ea typeface="Arial"/>
                <a:cs typeface="Arial"/>
                <a:sym typeface="Arial"/>
              </a:rPr>
              <a:t>What does Romeo’s language tell us about what he thinks about love?</a:t>
            </a:r>
            <a:endParaRPr sz="2000">
              <a:latin typeface="Arial"/>
              <a:ea typeface="Arial"/>
              <a:cs typeface="Arial"/>
              <a:sym typeface="Arial"/>
            </a:endParaRPr>
          </a:p>
          <a:p>
            <a:pPr indent="0" lvl="0" marL="0" marR="0" rtl="0" algn="l">
              <a:lnSpc>
                <a:spcPct val="80000"/>
              </a:lnSpc>
              <a:spcBef>
                <a:spcPts val="496"/>
              </a:spcBef>
              <a:spcAft>
                <a:spcPts val="0"/>
              </a:spcAft>
              <a:buClr>
                <a:schemeClr val="dk1"/>
              </a:buClr>
              <a:buSzPts val="2480"/>
              <a:buFont typeface="Arial"/>
              <a:buNone/>
            </a:pPr>
            <a:r>
              <a:t/>
            </a:r>
            <a:endParaRPr i="0" sz="2000" u="none" cap="none" strike="noStrike">
              <a:solidFill>
                <a:schemeClr val="dk1"/>
              </a:solidFill>
              <a:latin typeface="Arial"/>
              <a:ea typeface="Arial"/>
              <a:cs typeface="Arial"/>
              <a:sym typeface="Arial"/>
            </a:endParaRPr>
          </a:p>
          <a:p>
            <a:pPr indent="0" lvl="0" marL="0" marR="0" rtl="0" algn="l">
              <a:lnSpc>
                <a:spcPct val="80000"/>
              </a:lnSpc>
              <a:spcBef>
                <a:spcPts val="496"/>
              </a:spcBef>
              <a:spcAft>
                <a:spcPts val="0"/>
              </a:spcAft>
              <a:buClr>
                <a:srgbClr val="0070C0"/>
              </a:buClr>
              <a:buSzPts val="2480"/>
              <a:buFont typeface="Arial"/>
              <a:buNone/>
            </a:pPr>
            <a:r>
              <a:rPr i="1" lang="en-GB" sz="2000">
                <a:solidFill>
                  <a:srgbClr val="0070C0"/>
                </a:solidFill>
                <a:latin typeface="Arial"/>
                <a:ea typeface="Arial"/>
                <a:cs typeface="Arial"/>
                <a:sym typeface="Arial"/>
              </a:rPr>
              <a:t>In Act I, Scene I</a:t>
            </a:r>
            <a:endParaRPr i="1" sz="2000">
              <a:solidFill>
                <a:srgbClr val="0070C0"/>
              </a:solidFill>
              <a:latin typeface="Arial"/>
              <a:ea typeface="Arial"/>
              <a:cs typeface="Arial"/>
              <a:sym typeface="Arial"/>
            </a:endParaRPr>
          </a:p>
          <a:p>
            <a:pPr indent="0" lvl="0" marL="0" marR="0" rtl="0" algn="l">
              <a:lnSpc>
                <a:spcPct val="80000"/>
              </a:lnSpc>
              <a:spcBef>
                <a:spcPts val="496"/>
              </a:spcBef>
              <a:spcAft>
                <a:spcPts val="0"/>
              </a:spcAft>
              <a:buClr>
                <a:srgbClr val="0070C0"/>
              </a:buClr>
              <a:buSzPts val="2480"/>
              <a:buFont typeface="Arial"/>
              <a:buNone/>
            </a:pPr>
            <a:r>
              <a:rPr i="1" lang="en-GB" sz="2000" u="none" cap="none" strike="noStrike">
                <a:solidFill>
                  <a:srgbClr val="0070C0"/>
                </a:solidFill>
                <a:latin typeface="Arial"/>
                <a:ea typeface="Arial"/>
                <a:cs typeface="Arial"/>
                <a:sym typeface="Arial"/>
              </a:rPr>
              <a:t>Romeo uses many oxymorons in his description of love.</a:t>
            </a:r>
            <a:endParaRPr sz="2000">
              <a:latin typeface="Arial"/>
              <a:ea typeface="Arial"/>
              <a:cs typeface="Arial"/>
              <a:sym typeface="Arial"/>
            </a:endParaRPr>
          </a:p>
          <a:p>
            <a:pPr indent="0" lvl="0" marL="0" marR="0" rtl="0" algn="l">
              <a:lnSpc>
                <a:spcPct val="80000"/>
              </a:lnSpc>
              <a:spcBef>
                <a:spcPts val="496"/>
              </a:spcBef>
              <a:spcAft>
                <a:spcPts val="0"/>
              </a:spcAft>
              <a:buClr>
                <a:srgbClr val="0070C0"/>
              </a:buClr>
              <a:buSzPts val="2480"/>
              <a:buFont typeface="Arial"/>
              <a:buNone/>
            </a:pPr>
            <a:r>
              <a:rPr i="1" lang="en-GB" sz="2000" u="none" cap="none" strike="noStrike">
                <a:solidFill>
                  <a:srgbClr val="0070C0"/>
                </a:solidFill>
                <a:latin typeface="Arial"/>
                <a:ea typeface="Arial"/>
                <a:cs typeface="Arial"/>
                <a:sym typeface="Arial"/>
              </a:rPr>
              <a:t>An example of this is when he says…</a:t>
            </a:r>
            <a:endParaRPr sz="2000">
              <a:latin typeface="Arial"/>
              <a:ea typeface="Arial"/>
              <a:cs typeface="Arial"/>
              <a:sym typeface="Arial"/>
            </a:endParaRPr>
          </a:p>
          <a:p>
            <a:pPr indent="0" lvl="0" marL="0" marR="0" rtl="0" algn="l">
              <a:lnSpc>
                <a:spcPct val="80000"/>
              </a:lnSpc>
              <a:spcBef>
                <a:spcPts val="496"/>
              </a:spcBef>
              <a:spcAft>
                <a:spcPts val="0"/>
              </a:spcAft>
              <a:buClr>
                <a:srgbClr val="0070C0"/>
              </a:buClr>
              <a:buSzPts val="2480"/>
              <a:buFont typeface="Arial"/>
              <a:buNone/>
            </a:pPr>
            <a:r>
              <a:rPr i="1" lang="en-GB" sz="2000" u="none" cap="none" strike="noStrike">
                <a:solidFill>
                  <a:srgbClr val="0070C0"/>
                </a:solidFill>
                <a:latin typeface="Arial"/>
                <a:ea typeface="Arial"/>
                <a:cs typeface="Arial"/>
                <a:sym typeface="Arial"/>
              </a:rPr>
              <a:t>This shows </a:t>
            </a:r>
            <a:r>
              <a:rPr i="1" lang="en-GB" sz="2000">
                <a:solidFill>
                  <a:srgbClr val="0070C0"/>
                </a:solidFill>
                <a:latin typeface="Arial"/>
                <a:ea typeface="Arial"/>
                <a:cs typeface="Arial"/>
                <a:sym typeface="Arial"/>
              </a:rPr>
              <a:t>audiences</a:t>
            </a:r>
            <a:r>
              <a:rPr i="1" lang="en-GB" sz="2000" u="none" cap="none" strike="noStrike">
                <a:solidFill>
                  <a:srgbClr val="0070C0"/>
                </a:solidFill>
                <a:latin typeface="Arial"/>
                <a:ea typeface="Arial"/>
                <a:cs typeface="Arial"/>
                <a:sym typeface="Arial"/>
              </a:rPr>
              <a:t> that Romeo thinks  love is…</a:t>
            </a:r>
            <a:endParaRPr sz="2000">
              <a:latin typeface="Arial"/>
              <a:ea typeface="Arial"/>
              <a:cs typeface="Arial"/>
              <a:sym typeface="Arial"/>
            </a:endParaRPr>
          </a:p>
          <a:p>
            <a:pPr indent="0" lvl="0" marL="0" marR="0" rtl="0" algn="l">
              <a:lnSpc>
                <a:spcPct val="80000"/>
              </a:lnSpc>
              <a:spcBef>
                <a:spcPts val="496"/>
              </a:spcBef>
              <a:spcAft>
                <a:spcPts val="0"/>
              </a:spcAft>
              <a:buClr>
                <a:srgbClr val="0070C0"/>
              </a:buClr>
              <a:buSzPts val="2480"/>
              <a:buFont typeface="Arial"/>
              <a:buNone/>
            </a:pPr>
            <a:r>
              <a:rPr i="1" lang="en-GB" sz="2000" u="none" cap="none" strike="noStrike">
                <a:solidFill>
                  <a:srgbClr val="0070C0"/>
                </a:solidFill>
                <a:latin typeface="Arial"/>
                <a:ea typeface="Arial"/>
                <a:cs typeface="Arial"/>
                <a:sym typeface="Arial"/>
              </a:rPr>
              <a:t>Shakespeare is also trying to show the audience that through his use of language, Romeo can be judged as....</a:t>
            </a:r>
            <a:endParaRPr i="1" sz="2000" u="none" cap="none" strike="noStrike">
              <a:solidFill>
                <a:srgbClr val="0070C0"/>
              </a:solidFill>
              <a:latin typeface="Arial"/>
              <a:ea typeface="Arial"/>
              <a:cs typeface="Arial"/>
              <a:sym typeface="Arial"/>
            </a:endParaRPr>
          </a:p>
        </p:txBody>
      </p:sp>
      <p:sp>
        <p:nvSpPr>
          <p:cNvPr id="280" name="Google Shape;280;p42"/>
          <p:cNvSpPr/>
          <p:nvPr/>
        </p:nvSpPr>
        <p:spPr>
          <a:xfrm>
            <a:off x="-1" y="4591693"/>
            <a:ext cx="9144000" cy="531000"/>
          </a:xfrm>
          <a:prstGeom prst="rect">
            <a:avLst/>
          </a:prstGeom>
          <a:solidFill>
            <a:srgbClr val="FFFF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1800">
                <a:solidFill>
                  <a:schemeClr val="dk1"/>
                </a:solidFill>
              </a:rPr>
              <a:t>LO: To identify oxymora and explore what these reveal about Romeo’s character </a:t>
            </a:r>
            <a:endParaRPr b="1" sz="1800"/>
          </a:p>
        </p:txBody>
      </p:sp>
      <p:sp>
        <p:nvSpPr>
          <p:cNvPr id="281" name="Google Shape;281;p42"/>
          <p:cNvSpPr/>
          <p:nvPr/>
        </p:nvSpPr>
        <p:spPr>
          <a:xfrm>
            <a:off x="-1" y="4975"/>
            <a:ext cx="9144000" cy="465600"/>
          </a:xfrm>
          <a:prstGeom prst="rect">
            <a:avLst/>
          </a:prstGeom>
          <a:solidFill>
            <a:srgbClr val="FFFF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5" name="Shape 285"/>
        <p:cNvGrpSpPr/>
        <p:nvPr/>
      </p:nvGrpSpPr>
      <p:grpSpPr>
        <a:xfrm>
          <a:off x="0" y="0"/>
          <a:ext cx="0" cy="0"/>
          <a:chOff x="0" y="0"/>
          <a:chExt cx="0" cy="0"/>
        </a:xfrm>
      </p:grpSpPr>
      <p:sp>
        <p:nvSpPr>
          <p:cNvPr id="286" name="Google Shape;286;p43"/>
          <p:cNvSpPr/>
          <p:nvPr/>
        </p:nvSpPr>
        <p:spPr>
          <a:xfrm>
            <a:off x="-1" y="4591693"/>
            <a:ext cx="9144000" cy="531000"/>
          </a:xfrm>
          <a:prstGeom prst="rect">
            <a:avLst/>
          </a:prstGeom>
          <a:solidFill>
            <a:srgbClr val="FFFF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1800">
                <a:solidFill>
                  <a:schemeClr val="dk1"/>
                </a:solidFill>
              </a:rPr>
              <a:t>LO: To identify oxymora and explore what these reveal about Romeo’s character </a:t>
            </a:r>
            <a:endParaRPr b="1" sz="1800"/>
          </a:p>
        </p:txBody>
      </p:sp>
      <p:sp>
        <p:nvSpPr>
          <p:cNvPr id="287" name="Google Shape;287;p43"/>
          <p:cNvSpPr/>
          <p:nvPr/>
        </p:nvSpPr>
        <p:spPr>
          <a:xfrm>
            <a:off x="-1" y="4975"/>
            <a:ext cx="9144000" cy="465600"/>
          </a:xfrm>
          <a:prstGeom prst="rect">
            <a:avLst/>
          </a:prstGeom>
          <a:solidFill>
            <a:srgbClr val="FFFF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pic>
        <p:nvPicPr>
          <p:cNvPr id="288" name="Google Shape;288;p43" title="Screenshot 2025-09-04 at 9.32.46 AM.png"/>
          <p:cNvPicPr preferRelativeResize="0"/>
          <p:nvPr/>
        </p:nvPicPr>
        <p:blipFill>
          <a:blip r:embed="rId3">
            <a:alphaModFix/>
          </a:blip>
          <a:stretch>
            <a:fillRect/>
          </a:stretch>
        </p:blipFill>
        <p:spPr>
          <a:xfrm>
            <a:off x="445900" y="470575"/>
            <a:ext cx="3625652" cy="4121124"/>
          </a:xfrm>
          <a:prstGeom prst="rect">
            <a:avLst/>
          </a:prstGeom>
          <a:noFill/>
          <a:ln>
            <a:noFill/>
          </a:ln>
        </p:spPr>
      </p:pic>
      <p:sp>
        <p:nvSpPr>
          <p:cNvPr id="289" name="Google Shape;289;p43"/>
          <p:cNvSpPr txBox="1"/>
          <p:nvPr/>
        </p:nvSpPr>
        <p:spPr>
          <a:xfrm>
            <a:off x="4559475" y="470450"/>
            <a:ext cx="4385400" cy="412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000" u="sng">
                <a:solidFill>
                  <a:schemeClr val="dk1"/>
                </a:solidFill>
                <a:latin typeface="Calibri"/>
                <a:ea typeface="Calibri"/>
                <a:cs typeface="Calibri"/>
                <a:sym typeface="Calibri"/>
              </a:rPr>
              <a:t>Sentence Starting Structure Examples</a:t>
            </a:r>
            <a:endParaRPr b="1" sz="2000" u="sng">
              <a:solidFill>
                <a:schemeClr val="dk1"/>
              </a:solidFill>
              <a:latin typeface="Calibri"/>
              <a:ea typeface="Calibri"/>
              <a:cs typeface="Calibri"/>
              <a:sym typeface="Calibri"/>
            </a:endParaRPr>
          </a:p>
          <a:p>
            <a:pPr indent="0" lvl="0" marL="0" rtl="0" algn="l">
              <a:spcBef>
                <a:spcPts val="0"/>
              </a:spcBef>
              <a:spcAft>
                <a:spcPts val="0"/>
              </a:spcAft>
              <a:buNone/>
            </a:pPr>
            <a:r>
              <a:rPr lang="en-GB" sz="2000">
                <a:solidFill>
                  <a:schemeClr val="dk1"/>
                </a:solidFill>
                <a:latin typeface="Calibri"/>
                <a:ea typeface="Calibri"/>
                <a:cs typeface="Calibri"/>
                <a:sym typeface="Calibri"/>
              </a:rPr>
              <a:t>Shakespeare explores elements of…</a:t>
            </a:r>
            <a:endParaRPr sz="2000">
              <a:solidFill>
                <a:schemeClr val="dk1"/>
              </a:solidFill>
              <a:latin typeface="Calibri"/>
              <a:ea typeface="Calibri"/>
              <a:cs typeface="Calibri"/>
              <a:sym typeface="Calibri"/>
            </a:endParaRPr>
          </a:p>
          <a:p>
            <a:pPr indent="0" lvl="0" marL="0" rtl="0" algn="l">
              <a:spcBef>
                <a:spcPts val="0"/>
              </a:spcBef>
              <a:spcAft>
                <a:spcPts val="0"/>
              </a:spcAft>
              <a:buNone/>
            </a:pPr>
            <a:r>
              <a:rPr lang="en-GB" sz="2000">
                <a:solidFill>
                  <a:schemeClr val="dk1"/>
                </a:solidFill>
                <a:latin typeface="Calibri"/>
                <a:ea typeface="Calibri"/>
                <a:cs typeface="Calibri"/>
                <a:sym typeface="Calibri"/>
              </a:rPr>
              <a:t>A key theme highlighted in </a:t>
            </a:r>
            <a:r>
              <a:rPr i="1" lang="en-GB" sz="2000">
                <a:solidFill>
                  <a:schemeClr val="dk1"/>
                </a:solidFill>
                <a:latin typeface="Calibri"/>
                <a:ea typeface="Calibri"/>
                <a:cs typeface="Calibri"/>
                <a:sym typeface="Calibri"/>
              </a:rPr>
              <a:t>Romeo and Juliet</a:t>
            </a:r>
            <a:r>
              <a:rPr lang="en-GB" sz="2000">
                <a:solidFill>
                  <a:schemeClr val="dk1"/>
                </a:solidFill>
                <a:latin typeface="Calibri"/>
                <a:ea typeface="Calibri"/>
                <a:cs typeface="Calibri"/>
                <a:sym typeface="Calibri"/>
              </a:rPr>
              <a:t> is…</a:t>
            </a:r>
            <a:endParaRPr sz="2000">
              <a:solidFill>
                <a:schemeClr val="dk1"/>
              </a:solidFill>
              <a:latin typeface="Calibri"/>
              <a:ea typeface="Calibri"/>
              <a:cs typeface="Calibri"/>
              <a:sym typeface="Calibri"/>
            </a:endParaRPr>
          </a:p>
          <a:p>
            <a:pPr indent="0" lvl="0" marL="0" rtl="0" algn="l">
              <a:spcBef>
                <a:spcPts val="0"/>
              </a:spcBef>
              <a:spcAft>
                <a:spcPts val="0"/>
              </a:spcAft>
              <a:buNone/>
            </a:pPr>
            <a:r>
              <a:t/>
            </a:r>
            <a:endParaRPr sz="2000">
              <a:solidFill>
                <a:schemeClr val="dk1"/>
              </a:solidFill>
              <a:latin typeface="Calibri"/>
              <a:ea typeface="Calibri"/>
              <a:cs typeface="Calibri"/>
              <a:sym typeface="Calibri"/>
            </a:endParaRPr>
          </a:p>
          <a:p>
            <a:pPr indent="0" lvl="0" marL="0" rtl="0" algn="l">
              <a:spcBef>
                <a:spcPts val="0"/>
              </a:spcBef>
              <a:spcAft>
                <a:spcPts val="0"/>
              </a:spcAft>
              <a:buNone/>
            </a:pPr>
            <a:r>
              <a:rPr lang="en-GB" sz="2000">
                <a:solidFill>
                  <a:schemeClr val="dk1"/>
                </a:solidFill>
                <a:latin typeface="Calibri"/>
                <a:ea typeface="Calibri"/>
                <a:cs typeface="Calibri"/>
                <a:sym typeface="Calibri"/>
              </a:rPr>
              <a:t>This is shown when Romeo proclaims how “Quote”... </a:t>
            </a:r>
            <a:endParaRPr sz="2000">
              <a:solidFill>
                <a:schemeClr val="dk1"/>
              </a:solidFill>
              <a:latin typeface="Calibri"/>
              <a:ea typeface="Calibri"/>
              <a:cs typeface="Calibri"/>
              <a:sym typeface="Calibri"/>
            </a:endParaRPr>
          </a:p>
          <a:p>
            <a:pPr indent="0" lvl="0" marL="0" rtl="0" algn="l">
              <a:spcBef>
                <a:spcPts val="0"/>
              </a:spcBef>
              <a:spcAft>
                <a:spcPts val="0"/>
              </a:spcAft>
              <a:buNone/>
            </a:pPr>
            <a:r>
              <a:t/>
            </a:r>
            <a:endParaRPr sz="2000">
              <a:solidFill>
                <a:schemeClr val="dk1"/>
              </a:solidFill>
              <a:latin typeface="Calibri"/>
              <a:ea typeface="Calibri"/>
              <a:cs typeface="Calibri"/>
              <a:sym typeface="Calibri"/>
            </a:endParaRPr>
          </a:p>
          <a:p>
            <a:pPr indent="0" lvl="0" marL="0" rtl="0" algn="l">
              <a:spcBef>
                <a:spcPts val="0"/>
              </a:spcBef>
              <a:spcAft>
                <a:spcPts val="0"/>
              </a:spcAft>
              <a:buNone/>
            </a:pPr>
            <a:r>
              <a:rPr lang="en-GB" sz="2000">
                <a:solidFill>
                  <a:schemeClr val="dk1"/>
                </a:solidFill>
                <a:latin typeface="Calibri"/>
                <a:ea typeface="Calibri"/>
                <a:cs typeface="Calibri"/>
                <a:sym typeface="Calibri"/>
              </a:rPr>
              <a:t>The [language </a:t>
            </a:r>
            <a:r>
              <a:rPr lang="en-GB" sz="2000">
                <a:solidFill>
                  <a:schemeClr val="dk1"/>
                </a:solidFill>
                <a:latin typeface="Calibri"/>
                <a:ea typeface="Calibri"/>
                <a:cs typeface="Calibri"/>
                <a:sym typeface="Calibri"/>
              </a:rPr>
              <a:t>device</a:t>
            </a:r>
            <a:r>
              <a:rPr lang="en-GB" sz="2000">
                <a:solidFill>
                  <a:schemeClr val="dk1"/>
                </a:solidFill>
                <a:latin typeface="Calibri"/>
                <a:ea typeface="Calibri"/>
                <a:cs typeface="Calibri"/>
                <a:sym typeface="Calibri"/>
              </a:rPr>
              <a:t>] </a:t>
            </a:r>
            <a:endParaRPr sz="2000">
              <a:solidFill>
                <a:schemeClr val="dk1"/>
              </a:solidFill>
              <a:latin typeface="Calibri"/>
              <a:ea typeface="Calibri"/>
              <a:cs typeface="Calibri"/>
              <a:sym typeface="Calibri"/>
            </a:endParaRPr>
          </a:p>
          <a:p>
            <a:pPr indent="457200" lvl="0" marL="0" rtl="0" algn="l">
              <a:spcBef>
                <a:spcPts val="0"/>
              </a:spcBef>
              <a:spcAft>
                <a:spcPts val="0"/>
              </a:spcAft>
              <a:buNone/>
            </a:pPr>
            <a:r>
              <a:rPr lang="en-GB" sz="2000">
                <a:solidFill>
                  <a:schemeClr val="dk1"/>
                </a:solidFill>
                <a:latin typeface="Calibri"/>
                <a:ea typeface="Calibri"/>
                <a:cs typeface="Calibri"/>
                <a:sym typeface="Calibri"/>
              </a:rPr>
              <a:t>demonstrates…</a:t>
            </a:r>
            <a:endParaRPr sz="2000">
              <a:solidFill>
                <a:schemeClr val="dk1"/>
              </a:solidFill>
              <a:latin typeface="Calibri"/>
              <a:ea typeface="Calibri"/>
              <a:cs typeface="Calibri"/>
              <a:sym typeface="Calibri"/>
            </a:endParaRPr>
          </a:p>
          <a:p>
            <a:pPr indent="457200" lvl="0" marL="0" rtl="0" algn="l">
              <a:spcBef>
                <a:spcPts val="0"/>
              </a:spcBef>
              <a:spcAft>
                <a:spcPts val="0"/>
              </a:spcAft>
              <a:buNone/>
            </a:pPr>
            <a:r>
              <a:rPr lang="en-GB" sz="2000">
                <a:solidFill>
                  <a:schemeClr val="dk1"/>
                </a:solidFill>
                <a:latin typeface="Calibri"/>
                <a:ea typeface="Calibri"/>
                <a:cs typeface="Calibri"/>
                <a:sym typeface="Calibri"/>
              </a:rPr>
              <a:t>vividly portrays…</a:t>
            </a:r>
            <a:endParaRPr sz="2000">
              <a:solidFill>
                <a:schemeClr val="dk1"/>
              </a:solidFill>
              <a:latin typeface="Calibri"/>
              <a:ea typeface="Calibri"/>
              <a:cs typeface="Calibri"/>
              <a:sym typeface="Calibri"/>
            </a:endParaRPr>
          </a:p>
          <a:p>
            <a:pPr indent="457200" lvl="0" marL="0" rtl="0" algn="l">
              <a:spcBef>
                <a:spcPts val="0"/>
              </a:spcBef>
              <a:spcAft>
                <a:spcPts val="0"/>
              </a:spcAft>
              <a:buNone/>
            </a:pPr>
            <a:r>
              <a:rPr lang="en-GB" sz="2000">
                <a:solidFill>
                  <a:schemeClr val="dk1"/>
                </a:solidFill>
                <a:latin typeface="Calibri"/>
                <a:ea typeface="Calibri"/>
                <a:cs typeface="Calibri"/>
                <a:sym typeface="Calibri"/>
              </a:rPr>
              <a:t>communicates…</a:t>
            </a:r>
            <a:endParaRPr sz="2000">
              <a:solidFill>
                <a:schemeClr val="dk1"/>
              </a:solidFill>
              <a:latin typeface="Calibri"/>
              <a:ea typeface="Calibri"/>
              <a:cs typeface="Calibri"/>
              <a:sym typeface="Calibri"/>
            </a:endParaRPr>
          </a:p>
          <a:p>
            <a:pPr indent="457200" lvl="0" marL="0" rtl="0" algn="l">
              <a:spcBef>
                <a:spcPts val="0"/>
              </a:spcBef>
              <a:spcAft>
                <a:spcPts val="0"/>
              </a:spcAft>
              <a:buNone/>
            </a:pPr>
            <a:r>
              <a:rPr lang="en-GB" sz="2000">
                <a:solidFill>
                  <a:schemeClr val="dk1"/>
                </a:solidFill>
                <a:latin typeface="Calibri"/>
                <a:ea typeface="Calibri"/>
                <a:cs typeface="Calibri"/>
                <a:sym typeface="Calibri"/>
              </a:rPr>
              <a:t>showcases a sense of…</a:t>
            </a:r>
            <a:endParaRPr sz="2000">
              <a:solidFill>
                <a:schemeClr val="dk1"/>
              </a:solidFill>
              <a:latin typeface="Calibri"/>
              <a:ea typeface="Calibri"/>
              <a:cs typeface="Calibri"/>
              <a:sym typeface="Calibri"/>
            </a:endParaRPr>
          </a:p>
          <a:p>
            <a:pPr indent="0" lvl="0" marL="0" rtl="0" algn="l">
              <a:spcBef>
                <a:spcPts val="0"/>
              </a:spcBef>
              <a:spcAft>
                <a:spcPts val="0"/>
              </a:spcAft>
              <a:buNone/>
            </a:pPr>
            <a:r>
              <a:t/>
            </a:r>
            <a:endParaRPr sz="2000">
              <a:solidFill>
                <a:schemeClr val="dk1"/>
              </a:solidFill>
              <a:latin typeface="Calibri"/>
              <a:ea typeface="Calibri"/>
              <a:cs typeface="Calibri"/>
              <a:sym typeface="Calibri"/>
            </a:endParaRPr>
          </a:p>
        </p:txBody>
      </p:sp>
      <p:pic>
        <p:nvPicPr>
          <p:cNvPr id="290" name="Google Shape;290;p43"/>
          <p:cNvPicPr preferRelativeResize="0"/>
          <p:nvPr/>
        </p:nvPicPr>
        <p:blipFill rotWithShape="1">
          <a:blip r:embed="rId4">
            <a:alphaModFix/>
          </a:blip>
          <a:srcRect b="3987" l="20276" r="13787" t="4980"/>
          <a:stretch/>
        </p:blipFill>
        <p:spPr>
          <a:xfrm>
            <a:off x="7618525" y="2639237"/>
            <a:ext cx="1387750" cy="1828013"/>
          </a:xfrm>
          <a:prstGeom prst="rect">
            <a:avLst/>
          </a:prstGeom>
          <a:noFill/>
          <a:ln>
            <a:noFill/>
          </a:ln>
        </p:spPr>
      </p:pic>
      <p:sp>
        <p:nvSpPr>
          <p:cNvPr id="291" name="Google Shape;291;p43"/>
          <p:cNvSpPr/>
          <p:nvPr/>
        </p:nvSpPr>
        <p:spPr>
          <a:xfrm rot="1056278">
            <a:off x="7336207" y="2433284"/>
            <a:ext cx="425529" cy="276951"/>
          </a:xfrm>
          <a:prstGeom prst="rightArrow">
            <a:avLst>
              <a:gd fmla="val 50000" name="adj1"/>
              <a:gd fmla="val 50000" name="adj2"/>
            </a:avLst>
          </a:prstGeom>
          <a:solidFill>
            <a:srgbClr val="FF66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2" name="Google Shape;292;p43"/>
          <p:cNvSpPr txBox="1"/>
          <p:nvPr/>
        </p:nvSpPr>
        <p:spPr>
          <a:xfrm>
            <a:off x="7817700" y="2274625"/>
            <a:ext cx="1188600" cy="27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600">
                <a:solidFill>
                  <a:srgbClr val="FF00FF"/>
                </a:solidFill>
                <a:latin typeface="Calibri"/>
                <a:ea typeface="Calibri"/>
                <a:cs typeface="Calibri"/>
                <a:sym typeface="Calibri"/>
              </a:rPr>
              <a:t>Handwrite</a:t>
            </a:r>
            <a:endParaRPr b="1" sz="1600">
              <a:solidFill>
                <a:srgbClr val="FF00FF"/>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4"/>
          <p:cNvSpPr/>
          <p:nvPr/>
        </p:nvSpPr>
        <p:spPr>
          <a:xfrm>
            <a:off x="-1" y="4975"/>
            <a:ext cx="9144000" cy="465600"/>
          </a:xfrm>
          <a:prstGeom prst="rect">
            <a:avLst/>
          </a:prstGeom>
          <a:solidFill>
            <a:srgbClr val="FFFF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The Prince’s Decree</a:t>
            </a:r>
            <a:endParaRPr sz="4000">
              <a:solidFill>
                <a:schemeClr val="dk1"/>
              </a:solidFill>
              <a:latin typeface="Eagle Lake"/>
              <a:ea typeface="Eagle Lake"/>
              <a:cs typeface="Eagle Lake"/>
              <a:sym typeface="Eagle Lake"/>
            </a:endParaRPr>
          </a:p>
        </p:txBody>
      </p:sp>
      <p:pic>
        <p:nvPicPr>
          <p:cNvPr id="298" name="Google Shape;298;p44"/>
          <p:cNvPicPr preferRelativeResize="0"/>
          <p:nvPr/>
        </p:nvPicPr>
        <p:blipFill>
          <a:blip r:embed="rId3">
            <a:alphaModFix/>
          </a:blip>
          <a:stretch>
            <a:fillRect/>
          </a:stretch>
        </p:blipFill>
        <p:spPr>
          <a:xfrm>
            <a:off x="0" y="470575"/>
            <a:ext cx="4060400" cy="4672925"/>
          </a:xfrm>
          <a:prstGeom prst="rect">
            <a:avLst/>
          </a:prstGeom>
          <a:noFill/>
          <a:ln>
            <a:noFill/>
          </a:ln>
          <a:effectLst>
            <a:outerShdw blurRad="57150" rotWithShape="0" algn="bl" dir="1500000" dist="266700">
              <a:srgbClr val="000000">
                <a:alpha val="50000"/>
              </a:srgbClr>
            </a:outerShdw>
          </a:effectLst>
        </p:spPr>
      </p:pic>
      <p:grpSp>
        <p:nvGrpSpPr>
          <p:cNvPr id="299" name="Google Shape;299;p44"/>
          <p:cNvGrpSpPr/>
          <p:nvPr/>
        </p:nvGrpSpPr>
        <p:grpSpPr>
          <a:xfrm>
            <a:off x="4464275" y="713625"/>
            <a:ext cx="4446911" cy="3434100"/>
            <a:chOff x="4464275" y="713625"/>
            <a:chExt cx="4446911" cy="3434100"/>
          </a:xfrm>
        </p:grpSpPr>
        <p:sp>
          <p:nvSpPr>
            <p:cNvPr id="300" name="Google Shape;300;p44"/>
            <p:cNvSpPr/>
            <p:nvPr/>
          </p:nvSpPr>
          <p:spPr>
            <a:xfrm>
              <a:off x="4893725" y="713625"/>
              <a:ext cx="3588000" cy="563100"/>
            </a:xfrm>
            <a:prstGeom prst="rect">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Why does he declare a new law on </a:t>
              </a:r>
              <a:r>
                <a:rPr lang="en-GB">
                  <a:latin typeface="Calibri"/>
                  <a:ea typeface="Calibri"/>
                  <a:cs typeface="Calibri"/>
                  <a:sym typeface="Calibri"/>
                </a:rPr>
                <a:t>fighting</a:t>
              </a:r>
              <a:r>
                <a:rPr lang="en-GB">
                  <a:latin typeface="Calibri"/>
                  <a:ea typeface="Calibri"/>
                  <a:cs typeface="Calibri"/>
                  <a:sym typeface="Calibri"/>
                </a:rPr>
                <a:t> in the streets?</a:t>
              </a:r>
              <a:endParaRPr>
                <a:latin typeface="Calibri"/>
                <a:ea typeface="Calibri"/>
                <a:cs typeface="Calibri"/>
                <a:sym typeface="Calibri"/>
              </a:endParaRPr>
            </a:p>
          </p:txBody>
        </p:sp>
        <p:sp>
          <p:nvSpPr>
            <p:cNvPr id="301" name="Google Shape;301;p44"/>
            <p:cNvSpPr/>
            <p:nvPr/>
          </p:nvSpPr>
          <p:spPr>
            <a:xfrm>
              <a:off x="4464275" y="1543825"/>
              <a:ext cx="2029800" cy="429300"/>
            </a:xfrm>
            <a:prstGeom prst="rect">
              <a:avLst/>
            </a:prstGeom>
            <a:solidFill>
              <a:srgbClr val="EAD1D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Stop the fighting</a:t>
              </a:r>
              <a:endParaRPr>
                <a:latin typeface="Calibri"/>
                <a:ea typeface="Calibri"/>
                <a:cs typeface="Calibri"/>
                <a:sym typeface="Calibri"/>
              </a:endParaRPr>
            </a:p>
          </p:txBody>
        </p:sp>
        <p:sp>
          <p:nvSpPr>
            <p:cNvPr id="302" name="Google Shape;302;p44"/>
            <p:cNvSpPr/>
            <p:nvPr/>
          </p:nvSpPr>
          <p:spPr>
            <a:xfrm>
              <a:off x="6881386" y="2087475"/>
              <a:ext cx="2029800" cy="429300"/>
            </a:xfrm>
            <a:prstGeom prst="rect">
              <a:avLst/>
            </a:prstGeom>
            <a:solidFill>
              <a:srgbClr val="EAD1D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Containing</a:t>
              </a:r>
              <a:r>
                <a:rPr lang="en-GB">
                  <a:latin typeface="Calibri"/>
                  <a:ea typeface="Calibri"/>
                  <a:cs typeface="Calibri"/>
                  <a:sym typeface="Calibri"/>
                </a:rPr>
                <a:t> the chaos and restoring order</a:t>
              </a:r>
              <a:endParaRPr>
                <a:latin typeface="Calibri"/>
                <a:ea typeface="Calibri"/>
                <a:cs typeface="Calibri"/>
                <a:sym typeface="Calibri"/>
              </a:endParaRPr>
            </a:p>
          </p:txBody>
        </p:sp>
        <p:sp>
          <p:nvSpPr>
            <p:cNvPr id="303" name="Google Shape;303;p44"/>
            <p:cNvSpPr/>
            <p:nvPr/>
          </p:nvSpPr>
          <p:spPr>
            <a:xfrm>
              <a:off x="4464275" y="2087475"/>
              <a:ext cx="2029800" cy="429300"/>
            </a:xfrm>
            <a:prstGeom prst="rect">
              <a:avLst/>
            </a:prstGeom>
            <a:solidFill>
              <a:srgbClr val="EAD1D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Prevent further bloodshed</a:t>
              </a:r>
              <a:endParaRPr>
                <a:latin typeface="Calibri"/>
                <a:ea typeface="Calibri"/>
                <a:cs typeface="Calibri"/>
                <a:sym typeface="Calibri"/>
              </a:endParaRPr>
            </a:p>
          </p:txBody>
        </p:sp>
        <p:sp>
          <p:nvSpPr>
            <p:cNvPr id="304" name="Google Shape;304;p44"/>
            <p:cNvSpPr/>
            <p:nvPr/>
          </p:nvSpPr>
          <p:spPr>
            <a:xfrm>
              <a:off x="6881386" y="2631125"/>
              <a:ext cx="2029800" cy="429300"/>
            </a:xfrm>
            <a:prstGeom prst="rect">
              <a:avLst/>
            </a:prstGeom>
            <a:solidFill>
              <a:srgbClr val="EAD1D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Stop further escalation of conflict</a:t>
              </a:r>
              <a:endParaRPr>
                <a:latin typeface="Calibri"/>
                <a:ea typeface="Calibri"/>
                <a:cs typeface="Calibri"/>
                <a:sym typeface="Calibri"/>
              </a:endParaRPr>
            </a:p>
          </p:txBody>
        </p:sp>
        <p:sp>
          <p:nvSpPr>
            <p:cNvPr id="305" name="Google Shape;305;p44"/>
            <p:cNvSpPr/>
            <p:nvPr/>
          </p:nvSpPr>
          <p:spPr>
            <a:xfrm>
              <a:off x="4464275" y="2631125"/>
              <a:ext cx="2029800" cy="429300"/>
            </a:xfrm>
            <a:prstGeom prst="rect">
              <a:avLst/>
            </a:prstGeom>
            <a:solidFill>
              <a:srgbClr val="EAD1D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Anger at the Capulet and Montague feud</a:t>
              </a:r>
              <a:endParaRPr>
                <a:latin typeface="Calibri"/>
                <a:ea typeface="Calibri"/>
                <a:cs typeface="Calibri"/>
                <a:sym typeface="Calibri"/>
              </a:endParaRPr>
            </a:p>
          </p:txBody>
        </p:sp>
        <p:sp>
          <p:nvSpPr>
            <p:cNvPr id="306" name="Google Shape;306;p44"/>
            <p:cNvSpPr/>
            <p:nvPr/>
          </p:nvSpPr>
          <p:spPr>
            <a:xfrm>
              <a:off x="6881386" y="3174775"/>
              <a:ext cx="2029800" cy="429300"/>
            </a:xfrm>
            <a:prstGeom prst="rect">
              <a:avLst/>
            </a:prstGeom>
            <a:solidFill>
              <a:srgbClr val="EAD1D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a:solidFill>
                    <a:schemeClr val="dk1"/>
                  </a:solidFill>
                  <a:latin typeface="Calibri"/>
                  <a:ea typeface="Calibri"/>
                  <a:cs typeface="Calibri"/>
                  <a:sym typeface="Calibri"/>
                </a:rPr>
                <a:t>Prioritising the safety of the citizens of Verona</a:t>
              </a:r>
              <a:endParaRPr>
                <a:latin typeface="Calibri"/>
                <a:ea typeface="Calibri"/>
                <a:cs typeface="Calibri"/>
                <a:sym typeface="Calibri"/>
              </a:endParaRPr>
            </a:p>
          </p:txBody>
        </p:sp>
        <p:sp>
          <p:nvSpPr>
            <p:cNvPr id="307" name="Google Shape;307;p44"/>
            <p:cNvSpPr/>
            <p:nvPr/>
          </p:nvSpPr>
          <p:spPr>
            <a:xfrm>
              <a:off x="4464275" y="3174775"/>
              <a:ext cx="2029800" cy="429300"/>
            </a:xfrm>
            <a:prstGeom prst="rect">
              <a:avLst/>
            </a:prstGeom>
            <a:solidFill>
              <a:srgbClr val="EAD1D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Threatened both houses with penalty of death</a:t>
              </a:r>
              <a:endParaRPr>
                <a:latin typeface="Calibri"/>
                <a:ea typeface="Calibri"/>
                <a:cs typeface="Calibri"/>
                <a:sym typeface="Calibri"/>
              </a:endParaRPr>
            </a:p>
          </p:txBody>
        </p:sp>
        <p:sp>
          <p:nvSpPr>
            <p:cNvPr id="308" name="Google Shape;308;p44"/>
            <p:cNvSpPr/>
            <p:nvPr/>
          </p:nvSpPr>
          <p:spPr>
            <a:xfrm>
              <a:off x="6881386" y="3718425"/>
              <a:ext cx="2029800" cy="429300"/>
            </a:xfrm>
            <a:prstGeom prst="rect">
              <a:avLst/>
            </a:prstGeom>
            <a:solidFill>
              <a:srgbClr val="EAD1D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chemeClr val="dk1"/>
                  </a:solidFill>
                  <a:latin typeface="Calibri"/>
                  <a:ea typeface="Calibri"/>
                  <a:cs typeface="Calibri"/>
                  <a:sym typeface="Calibri"/>
                </a:rPr>
                <a:t>Traditional warnings do not work</a:t>
              </a:r>
              <a:endParaRPr>
                <a:latin typeface="Calibri"/>
                <a:ea typeface="Calibri"/>
                <a:cs typeface="Calibri"/>
                <a:sym typeface="Calibri"/>
              </a:endParaRPr>
            </a:p>
          </p:txBody>
        </p:sp>
        <p:sp>
          <p:nvSpPr>
            <p:cNvPr id="309" name="Google Shape;309;p44"/>
            <p:cNvSpPr/>
            <p:nvPr/>
          </p:nvSpPr>
          <p:spPr>
            <a:xfrm>
              <a:off x="4464275" y="3718425"/>
              <a:ext cx="2029800" cy="429300"/>
            </a:xfrm>
            <a:prstGeom prst="rect">
              <a:avLst/>
            </a:prstGeom>
            <a:solidFill>
              <a:srgbClr val="EAD1D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For peace in Verona</a:t>
              </a:r>
              <a:endParaRPr>
                <a:latin typeface="Calibri"/>
                <a:ea typeface="Calibri"/>
                <a:cs typeface="Calibri"/>
                <a:sym typeface="Calibri"/>
              </a:endParaRPr>
            </a:p>
          </p:txBody>
        </p:sp>
        <p:sp>
          <p:nvSpPr>
            <p:cNvPr id="310" name="Google Shape;310;p44"/>
            <p:cNvSpPr/>
            <p:nvPr/>
          </p:nvSpPr>
          <p:spPr>
            <a:xfrm>
              <a:off x="6881386" y="1543825"/>
              <a:ext cx="2029800" cy="429300"/>
            </a:xfrm>
            <a:prstGeom prst="rect">
              <a:avLst/>
            </a:prstGeom>
            <a:solidFill>
              <a:srgbClr val="EAD1DC"/>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Ending violence</a:t>
              </a:r>
              <a:endParaRPr>
                <a:latin typeface="Calibri"/>
                <a:ea typeface="Calibri"/>
                <a:cs typeface="Calibri"/>
                <a:sym typeface="Calibri"/>
              </a:endParaRPr>
            </a:p>
          </p:txBody>
        </p:sp>
      </p:grpSp>
      <p:sp>
        <p:nvSpPr>
          <p:cNvPr id="311" name="Google Shape;311;p44"/>
          <p:cNvSpPr txBox="1"/>
          <p:nvPr/>
        </p:nvSpPr>
        <p:spPr>
          <a:xfrm>
            <a:off x="4350500" y="4147725"/>
            <a:ext cx="4703100" cy="81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500">
                <a:solidFill>
                  <a:schemeClr val="dk1"/>
                </a:solidFill>
                <a:latin typeface="Calibri"/>
                <a:ea typeface="Calibri"/>
                <a:cs typeface="Calibri"/>
                <a:sym typeface="Calibri"/>
              </a:rPr>
              <a:t>The </a:t>
            </a:r>
            <a:r>
              <a:rPr lang="en-GB" sz="1500">
                <a:solidFill>
                  <a:schemeClr val="dk1"/>
                </a:solidFill>
                <a:latin typeface="Calibri"/>
                <a:ea typeface="Calibri"/>
                <a:cs typeface="Calibri"/>
                <a:sym typeface="Calibri"/>
              </a:rPr>
              <a:t>Capulets</a:t>
            </a:r>
            <a:r>
              <a:rPr lang="en-GB" sz="1500">
                <a:solidFill>
                  <a:schemeClr val="dk1"/>
                </a:solidFill>
                <a:latin typeface="Calibri"/>
                <a:ea typeface="Calibri"/>
                <a:cs typeface="Calibri"/>
                <a:sym typeface="Calibri"/>
              </a:rPr>
              <a:t> and the Montagues have gone too far this time. </a:t>
            </a:r>
            <a:r>
              <a:rPr lang="en-GB" sz="1500" u="sng">
                <a:solidFill>
                  <a:schemeClr val="dk1"/>
                </a:solidFill>
                <a:latin typeface="Calibri"/>
                <a:ea typeface="Calibri"/>
                <a:cs typeface="Calibri"/>
                <a:sym typeface="Calibri"/>
              </a:rPr>
              <a:t>Traditional warnings</a:t>
            </a:r>
            <a:r>
              <a:rPr lang="en-GB" sz="1500">
                <a:solidFill>
                  <a:schemeClr val="dk1"/>
                </a:solidFill>
                <a:latin typeface="Calibri"/>
                <a:ea typeface="Calibri"/>
                <a:cs typeface="Calibri"/>
                <a:sym typeface="Calibri"/>
              </a:rPr>
              <a:t> do not seem to work on those two </a:t>
            </a:r>
            <a:r>
              <a:rPr lang="en-GB" sz="1500" u="sng">
                <a:solidFill>
                  <a:schemeClr val="dk1"/>
                </a:solidFill>
                <a:latin typeface="Calibri"/>
                <a:ea typeface="Calibri"/>
                <a:cs typeface="Calibri"/>
                <a:sym typeface="Calibri"/>
              </a:rPr>
              <a:t>feuding fools</a:t>
            </a:r>
            <a:r>
              <a:rPr lang="en-GB" sz="1500">
                <a:solidFill>
                  <a:schemeClr val="dk1"/>
                </a:solidFill>
                <a:latin typeface="Calibri"/>
                <a:ea typeface="Calibri"/>
                <a:cs typeface="Calibri"/>
                <a:sym typeface="Calibri"/>
              </a:rPr>
              <a:t>, who cannot see past their </a:t>
            </a:r>
            <a:r>
              <a:rPr lang="en-GB" sz="1500" u="sng">
                <a:solidFill>
                  <a:schemeClr val="dk1"/>
                </a:solidFill>
                <a:latin typeface="Calibri"/>
                <a:ea typeface="Calibri"/>
                <a:cs typeface="Calibri"/>
                <a:sym typeface="Calibri"/>
              </a:rPr>
              <a:t>grudges</a:t>
            </a:r>
            <a:r>
              <a:rPr lang="en-GB" sz="1500">
                <a:solidFill>
                  <a:schemeClr val="dk1"/>
                </a:solidFill>
                <a:latin typeface="Calibri"/>
                <a:ea typeface="Calibri"/>
                <a:cs typeface="Calibri"/>
                <a:sym typeface="Calibri"/>
              </a:rPr>
              <a:t>.</a:t>
            </a:r>
            <a:endParaRPr sz="1500">
              <a:solidFill>
                <a:schemeClr val="dk1"/>
              </a:solidFill>
              <a:latin typeface="Calibri"/>
              <a:ea typeface="Calibri"/>
              <a:cs typeface="Calibri"/>
              <a:sym typeface="Calibri"/>
            </a:endParaRPr>
          </a:p>
        </p:txBody>
      </p:sp>
      <p:sp>
        <p:nvSpPr>
          <p:cNvPr id="312" name="Google Shape;312;p44"/>
          <p:cNvSpPr txBox="1"/>
          <p:nvPr/>
        </p:nvSpPr>
        <p:spPr>
          <a:xfrm>
            <a:off x="222025" y="4227650"/>
            <a:ext cx="3645000" cy="77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600">
                <a:solidFill>
                  <a:schemeClr val="lt1"/>
                </a:solidFill>
                <a:highlight>
                  <a:srgbClr val="FF0000"/>
                </a:highlight>
                <a:latin typeface="Calibri"/>
                <a:ea typeface="Calibri"/>
                <a:cs typeface="Calibri"/>
                <a:sym typeface="Calibri"/>
              </a:rPr>
              <a:t>“Rebellious subjects, enemies to peace”</a:t>
            </a:r>
            <a:endParaRPr sz="1600">
              <a:solidFill>
                <a:schemeClr val="lt1"/>
              </a:solidFill>
              <a:highlight>
                <a:srgbClr val="FF0000"/>
              </a:highlight>
              <a:latin typeface="Calibri"/>
              <a:ea typeface="Calibri"/>
              <a:cs typeface="Calibri"/>
              <a:sym typeface="Calibri"/>
            </a:endParaRPr>
          </a:p>
          <a:p>
            <a:pPr indent="0" lvl="0" marL="0" rtl="0" algn="l">
              <a:spcBef>
                <a:spcPts val="0"/>
              </a:spcBef>
              <a:spcAft>
                <a:spcPts val="0"/>
              </a:spcAft>
              <a:buNone/>
            </a:pPr>
            <a:r>
              <a:rPr lang="en-GB" sz="1600">
                <a:solidFill>
                  <a:schemeClr val="lt1"/>
                </a:solidFill>
                <a:highlight>
                  <a:srgbClr val="FF0000"/>
                </a:highlight>
                <a:latin typeface="Calibri"/>
                <a:ea typeface="Calibri"/>
                <a:cs typeface="Calibri"/>
                <a:sym typeface="Calibri"/>
              </a:rPr>
              <a:t>- Prince Escalus 1.1.72 (page 9)</a:t>
            </a:r>
            <a:endParaRPr sz="1600">
              <a:solidFill>
                <a:schemeClr val="lt1"/>
              </a:solidFill>
              <a:highlight>
                <a:srgbClr val="FF0000"/>
              </a:highlight>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5"/>
          <p:cNvSpPr/>
          <p:nvPr/>
        </p:nvSpPr>
        <p:spPr>
          <a:xfrm>
            <a:off x="-1" y="4975"/>
            <a:ext cx="9144000" cy="465600"/>
          </a:xfrm>
          <a:prstGeom prst="rect">
            <a:avLst/>
          </a:prstGeom>
          <a:solidFill>
            <a:srgbClr val="FFFF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The Prince’s Decree</a:t>
            </a:r>
            <a:endParaRPr sz="4000">
              <a:solidFill>
                <a:schemeClr val="dk1"/>
              </a:solidFill>
              <a:latin typeface="Eagle Lake"/>
              <a:ea typeface="Eagle Lake"/>
              <a:cs typeface="Eagle Lake"/>
              <a:sym typeface="Eagle Lake"/>
            </a:endParaRPr>
          </a:p>
        </p:txBody>
      </p:sp>
      <p:pic>
        <p:nvPicPr>
          <p:cNvPr id="318" name="Google Shape;318;p45"/>
          <p:cNvPicPr preferRelativeResize="0"/>
          <p:nvPr/>
        </p:nvPicPr>
        <p:blipFill>
          <a:blip r:embed="rId3">
            <a:alphaModFix/>
          </a:blip>
          <a:stretch>
            <a:fillRect/>
          </a:stretch>
        </p:blipFill>
        <p:spPr>
          <a:xfrm>
            <a:off x="0" y="470575"/>
            <a:ext cx="4060400" cy="4672925"/>
          </a:xfrm>
          <a:prstGeom prst="rect">
            <a:avLst/>
          </a:prstGeom>
          <a:noFill/>
          <a:ln>
            <a:noFill/>
          </a:ln>
          <a:effectLst>
            <a:outerShdw blurRad="57150" rotWithShape="0" algn="bl" dir="1500000" dist="266700">
              <a:srgbClr val="000000">
                <a:alpha val="50000"/>
              </a:srgbClr>
            </a:outerShdw>
          </a:effectLst>
        </p:spPr>
      </p:pic>
      <p:sp>
        <p:nvSpPr>
          <p:cNvPr id="319" name="Google Shape;319;p45"/>
          <p:cNvSpPr/>
          <p:nvPr/>
        </p:nvSpPr>
        <p:spPr>
          <a:xfrm>
            <a:off x="4893725" y="713625"/>
            <a:ext cx="3588000" cy="563100"/>
          </a:xfrm>
          <a:prstGeom prst="rect">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How would you describe a ruler like Prince Escalus?</a:t>
            </a:r>
            <a:endParaRPr>
              <a:latin typeface="Calibri"/>
              <a:ea typeface="Calibri"/>
              <a:cs typeface="Calibri"/>
              <a:sym typeface="Calibri"/>
            </a:endParaRPr>
          </a:p>
        </p:txBody>
      </p:sp>
      <p:sp>
        <p:nvSpPr>
          <p:cNvPr id="320" name="Google Shape;320;p45"/>
          <p:cNvSpPr/>
          <p:nvPr/>
        </p:nvSpPr>
        <p:spPr>
          <a:xfrm>
            <a:off x="4464275" y="1543825"/>
            <a:ext cx="2029800" cy="429300"/>
          </a:xfrm>
          <a:prstGeom prst="rect">
            <a:avLst/>
          </a:prstGeom>
          <a:solidFill>
            <a:srgbClr val="D9EAD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Imperious</a:t>
            </a:r>
            <a:endParaRPr>
              <a:latin typeface="Calibri"/>
              <a:ea typeface="Calibri"/>
              <a:cs typeface="Calibri"/>
              <a:sym typeface="Calibri"/>
            </a:endParaRPr>
          </a:p>
        </p:txBody>
      </p:sp>
      <p:sp>
        <p:nvSpPr>
          <p:cNvPr id="321" name="Google Shape;321;p45"/>
          <p:cNvSpPr/>
          <p:nvPr/>
        </p:nvSpPr>
        <p:spPr>
          <a:xfrm>
            <a:off x="6881386" y="1543825"/>
            <a:ext cx="2029800" cy="429300"/>
          </a:xfrm>
          <a:prstGeom prst="rect">
            <a:avLst/>
          </a:prstGeom>
          <a:solidFill>
            <a:srgbClr val="D9EAD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Princely</a:t>
            </a:r>
            <a:endParaRPr>
              <a:latin typeface="Calibri"/>
              <a:ea typeface="Calibri"/>
              <a:cs typeface="Calibri"/>
              <a:sym typeface="Calibri"/>
            </a:endParaRPr>
          </a:p>
        </p:txBody>
      </p:sp>
      <p:sp>
        <p:nvSpPr>
          <p:cNvPr id="322" name="Google Shape;322;p45"/>
          <p:cNvSpPr/>
          <p:nvPr/>
        </p:nvSpPr>
        <p:spPr>
          <a:xfrm>
            <a:off x="4464275" y="2087475"/>
            <a:ext cx="2029800" cy="429300"/>
          </a:xfrm>
          <a:prstGeom prst="rect">
            <a:avLst/>
          </a:prstGeom>
          <a:solidFill>
            <a:srgbClr val="D9EAD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Regal</a:t>
            </a:r>
            <a:endParaRPr>
              <a:latin typeface="Calibri"/>
              <a:ea typeface="Calibri"/>
              <a:cs typeface="Calibri"/>
              <a:sym typeface="Calibri"/>
            </a:endParaRPr>
          </a:p>
        </p:txBody>
      </p:sp>
      <p:sp>
        <p:nvSpPr>
          <p:cNvPr id="323" name="Google Shape;323;p45"/>
          <p:cNvSpPr/>
          <p:nvPr/>
        </p:nvSpPr>
        <p:spPr>
          <a:xfrm>
            <a:off x="6881386" y="2087475"/>
            <a:ext cx="2029800" cy="429300"/>
          </a:xfrm>
          <a:prstGeom prst="rect">
            <a:avLst/>
          </a:prstGeom>
          <a:solidFill>
            <a:srgbClr val="D9EAD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Reigning</a:t>
            </a:r>
            <a:r>
              <a:rPr lang="en-GB">
                <a:latin typeface="Calibri"/>
                <a:ea typeface="Calibri"/>
                <a:cs typeface="Calibri"/>
                <a:sym typeface="Calibri"/>
              </a:rPr>
              <a:t> </a:t>
            </a:r>
            <a:r>
              <a:rPr lang="en-GB">
                <a:latin typeface="Calibri"/>
                <a:ea typeface="Calibri"/>
                <a:cs typeface="Calibri"/>
                <a:sym typeface="Calibri"/>
              </a:rPr>
              <a:t>Sovereign</a:t>
            </a:r>
            <a:endParaRPr>
              <a:latin typeface="Calibri"/>
              <a:ea typeface="Calibri"/>
              <a:cs typeface="Calibri"/>
              <a:sym typeface="Calibri"/>
            </a:endParaRPr>
          </a:p>
        </p:txBody>
      </p:sp>
      <p:sp>
        <p:nvSpPr>
          <p:cNvPr id="324" name="Google Shape;324;p45"/>
          <p:cNvSpPr/>
          <p:nvPr/>
        </p:nvSpPr>
        <p:spPr>
          <a:xfrm>
            <a:off x="4464275" y="2631125"/>
            <a:ext cx="2029800" cy="429300"/>
          </a:xfrm>
          <a:prstGeom prst="rect">
            <a:avLst/>
          </a:prstGeom>
          <a:solidFill>
            <a:srgbClr val="D9EAD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Powerful</a:t>
            </a:r>
            <a:endParaRPr>
              <a:latin typeface="Calibri"/>
              <a:ea typeface="Calibri"/>
              <a:cs typeface="Calibri"/>
              <a:sym typeface="Calibri"/>
            </a:endParaRPr>
          </a:p>
        </p:txBody>
      </p:sp>
      <p:sp>
        <p:nvSpPr>
          <p:cNvPr id="325" name="Google Shape;325;p45"/>
          <p:cNvSpPr/>
          <p:nvPr/>
        </p:nvSpPr>
        <p:spPr>
          <a:xfrm>
            <a:off x="6881386" y="2631125"/>
            <a:ext cx="2029800" cy="429300"/>
          </a:xfrm>
          <a:prstGeom prst="rect">
            <a:avLst/>
          </a:prstGeom>
          <a:solidFill>
            <a:srgbClr val="D9EAD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Judicious</a:t>
            </a:r>
            <a:endParaRPr>
              <a:latin typeface="Calibri"/>
              <a:ea typeface="Calibri"/>
              <a:cs typeface="Calibri"/>
              <a:sym typeface="Calibri"/>
            </a:endParaRPr>
          </a:p>
        </p:txBody>
      </p:sp>
      <p:sp>
        <p:nvSpPr>
          <p:cNvPr id="326" name="Google Shape;326;p45"/>
          <p:cNvSpPr/>
          <p:nvPr/>
        </p:nvSpPr>
        <p:spPr>
          <a:xfrm>
            <a:off x="4464275" y="3174775"/>
            <a:ext cx="2029800" cy="429300"/>
          </a:xfrm>
          <a:prstGeom prst="rect">
            <a:avLst/>
          </a:prstGeom>
          <a:solidFill>
            <a:srgbClr val="D9EAD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Authoritative</a:t>
            </a:r>
            <a:endParaRPr>
              <a:latin typeface="Calibri"/>
              <a:ea typeface="Calibri"/>
              <a:cs typeface="Calibri"/>
              <a:sym typeface="Calibri"/>
            </a:endParaRPr>
          </a:p>
        </p:txBody>
      </p:sp>
      <p:sp>
        <p:nvSpPr>
          <p:cNvPr id="327" name="Google Shape;327;p45"/>
          <p:cNvSpPr/>
          <p:nvPr/>
        </p:nvSpPr>
        <p:spPr>
          <a:xfrm>
            <a:off x="6881386" y="3174775"/>
            <a:ext cx="2029800" cy="429300"/>
          </a:xfrm>
          <a:prstGeom prst="rect">
            <a:avLst/>
          </a:prstGeom>
          <a:solidFill>
            <a:srgbClr val="D9EAD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chemeClr val="dk1"/>
                </a:solidFill>
                <a:latin typeface="Calibri"/>
                <a:ea typeface="Calibri"/>
                <a:cs typeface="Calibri"/>
                <a:sym typeface="Calibri"/>
              </a:rPr>
              <a:t>Stately</a:t>
            </a:r>
            <a:endParaRPr>
              <a:latin typeface="Calibri"/>
              <a:ea typeface="Calibri"/>
              <a:cs typeface="Calibri"/>
              <a:sym typeface="Calibri"/>
            </a:endParaRPr>
          </a:p>
        </p:txBody>
      </p:sp>
      <p:sp>
        <p:nvSpPr>
          <p:cNvPr id="328" name="Google Shape;328;p45"/>
          <p:cNvSpPr/>
          <p:nvPr/>
        </p:nvSpPr>
        <p:spPr>
          <a:xfrm>
            <a:off x="4464275" y="3718425"/>
            <a:ext cx="2029800" cy="429300"/>
          </a:xfrm>
          <a:prstGeom prst="rect">
            <a:avLst/>
          </a:prstGeom>
          <a:solidFill>
            <a:srgbClr val="D9EAD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Peace-</a:t>
            </a:r>
            <a:r>
              <a:rPr lang="en-GB">
                <a:latin typeface="Calibri"/>
                <a:ea typeface="Calibri"/>
                <a:cs typeface="Calibri"/>
                <a:sym typeface="Calibri"/>
              </a:rPr>
              <a:t>broker</a:t>
            </a:r>
            <a:endParaRPr>
              <a:latin typeface="Calibri"/>
              <a:ea typeface="Calibri"/>
              <a:cs typeface="Calibri"/>
              <a:sym typeface="Calibri"/>
            </a:endParaRPr>
          </a:p>
        </p:txBody>
      </p:sp>
      <p:sp>
        <p:nvSpPr>
          <p:cNvPr id="329" name="Google Shape;329;p45"/>
          <p:cNvSpPr/>
          <p:nvPr/>
        </p:nvSpPr>
        <p:spPr>
          <a:xfrm>
            <a:off x="6881386" y="3718425"/>
            <a:ext cx="2029800" cy="429300"/>
          </a:xfrm>
          <a:prstGeom prst="rect">
            <a:avLst/>
          </a:prstGeom>
          <a:solidFill>
            <a:srgbClr val="D9EAD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Leader</a:t>
            </a:r>
            <a:endParaRPr>
              <a:latin typeface="Calibri"/>
              <a:ea typeface="Calibri"/>
              <a:cs typeface="Calibri"/>
              <a:sym typeface="Calibri"/>
            </a:endParaRPr>
          </a:p>
        </p:txBody>
      </p:sp>
      <p:sp>
        <p:nvSpPr>
          <p:cNvPr id="330" name="Google Shape;330;p45"/>
          <p:cNvSpPr txBox="1"/>
          <p:nvPr/>
        </p:nvSpPr>
        <p:spPr>
          <a:xfrm>
            <a:off x="4464275" y="4147725"/>
            <a:ext cx="4446900" cy="81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600">
                <a:solidFill>
                  <a:schemeClr val="dk1"/>
                </a:solidFill>
                <a:latin typeface="Calibri"/>
                <a:ea typeface="Calibri"/>
                <a:cs typeface="Calibri"/>
                <a:sym typeface="Calibri"/>
              </a:rPr>
              <a:t>With </a:t>
            </a:r>
            <a:r>
              <a:rPr lang="en-GB" sz="1600" u="sng">
                <a:solidFill>
                  <a:schemeClr val="dk1"/>
                </a:solidFill>
                <a:latin typeface="Calibri"/>
                <a:ea typeface="Calibri"/>
                <a:cs typeface="Calibri"/>
                <a:sym typeface="Calibri"/>
              </a:rPr>
              <a:t>power</a:t>
            </a:r>
            <a:r>
              <a:rPr lang="en-GB" sz="1600">
                <a:solidFill>
                  <a:schemeClr val="dk1"/>
                </a:solidFill>
                <a:latin typeface="Calibri"/>
                <a:ea typeface="Calibri"/>
                <a:cs typeface="Calibri"/>
                <a:sym typeface="Calibri"/>
              </a:rPr>
              <a:t> and </a:t>
            </a:r>
            <a:r>
              <a:rPr lang="en-GB" sz="1600" u="sng">
                <a:solidFill>
                  <a:schemeClr val="dk1"/>
                </a:solidFill>
                <a:latin typeface="Calibri"/>
                <a:ea typeface="Calibri"/>
                <a:cs typeface="Calibri"/>
                <a:sym typeface="Calibri"/>
              </a:rPr>
              <a:t>authority</a:t>
            </a:r>
            <a:r>
              <a:rPr lang="en-GB" sz="1600">
                <a:solidFill>
                  <a:schemeClr val="dk1"/>
                </a:solidFill>
                <a:latin typeface="Calibri"/>
                <a:ea typeface="Calibri"/>
                <a:cs typeface="Calibri"/>
                <a:sym typeface="Calibri"/>
              </a:rPr>
              <a:t> as the </a:t>
            </a:r>
            <a:r>
              <a:rPr lang="en-GB" sz="1600" u="sng">
                <a:solidFill>
                  <a:schemeClr val="dk1"/>
                </a:solidFill>
                <a:latin typeface="Calibri"/>
                <a:ea typeface="Calibri"/>
                <a:cs typeface="Calibri"/>
                <a:sym typeface="Calibri"/>
              </a:rPr>
              <a:t>Prince</a:t>
            </a:r>
            <a:r>
              <a:rPr lang="en-GB" sz="1600">
                <a:solidFill>
                  <a:schemeClr val="dk1"/>
                </a:solidFill>
                <a:latin typeface="Calibri"/>
                <a:ea typeface="Calibri"/>
                <a:cs typeface="Calibri"/>
                <a:sym typeface="Calibri"/>
              </a:rPr>
              <a:t> of Verona, I </a:t>
            </a:r>
            <a:r>
              <a:rPr lang="en-GB" sz="1600" u="sng">
                <a:solidFill>
                  <a:schemeClr val="dk1"/>
                </a:solidFill>
                <a:latin typeface="Calibri"/>
                <a:ea typeface="Calibri"/>
                <a:cs typeface="Calibri"/>
                <a:sym typeface="Calibri"/>
              </a:rPr>
              <a:t>imperiously</a:t>
            </a:r>
            <a:r>
              <a:rPr lang="en-GB" sz="1600">
                <a:solidFill>
                  <a:schemeClr val="dk1"/>
                </a:solidFill>
                <a:latin typeface="Calibri"/>
                <a:ea typeface="Calibri"/>
                <a:cs typeface="Calibri"/>
                <a:sym typeface="Calibri"/>
              </a:rPr>
              <a:t> declared, “On pain of death! There will be no more fighting in the streets of Verona!”</a:t>
            </a:r>
            <a:endParaRPr sz="1600">
              <a:solidFill>
                <a:schemeClr val="dk1"/>
              </a:solidFill>
              <a:latin typeface="Calibri"/>
              <a:ea typeface="Calibri"/>
              <a:cs typeface="Calibri"/>
              <a:sym typeface="Calibri"/>
            </a:endParaRPr>
          </a:p>
        </p:txBody>
      </p:sp>
      <p:sp>
        <p:nvSpPr>
          <p:cNvPr id="331" name="Google Shape;331;p45"/>
          <p:cNvSpPr txBox="1"/>
          <p:nvPr/>
        </p:nvSpPr>
        <p:spPr>
          <a:xfrm>
            <a:off x="222025" y="4227650"/>
            <a:ext cx="3645000" cy="77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600">
                <a:solidFill>
                  <a:schemeClr val="lt1"/>
                </a:solidFill>
                <a:highlight>
                  <a:srgbClr val="FF0000"/>
                </a:highlight>
                <a:latin typeface="Calibri"/>
                <a:ea typeface="Calibri"/>
                <a:cs typeface="Calibri"/>
                <a:sym typeface="Calibri"/>
              </a:rPr>
              <a:t>“Quench the fire of your pernicious rage”</a:t>
            </a:r>
            <a:endParaRPr sz="1600">
              <a:solidFill>
                <a:schemeClr val="lt1"/>
              </a:solidFill>
              <a:highlight>
                <a:srgbClr val="FF0000"/>
              </a:highlight>
              <a:latin typeface="Calibri"/>
              <a:ea typeface="Calibri"/>
              <a:cs typeface="Calibri"/>
              <a:sym typeface="Calibri"/>
            </a:endParaRPr>
          </a:p>
          <a:p>
            <a:pPr indent="0" lvl="0" marL="0" rtl="0" algn="l">
              <a:spcBef>
                <a:spcPts val="0"/>
              </a:spcBef>
              <a:spcAft>
                <a:spcPts val="0"/>
              </a:spcAft>
              <a:buNone/>
            </a:pPr>
            <a:r>
              <a:rPr lang="en-GB" sz="1600">
                <a:solidFill>
                  <a:schemeClr val="lt1"/>
                </a:solidFill>
                <a:highlight>
                  <a:srgbClr val="FF0000"/>
                </a:highlight>
                <a:latin typeface="Calibri"/>
                <a:ea typeface="Calibri"/>
                <a:cs typeface="Calibri"/>
                <a:sym typeface="Calibri"/>
              </a:rPr>
              <a:t>- Prince Escalus 1.1.75 (page 9)</a:t>
            </a:r>
            <a:endParaRPr sz="1600">
              <a:solidFill>
                <a:schemeClr val="lt1"/>
              </a:solidFill>
              <a:highlight>
                <a:srgbClr val="FF0000"/>
              </a:highlight>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6"/>
          <p:cNvSpPr/>
          <p:nvPr/>
        </p:nvSpPr>
        <p:spPr>
          <a:xfrm>
            <a:off x="-1" y="4975"/>
            <a:ext cx="9144000" cy="465600"/>
          </a:xfrm>
          <a:prstGeom prst="rect">
            <a:avLst/>
          </a:prstGeom>
          <a:solidFill>
            <a:srgbClr val="FFFF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The Prince’s Decree</a:t>
            </a:r>
            <a:endParaRPr sz="4000">
              <a:solidFill>
                <a:schemeClr val="dk1"/>
              </a:solidFill>
              <a:latin typeface="Eagle Lake"/>
              <a:ea typeface="Eagle Lake"/>
              <a:cs typeface="Eagle Lake"/>
              <a:sym typeface="Eagle Lake"/>
            </a:endParaRPr>
          </a:p>
        </p:txBody>
      </p:sp>
      <p:grpSp>
        <p:nvGrpSpPr>
          <p:cNvPr id="337" name="Google Shape;337;p46"/>
          <p:cNvGrpSpPr/>
          <p:nvPr/>
        </p:nvGrpSpPr>
        <p:grpSpPr>
          <a:xfrm>
            <a:off x="4464275" y="713625"/>
            <a:ext cx="4446911" cy="3434100"/>
            <a:chOff x="4464275" y="713625"/>
            <a:chExt cx="4446911" cy="3434100"/>
          </a:xfrm>
        </p:grpSpPr>
        <p:sp>
          <p:nvSpPr>
            <p:cNvPr id="338" name="Google Shape;338;p46"/>
            <p:cNvSpPr/>
            <p:nvPr/>
          </p:nvSpPr>
          <p:spPr>
            <a:xfrm>
              <a:off x="4893725" y="713625"/>
              <a:ext cx="3588000" cy="563100"/>
            </a:xfrm>
            <a:prstGeom prst="rect">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What emotions does Prince Escalus feel?</a:t>
              </a:r>
              <a:endParaRPr>
                <a:latin typeface="Calibri"/>
                <a:ea typeface="Calibri"/>
                <a:cs typeface="Calibri"/>
                <a:sym typeface="Calibri"/>
              </a:endParaRPr>
            </a:p>
          </p:txBody>
        </p:sp>
        <p:sp>
          <p:nvSpPr>
            <p:cNvPr id="339" name="Google Shape;339;p46"/>
            <p:cNvSpPr/>
            <p:nvPr/>
          </p:nvSpPr>
          <p:spPr>
            <a:xfrm>
              <a:off x="4464275" y="1543825"/>
              <a:ext cx="2029800" cy="429300"/>
            </a:xfrm>
            <a:prstGeom prst="rect">
              <a:avLst/>
            </a:prstGeom>
            <a:solidFill>
              <a:srgbClr val="FCE5C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Angry</a:t>
              </a:r>
              <a:endParaRPr>
                <a:latin typeface="Calibri"/>
                <a:ea typeface="Calibri"/>
                <a:cs typeface="Calibri"/>
                <a:sym typeface="Calibri"/>
              </a:endParaRPr>
            </a:p>
          </p:txBody>
        </p:sp>
        <p:sp>
          <p:nvSpPr>
            <p:cNvPr id="340" name="Google Shape;340;p46"/>
            <p:cNvSpPr/>
            <p:nvPr/>
          </p:nvSpPr>
          <p:spPr>
            <a:xfrm>
              <a:off x="6881386" y="1543825"/>
              <a:ext cx="2029800" cy="429300"/>
            </a:xfrm>
            <a:prstGeom prst="rect">
              <a:avLst/>
            </a:prstGeom>
            <a:solidFill>
              <a:srgbClr val="FCE5C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Righteous</a:t>
              </a:r>
              <a:endParaRPr>
                <a:latin typeface="Calibri"/>
                <a:ea typeface="Calibri"/>
                <a:cs typeface="Calibri"/>
                <a:sym typeface="Calibri"/>
              </a:endParaRPr>
            </a:p>
          </p:txBody>
        </p:sp>
        <p:sp>
          <p:nvSpPr>
            <p:cNvPr id="341" name="Google Shape;341;p46"/>
            <p:cNvSpPr/>
            <p:nvPr/>
          </p:nvSpPr>
          <p:spPr>
            <a:xfrm>
              <a:off x="4464275" y="2087475"/>
              <a:ext cx="2029800" cy="429300"/>
            </a:xfrm>
            <a:prstGeom prst="rect">
              <a:avLst/>
            </a:prstGeom>
            <a:solidFill>
              <a:srgbClr val="FCE5C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Furious</a:t>
              </a:r>
              <a:endParaRPr>
                <a:latin typeface="Calibri"/>
                <a:ea typeface="Calibri"/>
                <a:cs typeface="Calibri"/>
                <a:sym typeface="Calibri"/>
              </a:endParaRPr>
            </a:p>
          </p:txBody>
        </p:sp>
        <p:sp>
          <p:nvSpPr>
            <p:cNvPr id="342" name="Google Shape;342;p46"/>
            <p:cNvSpPr/>
            <p:nvPr/>
          </p:nvSpPr>
          <p:spPr>
            <a:xfrm>
              <a:off x="6881386" y="2087475"/>
              <a:ext cx="2029800" cy="429300"/>
            </a:xfrm>
            <a:prstGeom prst="rect">
              <a:avLst/>
            </a:prstGeom>
            <a:solidFill>
              <a:srgbClr val="FCE5C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Perplexed</a:t>
              </a:r>
              <a:endParaRPr>
                <a:latin typeface="Calibri"/>
                <a:ea typeface="Calibri"/>
                <a:cs typeface="Calibri"/>
                <a:sym typeface="Calibri"/>
              </a:endParaRPr>
            </a:p>
          </p:txBody>
        </p:sp>
        <p:sp>
          <p:nvSpPr>
            <p:cNvPr id="343" name="Google Shape;343;p46"/>
            <p:cNvSpPr/>
            <p:nvPr/>
          </p:nvSpPr>
          <p:spPr>
            <a:xfrm>
              <a:off x="4464275" y="2631125"/>
              <a:ext cx="2029800" cy="429300"/>
            </a:xfrm>
            <a:prstGeom prst="rect">
              <a:avLst/>
            </a:prstGeom>
            <a:solidFill>
              <a:srgbClr val="FCE5C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Passionate</a:t>
              </a:r>
              <a:endParaRPr>
                <a:latin typeface="Calibri"/>
                <a:ea typeface="Calibri"/>
                <a:cs typeface="Calibri"/>
                <a:sym typeface="Calibri"/>
              </a:endParaRPr>
            </a:p>
          </p:txBody>
        </p:sp>
        <p:sp>
          <p:nvSpPr>
            <p:cNvPr id="344" name="Google Shape;344;p46"/>
            <p:cNvSpPr/>
            <p:nvPr/>
          </p:nvSpPr>
          <p:spPr>
            <a:xfrm>
              <a:off x="6881386" y="2631125"/>
              <a:ext cx="2029800" cy="429300"/>
            </a:xfrm>
            <a:prstGeom prst="rect">
              <a:avLst/>
            </a:prstGeom>
            <a:solidFill>
              <a:srgbClr val="FCE5C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Grief-stricken</a:t>
              </a:r>
              <a:endParaRPr>
                <a:latin typeface="Calibri"/>
                <a:ea typeface="Calibri"/>
                <a:cs typeface="Calibri"/>
                <a:sym typeface="Calibri"/>
              </a:endParaRPr>
            </a:p>
          </p:txBody>
        </p:sp>
        <p:sp>
          <p:nvSpPr>
            <p:cNvPr id="345" name="Google Shape;345;p46"/>
            <p:cNvSpPr/>
            <p:nvPr/>
          </p:nvSpPr>
          <p:spPr>
            <a:xfrm>
              <a:off x="4464275" y="3174775"/>
              <a:ext cx="2029800" cy="429300"/>
            </a:xfrm>
            <a:prstGeom prst="rect">
              <a:avLst/>
            </a:prstGeom>
            <a:solidFill>
              <a:srgbClr val="FCE5C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Irritated</a:t>
              </a:r>
              <a:endParaRPr>
                <a:latin typeface="Calibri"/>
                <a:ea typeface="Calibri"/>
                <a:cs typeface="Calibri"/>
                <a:sym typeface="Calibri"/>
              </a:endParaRPr>
            </a:p>
          </p:txBody>
        </p:sp>
        <p:sp>
          <p:nvSpPr>
            <p:cNvPr id="346" name="Google Shape;346;p46"/>
            <p:cNvSpPr/>
            <p:nvPr/>
          </p:nvSpPr>
          <p:spPr>
            <a:xfrm>
              <a:off x="6881386" y="3174775"/>
              <a:ext cx="2029800" cy="429300"/>
            </a:xfrm>
            <a:prstGeom prst="rect">
              <a:avLst/>
            </a:prstGeom>
            <a:solidFill>
              <a:srgbClr val="FCE5C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a:solidFill>
                    <a:schemeClr val="dk1"/>
                  </a:solidFill>
                  <a:latin typeface="Calibri"/>
                  <a:ea typeface="Calibri"/>
                  <a:cs typeface="Calibri"/>
                  <a:sym typeface="Calibri"/>
                </a:rPr>
                <a:t>Enraged</a:t>
              </a:r>
              <a:endParaRPr>
                <a:latin typeface="Calibri"/>
                <a:ea typeface="Calibri"/>
                <a:cs typeface="Calibri"/>
                <a:sym typeface="Calibri"/>
              </a:endParaRPr>
            </a:p>
          </p:txBody>
        </p:sp>
        <p:sp>
          <p:nvSpPr>
            <p:cNvPr id="347" name="Google Shape;347;p46"/>
            <p:cNvSpPr/>
            <p:nvPr/>
          </p:nvSpPr>
          <p:spPr>
            <a:xfrm>
              <a:off x="4464275" y="3718425"/>
              <a:ext cx="2029800" cy="429300"/>
            </a:xfrm>
            <a:prstGeom prst="rect">
              <a:avLst/>
            </a:prstGeom>
            <a:solidFill>
              <a:srgbClr val="FCE5C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Displeased</a:t>
              </a:r>
              <a:endParaRPr>
                <a:latin typeface="Calibri"/>
                <a:ea typeface="Calibri"/>
                <a:cs typeface="Calibri"/>
                <a:sym typeface="Calibri"/>
              </a:endParaRPr>
            </a:p>
          </p:txBody>
        </p:sp>
        <p:sp>
          <p:nvSpPr>
            <p:cNvPr id="348" name="Google Shape;348;p46"/>
            <p:cNvSpPr/>
            <p:nvPr/>
          </p:nvSpPr>
          <p:spPr>
            <a:xfrm>
              <a:off x="6881386" y="3718425"/>
              <a:ext cx="2029800" cy="429300"/>
            </a:xfrm>
            <a:prstGeom prst="rect">
              <a:avLst/>
            </a:prstGeom>
            <a:solidFill>
              <a:srgbClr val="FCE5C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Calibri"/>
                  <a:ea typeface="Calibri"/>
                  <a:cs typeface="Calibri"/>
                  <a:sym typeface="Calibri"/>
                </a:rPr>
                <a:t>Vexed</a:t>
              </a:r>
              <a:endParaRPr>
                <a:latin typeface="Calibri"/>
                <a:ea typeface="Calibri"/>
                <a:cs typeface="Calibri"/>
                <a:sym typeface="Calibri"/>
              </a:endParaRPr>
            </a:p>
          </p:txBody>
        </p:sp>
      </p:grpSp>
      <p:pic>
        <p:nvPicPr>
          <p:cNvPr id="349" name="Google Shape;349;p46"/>
          <p:cNvPicPr preferRelativeResize="0"/>
          <p:nvPr/>
        </p:nvPicPr>
        <p:blipFill>
          <a:blip r:embed="rId3">
            <a:alphaModFix/>
          </a:blip>
          <a:stretch>
            <a:fillRect/>
          </a:stretch>
        </p:blipFill>
        <p:spPr>
          <a:xfrm>
            <a:off x="0" y="470575"/>
            <a:ext cx="4060400" cy="4672925"/>
          </a:xfrm>
          <a:prstGeom prst="rect">
            <a:avLst/>
          </a:prstGeom>
          <a:noFill/>
          <a:ln>
            <a:noFill/>
          </a:ln>
          <a:effectLst>
            <a:outerShdw blurRad="57150" rotWithShape="0" algn="bl" dir="1500000" dist="266700">
              <a:srgbClr val="000000">
                <a:alpha val="50000"/>
              </a:srgbClr>
            </a:outerShdw>
          </a:effectLst>
        </p:spPr>
      </p:pic>
      <p:sp>
        <p:nvSpPr>
          <p:cNvPr id="350" name="Google Shape;350;p46"/>
          <p:cNvSpPr txBox="1"/>
          <p:nvPr/>
        </p:nvSpPr>
        <p:spPr>
          <a:xfrm>
            <a:off x="4350500" y="4147725"/>
            <a:ext cx="4703100" cy="81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600">
                <a:solidFill>
                  <a:schemeClr val="dk1"/>
                </a:solidFill>
                <a:latin typeface="Calibri"/>
                <a:ea typeface="Calibri"/>
                <a:cs typeface="Calibri"/>
                <a:sym typeface="Calibri"/>
              </a:rPr>
              <a:t>As I rode through the streets with my royal guard escort, I was both </a:t>
            </a:r>
            <a:r>
              <a:rPr lang="en-GB" sz="1600" u="sng">
                <a:solidFill>
                  <a:schemeClr val="dk1"/>
                </a:solidFill>
                <a:latin typeface="Calibri"/>
                <a:ea typeface="Calibri"/>
                <a:cs typeface="Calibri"/>
                <a:sym typeface="Calibri"/>
              </a:rPr>
              <a:t>enraged</a:t>
            </a:r>
            <a:r>
              <a:rPr lang="en-GB" sz="1600">
                <a:solidFill>
                  <a:schemeClr val="dk1"/>
                </a:solidFill>
                <a:latin typeface="Calibri"/>
                <a:ea typeface="Calibri"/>
                <a:cs typeface="Calibri"/>
                <a:sym typeface="Calibri"/>
              </a:rPr>
              <a:t> and </a:t>
            </a:r>
            <a:r>
              <a:rPr lang="en-GB" sz="1600" u="sng">
                <a:solidFill>
                  <a:schemeClr val="dk1"/>
                </a:solidFill>
                <a:latin typeface="Calibri"/>
                <a:ea typeface="Calibri"/>
                <a:cs typeface="Calibri"/>
                <a:sym typeface="Calibri"/>
              </a:rPr>
              <a:t>grief-</a:t>
            </a:r>
            <a:r>
              <a:rPr lang="en-GB" sz="1600" u="sng">
                <a:solidFill>
                  <a:schemeClr val="dk1"/>
                </a:solidFill>
                <a:latin typeface="Calibri"/>
                <a:ea typeface="Calibri"/>
                <a:cs typeface="Calibri"/>
                <a:sym typeface="Calibri"/>
              </a:rPr>
              <a:t>stricken</a:t>
            </a:r>
            <a:r>
              <a:rPr lang="en-GB" sz="1600">
                <a:solidFill>
                  <a:schemeClr val="dk1"/>
                </a:solidFill>
                <a:latin typeface="Calibri"/>
                <a:ea typeface="Calibri"/>
                <a:cs typeface="Calibri"/>
                <a:sym typeface="Calibri"/>
              </a:rPr>
              <a:t>. The chaos of the fighting had resulted in so many lives lost.</a:t>
            </a:r>
            <a:endParaRPr sz="1600">
              <a:solidFill>
                <a:schemeClr val="dk1"/>
              </a:solidFill>
              <a:latin typeface="Calibri"/>
              <a:ea typeface="Calibri"/>
              <a:cs typeface="Calibri"/>
              <a:sym typeface="Calibri"/>
            </a:endParaRPr>
          </a:p>
        </p:txBody>
      </p:sp>
      <p:sp>
        <p:nvSpPr>
          <p:cNvPr id="351" name="Google Shape;351;p46"/>
          <p:cNvSpPr txBox="1"/>
          <p:nvPr/>
        </p:nvSpPr>
        <p:spPr>
          <a:xfrm>
            <a:off x="222025" y="4227650"/>
            <a:ext cx="3838500" cy="77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600">
                <a:solidFill>
                  <a:schemeClr val="lt1"/>
                </a:solidFill>
                <a:highlight>
                  <a:srgbClr val="FF0000"/>
                </a:highlight>
                <a:latin typeface="Calibri"/>
                <a:ea typeface="Calibri"/>
                <a:cs typeface="Calibri"/>
                <a:sym typeface="Calibri"/>
              </a:rPr>
              <a:t>“If you ever disturb our streets again, / Your lives shall pay the forfeit of the peace”</a:t>
            </a:r>
            <a:endParaRPr sz="1600">
              <a:solidFill>
                <a:schemeClr val="lt1"/>
              </a:solidFill>
              <a:highlight>
                <a:srgbClr val="FF0000"/>
              </a:highlight>
              <a:latin typeface="Calibri"/>
              <a:ea typeface="Calibri"/>
              <a:cs typeface="Calibri"/>
              <a:sym typeface="Calibri"/>
            </a:endParaRPr>
          </a:p>
          <a:p>
            <a:pPr indent="0" lvl="0" marL="0" rtl="0" algn="l">
              <a:spcBef>
                <a:spcPts val="0"/>
              </a:spcBef>
              <a:spcAft>
                <a:spcPts val="0"/>
              </a:spcAft>
              <a:buNone/>
            </a:pPr>
            <a:r>
              <a:rPr lang="en-GB" sz="1600">
                <a:solidFill>
                  <a:schemeClr val="lt1"/>
                </a:solidFill>
                <a:highlight>
                  <a:srgbClr val="FF0000"/>
                </a:highlight>
                <a:latin typeface="Calibri"/>
                <a:ea typeface="Calibri"/>
                <a:cs typeface="Calibri"/>
                <a:sym typeface="Calibri"/>
              </a:rPr>
              <a:t>- Prince Escalus 1.1.87-88 (page 9)</a:t>
            </a:r>
            <a:endParaRPr sz="1600">
              <a:solidFill>
                <a:schemeClr val="lt1"/>
              </a:solidFill>
              <a:highlight>
                <a:srgbClr val="FF0000"/>
              </a:highlight>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id="356" name="Google Shape;356;p47"/>
          <p:cNvPicPr preferRelativeResize="0"/>
          <p:nvPr/>
        </p:nvPicPr>
        <p:blipFill rotWithShape="1">
          <a:blip r:embed="rId3">
            <a:alphaModFix amt="77000"/>
          </a:blip>
          <a:srcRect b="3335" l="34627" r="3385" t="0"/>
          <a:stretch/>
        </p:blipFill>
        <p:spPr>
          <a:xfrm>
            <a:off x="4060400" y="470575"/>
            <a:ext cx="5083598" cy="4730175"/>
          </a:xfrm>
          <a:prstGeom prst="rect">
            <a:avLst/>
          </a:prstGeom>
          <a:noFill/>
          <a:ln>
            <a:noFill/>
          </a:ln>
        </p:spPr>
      </p:pic>
      <p:sp>
        <p:nvSpPr>
          <p:cNvPr id="357" name="Google Shape;357;p47"/>
          <p:cNvSpPr/>
          <p:nvPr/>
        </p:nvSpPr>
        <p:spPr>
          <a:xfrm>
            <a:off x="-1" y="4975"/>
            <a:ext cx="9144000" cy="465600"/>
          </a:xfrm>
          <a:prstGeom prst="rect">
            <a:avLst/>
          </a:prstGeom>
          <a:solidFill>
            <a:srgbClr val="FFFF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The Prince’s Decree</a:t>
            </a:r>
            <a:endParaRPr sz="4000">
              <a:solidFill>
                <a:schemeClr val="dk1"/>
              </a:solidFill>
              <a:latin typeface="Eagle Lake"/>
              <a:ea typeface="Eagle Lake"/>
              <a:cs typeface="Eagle Lake"/>
              <a:sym typeface="Eagle Lake"/>
            </a:endParaRPr>
          </a:p>
        </p:txBody>
      </p:sp>
      <p:grpSp>
        <p:nvGrpSpPr>
          <p:cNvPr id="358" name="Google Shape;358;p47"/>
          <p:cNvGrpSpPr/>
          <p:nvPr/>
        </p:nvGrpSpPr>
        <p:grpSpPr>
          <a:xfrm rot="-464447">
            <a:off x="6718050" y="843735"/>
            <a:ext cx="2085903" cy="1411083"/>
            <a:chOff x="5897800" y="3335475"/>
            <a:chExt cx="2432500" cy="1645551"/>
          </a:xfrm>
        </p:grpSpPr>
        <p:pic>
          <p:nvPicPr>
            <p:cNvPr id="359" name="Google Shape;359;p47"/>
            <p:cNvPicPr preferRelativeResize="0"/>
            <p:nvPr/>
          </p:nvPicPr>
          <p:blipFill>
            <a:blip r:embed="rId4">
              <a:alphaModFix/>
            </a:blip>
            <a:stretch>
              <a:fillRect/>
            </a:stretch>
          </p:blipFill>
          <p:spPr>
            <a:xfrm>
              <a:off x="7118825" y="3395550"/>
              <a:ext cx="1211475" cy="1525400"/>
            </a:xfrm>
            <a:prstGeom prst="rect">
              <a:avLst/>
            </a:prstGeom>
            <a:noFill/>
            <a:ln cap="flat" cmpd="sng" w="16325">
              <a:solidFill>
                <a:schemeClr val="dk2"/>
              </a:solidFill>
              <a:prstDash val="solid"/>
              <a:round/>
              <a:headEnd len="sm" w="sm" type="none"/>
              <a:tailEnd len="sm" w="sm" type="none"/>
            </a:ln>
          </p:spPr>
        </p:pic>
        <p:pic>
          <p:nvPicPr>
            <p:cNvPr id="360" name="Google Shape;360;p47"/>
            <p:cNvPicPr preferRelativeResize="0"/>
            <p:nvPr/>
          </p:nvPicPr>
          <p:blipFill>
            <a:blip r:embed="rId4">
              <a:alphaModFix/>
            </a:blip>
            <a:stretch>
              <a:fillRect/>
            </a:stretch>
          </p:blipFill>
          <p:spPr>
            <a:xfrm>
              <a:off x="6899525" y="3395550"/>
              <a:ext cx="1211475" cy="1525400"/>
            </a:xfrm>
            <a:prstGeom prst="rect">
              <a:avLst/>
            </a:prstGeom>
            <a:noFill/>
            <a:ln cap="flat" cmpd="sng" w="16325">
              <a:solidFill>
                <a:schemeClr val="dk2"/>
              </a:solidFill>
              <a:prstDash val="solid"/>
              <a:round/>
              <a:headEnd len="sm" w="sm" type="none"/>
              <a:tailEnd len="sm" w="sm" type="none"/>
            </a:ln>
          </p:spPr>
        </p:pic>
        <p:pic>
          <p:nvPicPr>
            <p:cNvPr id="361" name="Google Shape;361;p47"/>
            <p:cNvPicPr preferRelativeResize="0"/>
            <p:nvPr/>
          </p:nvPicPr>
          <p:blipFill>
            <a:blip r:embed="rId4">
              <a:alphaModFix/>
            </a:blip>
            <a:stretch>
              <a:fillRect/>
            </a:stretch>
          </p:blipFill>
          <p:spPr>
            <a:xfrm>
              <a:off x="6661225" y="3395550"/>
              <a:ext cx="1211475" cy="1525400"/>
            </a:xfrm>
            <a:prstGeom prst="rect">
              <a:avLst/>
            </a:prstGeom>
            <a:noFill/>
            <a:ln cap="flat" cmpd="sng" w="16325">
              <a:solidFill>
                <a:schemeClr val="dk2"/>
              </a:solidFill>
              <a:prstDash val="solid"/>
              <a:round/>
              <a:headEnd len="sm" w="sm" type="none"/>
              <a:tailEnd len="sm" w="sm" type="none"/>
            </a:ln>
          </p:spPr>
        </p:pic>
        <p:pic>
          <p:nvPicPr>
            <p:cNvPr id="362" name="Google Shape;362;p47"/>
            <p:cNvPicPr preferRelativeResize="0"/>
            <p:nvPr/>
          </p:nvPicPr>
          <p:blipFill>
            <a:blip r:embed="rId5">
              <a:alphaModFix/>
            </a:blip>
            <a:stretch>
              <a:fillRect/>
            </a:stretch>
          </p:blipFill>
          <p:spPr>
            <a:xfrm>
              <a:off x="5897800" y="3335475"/>
              <a:ext cx="1306900" cy="1645551"/>
            </a:xfrm>
            <a:prstGeom prst="rect">
              <a:avLst/>
            </a:prstGeom>
            <a:noFill/>
            <a:ln cap="flat" cmpd="sng" w="16325">
              <a:solidFill>
                <a:schemeClr val="dk2"/>
              </a:solidFill>
              <a:prstDash val="solid"/>
              <a:round/>
              <a:headEnd len="sm" w="sm" type="none"/>
              <a:tailEnd len="sm" w="sm" type="none"/>
            </a:ln>
            <a:effectLst>
              <a:outerShdw blurRad="49006" rotWithShape="0" algn="bl" dist="57174">
                <a:srgbClr val="000000">
                  <a:alpha val="50000"/>
                </a:srgbClr>
              </a:outerShdw>
            </a:effectLst>
          </p:spPr>
        </p:pic>
      </p:grpSp>
      <p:sp>
        <p:nvSpPr>
          <p:cNvPr id="363" name="Google Shape;363;p47"/>
          <p:cNvSpPr txBox="1"/>
          <p:nvPr/>
        </p:nvSpPr>
        <p:spPr>
          <a:xfrm rot="-476736">
            <a:off x="6632585" y="2318855"/>
            <a:ext cx="1488793" cy="276876"/>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600" u="sng">
                <a:solidFill>
                  <a:srgbClr val="00FFFF"/>
                </a:solidFill>
                <a:latin typeface="Calibri"/>
                <a:ea typeface="Calibri"/>
                <a:cs typeface="Calibri"/>
                <a:sym typeface="Calibri"/>
                <a:hlinkClick r:id="rId6">
                  <a:extLst>
                    <a:ext uri="{A12FA001-AC4F-418D-AE19-62706E023703}">
                      <ahyp:hlinkClr val="tx"/>
                    </a:ext>
                  </a:extLst>
                </a:hlinkClick>
              </a:rPr>
              <a:t>R&amp;J Descriptive</a:t>
            </a:r>
            <a:endParaRPr sz="1600">
              <a:solidFill>
                <a:srgbClr val="00FFFF"/>
              </a:solidFill>
              <a:latin typeface="Calibri"/>
              <a:ea typeface="Calibri"/>
              <a:cs typeface="Calibri"/>
              <a:sym typeface="Calibri"/>
            </a:endParaRPr>
          </a:p>
        </p:txBody>
      </p:sp>
      <p:pic>
        <p:nvPicPr>
          <p:cNvPr id="364" name="Google Shape;364;p47"/>
          <p:cNvPicPr preferRelativeResize="0"/>
          <p:nvPr/>
        </p:nvPicPr>
        <p:blipFill>
          <a:blip r:embed="rId7">
            <a:alphaModFix/>
          </a:blip>
          <a:stretch>
            <a:fillRect/>
          </a:stretch>
        </p:blipFill>
        <p:spPr>
          <a:xfrm>
            <a:off x="0" y="470575"/>
            <a:ext cx="4060400" cy="4672925"/>
          </a:xfrm>
          <a:prstGeom prst="rect">
            <a:avLst/>
          </a:prstGeom>
          <a:noFill/>
          <a:ln>
            <a:noFill/>
          </a:ln>
          <a:effectLst>
            <a:outerShdw blurRad="57150" rotWithShape="0" algn="bl" dir="1500000" dist="266700">
              <a:srgbClr val="000000">
                <a:alpha val="50000"/>
              </a:srgbClr>
            </a:outerShdw>
          </a:effectLst>
        </p:spPr>
      </p:pic>
      <p:grpSp>
        <p:nvGrpSpPr>
          <p:cNvPr id="365" name="Google Shape;365;p47"/>
          <p:cNvGrpSpPr/>
          <p:nvPr/>
        </p:nvGrpSpPr>
        <p:grpSpPr>
          <a:xfrm>
            <a:off x="123939" y="577405"/>
            <a:ext cx="5834146" cy="4459248"/>
            <a:chOff x="123939" y="577405"/>
            <a:chExt cx="5834146" cy="4459248"/>
          </a:xfrm>
        </p:grpSpPr>
        <p:grpSp>
          <p:nvGrpSpPr>
            <p:cNvPr id="366" name="Google Shape;366;p47"/>
            <p:cNvGrpSpPr/>
            <p:nvPr/>
          </p:nvGrpSpPr>
          <p:grpSpPr>
            <a:xfrm>
              <a:off x="3125847" y="577405"/>
              <a:ext cx="2832238" cy="2187178"/>
              <a:chOff x="4464275" y="713625"/>
              <a:chExt cx="4446911" cy="3434100"/>
            </a:xfrm>
          </p:grpSpPr>
          <p:sp>
            <p:nvSpPr>
              <p:cNvPr id="367" name="Google Shape;367;p47"/>
              <p:cNvSpPr/>
              <p:nvPr/>
            </p:nvSpPr>
            <p:spPr>
              <a:xfrm>
                <a:off x="4893725" y="713625"/>
                <a:ext cx="3588000" cy="563100"/>
              </a:xfrm>
              <a:prstGeom prst="rect">
                <a:avLst/>
              </a:prstGeom>
              <a:solidFill>
                <a:srgbClr val="FF00FF"/>
              </a:solidFill>
              <a:ln cap="flat" cmpd="sng" w="6050">
                <a:solidFill>
                  <a:schemeClr val="dk2"/>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Why does he declare a new law on fighting in the streets?</a:t>
                </a:r>
                <a:endParaRPr sz="892">
                  <a:latin typeface="Calibri"/>
                  <a:ea typeface="Calibri"/>
                  <a:cs typeface="Calibri"/>
                  <a:sym typeface="Calibri"/>
                </a:endParaRPr>
              </a:p>
            </p:txBody>
          </p:sp>
          <p:sp>
            <p:nvSpPr>
              <p:cNvPr id="368" name="Google Shape;368;p47"/>
              <p:cNvSpPr/>
              <p:nvPr/>
            </p:nvSpPr>
            <p:spPr>
              <a:xfrm>
                <a:off x="4464275" y="1543825"/>
                <a:ext cx="2029800" cy="429300"/>
              </a:xfrm>
              <a:prstGeom prst="rect">
                <a:avLst/>
              </a:prstGeom>
              <a:solidFill>
                <a:srgbClr val="EAD1DC"/>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Stop the fighting</a:t>
                </a:r>
                <a:endParaRPr sz="892">
                  <a:latin typeface="Calibri"/>
                  <a:ea typeface="Calibri"/>
                  <a:cs typeface="Calibri"/>
                  <a:sym typeface="Calibri"/>
                </a:endParaRPr>
              </a:p>
            </p:txBody>
          </p:sp>
          <p:sp>
            <p:nvSpPr>
              <p:cNvPr id="369" name="Google Shape;369;p47"/>
              <p:cNvSpPr/>
              <p:nvPr/>
            </p:nvSpPr>
            <p:spPr>
              <a:xfrm>
                <a:off x="6881386" y="2087475"/>
                <a:ext cx="2029800" cy="429300"/>
              </a:xfrm>
              <a:prstGeom prst="rect">
                <a:avLst/>
              </a:prstGeom>
              <a:solidFill>
                <a:srgbClr val="EAD1DC"/>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Containing the chaos and restoring order</a:t>
                </a:r>
                <a:endParaRPr sz="892">
                  <a:latin typeface="Calibri"/>
                  <a:ea typeface="Calibri"/>
                  <a:cs typeface="Calibri"/>
                  <a:sym typeface="Calibri"/>
                </a:endParaRPr>
              </a:p>
            </p:txBody>
          </p:sp>
          <p:sp>
            <p:nvSpPr>
              <p:cNvPr id="370" name="Google Shape;370;p47"/>
              <p:cNvSpPr/>
              <p:nvPr/>
            </p:nvSpPr>
            <p:spPr>
              <a:xfrm>
                <a:off x="4464275" y="2087475"/>
                <a:ext cx="2029800" cy="429300"/>
              </a:xfrm>
              <a:prstGeom prst="rect">
                <a:avLst/>
              </a:prstGeom>
              <a:solidFill>
                <a:srgbClr val="EAD1DC"/>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Prevent further bloodshed</a:t>
                </a:r>
                <a:endParaRPr sz="892">
                  <a:latin typeface="Calibri"/>
                  <a:ea typeface="Calibri"/>
                  <a:cs typeface="Calibri"/>
                  <a:sym typeface="Calibri"/>
                </a:endParaRPr>
              </a:p>
            </p:txBody>
          </p:sp>
          <p:sp>
            <p:nvSpPr>
              <p:cNvPr id="371" name="Google Shape;371;p47"/>
              <p:cNvSpPr/>
              <p:nvPr/>
            </p:nvSpPr>
            <p:spPr>
              <a:xfrm>
                <a:off x="6881386" y="2631125"/>
                <a:ext cx="2029800" cy="429300"/>
              </a:xfrm>
              <a:prstGeom prst="rect">
                <a:avLst/>
              </a:prstGeom>
              <a:solidFill>
                <a:srgbClr val="EAD1DC"/>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Stop further escalation of conflict</a:t>
                </a:r>
                <a:endParaRPr sz="892">
                  <a:latin typeface="Calibri"/>
                  <a:ea typeface="Calibri"/>
                  <a:cs typeface="Calibri"/>
                  <a:sym typeface="Calibri"/>
                </a:endParaRPr>
              </a:p>
            </p:txBody>
          </p:sp>
          <p:sp>
            <p:nvSpPr>
              <p:cNvPr id="372" name="Google Shape;372;p47"/>
              <p:cNvSpPr/>
              <p:nvPr/>
            </p:nvSpPr>
            <p:spPr>
              <a:xfrm>
                <a:off x="4464275" y="2631125"/>
                <a:ext cx="2029800" cy="429300"/>
              </a:xfrm>
              <a:prstGeom prst="rect">
                <a:avLst/>
              </a:prstGeom>
              <a:solidFill>
                <a:srgbClr val="EAD1DC"/>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Anger at the Capulet and Montague feud</a:t>
                </a:r>
                <a:endParaRPr sz="892">
                  <a:latin typeface="Calibri"/>
                  <a:ea typeface="Calibri"/>
                  <a:cs typeface="Calibri"/>
                  <a:sym typeface="Calibri"/>
                </a:endParaRPr>
              </a:p>
            </p:txBody>
          </p:sp>
          <p:sp>
            <p:nvSpPr>
              <p:cNvPr id="373" name="Google Shape;373;p47"/>
              <p:cNvSpPr/>
              <p:nvPr/>
            </p:nvSpPr>
            <p:spPr>
              <a:xfrm>
                <a:off x="6881386" y="3174775"/>
                <a:ext cx="2029800" cy="429300"/>
              </a:xfrm>
              <a:prstGeom prst="rect">
                <a:avLst/>
              </a:prstGeom>
              <a:solidFill>
                <a:srgbClr val="EAD1DC"/>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solidFill>
                      <a:schemeClr val="dk1"/>
                    </a:solidFill>
                    <a:latin typeface="Calibri"/>
                    <a:ea typeface="Calibri"/>
                    <a:cs typeface="Calibri"/>
                    <a:sym typeface="Calibri"/>
                  </a:rPr>
                  <a:t>Prioritising the safety of the citizens of Verona</a:t>
                </a:r>
                <a:endParaRPr sz="892">
                  <a:latin typeface="Calibri"/>
                  <a:ea typeface="Calibri"/>
                  <a:cs typeface="Calibri"/>
                  <a:sym typeface="Calibri"/>
                </a:endParaRPr>
              </a:p>
            </p:txBody>
          </p:sp>
          <p:sp>
            <p:nvSpPr>
              <p:cNvPr id="374" name="Google Shape;374;p47"/>
              <p:cNvSpPr/>
              <p:nvPr/>
            </p:nvSpPr>
            <p:spPr>
              <a:xfrm>
                <a:off x="4464275" y="3174775"/>
                <a:ext cx="2029800" cy="429300"/>
              </a:xfrm>
              <a:prstGeom prst="rect">
                <a:avLst/>
              </a:prstGeom>
              <a:solidFill>
                <a:srgbClr val="EAD1DC"/>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Threatened both houses with penalty of death</a:t>
                </a:r>
                <a:endParaRPr sz="892">
                  <a:latin typeface="Calibri"/>
                  <a:ea typeface="Calibri"/>
                  <a:cs typeface="Calibri"/>
                  <a:sym typeface="Calibri"/>
                </a:endParaRPr>
              </a:p>
            </p:txBody>
          </p:sp>
          <p:sp>
            <p:nvSpPr>
              <p:cNvPr id="375" name="Google Shape;375;p47"/>
              <p:cNvSpPr/>
              <p:nvPr/>
            </p:nvSpPr>
            <p:spPr>
              <a:xfrm>
                <a:off x="6881386" y="3718425"/>
                <a:ext cx="2029800" cy="429300"/>
              </a:xfrm>
              <a:prstGeom prst="rect">
                <a:avLst/>
              </a:prstGeom>
              <a:solidFill>
                <a:srgbClr val="EAD1DC"/>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solidFill>
                      <a:schemeClr val="dk1"/>
                    </a:solidFill>
                    <a:latin typeface="Calibri"/>
                    <a:ea typeface="Calibri"/>
                    <a:cs typeface="Calibri"/>
                    <a:sym typeface="Calibri"/>
                  </a:rPr>
                  <a:t>Traditional warnings do not work</a:t>
                </a:r>
                <a:endParaRPr sz="892">
                  <a:latin typeface="Calibri"/>
                  <a:ea typeface="Calibri"/>
                  <a:cs typeface="Calibri"/>
                  <a:sym typeface="Calibri"/>
                </a:endParaRPr>
              </a:p>
            </p:txBody>
          </p:sp>
          <p:sp>
            <p:nvSpPr>
              <p:cNvPr id="376" name="Google Shape;376;p47"/>
              <p:cNvSpPr/>
              <p:nvPr/>
            </p:nvSpPr>
            <p:spPr>
              <a:xfrm>
                <a:off x="4464275" y="3718425"/>
                <a:ext cx="2029800" cy="429300"/>
              </a:xfrm>
              <a:prstGeom prst="rect">
                <a:avLst/>
              </a:prstGeom>
              <a:solidFill>
                <a:srgbClr val="EAD1DC"/>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For peace in Verona</a:t>
                </a:r>
                <a:endParaRPr sz="892">
                  <a:latin typeface="Calibri"/>
                  <a:ea typeface="Calibri"/>
                  <a:cs typeface="Calibri"/>
                  <a:sym typeface="Calibri"/>
                </a:endParaRPr>
              </a:p>
            </p:txBody>
          </p:sp>
          <p:sp>
            <p:nvSpPr>
              <p:cNvPr id="377" name="Google Shape;377;p47"/>
              <p:cNvSpPr/>
              <p:nvPr/>
            </p:nvSpPr>
            <p:spPr>
              <a:xfrm>
                <a:off x="6881386" y="1543825"/>
                <a:ext cx="2029800" cy="429300"/>
              </a:xfrm>
              <a:prstGeom prst="rect">
                <a:avLst/>
              </a:prstGeom>
              <a:solidFill>
                <a:srgbClr val="EAD1DC"/>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Ending violence</a:t>
                </a:r>
                <a:endParaRPr sz="892">
                  <a:latin typeface="Calibri"/>
                  <a:ea typeface="Calibri"/>
                  <a:cs typeface="Calibri"/>
                  <a:sym typeface="Calibri"/>
                </a:endParaRPr>
              </a:p>
            </p:txBody>
          </p:sp>
        </p:grpSp>
        <p:grpSp>
          <p:nvGrpSpPr>
            <p:cNvPr id="378" name="Google Shape;378;p47"/>
            <p:cNvGrpSpPr/>
            <p:nvPr/>
          </p:nvGrpSpPr>
          <p:grpSpPr>
            <a:xfrm>
              <a:off x="123939" y="577413"/>
              <a:ext cx="2832238" cy="2187178"/>
              <a:chOff x="4464275" y="713625"/>
              <a:chExt cx="4446911" cy="3434100"/>
            </a:xfrm>
          </p:grpSpPr>
          <p:sp>
            <p:nvSpPr>
              <p:cNvPr id="379" name="Google Shape;379;p47"/>
              <p:cNvSpPr/>
              <p:nvPr/>
            </p:nvSpPr>
            <p:spPr>
              <a:xfrm>
                <a:off x="4893725" y="713625"/>
                <a:ext cx="3588000" cy="563100"/>
              </a:xfrm>
              <a:prstGeom prst="rect">
                <a:avLst/>
              </a:prstGeom>
              <a:solidFill>
                <a:srgbClr val="FF9900"/>
              </a:solidFill>
              <a:ln cap="flat" cmpd="sng" w="6050">
                <a:solidFill>
                  <a:schemeClr val="dk2"/>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What emotions does Prince Escalus feel?</a:t>
                </a:r>
                <a:endParaRPr sz="892">
                  <a:latin typeface="Calibri"/>
                  <a:ea typeface="Calibri"/>
                  <a:cs typeface="Calibri"/>
                  <a:sym typeface="Calibri"/>
                </a:endParaRPr>
              </a:p>
            </p:txBody>
          </p:sp>
          <p:sp>
            <p:nvSpPr>
              <p:cNvPr id="380" name="Google Shape;380;p47"/>
              <p:cNvSpPr/>
              <p:nvPr/>
            </p:nvSpPr>
            <p:spPr>
              <a:xfrm>
                <a:off x="4464275" y="1543825"/>
                <a:ext cx="2029800" cy="429300"/>
              </a:xfrm>
              <a:prstGeom prst="rect">
                <a:avLst/>
              </a:prstGeom>
              <a:solidFill>
                <a:srgbClr val="FCE5CD"/>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Angry</a:t>
                </a:r>
                <a:endParaRPr sz="892">
                  <a:latin typeface="Calibri"/>
                  <a:ea typeface="Calibri"/>
                  <a:cs typeface="Calibri"/>
                  <a:sym typeface="Calibri"/>
                </a:endParaRPr>
              </a:p>
            </p:txBody>
          </p:sp>
          <p:sp>
            <p:nvSpPr>
              <p:cNvPr id="381" name="Google Shape;381;p47"/>
              <p:cNvSpPr/>
              <p:nvPr/>
            </p:nvSpPr>
            <p:spPr>
              <a:xfrm>
                <a:off x="6881386" y="1543825"/>
                <a:ext cx="2029800" cy="429300"/>
              </a:xfrm>
              <a:prstGeom prst="rect">
                <a:avLst/>
              </a:prstGeom>
              <a:solidFill>
                <a:srgbClr val="FCE5CD"/>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Righteous</a:t>
                </a:r>
                <a:endParaRPr sz="892">
                  <a:latin typeface="Calibri"/>
                  <a:ea typeface="Calibri"/>
                  <a:cs typeface="Calibri"/>
                  <a:sym typeface="Calibri"/>
                </a:endParaRPr>
              </a:p>
            </p:txBody>
          </p:sp>
          <p:sp>
            <p:nvSpPr>
              <p:cNvPr id="382" name="Google Shape;382;p47"/>
              <p:cNvSpPr/>
              <p:nvPr/>
            </p:nvSpPr>
            <p:spPr>
              <a:xfrm>
                <a:off x="4464275" y="2087475"/>
                <a:ext cx="2029800" cy="429300"/>
              </a:xfrm>
              <a:prstGeom prst="rect">
                <a:avLst/>
              </a:prstGeom>
              <a:solidFill>
                <a:srgbClr val="FCE5CD"/>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Furious</a:t>
                </a:r>
                <a:endParaRPr sz="892">
                  <a:latin typeface="Calibri"/>
                  <a:ea typeface="Calibri"/>
                  <a:cs typeface="Calibri"/>
                  <a:sym typeface="Calibri"/>
                </a:endParaRPr>
              </a:p>
            </p:txBody>
          </p:sp>
          <p:sp>
            <p:nvSpPr>
              <p:cNvPr id="383" name="Google Shape;383;p47"/>
              <p:cNvSpPr/>
              <p:nvPr/>
            </p:nvSpPr>
            <p:spPr>
              <a:xfrm>
                <a:off x="6881386" y="2087475"/>
                <a:ext cx="2029800" cy="429300"/>
              </a:xfrm>
              <a:prstGeom prst="rect">
                <a:avLst/>
              </a:prstGeom>
              <a:solidFill>
                <a:srgbClr val="FCE5CD"/>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Perplexed</a:t>
                </a:r>
                <a:endParaRPr sz="892">
                  <a:latin typeface="Calibri"/>
                  <a:ea typeface="Calibri"/>
                  <a:cs typeface="Calibri"/>
                  <a:sym typeface="Calibri"/>
                </a:endParaRPr>
              </a:p>
            </p:txBody>
          </p:sp>
          <p:sp>
            <p:nvSpPr>
              <p:cNvPr id="384" name="Google Shape;384;p47"/>
              <p:cNvSpPr/>
              <p:nvPr/>
            </p:nvSpPr>
            <p:spPr>
              <a:xfrm>
                <a:off x="4464275" y="2631125"/>
                <a:ext cx="2029800" cy="429300"/>
              </a:xfrm>
              <a:prstGeom prst="rect">
                <a:avLst/>
              </a:prstGeom>
              <a:solidFill>
                <a:srgbClr val="FCE5CD"/>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Passionate</a:t>
                </a:r>
                <a:endParaRPr sz="892">
                  <a:latin typeface="Calibri"/>
                  <a:ea typeface="Calibri"/>
                  <a:cs typeface="Calibri"/>
                  <a:sym typeface="Calibri"/>
                </a:endParaRPr>
              </a:p>
            </p:txBody>
          </p:sp>
          <p:sp>
            <p:nvSpPr>
              <p:cNvPr id="385" name="Google Shape;385;p47"/>
              <p:cNvSpPr/>
              <p:nvPr/>
            </p:nvSpPr>
            <p:spPr>
              <a:xfrm>
                <a:off x="6881386" y="2631125"/>
                <a:ext cx="2029800" cy="429300"/>
              </a:xfrm>
              <a:prstGeom prst="rect">
                <a:avLst/>
              </a:prstGeom>
              <a:solidFill>
                <a:srgbClr val="FCE5CD"/>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Grief-stricken</a:t>
                </a:r>
                <a:endParaRPr sz="892">
                  <a:latin typeface="Calibri"/>
                  <a:ea typeface="Calibri"/>
                  <a:cs typeface="Calibri"/>
                  <a:sym typeface="Calibri"/>
                </a:endParaRPr>
              </a:p>
            </p:txBody>
          </p:sp>
          <p:sp>
            <p:nvSpPr>
              <p:cNvPr id="386" name="Google Shape;386;p47"/>
              <p:cNvSpPr/>
              <p:nvPr/>
            </p:nvSpPr>
            <p:spPr>
              <a:xfrm>
                <a:off x="4464275" y="3174775"/>
                <a:ext cx="2029800" cy="429300"/>
              </a:xfrm>
              <a:prstGeom prst="rect">
                <a:avLst/>
              </a:prstGeom>
              <a:solidFill>
                <a:srgbClr val="FCE5CD"/>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Irritated</a:t>
                </a:r>
                <a:endParaRPr sz="892">
                  <a:latin typeface="Calibri"/>
                  <a:ea typeface="Calibri"/>
                  <a:cs typeface="Calibri"/>
                  <a:sym typeface="Calibri"/>
                </a:endParaRPr>
              </a:p>
            </p:txBody>
          </p:sp>
          <p:sp>
            <p:nvSpPr>
              <p:cNvPr id="387" name="Google Shape;387;p47"/>
              <p:cNvSpPr/>
              <p:nvPr/>
            </p:nvSpPr>
            <p:spPr>
              <a:xfrm>
                <a:off x="6881386" y="3174775"/>
                <a:ext cx="2029800" cy="429300"/>
              </a:xfrm>
              <a:prstGeom prst="rect">
                <a:avLst/>
              </a:prstGeom>
              <a:solidFill>
                <a:srgbClr val="FCE5CD"/>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solidFill>
                      <a:schemeClr val="dk1"/>
                    </a:solidFill>
                    <a:latin typeface="Calibri"/>
                    <a:ea typeface="Calibri"/>
                    <a:cs typeface="Calibri"/>
                    <a:sym typeface="Calibri"/>
                  </a:rPr>
                  <a:t>Enraged</a:t>
                </a:r>
                <a:endParaRPr sz="892">
                  <a:latin typeface="Calibri"/>
                  <a:ea typeface="Calibri"/>
                  <a:cs typeface="Calibri"/>
                  <a:sym typeface="Calibri"/>
                </a:endParaRPr>
              </a:p>
            </p:txBody>
          </p:sp>
          <p:sp>
            <p:nvSpPr>
              <p:cNvPr id="388" name="Google Shape;388;p47"/>
              <p:cNvSpPr/>
              <p:nvPr/>
            </p:nvSpPr>
            <p:spPr>
              <a:xfrm>
                <a:off x="4464275" y="3718425"/>
                <a:ext cx="2029800" cy="429300"/>
              </a:xfrm>
              <a:prstGeom prst="rect">
                <a:avLst/>
              </a:prstGeom>
              <a:solidFill>
                <a:srgbClr val="FCE5CD"/>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Displeased</a:t>
                </a:r>
                <a:endParaRPr sz="892">
                  <a:latin typeface="Calibri"/>
                  <a:ea typeface="Calibri"/>
                  <a:cs typeface="Calibri"/>
                  <a:sym typeface="Calibri"/>
                </a:endParaRPr>
              </a:p>
            </p:txBody>
          </p:sp>
          <p:sp>
            <p:nvSpPr>
              <p:cNvPr id="389" name="Google Shape;389;p47"/>
              <p:cNvSpPr/>
              <p:nvPr/>
            </p:nvSpPr>
            <p:spPr>
              <a:xfrm>
                <a:off x="6881386" y="3718425"/>
                <a:ext cx="2029800" cy="429300"/>
              </a:xfrm>
              <a:prstGeom prst="rect">
                <a:avLst/>
              </a:prstGeom>
              <a:solidFill>
                <a:srgbClr val="FCE5CD"/>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Vexed</a:t>
                </a:r>
                <a:endParaRPr sz="892">
                  <a:latin typeface="Calibri"/>
                  <a:ea typeface="Calibri"/>
                  <a:cs typeface="Calibri"/>
                  <a:sym typeface="Calibri"/>
                </a:endParaRPr>
              </a:p>
            </p:txBody>
          </p:sp>
        </p:grpSp>
        <p:sp>
          <p:nvSpPr>
            <p:cNvPr id="390" name="Google Shape;390;p47"/>
            <p:cNvSpPr/>
            <p:nvPr/>
          </p:nvSpPr>
          <p:spPr>
            <a:xfrm>
              <a:off x="397592" y="2849111"/>
              <a:ext cx="2285700" cy="358500"/>
            </a:xfrm>
            <a:prstGeom prst="rect">
              <a:avLst/>
            </a:prstGeom>
            <a:solidFill>
              <a:srgbClr val="00FF00"/>
            </a:solidFill>
            <a:ln cap="flat" cmpd="sng" w="6050">
              <a:solidFill>
                <a:schemeClr val="dk2"/>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How would you describe a ruler like Prince Escalus?</a:t>
              </a:r>
              <a:endParaRPr sz="892">
                <a:latin typeface="Calibri"/>
                <a:ea typeface="Calibri"/>
                <a:cs typeface="Calibri"/>
                <a:sym typeface="Calibri"/>
              </a:endParaRPr>
            </a:p>
          </p:txBody>
        </p:sp>
        <p:sp>
          <p:nvSpPr>
            <p:cNvPr id="391" name="Google Shape;391;p47"/>
            <p:cNvSpPr/>
            <p:nvPr/>
          </p:nvSpPr>
          <p:spPr>
            <a:xfrm>
              <a:off x="124050" y="3377917"/>
              <a:ext cx="1292700" cy="273600"/>
            </a:xfrm>
            <a:prstGeom prst="rect">
              <a:avLst/>
            </a:prstGeom>
            <a:solidFill>
              <a:srgbClr val="D9EAD3"/>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Imperious</a:t>
              </a:r>
              <a:endParaRPr sz="892">
                <a:latin typeface="Calibri"/>
                <a:ea typeface="Calibri"/>
                <a:cs typeface="Calibri"/>
                <a:sym typeface="Calibri"/>
              </a:endParaRPr>
            </a:p>
          </p:txBody>
        </p:sp>
        <p:sp>
          <p:nvSpPr>
            <p:cNvPr id="392" name="Google Shape;392;p47"/>
            <p:cNvSpPr/>
            <p:nvPr/>
          </p:nvSpPr>
          <p:spPr>
            <a:xfrm>
              <a:off x="1663652" y="3377917"/>
              <a:ext cx="1292700" cy="273600"/>
            </a:xfrm>
            <a:prstGeom prst="rect">
              <a:avLst/>
            </a:prstGeom>
            <a:solidFill>
              <a:srgbClr val="D9EAD3"/>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Princely</a:t>
              </a:r>
              <a:endParaRPr sz="892">
                <a:latin typeface="Calibri"/>
                <a:ea typeface="Calibri"/>
                <a:cs typeface="Calibri"/>
                <a:sym typeface="Calibri"/>
              </a:endParaRPr>
            </a:p>
          </p:txBody>
        </p:sp>
        <p:sp>
          <p:nvSpPr>
            <p:cNvPr id="393" name="Google Shape;393;p47"/>
            <p:cNvSpPr/>
            <p:nvPr/>
          </p:nvSpPr>
          <p:spPr>
            <a:xfrm>
              <a:off x="124050" y="3724201"/>
              <a:ext cx="1292700" cy="273600"/>
            </a:xfrm>
            <a:prstGeom prst="rect">
              <a:avLst/>
            </a:prstGeom>
            <a:solidFill>
              <a:srgbClr val="D9EAD3"/>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Regal</a:t>
              </a:r>
              <a:endParaRPr sz="892">
                <a:latin typeface="Calibri"/>
                <a:ea typeface="Calibri"/>
                <a:cs typeface="Calibri"/>
                <a:sym typeface="Calibri"/>
              </a:endParaRPr>
            </a:p>
          </p:txBody>
        </p:sp>
        <p:sp>
          <p:nvSpPr>
            <p:cNvPr id="394" name="Google Shape;394;p47"/>
            <p:cNvSpPr/>
            <p:nvPr/>
          </p:nvSpPr>
          <p:spPr>
            <a:xfrm>
              <a:off x="1663652" y="3724201"/>
              <a:ext cx="1292700" cy="273600"/>
            </a:xfrm>
            <a:prstGeom prst="rect">
              <a:avLst/>
            </a:prstGeom>
            <a:solidFill>
              <a:srgbClr val="D9EAD3"/>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Reigning Sovereign</a:t>
              </a:r>
              <a:endParaRPr sz="892">
                <a:latin typeface="Calibri"/>
                <a:ea typeface="Calibri"/>
                <a:cs typeface="Calibri"/>
                <a:sym typeface="Calibri"/>
              </a:endParaRPr>
            </a:p>
          </p:txBody>
        </p:sp>
        <p:sp>
          <p:nvSpPr>
            <p:cNvPr id="395" name="Google Shape;395;p47"/>
            <p:cNvSpPr/>
            <p:nvPr/>
          </p:nvSpPr>
          <p:spPr>
            <a:xfrm>
              <a:off x="124050" y="4070485"/>
              <a:ext cx="1292700" cy="273600"/>
            </a:xfrm>
            <a:prstGeom prst="rect">
              <a:avLst/>
            </a:prstGeom>
            <a:solidFill>
              <a:srgbClr val="D9EAD3"/>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Powerful</a:t>
              </a:r>
              <a:endParaRPr sz="892">
                <a:latin typeface="Calibri"/>
                <a:ea typeface="Calibri"/>
                <a:cs typeface="Calibri"/>
                <a:sym typeface="Calibri"/>
              </a:endParaRPr>
            </a:p>
          </p:txBody>
        </p:sp>
        <p:sp>
          <p:nvSpPr>
            <p:cNvPr id="396" name="Google Shape;396;p47"/>
            <p:cNvSpPr/>
            <p:nvPr/>
          </p:nvSpPr>
          <p:spPr>
            <a:xfrm>
              <a:off x="1663652" y="4070485"/>
              <a:ext cx="1292700" cy="273600"/>
            </a:xfrm>
            <a:prstGeom prst="rect">
              <a:avLst/>
            </a:prstGeom>
            <a:solidFill>
              <a:srgbClr val="D9EAD3"/>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Judicious</a:t>
              </a:r>
              <a:endParaRPr sz="892">
                <a:latin typeface="Calibri"/>
                <a:ea typeface="Calibri"/>
                <a:cs typeface="Calibri"/>
                <a:sym typeface="Calibri"/>
              </a:endParaRPr>
            </a:p>
          </p:txBody>
        </p:sp>
        <p:sp>
          <p:nvSpPr>
            <p:cNvPr id="397" name="Google Shape;397;p47"/>
            <p:cNvSpPr/>
            <p:nvPr/>
          </p:nvSpPr>
          <p:spPr>
            <a:xfrm>
              <a:off x="124050" y="4416769"/>
              <a:ext cx="1292700" cy="273600"/>
            </a:xfrm>
            <a:prstGeom prst="rect">
              <a:avLst/>
            </a:prstGeom>
            <a:solidFill>
              <a:srgbClr val="D9EAD3"/>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Authoritative</a:t>
              </a:r>
              <a:endParaRPr sz="892">
                <a:latin typeface="Calibri"/>
                <a:ea typeface="Calibri"/>
                <a:cs typeface="Calibri"/>
                <a:sym typeface="Calibri"/>
              </a:endParaRPr>
            </a:p>
          </p:txBody>
        </p:sp>
        <p:sp>
          <p:nvSpPr>
            <p:cNvPr id="398" name="Google Shape;398;p47"/>
            <p:cNvSpPr/>
            <p:nvPr/>
          </p:nvSpPr>
          <p:spPr>
            <a:xfrm>
              <a:off x="1663652" y="4416769"/>
              <a:ext cx="1292700" cy="273600"/>
            </a:xfrm>
            <a:prstGeom prst="rect">
              <a:avLst/>
            </a:prstGeom>
            <a:solidFill>
              <a:srgbClr val="D9EAD3"/>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solidFill>
                    <a:schemeClr val="dk1"/>
                  </a:solidFill>
                  <a:latin typeface="Calibri"/>
                  <a:ea typeface="Calibri"/>
                  <a:cs typeface="Calibri"/>
                  <a:sym typeface="Calibri"/>
                </a:rPr>
                <a:t>Stately</a:t>
              </a:r>
              <a:endParaRPr sz="892">
                <a:latin typeface="Calibri"/>
                <a:ea typeface="Calibri"/>
                <a:cs typeface="Calibri"/>
                <a:sym typeface="Calibri"/>
              </a:endParaRPr>
            </a:p>
          </p:txBody>
        </p:sp>
        <p:sp>
          <p:nvSpPr>
            <p:cNvPr id="399" name="Google Shape;399;p47"/>
            <p:cNvSpPr/>
            <p:nvPr/>
          </p:nvSpPr>
          <p:spPr>
            <a:xfrm>
              <a:off x="124050" y="4763053"/>
              <a:ext cx="1292700" cy="273600"/>
            </a:xfrm>
            <a:prstGeom prst="rect">
              <a:avLst/>
            </a:prstGeom>
            <a:solidFill>
              <a:srgbClr val="D9EAD3"/>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Peace-broker</a:t>
              </a:r>
              <a:endParaRPr sz="892">
                <a:latin typeface="Calibri"/>
                <a:ea typeface="Calibri"/>
                <a:cs typeface="Calibri"/>
                <a:sym typeface="Calibri"/>
              </a:endParaRPr>
            </a:p>
          </p:txBody>
        </p:sp>
        <p:sp>
          <p:nvSpPr>
            <p:cNvPr id="400" name="Google Shape;400;p47"/>
            <p:cNvSpPr/>
            <p:nvPr/>
          </p:nvSpPr>
          <p:spPr>
            <a:xfrm>
              <a:off x="1663652" y="4763053"/>
              <a:ext cx="1292700" cy="273600"/>
            </a:xfrm>
            <a:prstGeom prst="rect">
              <a:avLst/>
            </a:prstGeom>
            <a:solidFill>
              <a:srgbClr val="D9EAD3"/>
            </a:solidFill>
            <a:ln cap="flat" cmpd="sng" w="6050">
              <a:solidFill>
                <a:schemeClr val="dk1"/>
              </a:solidFill>
              <a:prstDash val="solid"/>
              <a:round/>
              <a:headEnd len="sm" w="sm" type="none"/>
              <a:tailEnd len="sm" w="sm" type="none"/>
            </a:ln>
          </p:spPr>
          <p:txBody>
            <a:bodyPr anchorCtr="0" anchor="ctr" bIns="58225" lIns="58225" spcFirstLastPara="1" rIns="58225" wrap="square" tIns="58225">
              <a:noAutofit/>
            </a:bodyPr>
            <a:lstStyle/>
            <a:p>
              <a:pPr indent="0" lvl="0" marL="0" rtl="0" algn="ctr">
                <a:spcBef>
                  <a:spcPts val="0"/>
                </a:spcBef>
                <a:spcAft>
                  <a:spcPts val="0"/>
                </a:spcAft>
                <a:buNone/>
              </a:pPr>
              <a:r>
                <a:rPr lang="en-GB" sz="892">
                  <a:latin typeface="Calibri"/>
                  <a:ea typeface="Calibri"/>
                  <a:cs typeface="Calibri"/>
                  <a:sym typeface="Calibri"/>
                </a:rPr>
                <a:t>Leader</a:t>
              </a:r>
              <a:endParaRPr sz="892">
                <a:latin typeface="Calibri"/>
                <a:ea typeface="Calibri"/>
                <a:cs typeface="Calibri"/>
                <a:sym typeface="Calibri"/>
              </a:endParaRPr>
            </a:p>
          </p:txBody>
        </p:sp>
      </p:grpSp>
      <p:pic>
        <p:nvPicPr>
          <p:cNvPr id="401" name="Google Shape;401;p47"/>
          <p:cNvPicPr preferRelativeResize="0"/>
          <p:nvPr/>
        </p:nvPicPr>
        <p:blipFill rotWithShape="1">
          <a:blip r:embed="rId8">
            <a:alphaModFix/>
          </a:blip>
          <a:srcRect b="0" l="61293" r="0" t="0"/>
          <a:stretch/>
        </p:blipFill>
        <p:spPr>
          <a:xfrm>
            <a:off x="7571725" y="2526200"/>
            <a:ext cx="1572276" cy="2674550"/>
          </a:xfrm>
          <a:prstGeom prst="rect">
            <a:avLst/>
          </a:prstGeom>
          <a:noFill/>
          <a:ln>
            <a:noFill/>
          </a:ln>
        </p:spPr>
      </p:pic>
      <p:graphicFrame>
        <p:nvGraphicFramePr>
          <p:cNvPr id="402" name="Google Shape;402;p47"/>
          <p:cNvGraphicFramePr/>
          <p:nvPr/>
        </p:nvGraphicFramePr>
        <p:xfrm>
          <a:off x="4101825" y="3792475"/>
          <a:ext cx="3000000" cy="3000000"/>
        </p:xfrm>
        <a:graphic>
          <a:graphicData uri="http://schemas.openxmlformats.org/drawingml/2006/table">
            <a:tbl>
              <a:tblPr>
                <a:noFill/>
                <a:tableStyleId>{1CF52F2A-A913-4521-B901-663ABCF51C99}</a:tableStyleId>
              </a:tblPr>
              <a:tblGrid>
                <a:gridCol w="4120025"/>
              </a:tblGrid>
              <a:tr h="1111275">
                <a:tc>
                  <a:txBody>
                    <a:bodyPr/>
                    <a:lstStyle/>
                    <a:p>
                      <a:pPr indent="0" lvl="0" marL="0" rtl="0" algn="ctr">
                        <a:lnSpc>
                          <a:spcPct val="115000"/>
                        </a:lnSpc>
                        <a:spcBef>
                          <a:spcPts val="0"/>
                        </a:spcBef>
                        <a:spcAft>
                          <a:spcPts val="0"/>
                        </a:spcAft>
                        <a:buNone/>
                      </a:pPr>
                      <a:r>
                        <a:rPr b="1" lang="en-GB" sz="1500">
                          <a:solidFill>
                            <a:srgbClr val="000000"/>
                          </a:solidFill>
                          <a:highlight>
                            <a:srgbClr val="FFFFFF"/>
                          </a:highlight>
                        </a:rPr>
                        <a:t>I am </a:t>
                      </a:r>
                      <a:r>
                        <a:rPr b="1" lang="en-GB" sz="1500" u="sng">
                          <a:highlight>
                            <a:srgbClr val="FFFFFF"/>
                          </a:highlight>
                        </a:rPr>
                        <a:t>Lord Capulet</a:t>
                      </a:r>
                      <a:r>
                        <a:rPr b="1" lang="en-GB" sz="1500">
                          <a:highlight>
                            <a:srgbClr val="FFFFFF"/>
                          </a:highlight>
                        </a:rPr>
                        <a:t> </a:t>
                      </a:r>
                      <a:r>
                        <a:rPr b="1" lang="en-GB" sz="1500">
                          <a:solidFill>
                            <a:srgbClr val="000000"/>
                          </a:solidFill>
                          <a:highlight>
                            <a:srgbClr val="FFFFFF"/>
                          </a:highlight>
                        </a:rPr>
                        <a:t>at the moment when </a:t>
                      </a:r>
                      <a:r>
                        <a:rPr b="1" lang="en-GB" sz="1500">
                          <a:highlight>
                            <a:srgbClr val="FFFFFF"/>
                          </a:highlight>
                        </a:rPr>
                        <a:t>the Prince gravely declares a new law in Verona</a:t>
                      </a:r>
                      <a:r>
                        <a:rPr b="1" lang="en-GB" sz="1500">
                          <a:solidFill>
                            <a:srgbClr val="000000"/>
                          </a:solidFill>
                          <a:highlight>
                            <a:srgbClr val="FFFFFF"/>
                          </a:highlight>
                        </a:rPr>
                        <a:t> </a:t>
                      </a:r>
                      <a:r>
                        <a:rPr b="1" lang="en-GB" sz="1500">
                          <a:highlight>
                            <a:srgbClr val="FFFFFF"/>
                          </a:highlight>
                        </a:rPr>
                        <a:t>in </a:t>
                      </a:r>
                      <a:r>
                        <a:rPr b="1" lang="en-GB" sz="1500">
                          <a:solidFill>
                            <a:srgbClr val="000000"/>
                          </a:solidFill>
                          <a:highlight>
                            <a:srgbClr val="FFFFFF"/>
                          </a:highlight>
                        </a:rPr>
                        <a:t>Act </a:t>
                      </a:r>
                      <a:r>
                        <a:rPr b="1" lang="en-GB" sz="1500">
                          <a:highlight>
                            <a:srgbClr val="FFFFFF"/>
                          </a:highlight>
                        </a:rPr>
                        <a:t>1</a:t>
                      </a:r>
                      <a:r>
                        <a:rPr b="1" lang="en-GB" sz="1500">
                          <a:solidFill>
                            <a:srgbClr val="000000"/>
                          </a:solidFill>
                          <a:highlight>
                            <a:srgbClr val="FFFFFF"/>
                          </a:highlight>
                        </a:rPr>
                        <a:t>, Scene </a:t>
                      </a:r>
                      <a:r>
                        <a:rPr b="1" lang="en-GB" sz="1500">
                          <a:highlight>
                            <a:srgbClr val="FFFFFF"/>
                          </a:highlight>
                        </a:rPr>
                        <a:t>1</a:t>
                      </a:r>
                      <a:r>
                        <a:rPr b="1" lang="en-GB" sz="1500">
                          <a:solidFill>
                            <a:srgbClr val="000000"/>
                          </a:solidFill>
                          <a:highlight>
                            <a:srgbClr val="FFFFFF"/>
                          </a:highlight>
                        </a:rPr>
                        <a:t>. These are my thoughts and feelings:</a:t>
                      </a:r>
                      <a:endParaRPr b="1" sz="15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solidFill>
                      <a:srgbClr val="FFFFFF">
                        <a:alpha val="62030"/>
                      </a:srgbClr>
                    </a:solidFill>
                  </a:tcPr>
                </a:tc>
              </a:tr>
            </a:tbl>
          </a:graphicData>
        </a:graphic>
      </p:graphicFrame>
      <p:sp>
        <p:nvSpPr>
          <p:cNvPr id="403" name="Google Shape;403;p47"/>
          <p:cNvSpPr/>
          <p:nvPr/>
        </p:nvSpPr>
        <p:spPr>
          <a:xfrm>
            <a:off x="4110250" y="3313050"/>
            <a:ext cx="3388200" cy="393600"/>
          </a:xfrm>
          <a:prstGeom prst="rect">
            <a:avLst/>
          </a:prstGeom>
          <a:solidFill>
            <a:srgbClr val="FF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200">
                <a:latin typeface="Calibri"/>
                <a:ea typeface="Calibri"/>
                <a:cs typeface="Calibri"/>
                <a:sym typeface="Calibri"/>
              </a:rPr>
              <a:t>Now have a go at articulating the emotions of someone in the audience of the Prince’s decree</a:t>
            </a:r>
            <a:endParaRPr b="1" sz="12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1000"/>
                                        <p:tgtEl>
                                          <p:spTgt spid="3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