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1" r:id="rId3"/>
    <p:sldMasterId id="214748367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5143500" cx="9144000"/>
  <p:notesSz cx="6858000" cy="9144000"/>
  <p:embeddedFontLst>
    <p:embeddedFont>
      <p:font typeface="Bilbo"/>
      <p:regular r:id="rId26"/>
    </p:embeddedFont>
    <p:embeddedFont>
      <p:font typeface="Architects Daughter"/>
      <p:regular r:id="rId27"/>
    </p:embeddedFont>
    <p:embeddedFont>
      <p:font typeface="Fontdiner Swanky"/>
      <p:regular r:id="rId28"/>
    </p:embeddedFont>
    <p:embeddedFont>
      <p:font typeface="Almendra SC"/>
      <p:regular r:id="rId29"/>
    </p:embeddedFont>
    <p:embeddedFont>
      <p:font typeface="Permanent Marker"/>
      <p:regular r:id="rId30"/>
    </p:embeddedFont>
    <p:embeddedFont>
      <p:font typeface="Sofia"/>
      <p:regular r:id="rId31"/>
    </p:embeddedFont>
    <p:embeddedFont>
      <p:font typeface="Annie Use Your Telescope"/>
      <p:regular r:id="rId32"/>
    </p:embeddedFont>
    <p:embeddedFont>
      <p:font typeface="Alfa Slab One"/>
      <p:regular r:id="rId33"/>
    </p:embeddedFont>
    <p:embeddedFont>
      <p:font typeface="Slackey"/>
      <p:regular r:id="rId34"/>
    </p:embeddedFont>
    <p:embeddedFont>
      <p:font typeface="Amaranth"/>
      <p:regular r:id="rId35"/>
      <p:bold r:id="rId36"/>
      <p:italic r:id="rId37"/>
      <p:boldItalic r:id="rId38"/>
    </p:embeddedFont>
    <p:embeddedFont>
      <p:font typeface="Knewave"/>
      <p:regular r:id="rId39"/>
    </p:embeddedFont>
    <p:embeddedFont>
      <p:font typeface="Iceberg"/>
      <p:regular r:id="rId40"/>
    </p:embeddedFont>
    <p:embeddedFont>
      <p:font typeface="MedievalSharp"/>
      <p:regular r:id="rId41"/>
    </p:embeddedFont>
    <p:embeddedFont>
      <p:font typeface="Eagle Lake"/>
      <p:regular r:id="rId4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Iceberg-regular.fntdata"/><Relationship Id="rId20" Type="http://schemas.openxmlformats.org/officeDocument/2006/relationships/slide" Target="slides/slide15.xml"/><Relationship Id="rId42" Type="http://schemas.openxmlformats.org/officeDocument/2006/relationships/font" Target="fonts/EagleLake-regular.fntdata"/><Relationship Id="rId41" Type="http://schemas.openxmlformats.org/officeDocument/2006/relationships/font" Target="fonts/MedievalSharp-regular.fnt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font" Target="fonts/Bilbo-regular.fntdata"/><Relationship Id="rId25" Type="http://schemas.openxmlformats.org/officeDocument/2006/relationships/slide" Target="slides/slide20.xml"/><Relationship Id="rId28" Type="http://schemas.openxmlformats.org/officeDocument/2006/relationships/font" Target="fonts/FontdinerSwanky-regular.fntdata"/><Relationship Id="rId27" Type="http://schemas.openxmlformats.org/officeDocument/2006/relationships/font" Target="fonts/ArchitectsDaughter-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AlmendraSC-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Sofia-regular.fntdata"/><Relationship Id="rId30" Type="http://schemas.openxmlformats.org/officeDocument/2006/relationships/font" Target="fonts/PermanentMarker-regular.fntdata"/><Relationship Id="rId11" Type="http://schemas.openxmlformats.org/officeDocument/2006/relationships/slide" Target="slides/slide6.xml"/><Relationship Id="rId33" Type="http://schemas.openxmlformats.org/officeDocument/2006/relationships/font" Target="fonts/AlfaSlabOne-regular.fntdata"/><Relationship Id="rId10" Type="http://schemas.openxmlformats.org/officeDocument/2006/relationships/slide" Target="slides/slide5.xml"/><Relationship Id="rId32" Type="http://schemas.openxmlformats.org/officeDocument/2006/relationships/font" Target="fonts/AnnieUseYourTelescope-regular.fntdata"/><Relationship Id="rId13" Type="http://schemas.openxmlformats.org/officeDocument/2006/relationships/slide" Target="slides/slide8.xml"/><Relationship Id="rId35" Type="http://schemas.openxmlformats.org/officeDocument/2006/relationships/font" Target="fonts/Amaranth-regular.fntdata"/><Relationship Id="rId12" Type="http://schemas.openxmlformats.org/officeDocument/2006/relationships/slide" Target="slides/slide7.xml"/><Relationship Id="rId34" Type="http://schemas.openxmlformats.org/officeDocument/2006/relationships/font" Target="fonts/Slackey-regular.fntdata"/><Relationship Id="rId15" Type="http://schemas.openxmlformats.org/officeDocument/2006/relationships/slide" Target="slides/slide10.xml"/><Relationship Id="rId37" Type="http://schemas.openxmlformats.org/officeDocument/2006/relationships/font" Target="fonts/Amaranth-italic.fntdata"/><Relationship Id="rId14" Type="http://schemas.openxmlformats.org/officeDocument/2006/relationships/slide" Target="slides/slide9.xml"/><Relationship Id="rId36" Type="http://schemas.openxmlformats.org/officeDocument/2006/relationships/font" Target="fonts/Amaranth-bold.fntdata"/><Relationship Id="rId17" Type="http://schemas.openxmlformats.org/officeDocument/2006/relationships/slide" Target="slides/slide12.xml"/><Relationship Id="rId39" Type="http://schemas.openxmlformats.org/officeDocument/2006/relationships/font" Target="fonts/Knewave-regular.fntdata"/><Relationship Id="rId16" Type="http://schemas.openxmlformats.org/officeDocument/2006/relationships/slide" Target="slides/slide11.xml"/><Relationship Id="rId38" Type="http://schemas.openxmlformats.org/officeDocument/2006/relationships/font" Target="fonts/Amaranth-bold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lordsandladies.org/courtly-love.htm"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mIg7riGhOC-mWT_fKjynsGpU8CuxGdP5EIuf_iYlJK4/edit"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99980c8e2_0_4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99980c8e2_0_4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99980c8e2_0_3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399980c8e2_0_3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0779e855a2_5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30779e855a2_5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99980c8e2_0_4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99980c8e2_0_4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99980c8e2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399980c8e2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What can we interpret from these quotes?</a:t>
            </a:r>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99980c8e2_0_1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g399980c8e2_0_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99980c8e2_0_3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g399980c8e2_0_3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99980c8e2_0_11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g399980c8e2_0_1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99980c8e2_0_1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399980c8e2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u="sng">
                <a:solidFill>
                  <a:schemeClr val="hlink"/>
                </a:solidFill>
                <a:hlinkClick r:id="rId2"/>
              </a:rPr>
              <a:t>http://www.lordsandladies.org/courtly-love.htm</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937d19d7a_0_11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g3937d19d7a_0_1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3937d19d7a_0_13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g3937d19d7a_0_1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99980c8e2_0_5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g399980c8e2_0_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399980c8e2_0_17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t>Rosaline- she is as absent as Romeo’s genuine love.</a:t>
            </a:r>
            <a:endParaRPr/>
          </a:p>
        </p:txBody>
      </p:sp>
      <p:sp>
        <p:nvSpPr>
          <p:cNvPr id="287" name="Google Shape;287;g399980c8e2_0_17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99980c8e2_0_5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399980c8e2_0_5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399980c8e2_0_19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g399980c8e2_0_19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937d19d7a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3937d19d7a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u="sng">
                <a:solidFill>
                  <a:schemeClr val="hlink"/>
                </a:solidFill>
                <a:hlinkClick r:id="rId2"/>
              </a:rPr>
              <a:t>https://docs.google.com/document/d/1mIg7riGhOC-mWT_fKjynsGpU8CuxGdP5EIuf_iYlJK4/edit</a:t>
            </a:r>
            <a:r>
              <a:rPr lang="en-GB"/>
              <a:t> </a:t>
            </a:r>
            <a:endParaRPr/>
          </a:p>
          <a:p>
            <a:pPr indent="0" lvl="0" marL="0" rtl="0" algn="l">
              <a:spcBef>
                <a:spcPts val="0"/>
              </a:spcBef>
              <a:spcAft>
                <a:spcPts val="0"/>
              </a:spcAft>
              <a:buNone/>
            </a:pPr>
            <a:r>
              <a:rPr lang="en-GB"/>
              <a:t>Shakespeare is deliberately parodying/pastiching the form of romantic love familiar to audiences through conventional and cliched- but popular- sonnet forms of the time. He mixes this up later to show Romeo’s ‘real’ love for Juliet and his maturing sense of poetic identity.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394139a819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394139a819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From their point-of-view of Shakespeare’s, what would different members have gainedfrom A1S1?</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394139a819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394139a819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394139a819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394139a819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1597819"/>
            <a:ext cx="7772400" cy="11025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58" name="Google Shape;58;p14"/>
          <p:cNvSpPr txBox="1"/>
          <p:nvPr>
            <p:ph idx="1" type="subTitle"/>
          </p:nvPr>
        </p:nvSpPr>
        <p:spPr>
          <a:xfrm>
            <a:off x="1371600" y="2914650"/>
            <a:ext cx="6400800" cy="1314600"/>
          </a:xfrm>
          <a:prstGeom prst="rect">
            <a:avLst/>
          </a:prstGeom>
          <a:noFill/>
          <a:ln>
            <a:noFill/>
          </a:ln>
        </p:spPr>
        <p:txBody>
          <a:bodyPr anchorCtr="0" anchor="t" bIns="91425" lIns="91425" spcFirstLastPara="1" rIns="91425" wrap="square" tIns="91425">
            <a:noAutofit/>
          </a:bodyPr>
          <a:lstStyle>
            <a:lvl1pPr lvl="0" marR="0" rtl="0" algn="ctr">
              <a:spcBef>
                <a:spcPts val="640"/>
              </a:spcBef>
              <a:spcAft>
                <a:spcPts val="0"/>
              </a:spcAft>
              <a:buClr>
                <a:srgbClr val="888888"/>
              </a:buClr>
              <a:buSzPts val="3200"/>
              <a:buFont typeface="Arial"/>
              <a:buNone/>
              <a:defRPr b="0" i="0" sz="3200" u="none" cap="none" strike="noStrike">
                <a:solidFill>
                  <a:srgbClr val="888888"/>
                </a:solidFill>
                <a:latin typeface="Calibri"/>
                <a:ea typeface="Calibri"/>
                <a:cs typeface="Calibri"/>
                <a:sym typeface="Calibri"/>
              </a:defRPr>
            </a:lvl1pPr>
            <a:lvl2pPr lvl="1" marR="0" rtl="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lvl="2" marR="0" rtl="0"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lvl="3"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lvl="4"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lvl="5"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lvl="6"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lvl="7"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lvl="8"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59" name="Google Shape;59;p14"/>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0" name="Google Shape;60;p14"/>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1" name="Google Shape;61;p1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2" name="Shape 62"/>
        <p:cNvGrpSpPr/>
        <p:nvPr/>
      </p:nvGrpSpPr>
      <p:grpSpPr>
        <a:xfrm>
          <a:off x="0" y="0"/>
          <a:ext cx="0" cy="0"/>
          <a:chOff x="0" y="0"/>
          <a:chExt cx="0" cy="0"/>
        </a:xfrm>
      </p:grpSpPr>
      <p:sp>
        <p:nvSpPr>
          <p:cNvPr id="63" name="Google Shape;63;p15"/>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4" name="Google Shape;64;p15"/>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5" name="Google Shape;65;p15"/>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6" name="Shape 66"/>
        <p:cNvGrpSpPr/>
        <p:nvPr/>
      </p:nvGrpSpPr>
      <p:grpSpPr>
        <a:xfrm>
          <a:off x="0" y="0"/>
          <a:ext cx="0" cy="0"/>
          <a:chOff x="0" y="0"/>
          <a:chExt cx="0" cy="0"/>
        </a:xfrm>
      </p:grpSpPr>
      <p:sp>
        <p:nvSpPr>
          <p:cNvPr id="67" name="Google Shape;67;p16"/>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68" name="Google Shape;68;p16"/>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9" name="Google Shape;69;p16"/>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0" name="Google Shape;70;p16"/>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1" name="Google Shape;71;p16"/>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type="objOnly">
  <p:cSld name="OBJECT_ONLY">
    <p:spTree>
      <p:nvGrpSpPr>
        <p:cNvPr id="72" name="Shape 72"/>
        <p:cNvGrpSpPr/>
        <p:nvPr/>
      </p:nvGrpSpPr>
      <p:grpSpPr>
        <a:xfrm>
          <a:off x="0" y="0"/>
          <a:ext cx="0" cy="0"/>
          <a:chOff x="0" y="0"/>
          <a:chExt cx="0" cy="0"/>
        </a:xfrm>
      </p:grpSpPr>
      <p:sp>
        <p:nvSpPr>
          <p:cNvPr id="73" name="Google Shape;73;p17"/>
          <p:cNvSpPr txBox="1"/>
          <p:nvPr>
            <p:ph idx="1" type="body"/>
          </p:nvPr>
        </p:nvSpPr>
        <p:spPr>
          <a:xfrm>
            <a:off x="685800" y="628650"/>
            <a:ext cx="7772400" cy="40575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74" name="Google Shape;74;p17"/>
          <p:cNvSpPr txBox="1"/>
          <p:nvPr>
            <p:ph idx="10" type="dt"/>
          </p:nvPr>
        </p:nvSpPr>
        <p:spPr>
          <a:xfrm>
            <a:off x="685800" y="4743450"/>
            <a:ext cx="1905000" cy="342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5" name="Google Shape;75;p17"/>
          <p:cNvSpPr txBox="1"/>
          <p:nvPr>
            <p:ph idx="11" type="ftr"/>
          </p:nvPr>
        </p:nvSpPr>
        <p:spPr>
          <a:xfrm>
            <a:off x="3124200" y="4743450"/>
            <a:ext cx="2895600" cy="342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6" name="Google Shape;76;p17"/>
          <p:cNvSpPr txBox="1"/>
          <p:nvPr>
            <p:ph idx="12" type="sldNum"/>
          </p:nvPr>
        </p:nvSpPr>
        <p:spPr>
          <a:xfrm>
            <a:off x="6553200" y="4743450"/>
            <a:ext cx="1905000" cy="342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7" name="Shape 77"/>
        <p:cNvGrpSpPr/>
        <p:nvPr/>
      </p:nvGrpSpPr>
      <p:grpSpPr>
        <a:xfrm>
          <a:off x="0" y="0"/>
          <a:ext cx="0" cy="0"/>
          <a:chOff x="0" y="0"/>
          <a:chExt cx="0" cy="0"/>
        </a:xfrm>
      </p:grpSpPr>
      <p:sp>
        <p:nvSpPr>
          <p:cNvPr id="78" name="Google Shape;78;p18"/>
          <p:cNvSpPr txBox="1"/>
          <p:nvPr>
            <p:ph type="title"/>
          </p:nvPr>
        </p:nvSpPr>
        <p:spPr>
          <a:xfrm>
            <a:off x="722313" y="3305175"/>
            <a:ext cx="7772400" cy="1021500"/>
          </a:xfrm>
          <a:prstGeom prst="rect">
            <a:avLst/>
          </a:prstGeom>
          <a:noFill/>
          <a:ln>
            <a:noFill/>
          </a:ln>
        </p:spPr>
        <p:txBody>
          <a:bodyPr anchorCtr="0" anchor="t" bIns="91425" lIns="91425" spcFirstLastPara="1" rIns="91425" wrap="square" tIns="91425">
            <a:noAutofit/>
          </a:bodyPr>
          <a:lstStyle>
            <a:lvl1pPr lvl="0" marR="0" rtl="0" algn="l">
              <a:spcBef>
                <a:spcPts val="0"/>
              </a:spcBef>
              <a:spcAft>
                <a:spcPts val="0"/>
              </a:spcAft>
              <a:buClr>
                <a:schemeClr val="dk1"/>
              </a:buClr>
              <a:buSzPts val="4000"/>
              <a:buFont typeface="Calibri"/>
              <a:buNone/>
              <a:defRPr b="1" i="0" sz="40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79" name="Google Shape;79;p18"/>
          <p:cNvSpPr txBox="1"/>
          <p:nvPr>
            <p:ph idx="1" type="body"/>
          </p:nvPr>
        </p:nvSpPr>
        <p:spPr>
          <a:xfrm>
            <a:off x="722313" y="2180035"/>
            <a:ext cx="7772400" cy="11253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1pPr>
            <a:lvl2pPr indent="-228600" lvl="1" marL="914400" marR="0" rtl="0" algn="l">
              <a:spcBef>
                <a:spcPts val="36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2pPr>
            <a:lvl3pPr indent="-228600" lvl="2" marL="1371600" marR="0" rtl="0" algn="l">
              <a:spcBef>
                <a:spcPts val="32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3pPr>
            <a:lvl4pPr indent="-228600" lvl="3" marL="18288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4pPr>
            <a:lvl5pPr indent="-228600" lvl="4" marL="22860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5pPr>
            <a:lvl6pPr indent="-228600" lvl="5" marL="27432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6pPr>
            <a:lvl7pPr indent="-228600" lvl="6" marL="32004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7pPr>
            <a:lvl8pPr indent="-228600" lvl="7" marL="36576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8pPr>
            <a:lvl9pPr indent="-228600" lvl="8" marL="41148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9pPr>
          </a:lstStyle>
          <a:p/>
        </p:txBody>
      </p:sp>
      <p:sp>
        <p:nvSpPr>
          <p:cNvPr id="80" name="Google Shape;80;p18"/>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1" name="Google Shape;81;p18"/>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2" name="Google Shape;82;p18"/>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3" name="Shape 83"/>
        <p:cNvGrpSpPr/>
        <p:nvPr/>
      </p:nvGrpSpPr>
      <p:grpSpPr>
        <a:xfrm>
          <a:off x="0" y="0"/>
          <a:ext cx="0" cy="0"/>
          <a:chOff x="0" y="0"/>
          <a:chExt cx="0" cy="0"/>
        </a:xfrm>
      </p:grpSpPr>
      <p:sp>
        <p:nvSpPr>
          <p:cNvPr id="84" name="Google Shape;84;p19"/>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85" name="Google Shape;85;p19"/>
          <p:cNvSpPr txBox="1"/>
          <p:nvPr>
            <p:ph idx="1" type="body"/>
          </p:nvPr>
        </p:nvSpPr>
        <p:spPr>
          <a:xfrm>
            <a:off x="457200" y="1200150"/>
            <a:ext cx="4038600" cy="3394500"/>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6" name="Google Shape;86;p19"/>
          <p:cNvSpPr txBox="1"/>
          <p:nvPr>
            <p:ph idx="2" type="body"/>
          </p:nvPr>
        </p:nvSpPr>
        <p:spPr>
          <a:xfrm>
            <a:off x="4648200" y="1200150"/>
            <a:ext cx="4038600" cy="3394500"/>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7" name="Google Shape;87;p19"/>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8" name="Google Shape;88;p19"/>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9" name="Google Shape;89;p19"/>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90" name="Shape 90"/>
        <p:cNvGrpSpPr/>
        <p:nvPr/>
      </p:nvGrpSpPr>
      <p:grpSpPr>
        <a:xfrm>
          <a:off x="0" y="0"/>
          <a:ext cx="0" cy="0"/>
          <a:chOff x="0" y="0"/>
          <a:chExt cx="0" cy="0"/>
        </a:xfrm>
      </p:grpSpPr>
      <p:sp>
        <p:nvSpPr>
          <p:cNvPr id="91" name="Google Shape;91;p20"/>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92" name="Google Shape;92;p20"/>
          <p:cNvSpPr txBox="1"/>
          <p:nvPr>
            <p:ph idx="1" type="body"/>
          </p:nvPr>
        </p:nvSpPr>
        <p:spPr>
          <a:xfrm>
            <a:off x="457200" y="1151335"/>
            <a:ext cx="4040100" cy="4800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93" name="Google Shape;93;p20"/>
          <p:cNvSpPr txBox="1"/>
          <p:nvPr>
            <p:ph idx="2" type="body"/>
          </p:nvPr>
        </p:nvSpPr>
        <p:spPr>
          <a:xfrm>
            <a:off x="457200" y="1631156"/>
            <a:ext cx="4040100" cy="2963400"/>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94" name="Google Shape;94;p20"/>
          <p:cNvSpPr txBox="1"/>
          <p:nvPr>
            <p:ph idx="3" type="body"/>
          </p:nvPr>
        </p:nvSpPr>
        <p:spPr>
          <a:xfrm>
            <a:off x="4645025" y="1151335"/>
            <a:ext cx="4041900" cy="480000"/>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95" name="Google Shape;95;p20"/>
          <p:cNvSpPr txBox="1"/>
          <p:nvPr>
            <p:ph idx="4" type="body"/>
          </p:nvPr>
        </p:nvSpPr>
        <p:spPr>
          <a:xfrm>
            <a:off x="4645025" y="1631156"/>
            <a:ext cx="4041900" cy="2963400"/>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96" name="Google Shape;96;p20"/>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7" name="Google Shape;97;p20"/>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8" name="Google Shape;98;p20"/>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9" name="Shape 99"/>
        <p:cNvGrpSpPr/>
        <p:nvPr/>
      </p:nvGrpSpPr>
      <p:grpSpPr>
        <a:xfrm>
          <a:off x="0" y="0"/>
          <a:ext cx="0" cy="0"/>
          <a:chOff x="0" y="0"/>
          <a:chExt cx="0" cy="0"/>
        </a:xfrm>
      </p:grpSpPr>
      <p:sp>
        <p:nvSpPr>
          <p:cNvPr id="100" name="Google Shape;100;p21"/>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01" name="Google Shape;101;p21"/>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2" name="Google Shape;102;p21"/>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3" name="Google Shape;103;p21"/>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04" name="Shape 104"/>
        <p:cNvGrpSpPr/>
        <p:nvPr/>
      </p:nvGrpSpPr>
      <p:grpSpPr>
        <a:xfrm>
          <a:off x="0" y="0"/>
          <a:ext cx="0" cy="0"/>
          <a:chOff x="0" y="0"/>
          <a:chExt cx="0" cy="0"/>
        </a:xfrm>
      </p:grpSpPr>
      <p:sp>
        <p:nvSpPr>
          <p:cNvPr id="105" name="Google Shape;105;p22"/>
          <p:cNvSpPr txBox="1"/>
          <p:nvPr>
            <p:ph type="title"/>
          </p:nvPr>
        </p:nvSpPr>
        <p:spPr>
          <a:xfrm>
            <a:off x="457200" y="204788"/>
            <a:ext cx="3008400" cy="871500"/>
          </a:xfrm>
          <a:prstGeom prst="rect">
            <a:avLst/>
          </a:prstGeom>
          <a:noFill/>
          <a:ln>
            <a:noFill/>
          </a:ln>
        </p:spPr>
        <p:txBody>
          <a:bodyPr anchorCtr="0" anchor="b" bIns="91425" lIns="91425" spcFirstLastPara="1" rIns="91425" wrap="square" tIns="91425">
            <a:noAutofit/>
          </a:bodyPr>
          <a:lstStyle>
            <a:lvl1pPr lvl="0" marR="0" rtl="0" algn="l">
              <a:spcBef>
                <a:spcPts val="0"/>
              </a:spcBef>
              <a:spcAft>
                <a:spcPts val="0"/>
              </a:spcAft>
              <a:buClr>
                <a:schemeClr val="dk1"/>
              </a:buClr>
              <a:buSzPts val="2000"/>
              <a:buFont typeface="Calibri"/>
              <a:buNone/>
              <a:defRPr b="1" i="0" sz="20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06" name="Google Shape;106;p22"/>
          <p:cNvSpPr txBox="1"/>
          <p:nvPr>
            <p:ph idx="1" type="body"/>
          </p:nvPr>
        </p:nvSpPr>
        <p:spPr>
          <a:xfrm>
            <a:off x="3575050" y="204788"/>
            <a:ext cx="5111700" cy="4389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07" name="Google Shape;107;p22"/>
          <p:cNvSpPr txBox="1"/>
          <p:nvPr>
            <p:ph idx="2" type="body"/>
          </p:nvPr>
        </p:nvSpPr>
        <p:spPr>
          <a:xfrm>
            <a:off x="457200" y="1076325"/>
            <a:ext cx="3008400" cy="35184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108" name="Google Shape;108;p22"/>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9" name="Google Shape;109;p22"/>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0" name="Google Shape;110;p2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11" name="Shape 111"/>
        <p:cNvGrpSpPr/>
        <p:nvPr/>
      </p:nvGrpSpPr>
      <p:grpSpPr>
        <a:xfrm>
          <a:off x="0" y="0"/>
          <a:ext cx="0" cy="0"/>
          <a:chOff x="0" y="0"/>
          <a:chExt cx="0" cy="0"/>
        </a:xfrm>
      </p:grpSpPr>
      <p:sp>
        <p:nvSpPr>
          <p:cNvPr id="112" name="Google Shape;112;p23"/>
          <p:cNvSpPr txBox="1"/>
          <p:nvPr>
            <p:ph type="title"/>
          </p:nvPr>
        </p:nvSpPr>
        <p:spPr>
          <a:xfrm>
            <a:off x="1792288" y="3600450"/>
            <a:ext cx="5486400" cy="425100"/>
          </a:xfrm>
          <a:prstGeom prst="rect">
            <a:avLst/>
          </a:prstGeom>
          <a:noFill/>
          <a:ln>
            <a:noFill/>
          </a:ln>
        </p:spPr>
        <p:txBody>
          <a:bodyPr anchorCtr="0" anchor="b" bIns="91425" lIns="91425" spcFirstLastPara="1" rIns="91425" wrap="square" tIns="91425">
            <a:noAutofit/>
          </a:bodyPr>
          <a:lstStyle>
            <a:lvl1pPr lvl="0" marR="0" rtl="0" algn="l">
              <a:spcBef>
                <a:spcPts val="0"/>
              </a:spcBef>
              <a:spcAft>
                <a:spcPts val="0"/>
              </a:spcAft>
              <a:buClr>
                <a:schemeClr val="dk1"/>
              </a:buClr>
              <a:buSzPts val="2000"/>
              <a:buFont typeface="Calibri"/>
              <a:buNone/>
              <a:defRPr b="1" i="0" sz="20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13" name="Google Shape;113;p23"/>
          <p:cNvSpPr/>
          <p:nvPr>
            <p:ph idx="2" type="pic"/>
          </p:nvPr>
        </p:nvSpPr>
        <p:spPr>
          <a:xfrm>
            <a:off x="1792288" y="459581"/>
            <a:ext cx="5486400" cy="3086100"/>
          </a:xfrm>
          <a:prstGeom prst="rect">
            <a:avLst/>
          </a:prstGeom>
          <a:noFill/>
          <a:ln>
            <a:noFill/>
          </a:ln>
        </p:spPr>
        <p:txBody>
          <a:bodyPr anchorCtr="0" anchor="t" bIns="91425" lIns="91425" spcFirstLastPara="1" rIns="91425" wrap="square" tIns="91425">
            <a:noAutofit/>
          </a:bodyPr>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14" name="Google Shape;114;p23"/>
          <p:cNvSpPr txBox="1"/>
          <p:nvPr>
            <p:ph idx="1" type="body"/>
          </p:nvPr>
        </p:nvSpPr>
        <p:spPr>
          <a:xfrm>
            <a:off x="1792288" y="4025503"/>
            <a:ext cx="5486400" cy="6036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115" name="Google Shape;115;p23"/>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6" name="Google Shape;116;p23"/>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7" name="Google Shape;117;p2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8" name="Shape 118"/>
        <p:cNvGrpSpPr/>
        <p:nvPr/>
      </p:nvGrpSpPr>
      <p:grpSpPr>
        <a:xfrm>
          <a:off x="0" y="0"/>
          <a:ext cx="0" cy="0"/>
          <a:chOff x="0" y="0"/>
          <a:chExt cx="0" cy="0"/>
        </a:xfrm>
      </p:grpSpPr>
      <p:sp>
        <p:nvSpPr>
          <p:cNvPr id="119" name="Google Shape;119;p24"/>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20" name="Google Shape;120;p24"/>
          <p:cNvSpPr txBox="1"/>
          <p:nvPr>
            <p:ph idx="1" type="body"/>
          </p:nvPr>
        </p:nvSpPr>
        <p:spPr>
          <a:xfrm rot="5400000">
            <a:off x="2874750" y="-1217400"/>
            <a:ext cx="3394500" cy="8229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1" name="Google Shape;121;p24"/>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2" name="Google Shape;122;p24"/>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3" name="Google Shape;123;p2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24" name="Shape 124"/>
        <p:cNvGrpSpPr/>
        <p:nvPr/>
      </p:nvGrpSpPr>
      <p:grpSpPr>
        <a:xfrm>
          <a:off x="0" y="0"/>
          <a:ext cx="0" cy="0"/>
          <a:chOff x="0" y="0"/>
          <a:chExt cx="0" cy="0"/>
        </a:xfrm>
      </p:grpSpPr>
      <p:sp>
        <p:nvSpPr>
          <p:cNvPr id="125" name="Google Shape;125;p25"/>
          <p:cNvSpPr txBox="1"/>
          <p:nvPr>
            <p:ph type="title"/>
          </p:nvPr>
        </p:nvSpPr>
        <p:spPr>
          <a:xfrm rot="5400000">
            <a:off x="5463750" y="1371628"/>
            <a:ext cx="4388700" cy="20574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26" name="Google Shape;126;p25"/>
          <p:cNvSpPr txBox="1"/>
          <p:nvPr>
            <p:ph idx="1" type="body"/>
          </p:nvPr>
        </p:nvSpPr>
        <p:spPr>
          <a:xfrm rot="5400000">
            <a:off x="1272750" y="-609572"/>
            <a:ext cx="4388700" cy="60198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7" name="Google Shape;127;p25"/>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8" name="Google Shape;128;p25"/>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9" name="Google Shape;129;p25"/>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theme" Target="../theme/theme2.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52" name="Google Shape;52;p13"/>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hyperlink" Target="https://www.youtube.com/watch?v=h3Fe6I4qciw" TargetMode="External"/><Relationship Id="rId5" Type="http://schemas.openxmlformats.org/officeDocument/2006/relationships/hyperlink" Target="https://www.youtube.com/watch?v=h3Fe6I4qciw"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8.png"/><Relationship Id="rId5" Type="http://schemas.openxmlformats.org/officeDocument/2006/relationships/image" Target="../media/image18.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www.youtube.com/watch?v=HDy7XyeplV8"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gif"/><Relationship Id="rId4" Type="http://schemas.openxmlformats.org/officeDocument/2006/relationships/image" Target="../media/image16.png"/><Relationship Id="rId5" Type="http://schemas.openxmlformats.org/officeDocument/2006/relationships/image" Target="../media/image6.png"/><Relationship Id="rId6" Type="http://schemas.openxmlformats.org/officeDocument/2006/relationships/image" Target="../media/image2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3.png"/><Relationship Id="rId4" Type="http://schemas.openxmlformats.org/officeDocument/2006/relationships/image" Target="../media/image9.gif"/><Relationship Id="rId5" Type="http://schemas.openxmlformats.org/officeDocument/2006/relationships/hyperlink" Target="http://www.youtube.com/watch?v=mw-BWMnU56s" TargetMode="External"/><Relationship Id="rId6" Type="http://schemas.openxmlformats.org/officeDocument/2006/relationships/image" Target="../media/image2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11.gif"/><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14.png"/><Relationship Id="rId4" Type="http://schemas.openxmlformats.org/officeDocument/2006/relationships/image" Target="../media/image5.png"/><Relationship Id="rId5"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image" Target="../media/image2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3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19.png"/><Relationship Id="rId4" Type="http://schemas.openxmlformats.org/officeDocument/2006/relationships/hyperlink" Target="http://www.youtube.com/watch?v=VgU-x25LNZ8" TargetMode="External"/><Relationship Id="rId5" Type="http://schemas.openxmlformats.org/officeDocument/2006/relationships/image" Target="../media/image2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1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3.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image" Target="../media/image17.png"/><Relationship Id="rId4" Type="http://schemas.openxmlformats.org/officeDocument/2006/relationships/image" Target="../media/image24.gi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image" Target="../media/image12.png"/><Relationship Id="rId4" Type="http://schemas.openxmlformats.org/officeDocument/2006/relationships/image" Target="../media/image27.png"/><Relationship Id="rId5" Type="http://schemas.openxmlformats.org/officeDocument/2006/relationships/image" Target="../media/image2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6"/>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135" name="Google Shape;135;p26"/>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136" name="Google Shape;136;p26"/>
          <p:cNvPicPr preferRelativeResize="0"/>
          <p:nvPr/>
        </p:nvPicPr>
        <p:blipFill>
          <a:blip r:embed="rId3">
            <a:alphaModFix/>
          </a:blip>
          <a:stretch>
            <a:fillRect/>
          </a:stretch>
        </p:blipFill>
        <p:spPr>
          <a:xfrm>
            <a:off x="0" y="0"/>
            <a:ext cx="9144000" cy="5143500"/>
          </a:xfrm>
          <a:prstGeom prst="rect">
            <a:avLst/>
          </a:prstGeom>
          <a:noFill/>
          <a:ln>
            <a:noFill/>
          </a:ln>
        </p:spPr>
      </p:pic>
      <p:sp>
        <p:nvSpPr>
          <p:cNvPr id="137" name="Google Shape;137;p26"/>
          <p:cNvSpPr/>
          <p:nvPr/>
        </p:nvSpPr>
        <p:spPr>
          <a:xfrm>
            <a:off x="-57600" y="0"/>
            <a:ext cx="3947700" cy="454500"/>
          </a:xfrm>
          <a:prstGeom prst="rect">
            <a:avLst/>
          </a:prstGeom>
          <a:solidFill>
            <a:srgbClr val="CFE2F3"/>
          </a:solidFill>
          <a:ln cap="flat" cmpd="sng" w="9525">
            <a:solidFill>
              <a:schemeClr val="dk2"/>
            </a:solidFill>
            <a:prstDash val="solid"/>
            <a:round/>
            <a:headEnd len="sm" w="sm" type="none"/>
            <a:tailEnd len="sm" w="sm" type="none"/>
          </a:ln>
          <a:effectLst>
            <a:outerShdw blurRad="57150" rotWithShape="0" algn="bl" dir="5400000" dist="19050">
              <a:srgbClr val="CFE2F3">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b="1" lang="en-GB" sz="1800">
                <a:latin typeface="Slackey"/>
                <a:ea typeface="Slackey"/>
                <a:cs typeface="Slackey"/>
                <a:sym typeface="Slackey"/>
              </a:rPr>
              <a:t>Act 1, Scene 1: Exposition</a:t>
            </a:r>
            <a:endParaRPr b="1" sz="1800">
              <a:latin typeface="Slackey"/>
              <a:ea typeface="Slackey"/>
              <a:cs typeface="Slackey"/>
              <a:sym typeface="Slackey"/>
            </a:endParaRPr>
          </a:p>
        </p:txBody>
      </p:sp>
      <p:sp>
        <p:nvSpPr>
          <p:cNvPr id="138" name="Google Shape;138;p26"/>
          <p:cNvSpPr/>
          <p:nvPr/>
        </p:nvSpPr>
        <p:spPr>
          <a:xfrm>
            <a:off x="311700" y="2045000"/>
            <a:ext cx="1632000" cy="650700"/>
          </a:xfrm>
          <a:prstGeom prst="wedgeRoundRectCallout">
            <a:avLst>
              <a:gd fmla="val 94812" name="adj1"/>
              <a:gd fmla="val -134628"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Slackey"/>
                <a:ea typeface="Slackey"/>
                <a:cs typeface="Slackey"/>
                <a:sym typeface="Slackey"/>
              </a:rPr>
              <a:t>But he bit his thumb at me!</a:t>
            </a:r>
            <a:endParaRPr>
              <a:latin typeface="Slackey"/>
              <a:ea typeface="Slackey"/>
              <a:cs typeface="Slackey"/>
              <a:sym typeface="Slackey"/>
            </a:endParaRPr>
          </a:p>
        </p:txBody>
      </p:sp>
      <p:sp>
        <p:nvSpPr>
          <p:cNvPr id="139" name="Google Shape;139;p26"/>
          <p:cNvSpPr/>
          <p:nvPr/>
        </p:nvSpPr>
        <p:spPr>
          <a:xfrm>
            <a:off x="3997050" y="62025"/>
            <a:ext cx="1270500" cy="537000"/>
          </a:xfrm>
          <a:prstGeom prst="wedgeRoundRectCallout">
            <a:avLst>
              <a:gd fmla="val 3541" name="adj1"/>
              <a:gd fmla="val 109628"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GB" sz="1200">
                <a:latin typeface="Slackey"/>
                <a:ea typeface="Slackey"/>
                <a:cs typeface="Slackey"/>
                <a:sym typeface="Slackey"/>
              </a:rPr>
              <a:t>Stop in the name of love!</a:t>
            </a:r>
            <a:endParaRPr b="1" sz="1200">
              <a:latin typeface="Slackey"/>
              <a:ea typeface="Slackey"/>
              <a:cs typeface="Slackey"/>
              <a:sym typeface="Slackey"/>
            </a:endParaRPr>
          </a:p>
        </p:txBody>
      </p:sp>
      <p:sp>
        <p:nvSpPr>
          <p:cNvPr id="140" name="Google Shape;140;p26"/>
          <p:cNvSpPr/>
          <p:nvPr/>
        </p:nvSpPr>
        <p:spPr>
          <a:xfrm>
            <a:off x="6607600" y="1267850"/>
            <a:ext cx="1632000" cy="537000"/>
          </a:xfrm>
          <a:prstGeom prst="wedgeRoundRectCallout">
            <a:avLst>
              <a:gd fmla="val -89717" name="adj1"/>
              <a:gd fmla="val -1298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GB">
                <a:latin typeface="Slackey"/>
                <a:ea typeface="Slackey"/>
                <a:cs typeface="Slackey"/>
                <a:sym typeface="Slackey"/>
              </a:rPr>
              <a:t>He started it!</a:t>
            </a:r>
            <a:endParaRPr>
              <a:latin typeface="Slackey"/>
              <a:ea typeface="Slackey"/>
              <a:cs typeface="Slackey"/>
              <a:sym typeface="Slackey"/>
            </a:endParaRPr>
          </a:p>
        </p:txBody>
      </p:sp>
      <p:sp>
        <p:nvSpPr>
          <p:cNvPr id="141" name="Google Shape;141;p26"/>
          <p:cNvSpPr/>
          <p:nvPr/>
        </p:nvSpPr>
        <p:spPr>
          <a:xfrm>
            <a:off x="23700" y="3574475"/>
            <a:ext cx="9196800" cy="1569000"/>
          </a:xfrm>
          <a:prstGeom prst="rect">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2400">
                <a:latin typeface="Bilbo"/>
                <a:ea typeface="Bilbo"/>
                <a:cs typeface="Bilbo"/>
                <a:sym typeface="Bilbo"/>
              </a:rPr>
              <a:t>We have already seen how the play opens in the prologue, with key themes such as </a:t>
            </a:r>
            <a:r>
              <a:rPr b="1" lang="en-GB" sz="2400">
                <a:solidFill>
                  <a:srgbClr val="FF0000"/>
                </a:solidFill>
                <a:latin typeface="Bilbo"/>
                <a:ea typeface="Bilbo"/>
                <a:cs typeface="Bilbo"/>
                <a:sym typeface="Bilbo"/>
              </a:rPr>
              <a:t>love and hate </a:t>
            </a:r>
            <a:r>
              <a:rPr b="1" lang="en-GB" sz="2400">
                <a:latin typeface="Bilbo"/>
                <a:ea typeface="Bilbo"/>
                <a:cs typeface="Bilbo"/>
                <a:sym typeface="Bilbo"/>
              </a:rPr>
              <a:t>introduced to the audience by the chorus. We have also seen the use of </a:t>
            </a:r>
            <a:r>
              <a:rPr b="1" lang="en-GB" sz="2400">
                <a:solidFill>
                  <a:srgbClr val="9900FF"/>
                </a:solidFill>
                <a:latin typeface="Bilbo"/>
                <a:ea typeface="Bilbo"/>
                <a:cs typeface="Bilbo"/>
                <a:sym typeface="Bilbo"/>
              </a:rPr>
              <a:t>ANTITHESIS </a:t>
            </a:r>
            <a:r>
              <a:rPr b="1" lang="en-GB" sz="2400">
                <a:latin typeface="Bilbo"/>
                <a:ea typeface="Bilbo"/>
                <a:cs typeface="Bilbo"/>
                <a:sym typeface="Bilbo"/>
              </a:rPr>
              <a:t>in the prologue to encapsulate this key opposition in the play.  We now plunge into an opening scene of </a:t>
            </a:r>
            <a:r>
              <a:rPr b="1" lang="en-GB" sz="2400">
                <a:solidFill>
                  <a:srgbClr val="0000FF"/>
                </a:solidFill>
                <a:latin typeface="Bilbo"/>
                <a:ea typeface="Bilbo"/>
                <a:cs typeface="Bilbo"/>
                <a:sym typeface="Bilbo"/>
              </a:rPr>
              <a:t>VIOLENCE </a:t>
            </a:r>
            <a:r>
              <a:rPr b="1" lang="en-GB" sz="2400">
                <a:latin typeface="Bilbo"/>
                <a:ea typeface="Bilbo"/>
                <a:cs typeface="Bilbo"/>
                <a:sym typeface="Bilbo"/>
              </a:rPr>
              <a:t>on the streets of Verona.</a:t>
            </a:r>
            <a:endParaRPr b="1" sz="2400">
              <a:latin typeface="Bilbo"/>
              <a:ea typeface="Bilbo"/>
              <a:cs typeface="Bilbo"/>
              <a:sym typeface="Bilb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147" name="Google Shape;147;p2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148" name="Google Shape;148;p27"/>
          <p:cNvPicPr preferRelativeResize="0"/>
          <p:nvPr/>
        </p:nvPicPr>
        <p:blipFill>
          <a:blip r:embed="rId3">
            <a:alphaModFix/>
          </a:blip>
          <a:stretch>
            <a:fillRect/>
          </a:stretch>
        </p:blipFill>
        <p:spPr>
          <a:xfrm>
            <a:off x="0" y="0"/>
            <a:ext cx="9144000" cy="5143500"/>
          </a:xfrm>
          <a:prstGeom prst="rect">
            <a:avLst/>
          </a:prstGeom>
          <a:noFill/>
          <a:ln>
            <a:noFill/>
          </a:ln>
        </p:spPr>
      </p:pic>
      <p:sp>
        <p:nvSpPr>
          <p:cNvPr id="149" name="Google Shape;149;p27"/>
          <p:cNvSpPr/>
          <p:nvPr/>
        </p:nvSpPr>
        <p:spPr>
          <a:xfrm>
            <a:off x="-57600" y="0"/>
            <a:ext cx="3947700" cy="454500"/>
          </a:xfrm>
          <a:prstGeom prst="rect">
            <a:avLst/>
          </a:prstGeom>
          <a:solidFill>
            <a:srgbClr val="CFE2F3"/>
          </a:solidFill>
          <a:ln cap="flat" cmpd="sng" w="9525">
            <a:solidFill>
              <a:schemeClr val="dk2"/>
            </a:solidFill>
            <a:prstDash val="solid"/>
            <a:round/>
            <a:headEnd len="sm" w="sm" type="none"/>
            <a:tailEnd len="sm" w="sm" type="none"/>
          </a:ln>
          <a:effectLst>
            <a:outerShdw blurRad="57150" rotWithShape="0" algn="bl" dir="5400000" dist="19050">
              <a:srgbClr val="CFE2F3">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b="1" lang="en-GB" sz="1800">
                <a:latin typeface="Slackey"/>
                <a:ea typeface="Slackey"/>
                <a:cs typeface="Slackey"/>
                <a:sym typeface="Slackey"/>
              </a:rPr>
              <a:t>A Divided City</a:t>
            </a:r>
            <a:endParaRPr b="1" sz="1800">
              <a:latin typeface="Slackey"/>
              <a:ea typeface="Slackey"/>
              <a:cs typeface="Slackey"/>
              <a:sym typeface="Slackey"/>
            </a:endParaRPr>
          </a:p>
        </p:txBody>
      </p:sp>
      <p:sp>
        <p:nvSpPr>
          <p:cNvPr id="150" name="Google Shape;150;p27"/>
          <p:cNvSpPr/>
          <p:nvPr/>
        </p:nvSpPr>
        <p:spPr>
          <a:xfrm>
            <a:off x="311700" y="2045000"/>
            <a:ext cx="1632000" cy="650700"/>
          </a:xfrm>
          <a:prstGeom prst="wedgeRoundRectCallout">
            <a:avLst>
              <a:gd fmla="val 94812" name="adj1"/>
              <a:gd fmla="val -134628"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latin typeface="Slackey"/>
                <a:ea typeface="Slackey"/>
                <a:cs typeface="Slackey"/>
                <a:sym typeface="Slackey"/>
              </a:rPr>
              <a:t>But he bit his thumb at me!</a:t>
            </a:r>
            <a:endParaRPr>
              <a:latin typeface="Slackey"/>
              <a:ea typeface="Slackey"/>
              <a:cs typeface="Slackey"/>
              <a:sym typeface="Slackey"/>
            </a:endParaRPr>
          </a:p>
        </p:txBody>
      </p:sp>
      <p:sp>
        <p:nvSpPr>
          <p:cNvPr id="151" name="Google Shape;151;p27"/>
          <p:cNvSpPr/>
          <p:nvPr/>
        </p:nvSpPr>
        <p:spPr>
          <a:xfrm>
            <a:off x="3997050" y="62025"/>
            <a:ext cx="1270500" cy="537000"/>
          </a:xfrm>
          <a:prstGeom prst="wedgeRoundRectCallout">
            <a:avLst>
              <a:gd fmla="val 3541" name="adj1"/>
              <a:gd fmla="val 109628"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GB" sz="1200">
                <a:latin typeface="Slackey"/>
                <a:ea typeface="Slackey"/>
                <a:cs typeface="Slackey"/>
                <a:sym typeface="Slackey"/>
              </a:rPr>
              <a:t>Stop in the name of love!</a:t>
            </a:r>
            <a:endParaRPr b="1" sz="1200">
              <a:latin typeface="Slackey"/>
              <a:ea typeface="Slackey"/>
              <a:cs typeface="Slackey"/>
              <a:sym typeface="Slackey"/>
            </a:endParaRPr>
          </a:p>
        </p:txBody>
      </p:sp>
      <p:sp>
        <p:nvSpPr>
          <p:cNvPr id="152" name="Google Shape;152;p27"/>
          <p:cNvSpPr/>
          <p:nvPr/>
        </p:nvSpPr>
        <p:spPr>
          <a:xfrm>
            <a:off x="6607600" y="1267850"/>
            <a:ext cx="1632000" cy="537000"/>
          </a:xfrm>
          <a:prstGeom prst="wedgeRoundRectCallout">
            <a:avLst>
              <a:gd fmla="val -89717" name="adj1"/>
              <a:gd fmla="val -1298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GB">
                <a:latin typeface="Slackey"/>
                <a:ea typeface="Slackey"/>
                <a:cs typeface="Slackey"/>
                <a:sym typeface="Slackey"/>
              </a:rPr>
              <a:t>He started it!</a:t>
            </a:r>
            <a:endParaRPr>
              <a:latin typeface="Slackey"/>
              <a:ea typeface="Slackey"/>
              <a:cs typeface="Slackey"/>
              <a:sym typeface="Slackey"/>
            </a:endParaRPr>
          </a:p>
        </p:txBody>
      </p:sp>
      <p:sp>
        <p:nvSpPr>
          <p:cNvPr id="153" name="Google Shape;153;p27"/>
          <p:cNvSpPr/>
          <p:nvPr/>
        </p:nvSpPr>
        <p:spPr>
          <a:xfrm>
            <a:off x="23700" y="3044525"/>
            <a:ext cx="9196800" cy="2098800"/>
          </a:xfrm>
          <a:prstGeom prst="rect">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342900" lvl="0" marL="457200" rtl="0" algn="ctr">
              <a:spcBef>
                <a:spcPts val="0"/>
              </a:spcBef>
              <a:spcAft>
                <a:spcPts val="0"/>
              </a:spcAft>
              <a:buSzPts val="1800"/>
              <a:buFont typeface="Architects Daughter"/>
              <a:buAutoNum type="arabicPeriod"/>
            </a:pPr>
            <a:r>
              <a:rPr b="1" lang="en-GB" sz="1800">
                <a:latin typeface="Architects Daughter"/>
                <a:ea typeface="Architects Daughter"/>
                <a:cs typeface="Architects Daughter"/>
                <a:sym typeface="Architects Daughter"/>
              </a:rPr>
              <a:t>What can we infer about Gregory and Sampson from the way they talk?</a:t>
            </a:r>
            <a:endParaRPr b="1" sz="1800">
              <a:latin typeface="Architects Daughter"/>
              <a:ea typeface="Architects Daughter"/>
              <a:cs typeface="Architects Daughter"/>
              <a:sym typeface="Architects Daughter"/>
            </a:endParaRPr>
          </a:p>
          <a:p>
            <a:pPr indent="-342900" lvl="0" marL="457200" rtl="0" algn="ctr">
              <a:spcBef>
                <a:spcPts val="0"/>
              </a:spcBef>
              <a:spcAft>
                <a:spcPts val="0"/>
              </a:spcAft>
              <a:buSzPts val="1800"/>
              <a:buFont typeface="Architects Daughter"/>
              <a:buAutoNum type="arabicPeriod"/>
            </a:pPr>
            <a:r>
              <a:rPr b="1" lang="en-GB" sz="1800">
                <a:latin typeface="Architects Daughter"/>
                <a:ea typeface="Architects Daughter"/>
                <a:cs typeface="Architects Daughter"/>
                <a:sym typeface="Architects Daughter"/>
              </a:rPr>
              <a:t>What is their attitude towards women? (line 13)</a:t>
            </a:r>
            <a:endParaRPr b="1" sz="1800">
              <a:latin typeface="Architects Daughter"/>
              <a:ea typeface="Architects Daughter"/>
              <a:cs typeface="Architects Daughter"/>
              <a:sym typeface="Architects Daughter"/>
            </a:endParaRPr>
          </a:p>
          <a:p>
            <a:pPr indent="-342900" lvl="0" marL="457200" rtl="0" algn="ctr">
              <a:spcBef>
                <a:spcPts val="0"/>
              </a:spcBef>
              <a:spcAft>
                <a:spcPts val="0"/>
              </a:spcAft>
              <a:buSzPts val="1800"/>
              <a:buFont typeface="Architects Daughter"/>
              <a:buAutoNum type="arabicPeriod"/>
            </a:pPr>
            <a:r>
              <a:rPr b="1" lang="en-GB" sz="1800">
                <a:latin typeface="Architects Daughter"/>
                <a:ea typeface="Architects Daughter"/>
                <a:cs typeface="Architects Daughter"/>
                <a:sym typeface="Architects Daughter"/>
              </a:rPr>
              <a:t>What contrast is established between Benvolio and Tybalt upon their entrances? (line 49)</a:t>
            </a:r>
            <a:endParaRPr b="1" sz="1800">
              <a:latin typeface="Architects Daughter"/>
              <a:ea typeface="Architects Daughter"/>
              <a:cs typeface="Architects Daughter"/>
              <a:sym typeface="Architects Daughter"/>
            </a:endParaRPr>
          </a:p>
          <a:p>
            <a:pPr indent="-342900" lvl="0" marL="457200" rtl="0" algn="ctr">
              <a:spcBef>
                <a:spcPts val="0"/>
              </a:spcBef>
              <a:spcAft>
                <a:spcPts val="0"/>
              </a:spcAft>
              <a:buSzPts val="1800"/>
              <a:buFont typeface="Architects Daughter"/>
              <a:buAutoNum type="arabicPeriod"/>
            </a:pPr>
            <a:r>
              <a:rPr b="1" lang="en-GB" sz="1800">
                <a:latin typeface="Architects Daughter"/>
                <a:ea typeface="Architects Daughter"/>
                <a:cs typeface="Architects Daughter"/>
                <a:sym typeface="Architects Daughter"/>
              </a:rPr>
              <a:t>What can the audience infer from the citizens reactions to the brawl? (line 64)</a:t>
            </a:r>
            <a:endParaRPr b="1" sz="1800">
              <a:latin typeface="Architects Daughter"/>
              <a:ea typeface="Architects Daughter"/>
              <a:cs typeface="Architects Daughter"/>
              <a:sym typeface="Architects Daughter"/>
            </a:endParaRPr>
          </a:p>
          <a:p>
            <a:pPr indent="-342900" lvl="0" marL="457200" rtl="0" algn="ctr">
              <a:spcBef>
                <a:spcPts val="0"/>
              </a:spcBef>
              <a:spcAft>
                <a:spcPts val="0"/>
              </a:spcAft>
              <a:buSzPts val="1800"/>
              <a:buFont typeface="Architects Daughter"/>
              <a:buAutoNum type="arabicPeriod"/>
            </a:pPr>
            <a:r>
              <a:rPr b="1" lang="en-GB" sz="1800">
                <a:latin typeface="Architects Daughter"/>
                <a:ea typeface="Architects Daughter"/>
                <a:cs typeface="Architects Daughter"/>
                <a:sym typeface="Architects Daughter"/>
              </a:rPr>
              <a:t>What do we learn about the parents of the families? (line 65)</a:t>
            </a:r>
            <a:endParaRPr b="1" sz="1800">
              <a:latin typeface="Architects Daughter"/>
              <a:ea typeface="Architects Daughter"/>
              <a:cs typeface="Architects Daughter"/>
              <a:sym typeface="Architects Daughter"/>
            </a:endParaRPr>
          </a:p>
        </p:txBody>
      </p:sp>
      <p:sp>
        <p:nvSpPr>
          <p:cNvPr id="154" name="Google Shape;154;p27"/>
          <p:cNvSpPr txBox="1"/>
          <p:nvPr/>
        </p:nvSpPr>
        <p:spPr>
          <a:xfrm>
            <a:off x="6643450" y="27150"/>
            <a:ext cx="2448900" cy="390600"/>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u="sng">
                <a:solidFill>
                  <a:schemeClr val="hlink"/>
                </a:solidFill>
                <a:latin typeface="Amaranth"/>
                <a:ea typeface="Amaranth"/>
                <a:cs typeface="Amaranth"/>
                <a:sym typeface="Amaranth"/>
                <a:hlinkClick r:id="rId4"/>
              </a:rPr>
              <a:t>Romeo and Juliet I 1 Zeffirelli</a:t>
            </a:r>
            <a:r>
              <a:rPr b="1" lang="en-GB" u="sng">
                <a:solidFill>
                  <a:schemeClr val="hlink"/>
                </a:solidFill>
                <a:latin typeface="Amaranth"/>
                <a:ea typeface="Amaranth"/>
                <a:cs typeface="Amaranth"/>
                <a:sym typeface="Amaranth"/>
                <a:hlinkClick r:id="rId5"/>
              </a:rPr>
              <a:t> </a:t>
            </a:r>
            <a:endParaRPr b="1">
              <a:latin typeface="Amaranth"/>
              <a:ea typeface="Amaranth"/>
              <a:cs typeface="Amaranth"/>
              <a:sym typeface="Amaranth"/>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pic>
        <p:nvPicPr>
          <p:cNvPr id="159" name="Google Shape;159;p28"/>
          <p:cNvPicPr preferRelativeResize="0"/>
          <p:nvPr/>
        </p:nvPicPr>
        <p:blipFill>
          <a:blip r:embed="rId3">
            <a:alphaModFix/>
          </a:blip>
          <a:stretch>
            <a:fillRect/>
          </a:stretch>
        </p:blipFill>
        <p:spPr>
          <a:xfrm>
            <a:off x="0" y="764000"/>
            <a:ext cx="5716201" cy="4379500"/>
          </a:xfrm>
          <a:prstGeom prst="rect">
            <a:avLst/>
          </a:prstGeom>
          <a:noFill/>
          <a:ln>
            <a:noFill/>
          </a:ln>
        </p:spPr>
      </p:pic>
      <p:sp>
        <p:nvSpPr>
          <p:cNvPr id="160" name="Google Shape;160;p28"/>
          <p:cNvSpPr txBox="1"/>
          <p:nvPr/>
        </p:nvSpPr>
        <p:spPr>
          <a:xfrm>
            <a:off x="5832175" y="1183650"/>
            <a:ext cx="3017400" cy="242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latin typeface="Slackey"/>
                <a:ea typeface="Slackey"/>
                <a:cs typeface="Slackey"/>
                <a:sym typeface="Slackey"/>
              </a:rPr>
              <a:t>You are Prince Escalus.It is your job to keep peace in the City of Verona.</a:t>
            </a:r>
            <a:endParaRPr>
              <a:latin typeface="Slackey"/>
              <a:ea typeface="Slackey"/>
              <a:cs typeface="Slackey"/>
              <a:sym typeface="Slackey"/>
            </a:endParaRPr>
          </a:p>
          <a:p>
            <a:pPr indent="0" lvl="0" marL="0" rtl="0" algn="l">
              <a:spcBef>
                <a:spcPts val="0"/>
              </a:spcBef>
              <a:spcAft>
                <a:spcPts val="0"/>
              </a:spcAft>
              <a:buNone/>
            </a:pPr>
            <a:r>
              <a:t/>
            </a:r>
            <a:endParaRPr>
              <a:latin typeface="Slackey"/>
              <a:ea typeface="Slackey"/>
              <a:cs typeface="Slackey"/>
              <a:sym typeface="Slackey"/>
            </a:endParaRPr>
          </a:p>
          <a:p>
            <a:pPr indent="0" lvl="0" marL="0" rtl="0" algn="l">
              <a:spcBef>
                <a:spcPts val="0"/>
              </a:spcBef>
              <a:spcAft>
                <a:spcPts val="0"/>
              </a:spcAft>
              <a:buNone/>
            </a:pPr>
            <a:r>
              <a:rPr b="1" i="1" lang="en-GB">
                <a:latin typeface="Slackey"/>
                <a:ea typeface="Slackey"/>
                <a:cs typeface="Slackey"/>
                <a:sym typeface="Slackey"/>
              </a:rPr>
              <a:t>How would you be feeling at this moment. Why?</a:t>
            </a:r>
            <a:endParaRPr b="1" i="1">
              <a:latin typeface="Slackey"/>
              <a:ea typeface="Slackey"/>
              <a:cs typeface="Slackey"/>
              <a:sym typeface="Slackey"/>
            </a:endParaRPr>
          </a:p>
          <a:p>
            <a:pPr indent="0" lvl="0" marL="0" rtl="0" algn="l">
              <a:spcBef>
                <a:spcPts val="0"/>
              </a:spcBef>
              <a:spcAft>
                <a:spcPts val="0"/>
              </a:spcAft>
              <a:buNone/>
            </a:pPr>
            <a:r>
              <a:t/>
            </a:r>
            <a:endParaRPr>
              <a:latin typeface="Slackey"/>
              <a:ea typeface="Slackey"/>
              <a:cs typeface="Slackey"/>
              <a:sym typeface="Slackey"/>
            </a:endParaRPr>
          </a:p>
          <a:p>
            <a:pPr indent="0" lvl="0" marL="0" rtl="0" algn="l">
              <a:spcBef>
                <a:spcPts val="0"/>
              </a:spcBef>
              <a:spcAft>
                <a:spcPts val="0"/>
              </a:spcAft>
              <a:buNone/>
            </a:pPr>
            <a:r>
              <a:rPr lang="en-GB">
                <a:latin typeface="Slackey"/>
                <a:ea typeface="Slackey"/>
                <a:cs typeface="Slackey"/>
                <a:sym typeface="Slackey"/>
              </a:rPr>
              <a:t>In your groups, divide up the speech and practice reading it aloud trying to capture this feeling.</a:t>
            </a:r>
            <a:endParaRPr>
              <a:latin typeface="Slackey"/>
              <a:ea typeface="Slackey"/>
              <a:cs typeface="Slackey"/>
              <a:sym typeface="Slackey"/>
            </a:endParaRPr>
          </a:p>
        </p:txBody>
      </p:sp>
      <p:sp>
        <p:nvSpPr>
          <p:cNvPr id="161" name="Google Shape;161;p28"/>
          <p:cNvSpPr txBox="1"/>
          <p:nvPr/>
        </p:nvSpPr>
        <p:spPr>
          <a:xfrm>
            <a:off x="150650" y="43100"/>
            <a:ext cx="7188000" cy="72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600">
                <a:latin typeface="Almendra SC"/>
                <a:ea typeface="Almendra SC"/>
                <a:cs typeface="Almendra SC"/>
                <a:sym typeface="Almendra SC"/>
              </a:rPr>
              <a:t>Enter Prince Escalus</a:t>
            </a:r>
            <a:r>
              <a:rPr lang="en-GB" sz="2400">
                <a:latin typeface="Almendra SC"/>
                <a:ea typeface="Almendra SC"/>
                <a:cs typeface="Almendra SC"/>
                <a:sym typeface="Almendra SC"/>
              </a:rPr>
              <a:t>(with his train)</a:t>
            </a:r>
            <a:endParaRPr sz="2400">
              <a:latin typeface="Almendra SC"/>
              <a:ea typeface="Almendra SC"/>
              <a:cs typeface="Almendra SC"/>
              <a:sym typeface="Almendra SC"/>
            </a:endParaRPr>
          </a:p>
        </p:txBody>
      </p:sp>
      <p:pic>
        <p:nvPicPr>
          <p:cNvPr id="162" name="Google Shape;162;p28"/>
          <p:cNvPicPr preferRelativeResize="0"/>
          <p:nvPr/>
        </p:nvPicPr>
        <p:blipFill>
          <a:blip r:embed="rId4">
            <a:alphaModFix/>
          </a:blip>
          <a:stretch>
            <a:fillRect/>
          </a:stretch>
        </p:blipFill>
        <p:spPr>
          <a:xfrm>
            <a:off x="2881600" y="3777225"/>
            <a:ext cx="2380249" cy="1287275"/>
          </a:xfrm>
          <a:prstGeom prst="rect">
            <a:avLst/>
          </a:prstGeom>
          <a:noFill/>
          <a:ln>
            <a:noFill/>
          </a:ln>
        </p:spPr>
      </p:pic>
      <p:sp>
        <p:nvSpPr>
          <p:cNvPr id="163" name="Google Shape;163;p28"/>
          <p:cNvSpPr/>
          <p:nvPr/>
        </p:nvSpPr>
        <p:spPr>
          <a:xfrm>
            <a:off x="5703050" y="3712350"/>
            <a:ext cx="3303600" cy="1223100"/>
          </a:xfrm>
          <a:prstGeom prst="roundRect">
            <a:avLst>
              <a:gd fmla="val 16667" name="adj"/>
            </a:avLst>
          </a:prstGeom>
          <a:solidFill>
            <a:srgbClr val="98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800">
                <a:solidFill>
                  <a:srgbClr val="F3F3F3"/>
                </a:solidFill>
                <a:latin typeface="MedievalSharp"/>
                <a:ea typeface="MedievalSharp"/>
                <a:cs typeface="MedievalSharp"/>
                <a:sym typeface="MedievalSharp"/>
              </a:rPr>
              <a:t>Highlight/annotate a piece of imagery you find interesting in this speech. Be prepared to discuss.</a:t>
            </a:r>
            <a:endParaRPr b="1" sz="1800">
              <a:solidFill>
                <a:srgbClr val="F3F3F3"/>
              </a:solidFill>
              <a:latin typeface="MedievalSharp"/>
              <a:ea typeface="MedievalSharp"/>
              <a:cs typeface="MedievalSharp"/>
              <a:sym typeface="MedievalSharp"/>
            </a:endParaRPr>
          </a:p>
        </p:txBody>
      </p:sp>
      <p:pic>
        <p:nvPicPr>
          <p:cNvPr id="164" name="Google Shape;164;p28"/>
          <p:cNvPicPr preferRelativeResize="0"/>
          <p:nvPr/>
        </p:nvPicPr>
        <p:blipFill>
          <a:blip r:embed="rId5">
            <a:alphaModFix/>
          </a:blip>
          <a:stretch>
            <a:fillRect/>
          </a:stretch>
        </p:blipFill>
        <p:spPr>
          <a:xfrm>
            <a:off x="7267547" y="53050"/>
            <a:ext cx="1816000" cy="102289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9"/>
          <p:cNvSpPr txBox="1"/>
          <p:nvPr>
            <p:ph type="title"/>
          </p:nvPr>
        </p:nvSpPr>
        <p:spPr>
          <a:xfrm>
            <a:off x="0" y="0"/>
            <a:ext cx="9144000" cy="571500"/>
          </a:xfrm>
          <a:prstGeom prst="rect">
            <a:avLst/>
          </a:prstGeom>
          <a:solidFill>
            <a:srgbClr val="FF0000"/>
          </a:solidFill>
        </p:spPr>
        <p:txBody>
          <a:bodyPr anchorCtr="0" anchor="t" bIns="91425" lIns="91425" spcFirstLastPara="1" rIns="91425" wrap="square" tIns="91425">
            <a:noAutofit/>
          </a:bodyPr>
          <a:lstStyle/>
          <a:p>
            <a:pPr indent="0" lvl="0" marL="0" rtl="0" algn="l">
              <a:spcBef>
                <a:spcPts val="0"/>
              </a:spcBef>
              <a:spcAft>
                <a:spcPts val="0"/>
              </a:spcAft>
              <a:buNone/>
            </a:pPr>
            <a:r>
              <a:rPr lang="en-GB" sz="1500">
                <a:solidFill>
                  <a:schemeClr val="lt1"/>
                </a:solidFill>
              </a:rPr>
              <a:t>Watch then re-read the Prince’s speech after Act 1’s opening fight scene:</a:t>
            </a:r>
            <a:endParaRPr sz="1500">
              <a:solidFill>
                <a:schemeClr val="lt1"/>
              </a:solidFill>
            </a:endParaRPr>
          </a:p>
          <a:p>
            <a:pPr indent="0" lvl="0" marL="0" rtl="0" algn="l">
              <a:spcBef>
                <a:spcPts val="0"/>
              </a:spcBef>
              <a:spcAft>
                <a:spcPts val="0"/>
              </a:spcAft>
              <a:buNone/>
            </a:pPr>
            <a:r>
              <a:rPr lang="en-GB" sz="1500" u="sng">
                <a:solidFill>
                  <a:schemeClr val="hlink"/>
                </a:solidFill>
                <a:hlinkClick r:id="rId3"/>
              </a:rPr>
              <a:t>Romeo and Juliet I 1 Zeffirelli </a:t>
            </a:r>
            <a:r>
              <a:rPr lang="en-GB" sz="1500">
                <a:solidFill>
                  <a:schemeClr val="lt1"/>
                </a:solidFill>
              </a:rPr>
              <a:t>(watch from 6mins in to end)</a:t>
            </a:r>
            <a:endParaRPr sz="1500">
              <a:solidFill>
                <a:schemeClr val="lt1"/>
              </a:solidFill>
            </a:endParaRPr>
          </a:p>
        </p:txBody>
      </p:sp>
      <p:sp>
        <p:nvSpPr>
          <p:cNvPr id="170" name="Google Shape;170;p29"/>
          <p:cNvSpPr txBox="1"/>
          <p:nvPr>
            <p:ph idx="1" type="body"/>
          </p:nvPr>
        </p:nvSpPr>
        <p:spPr>
          <a:xfrm>
            <a:off x="238950" y="716950"/>
            <a:ext cx="3429000" cy="4177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sz="1100">
                <a:solidFill>
                  <a:schemeClr val="dk1"/>
                </a:solidFill>
              </a:rPr>
              <a:t>PRINCE</a:t>
            </a:r>
            <a:r>
              <a:rPr lang="en-GB" sz="1100">
                <a:solidFill>
                  <a:schemeClr val="dk1"/>
                </a:solidFill>
              </a:rPr>
              <a:t> Rebellious subjects, enemies to peace,</a:t>
            </a:r>
            <a:endParaRPr sz="110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GB" sz="1100">
                <a:solidFill>
                  <a:schemeClr val="dk1"/>
                </a:solidFill>
                <a:highlight>
                  <a:srgbClr val="6FA8DC"/>
                </a:highlight>
              </a:rPr>
              <a:t>Profaners of this neighbour-stained steel,--</a:t>
            </a:r>
            <a:endParaRPr sz="1100">
              <a:solidFill>
                <a:schemeClr val="dk1"/>
              </a:solidFill>
              <a:highlight>
                <a:srgbClr val="6FA8DC"/>
              </a:highlight>
            </a:endParaRPr>
          </a:p>
          <a:p>
            <a:pPr indent="0" lvl="0" marL="0" rtl="0" algn="l">
              <a:lnSpc>
                <a:spcPct val="100000"/>
              </a:lnSpc>
              <a:spcBef>
                <a:spcPts val="0"/>
              </a:spcBef>
              <a:spcAft>
                <a:spcPts val="0"/>
              </a:spcAft>
              <a:buClr>
                <a:schemeClr val="dk1"/>
              </a:buClr>
              <a:buSzPts val="1100"/>
              <a:buFont typeface="Arial"/>
              <a:buNone/>
            </a:pPr>
            <a:r>
              <a:rPr lang="en-GB" sz="1100">
                <a:solidFill>
                  <a:schemeClr val="dk1"/>
                </a:solidFill>
              </a:rPr>
              <a:t>Will they not hear? What, ho! you men, you </a:t>
            </a:r>
            <a:r>
              <a:rPr lang="en-GB" sz="1100">
                <a:solidFill>
                  <a:schemeClr val="dk1"/>
                </a:solidFill>
                <a:highlight>
                  <a:srgbClr val="D9D2E9"/>
                </a:highlight>
              </a:rPr>
              <a:t>beasts,</a:t>
            </a:r>
            <a:endParaRPr sz="1100">
              <a:solidFill>
                <a:schemeClr val="dk1"/>
              </a:solidFill>
              <a:highlight>
                <a:srgbClr val="D9D2E9"/>
              </a:highlight>
            </a:endParaRPr>
          </a:p>
          <a:p>
            <a:pPr indent="0" lvl="0" marL="0" rtl="0" algn="l">
              <a:lnSpc>
                <a:spcPct val="100000"/>
              </a:lnSpc>
              <a:spcBef>
                <a:spcPts val="0"/>
              </a:spcBef>
              <a:spcAft>
                <a:spcPts val="0"/>
              </a:spcAft>
              <a:buClr>
                <a:schemeClr val="dk1"/>
              </a:buClr>
              <a:buSzPts val="1100"/>
              <a:buFont typeface="Arial"/>
              <a:buNone/>
            </a:pPr>
            <a:r>
              <a:rPr lang="en-GB" sz="1100">
                <a:solidFill>
                  <a:schemeClr val="dk1"/>
                </a:solidFill>
              </a:rPr>
              <a:t>That quench the</a:t>
            </a:r>
            <a:r>
              <a:rPr lang="en-GB" sz="1100">
                <a:solidFill>
                  <a:schemeClr val="dk1"/>
                </a:solidFill>
                <a:highlight>
                  <a:srgbClr val="D9D9D9"/>
                </a:highlight>
              </a:rPr>
              <a:t> fire of your pernicious rage</a:t>
            </a:r>
            <a:endParaRPr sz="1100">
              <a:solidFill>
                <a:schemeClr val="dk1"/>
              </a:solidFill>
              <a:highlight>
                <a:srgbClr val="D9D9D9"/>
              </a:highlight>
            </a:endParaRPr>
          </a:p>
          <a:p>
            <a:pPr indent="0" lvl="0" marL="0" rtl="0" algn="l">
              <a:lnSpc>
                <a:spcPct val="100000"/>
              </a:lnSpc>
              <a:spcBef>
                <a:spcPts val="0"/>
              </a:spcBef>
              <a:spcAft>
                <a:spcPts val="0"/>
              </a:spcAft>
              <a:buClr>
                <a:schemeClr val="dk1"/>
              </a:buClr>
              <a:buSzPts val="1100"/>
              <a:buFont typeface="Arial"/>
              <a:buNone/>
            </a:pPr>
            <a:r>
              <a:rPr lang="en-GB" sz="1100">
                <a:solidFill>
                  <a:schemeClr val="dk1"/>
                </a:solidFill>
              </a:rPr>
              <a:t>With </a:t>
            </a:r>
            <a:r>
              <a:rPr lang="en-GB" sz="1100">
                <a:solidFill>
                  <a:schemeClr val="dk1"/>
                </a:solidFill>
                <a:highlight>
                  <a:srgbClr val="CFE2F3"/>
                </a:highlight>
              </a:rPr>
              <a:t>purple fountains </a:t>
            </a:r>
            <a:r>
              <a:rPr lang="en-GB" sz="1100">
                <a:solidFill>
                  <a:schemeClr val="dk1"/>
                </a:solidFill>
                <a:highlight>
                  <a:srgbClr val="FFFF00"/>
                </a:highlight>
              </a:rPr>
              <a:t>i</a:t>
            </a:r>
            <a:r>
              <a:rPr lang="en-GB" sz="1100">
                <a:solidFill>
                  <a:schemeClr val="dk1"/>
                </a:solidFill>
              </a:rPr>
              <a:t>ssuing from your veins,</a:t>
            </a:r>
            <a:endParaRPr sz="110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GB" sz="1100">
                <a:solidFill>
                  <a:schemeClr val="dk1"/>
                </a:solidFill>
              </a:rPr>
              <a:t>On pain of torture, from those</a:t>
            </a:r>
            <a:r>
              <a:rPr lang="en-GB" sz="1100">
                <a:solidFill>
                  <a:schemeClr val="dk1"/>
                </a:solidFill>
                <a:highlight>
                  <a:srgbClr val="EAD1DC"/>
                </a:highlight>
              </a:rPr>
              <a:t> bloody hands</a:t>
            </a:r>
            <a:endParaRPr sz="1100">
              <a:solidFill>
                <a:schemeClr val="dk1"/>
              </a:solidFill>
              <a:highlight>
                <a:srgbClr val="EAD1DC"/>
              </a:highlight>
            </a:endParaRPr>
          </a:p>
          <a:p>
            <a:pPr indent="0" lvl="0" marL="0" rtl="0" algn="l">
              <a:lnSpc>
                <a:spcPct val="100000"/>
              </a:lnSpc>
              <a:spcBef>
                <a:spcPts val="0"/>
              </a:spcBef>
              <a:spcAft>
                <a:spcPts val="0"/>
              </a:spcAft>
              <a:buClr>
                <a:schemeClr val="dk1"/>
              </a:buClr>
              <a:buSzPts val="1100"/>
              <a:buFont typeface="Arial"/>
              <a:buNone/>
            </a:pPr>
            <a:r>
              <a:rPr lang="en-GB" sz="1100">
                <a:solidFill>
                  <a:schemeClr val="dk1"/>
                </a:solidFill>
              </a:rPr>
              <a:t>Throw your mistemper'd weapons to the ground,</a:t>
            </a:r>
            <a:endParaRPr sz="110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GB" sz="1100">
                <a:solidFill>
                  <a:schemeClr val="dk1"/>
                </a:solidFill>
              </a:rPr>
              <a:t>And hear the sentence of your moved prince.</a:t>
            </a:r>
            <a:endParaRPr sz="110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GB" sz="1100">
                <a:solidFill>
                  <a:schemeClr val="dk1"/>
                </a:solidFill>
              </a:rPr>
              <a:t>Three civil brawls, bred of an airy word,</a:t>
            </a:r>
            <a:endParaRPr sz="110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GB" sz="1100">
                <a:solidFill>
                  <a:schemeClr val="dk1"/>
                </a:solidFill>
              </a:rPr>
              <a:t>By thee, old Capulet, and Montague,</a:t>
            </a:r>
            <a:endParaRPr sz="110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GB" sz="1100">
                <a:solidFill>
                  <a:schemeClr val="dk1"/>
                </a:solidFill>
                <a:highlight>
                  <a:srgbClr val="FFFF00"/>
                </a:highlight>
              </a:rPr>
              <a:t>Have thrice disturb'd the quiet of our streets,</a:t>
            </a:r>
            <a:endParaRPr sz="1100">
              <a:solidFill>
                <a:schemeClr val="dk1"/>
              </a:solidFill>
              <a:highlight>
                <a:srgbClr val="FFFF00"/>
              </a:highlight>
            </a:endParaRPr>
          </a:p>
          <a:p>
            <a:pPr indent="0" lvl="0" marL="0" rtl="0" algn="l">
              <a:lnSpc>
                <a:spcPct val="100000"/>
              </a:lnSpc>
              <a:spcBef>
                <a:spcPts val="0"/>
              </a:spcBef>
              <a:spcAft>
                <a:spcPts val="0"/>
              </a:spcAft>
              <a:buClr>
                <a:schemeClr val="dk1"/>
              </a:buClr>
              <a:buSzPts val="1100"/>
              <a:buFont typeface="Arial"/>
              <a:buNone/>
            </a:pPr>
            <a:r>
              <a:rPr lang="en-GB" sz="1100">
                <a:solidFill>
                  <a:schemeClr val="dk1"/>
                </a:solidFill>
              </a:rPr>
              <a:t>And made Verona's ancient citizens</a:t>
            </a:r>
            <a:endParaRPr sz="110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GB" sz="1100">
                <a:solidFill>
                  <a:schemeClr val="dk1"/>
                </a:solidFill>
              </a:rPr>
              <a:t>Cast by their grave beseeming ornaments,</a:t>
            </a:r>
            <a:endParaRPr sz="110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GB" sz="1100">
                <a:solidFill>
                  <a:schemeClr val="dk1"/>
                </a:solidFill>
              </a:rPr>
              <a:t>To wield old partisans,</a:t>
            </a:r>
            <a:r>
              <a:rPr lang="en-GB" sz="1100">
                <a:solidFill>
                  <a:schemeClr val="dk1"/>
                </a:solidFill>
                <a:highlight>
                  <a:srgbClr val="00B300"/>
                </a:highlight>
              </a:rPr>
              <a:t> in hands as old,</a:t>
            </a:r>
            <a:endParaRPr sz="1100">
              <a:solidFill>
                <a:schemeClr val="dk1"/>
              </a:solidFill>
              <a:highlight>
                <a:srgbClr val="00B300"/>
              </a:highlight>
            </a:endParaRPr>
          </a:p>
          <a:p>
            <a:pPr indent="0" lvl="0" marL="0" rtl="0" algn="l">
              <a:lnSpc>
                <a:spcPct val="100000"/>
              </a:lnSpc>
              <a:spcBef>
                <a:spcPts val="0"/>
              </a:spcBef>
              <a:spcAft>
                <a:spcPts val="0"/>
              </a:spcAft>
              <a:buClr>
                <a:schemeClr val="dk1"/>
              </a:buClr>
              <a:buSzPts val="1100"/>
              <a:buFont typeface="Arial"/>
              <a:buNone/>
            </a:pPr>
            <a:r>
              <a:rPr lang="en-GB" sz="1100">
                <a:solidFill>
                  <a:schemeClr val="dk1"/>
                </a:solidFill>
                <a:highlight>
                  <a:srgbClr val="00B300"/>
                </a:highlight>
              </a:rPr>
              <a:t>Canker'd with peace, to part your canker'd hate:</a:t>
            </a:r>
            <a:endParaRPr sz="1100">
              <a:solidFill>
                <a:schemeClr val="dk1"/>
              </a:solidFill>
              <a:highlight>
                <a:srgbClr val="00B300"/>
              </a:highlight>
            </a:endParaRPr>
          </a:p>
          <a:p>
            <a:pPr indent="0" lvl="0" marL="0" rtl="0" algn="l">
              <a:lnSpc>
                <a:spcPct val="100000"/>
              </a:lnSpc>
              <a:spcBef>
                <a:spcPts val="0"/>
              </a:spcBef>
              <a:spcAft>
                <a:spcPts val="0"/>
              </a:spcAft>
              <a:buClr>
                <a:schemeClr val="dk1"/>
              </a:buClr>
              <a:buSzPts val="1100"/>
              <a:buFont typeface="Arial"/>
              <a:buNone/>
            </a:pPr>
            <a:r>
              <a:rPr lang="en-GB" sz="1100">
                <a:solidFill>
                  <a:schemeClr val="dk1"/>
                </a:solidFill>
                <a:highlight>
                  <a:srgbClr val="00FFFF"/>
                </a:highlight>
              </a:rPr>
              <a:t>If ever you disturb our streets again,</a:t>
            </a:r>
            <a:endParaRPr sz="1100">
              <a:solidFill>
                <a:schemeClr val="dk1"/>
              </a:solidFill>
              <a:highlight>
                <a:srgbClr val="00FFFF"/>
              </a:highlight>
            </a:endParaRPr>
          </a:p>
          <a:p>
            <a:pPr indent="0" lvl="0" marL="0" rtl="0" algn="l">
              <a:lnSpc>
                <a:spcPct val="100000"/>
              </a:lnSpc>
              <a:spcBef>
                <a:spcPts val="0"/>
              </a:spcBef>
              <a:spcAft>
                <a:spcPts val="0"/>
              </a:spcAft>
              <a:buClr>
                <a:schemeClr val="dk1"/>
              </a:buClr>
              <a:buSzPts val="1100"/>
              <a:buFont typeface="Arial"/>
              <a:buNone/>
            </a:pPr>
            <a:r>
              <a:rPr lang="en-GB" sz="1100">
                <a:solidFill>
                  <a:schemeClr val="dk1"/>
                </a:solidFill>
                <a:highlight>
                  <a:srgbClr val="00FFFF"/>
                </a:highlight>
              </a:rPr>
              <a:t>Your lives shall pay the forfeit of the peace.</a:t>
            </a:r>
            <a:endParaRPr sz="1100">
              <a:solidFill>
                <a:schemeClr val="dk1"/>
              </a:solidFill>
              <a:highlight>
                <a:srgbClr val="00FFFF"/>
              </a:highlight>
            </a:endParaRPr>
          </a:p>
          <a:p>
            <a:pPr indent="0" lvl="0" marL="0" rtl="0" algn="l">
              <a:lnSpc>
                <a:spcPct val="100000"/>
              </a:lnSpc>
              <a:spcBef>
                <a:spcPts val="0"/>
              </a:spcBef>
              <a:spcAft>
                <a:spcPts val="0"/>
              </a:spcAft>
              <a:buClr>
                <a:schemeClr val="dk1"/>
              </a:buClr>
              <a:buSzPts val="1100"/>
              <a:buFont typeface="Arial"/>
              <a:buNone/>
            </a:pPr>
            <a:r>
              <a:rPr lang="en-GB" sz="1100">
                <a:solidFill>
                  <a:schemeClr val="dk1"/>
                </a:solidFill>
              </a:rPr>
              <a:t>For this time, all the rest depart away:</a:t>
            </a:r>
            <a:endParaRPr sz="110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GB" sz="1100">
                <a:solidFill>
                  <a:schemeClr val="dk1"/>
                </a:solidFill>
              </a:rPr>
              <a:t>You Capulet; shall go along with me:</a:t>
            </a:r>
            <a:endParaRPr sz="110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GB" sz="1100">
                <a:solidFill>
                  <a:schemeClr val="dk1"/>
                </a:solidFill>
              </a:rPr>
              <a:t>And, Montague, come you this afternoon,</a:t>
            </a:r>
            <a:endParaRPr sz="110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GB" sz="1100">
                <a:solidFill>
                  <a:schemeClr val="dk1"/>
                </a:solidFill>
              </a:rPr>
              <a:t>To know our further pleasure in this case,</a:t>
            </a:r>
            <a:endParaRPr sz="1100">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GB" sz="1100">
                <a:solidFill>
                  <a:schemeClr val="dk1"/>
                </a:solidFill>
              </a:rPr>
              <a:t>To old Free-town, our common judgment-place.</a:t>
            </a:r>
            <a:endParaRPr sz="1100">
              <a:solidFill>
                <a:schemeClr val="dk1"/>
              </a:solidFill>
            </a:endParaRPr>
          </a:p>
          <a:p>
            <a:pPr indent="0" lvl="0" marL="0" rtl="0" algn="l">
              <a:lnSpc>
                <a:spcPct val="100000"/>
              </a:lnSpc>
              <a:spcBef>
                <a:spcPts val="0"/>
              </a:spcBef>
              <a:spcAft>
                <a:spcPts val="0"/>
              </a:spcAft>
              <a:buNone/>
            </a:pPr>
            <a:r>
              <a:rPr lang="en-GB" sz="1100">
                <a:solidFill>
                  <a:schemeClr val="dk1"/>
                </a:solidFill>
              </a:rPr>
              <a:t>Once more, </a:t>
            </a:r>
            <a:r>
              <a:rPr lang="en-GB" sz="1100">
                <a:solidFill>
                  <a:schemeClr val="dk1"/>
                </a:solidFill>
                <a:highlight>
                  <a:srgbClr val="00FFFF"/>
                </a:highlight>
              </a:rPr>
              <a:t>on pain of death, all men depart.</a:t>
            </a:r>
            <a:endParaRPr>
              <a:highlight>
                <a:srgbClr val="00FFFF"/>
              </a:highlight>
            </a:endParaRPr>
          </a:p>
        </p:txBody>
      </p:sp>
      <p:sp>
        <p:nvSpPr>
          <p:cNvPr id="171" name="Google Shape;171;p29"/>
          <p:cNvSpPr txBox="1"/>
          <p:nvPr/>
        </p:nvSpPr>
        <p:spPr>
          <a:xfrm>
            <a:off x="3501550" y="571500"/>
            <a:ext cx="5091600" cy="77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100">
                <a:highlight>
                  <a:srgbClr val="6FA8DC"/>
                </a:highlight>
              </a:rPr>
              <a:t>The label ‘Profaners’ confirms the Capulets and Montagues are defying the law and authority by fighting in public. ‘Neighbour-stained steel’ evokes connotations of blood and murder. ‘Neighbour’ usually has friendly connotations but ‘stained’ references bloodshed on the ‘steel’ swords</a:t>
            </a:r>
            <a:endParaRPr sz="1100">
              <a:highlight>
                <a:srgbClr val="6FA8DC"/>
              </a:highlight>
            </a:endParaRPr>
          </a:p>
        </p:txBody>
      </p:sp>
      <p:sp>
        <p:nvSpPr>
          <p:cNvPr id="172" name="Google Shape;172;p29"/>
          <p:cNvSpPr txBox="1"/>
          <p:nvPr/>
        </p:nvSpPr>
        <p:spPr>
          <a:xfrm>
            <a:off x="4260200" y="1350600"/>
            <a:ext cx="4623900" cy="49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200">
                <a:highlight>
                  <a:srgbClr val="D9D2E9"/>
                </a:highlight>
              </a:rPr>
              <a:t>Animalistic connotations of ‘beasts’- implies they act with no polite respectability and only with base passion and fury</a:t>
            </a:r>
            <a:endParaRPr sz="1200">
              <a:highlight>
                <a:srgbClr val="D9D2E9"/>
              </a:highlight>
            </a:endParaRPr>
          </a:p>
        </p:txBody>
      </p:sp>
      <p:sp>
        <p:nvSpPr>
          <p:cNvPr id="173" name="Google Shape;173;p29"/>
          <p:cNvSpPr txBox="1"/>
          <p:nvPr/>
        </p:nvSpPr>
        <p:spPr>
          <a:xfrm>
            <a:off x="6473525" y="2078175"/>
            <a:ext cx="2611500" cy="114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200">
                <a:highlight>
                  <a:srgbClr val="CFE2F3"/>
                </a:highlight>
              </a:rPr>
              <a:t>This metaphor creates the impression that blood is spilling over in unstoppable ‘fountains’ and it symbolises their unending violence and hatred for one another</a:t>
            </a:r>
            <a:endParaRPr sz="1200">
              <a:highlight>
                <a:srgbClr val="CFE2F3"/>
              </a:highlight>
            </a:endParaRPr>
          </a:p>
        </p:txBody>
      </p:sp>
      <p:sp>
        <p:nvSpPr>
          <p:cNvPr id="174" name="Google Shape;174;p29"/>
          <p:cNvSpPr txBox="1"/>
          <p:nvPr/>
        </p:nvSpPr>
        <p:spPr>
          <a:xfrm>
            <a:off x="3361300" y="1849500"/>
            <a:ext cx="5372100" cy="49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200">
                <a:highlight>
                  <a:srgbClr val="CCCCCC"/>
                </a:highlight>
              </a:rPr>
              <a:t>This imagery evokes connotations of passion - their feud is alive and only violence will ‘quench’ their thirst for ‘fire’.</a:t>
            </a:r>
            <a:endParaRPr sz="1200">
              <a:highlight>
                <a:srgbClr val="CCCCCC"/>
              </a:highlight>
            </a:endParaRPr>
          </a:p>
        </p:txBody>
      </p:sp>
      <p:sp>
        <p:nvSpPr>
          <p:cNvPr id="175" name="Google Shape;175;p29"/>
          <p:cNvSpPr txBox="1"/>
          <p:nvPr/>
        </p:nvSpPr>
        <p:spPr>
          <a:xfrm>
            <a:off x="6715925" y="3221175"/>
            <a:ext cx="2369100" cy="128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200">
                <a:highlight>
                  <a:srgbClr val="EAD1DC"/>
                </a:highlight>
              </a:rPr>
              <a:t>The symbol of ‘hands’ is used throughout the play as a recurring motif - here it is used to suggest their hands are unclean and tainted with violence and hatred</a:t>
            </a:r>
            <a:endParaRPr sz="1200">
              <a:highlight>
                <a:srgbClr val="EAD1DC"/>
              </a:highlight>
            </a:endParaRPr>
          </a:p>
        </p:txBody>
      </p:sp>
      <p:sp>
        <p:nvSpPr>
          <p:cNvPr id="176" name="Google Shape;176;p29"/>
          <p:cNvSpPr txBox="1"/>
          <p:nvPr/>
        </p:nvSpPr>
        <p:spPr>
          <a:xfrm>
            <a:off x="3304300" y="2234200"/>
            <a:ext cx="3252300" cy="140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200">
                <a:highlight>
                  <a:srgbClr val="FFFF00"/>
                </a:highlight>
              </a:rPr>
              <a:t>‘The quiet of our streets’ implies that without the Capulets and Montagues, this would be a peaceful, content city, but they have now created public conflict three times - the Prince seems tired of this fued and his anger is evident in his commanding tone of voice</a:t>
            </a:r>
            <a:endParaRPr sz="1200">
              <a:highlight>
                <a:srgbClr val="FFFF00"/>
              </a:highlight>
            </a:endParaRPr>
          </a:p>
        </p:txBody>
      </p:sp>
      <p:sp>
        <p:nvSpPr>
          <p:cNvPr id="177" name="Google Shape;177;p29"/>
          <p:cNvSpPr txBox="1"/>
          <p:nvPr/>
        </p:nvSpPr>
        <p:spPr>
          <a:xfrm>
            <a:off x="3210700" y="3408225"/>
            <a:ext cx="3345900" cy="66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200">
                <a:highlight>
                  <a:srgbClr val="00B300"/>
                </a:highlight>
              </a:rPr>
              <a:t>Repeated reference to ‘hands’ - he suggests the feud has roused older citizens too, involving all generations - he suggests they should know better. The repetition of ‘canker’d’ implies this is a poisonous and infectious feud.</a:t>
            </a:r>
            <a:endParaRPr sz="1200">
              <a:highlight>
                <a:srgbClr val="00B300"/>
              </a:highlight>
            </a:endParaRPr>
          </a:p>
        </p:txBody>
      </p:sp>
      <p:sp>
        <p:nvSpPr>
          <p:cNvPr id="178" name="Google Shape;178;p29"/>
          <p:cNvSpPr txBox="1"/>
          <p:nvPr/>
        </p:nvSpPr>
        <p:spPr>
          <a:xfrm>
            <a:off x="3304300" y="4322650"/>
            <a:ext cx="5874300" cy="57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100">
                <a:highlight>
                  <a:srgbClr val="00FFFF"/>
                </a:highlight>
              </a:rPr>
              <a:t>This is a threat and warning from the Prince - he conveys the extreme penalty of death if there is further fighting in public- this is an important plot device, foreshadowing the later conflict between Romeo and Tybalt in Act 3.</a:t>
            </a:r>
            <a:endParaRPr sz="1100">
              <a:highlight>
                <a:srgbClr val="00FFFF"/>
              </a:highligh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pic>
        <p:nvPicPr>
          <p:cNvPr descr="Image result for romeo gif" id="183" name="Google Shape;183;p30"/>
          <p:cNvPicPr preferRelativeResize="0"/>
          <p:nvPr/>
        </p:nvPicPr>
        <p:blipFill>
          <a:blip r:embed="rId3">
            <a:alphaModFix/>
          </a:blip>
          <a:stretch>
            <a:fillRect/>
          </a:stretch>
        </p:blipFill>
        <p:spPr>
          <a:xfrm>
            <a:off x="5093750" y="-6"/>
            <a:ext cx="4185075" cy="2357305"/>
          </a:xfrm>
          <a:prstGeom prst="rect">
            <a:avLst/>
          </a:prstGeom>
          <a:noFill/>
          <a:ln>
            <a:noFill/>
          </a:ln>
        </p:spPr>
      </p:pic>
      <p:pic>
        <p:nvPicPr>
          <p:cNvPr id="184" name="Google Shape;184;p30"/>
          <p:cNvPicPr preferRelativeResize="0"/>
          <p:nvPr/>
        </p:nvPicPr>
        <p:blipFill rotWithShape="1">
          <a:blip r:embed="rId4">
            <a:alphaModFix/>
          </a:blip>
          <a:srcRect b="0" l="0" r="0" t="0"/>
          <a:stretch/>
        </p:blipFill>
        <p:spPr>
          <a:xfrm>
            <a:off x="-184650" y="0"/>
            <a:ext cx="3180940" cy="2357300"/>
          </a:xfrm>
          <a:prstGeom prst="rect">
            <a:avLst/>
          </a:prstGeom>
          <a:noFill/>
          <a:ln>
            <a:noFill/>
          </a:ln>
        </p:spPr>
      </p:pic>
      <p:pic>
        <p:nvPicPr>
          <p:cNvPr id="185" name="Google Shape;185;p30"/>
          <p:cNvPicPr preferRelativeResize="0"/>
          <p:nvPr/>
        </p:nvPicPr>
        <p:blipFill rotWithShape="1">
          <a:blip r:embed="rId5">
            <a:alphaModFix/>
          </a:blip>
          <a:srcRect b="0" l="0" r="0" t="0"/>
          <a:stretch/>
        </p:blipFill>
        <p:spPr>
          <a:xfrm>
            <a:off x="4368725" y="2219999"/>
            <a:ext cx="4775274" cy="2894074"/>
          </a:xfrm>
          <a:prstGeom prst="rect">
            <a:avLst/>
          </a:prstGeom>
          <a:noFill/>
          <a:ln>
            <a:noFill/>
          </a:ln>
        </p:spPr>
      </p:pic>
      <p:pic>
        <p:nvPicPr>
          <p:cNvPr id="186" name="Google Shape;186;p30"/>
          <p:cNvPicPr preferRelativeResize="0"/>
          <p:nvPr/>
        </p:nvPicPr>
        <p:blipFill rotWithShape="1">
          <a:blip r:embed="rId6">
            <a:alphaModFix/>
          </a:blip>
          <a:srcRect b="0" l="0" r="56299" t="0"/>
          <a:stretch/>
        </p:blipFill>
        <p:spPr>
          <a:xfrm>
            <a:off x="-184650" y="2357300"/>
            <a:ext cx="4553374" cy="2756775"/>
          </a:xfrm>
          <a:prstGeom prst="rect">
            <a:avLst/>
          </a:prstGeom>
          <a:noFill/>
          <a:ln>
            <a:noFill/>
          </a:ln>
        </p:spPr>
      </p:pic>
      <p:sp>
        <p:nvSpPr>
          <p:cNvPr id="187" name="Google Shape;187;p30"/>
          <p:cNvSpPr/>
          <p:nvPr/>
        </p:nvSpPr>
        <p:spPr>
          <a:xfrm>
            <a:off x="2313675" y="0"/>
            <a:ext cx="4185000" cy="2357400"/>
          </a:xfrm>
          <a:prstGeom prst="rect">
            <a:avLst/>
          </a:prstGeom>
          <a:solidFill>
            <a:srgbClr val="EAD1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2400" u="sng">
                <a:latin typeface="Almendra SC"/>
                <a:ea typeface="Almendra SC"/>
                <a:cs typeface="Almendra SC"/>
                <a:sym typeface="Almendra SC"/>
              </a:rPr>
              <a:t>Key Question: </a:t>
            </a:r>
            <a:endParaRPr b="1" sz="2400" u="sng">
              <a:latin typeface="Almendra SC"/>
              <a:ea typeface="Almendra SC"/>
              <a:cs typeface="Almendra SC"/>
              <a:sym typeface="Almendra SC"/>
            </a:endParaRPr>
          </a:p>
          <a:p>
            <a:pPr indent="0" lvl="0" marL="0" rtl="0" algn="ctr">
              <a:spcBef>
                <a:spcPts val="0"/>
              </a:spcBef>
              <a:spcAft>
                <a:spcPts val="0"/>
              </a:spcAft>
              <a:buNone/>
            </a:pPr>
            <a:r>
              <a:t/>
            </a:r>
            <a:endParaRPr b="1" sz="2400" u="sng">
              <a:latin typeface="Almendra SC"/>
              <a:ea typeface="Almendra SC"/>
              <a:cs typeface="Almendra SC"/>
              <a:sym typeface="Almendra SC"/>
            </a:endParaRPr>
          </a:p>
          <a:p>
            <a:pPr indent="0" lvl="0" marL="0" rtl="0" algn="ctr">
              <a:spcBef>
                <a:spcPts val="0"/>
              </a:spcBef>
              <a:spcAft>
                <a:spcPts val="0"/>
              </a:spcAft>
              <a:buNone/>
            </a:pPr>
            <a:r>
              <a:rPr b="1" lang="en-GB" sz="2400">
                <a:latin typeface="Almendra SC"/>
                <a:ea typeface="Almendra SC"/>
                <a:cs typeface="Almendra SC"/>
                <a:sym typeface="Almendra SC"/>
              </a:rPr>
              <a:t>How does Shakespeare introduce Romeo at the start of the play?</a:t>
            </a:r>
            <a:endParaRPr b="1" sz="2400">
              <a:latin typeface="Almendra SC"/>
              <a:ea typeface="Almendra SC"/>
              <a:cs typeface="Almendra SC"/>
              <a:sym typeface="Almendra SC"/>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191" name="Shape 191"/>
        <p:cNvGrpSpPr/>
        <p:nvPr/>
      </p:nvGrpSpPr>
      <p:grpSpPr>
        <a:xfrm>
          <a:off x="0" y="0"/>
          <a:ext cx="0" cy="0"/>
          <a:chOff x="0" y="0"/>
          <a:chExt cx="0" cy="0"/>
        </a:xfrm>
      </p:grpSpPr>
      <p:sp>
        <p:nvSpPr>
          <p:cNvPr id="192" name="Google Shape;192;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31"/>
          <p:cNvSpPr/>
          <p:nvPr/>
        </p:nvSpPr>
        <p:spPr>
          <a:xfrm>
            <a:off x="-25" y="403600"/>
            <a:ext cx="9144000" cy="572700"/>
          </a:xfrm>
          <a:prstGeom prst="rect">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GB" sz="3000">
                <a:solidFill>
                  <a:srgbClr val="F3F3F3"/>
                </a:solidFill>
                <a:latin typeface="Sofia"/>
                <a:ea typeface="Sofia"/>
                <a:cs typeface="Sofia"/>
                <a:sym typeface="Sofia"/>
              </a:rPr>
              <a:t>Rom-emo, Rom-emo, wherefore art thou, Rom-emo?</a:t>
            </a:r>
            <a:endParaRPr sz="3000">
              <a:solidFill>
                <a:srgbClr val="F3F3F3"/>
              </a:solidFill>
              <a:latin typeface="Sofia"/>
              <a:ea typeface="Sofia"/>
              <a:cs typeface="Sofia"/>
              <a:sym typeface="Sofia"/>
            </a:endParaRPr>
          </a:p>
        </p:txBody>
      </p:sp>
      <p:pic>
        <p:nvPicPr>
          <p:cNvPr id="194" name="Google Shape;194;p31"/>
          <p:cNvPicPr preferRelativeResize="0"/>
          <p:nvPr/>
        </p:nvPicPr>
        <p:blipFill>
          <a:blip r:embed="rId3">
            <a:alphaModFix/>
          </a:blip>
          <a:stretch>
            <a:fillRect/>
          </a:stretch>
        </p:blipFill>
        <p:spPr>
          <a:xfrm>
            <a:off x="5738675" y="2965700"/>
            <a:ext cx="3405325" cy="2177800"/>
          </a:xfrm>
          <a:prstGeom prst="rect">
            <a:avLst/>
          </a:prstGeom>
          <a:noFill/>
          <a:ln>
            <a:noFill/>
          </a:ln>
        </p:spPr>
      </p:pic>
      <p:pic>
        <p:nvPicPr>
          <p:cNvPr id="195" name="Google Shape;195;p31"/>
          <p:cNvPicPr preferRelativeResize="0"/>
          <p:nvPr/>
        </p:nvPicPr>
        <p:blipFill>
          <a:blip r:embed="rId4">
            <a:alphaModFix/>
          </a:blip>
          <a:stretch>
            <a:fillRect/>
          </a:stretch>
        </p:blipFill>
        <p:spPr>
          <a:xfrm>
            <a:off x="5738650" y="976300"/>
            <a:ext cx="3405325" cy="1989400"/>
          </a:xfrm>
          <a:prstGeom prst="rect">
            <a:avLst/>
          </a:prstGeom>
          <a:noFill/>
          <a:ln>
            <a:noFill/>
          </a:ln>
        </p:spPr>
      </p:pic>
      <p:sp>
        <p:nvSpPr>
          <p:cNvPr id="196" name="Google Shape;196;p31"/>
          <p:cNvSpPr/>
          <p:nvPr/>
        </p:nvSpPr>
        <p:spPr>
          <a:xfrm>
            <a:off x="7243775" y="2535500"/>
            <a:ext cx="1753200" cy="1893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GB" sz="900"/>
              <a:t>Cheeky Titanic reference?</a:t>
            </a:r>
            <a:endParaRPr sz="900"/>
          </a:p>
        </p:txBody>
      </p:sp>
      <p:sp>
        <p:nvSpPr>
          <p:cNvPr id="197" name="Google Shape;197;p31"/>
          <p:cNvSpPr txBox="1"/>
          <p:nvPr/>
        </p:nvSpPr>
        <p:spPr>
          <a:xfrm>
            <a:off x="0" y="0"/>
            <a:ext cx="3733200" cy="30000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GB" u="sng">
                <a:solidFill>
                  <a:srgbClr val="FFFFFF"/>
                </a:solidFill>
                <a:latin typeface="Almendra SC"/>
                <a:ea typeface="Almendra SC"/>
                <a:cs typeface="Almendra SC"/>
                <a:sym typeface="Almendra SC"/>
              </a:rPr>
              <a:t>Benvolio:</a:t>
            </a:r>
            <a:endParaRPr b="1" u="sng">
              <a:solidFill>
                <a:srgbClr val="FFFFFF"/>
              </a:solidFill>
              <a:latin typeface="Almendra SC"/>
              <a:ea typeface="Almendra SC"/>
              <a:cs typeface="Almendra SC"/>
              <a:sym typeface="Almendra SC"/>
            </a:endParaRPr>
          </a:p>
          <a:p>
            <a:pPr indent="0" lvl="0" marL="0" rtl="0" algn="l">
              <a:lnSpc>
                <a:spcPct val="115000"/>
              </a:lnSpc>
              <a:spcBef>
                <a:spcPts val="0"/>
              </a:spcBef>
              <a:spcAft>
                <a:spcPts val="0"/>
              </a:spcAft>
              <a:buNone/>
            </a:pPr>
            <a:r>
              <a:rPr lang="en-GB">
                <a:solidFill>
                  <a:srgbClr val="FFFFFF"/>
                </a:solidFill>
                <a:latin typeface="Almendra SC"/>
                <a:ea typeface="Almendra SC"/>
                <a:cs typeface="Almendra SC"/>
                <a:sym typeface="Almendra SC"/>
              </a:rPr>
              <a:t>So early walking did I see your son.</a:t>
            </a:r>
            <a:endParaRPr>
              <a:solidFill>
                <a:srgbClr val="FFFFFF"/>
              </a:solidFill>
              <a:latin typeface="Almendra SC"/>
              <a:ea typeface="Almendra SC"/>
              <a:cs typeface="Almendra SC"/>
              <a:sym typeface="Almendra SC"/>
            </a:endParaRPr>
          </a:p>
          <a:p>
            <a:pPr indent="0" lvl="0" marL="0" rtl="0" algn="l">
              <a:lnSpc>
                <a:spcPct val="115000"/>
              </a:lnSpc>
              <a:spcBef>
                <a:spcPts val="0"/>
              </a:spcBef>
              <a:spcAft>
                <a:spcPts val="0"/>
              </a:spcAft>
              <a:buNone/>
            </a:pPr>
            <a:r>
              <a:rPr lang="en-GB">
                <a:solidFill>
                  <a:srgbClr val="FFFFFF"/>
                </a:solidFill>
                <a:latin typeface="Almendra SC"/>
                <a:ea typeface="Almendra SC"/>
                <a:cs typeface="Almendra SC"/>
                <a:sym typeface="Almendra SC"/>
              </a:rPr>
              <a:t>Towards him I made, but he was ‘ware of me</a:t>
            </a:r>
            <a:endParaRPr>
              <a:solidFill>
                <a:srgbClr val="FFFFFF"/>
              </a:solidFill>
              <a:latin typeface="Almendra SC"/>
              <a:ea typeface="Almendra SC"/>
              <a:cs typeface="Almendra SC"/>
              <a:sym typeface="Almendra SC"/>
            </a:endParaRPr>
          </a:p>
          <a:p>
            <a:pPr indent="0" lvl="0" marL="0" rtl="0" algn="l">
              <a:lnSpc>
                <a:spcPct val="115000"/>
              </a:lnSpc>
              <a:spcBef>
                <a:spcPts val="0"/>
              </a:spcBef>
              <a:spcAft>
                <a:spcPts val="0"/>
              </a:spcAft>
              <a:buNone/>
            </a:pPr>
            <a:r>
              <a:rPr lang="en-GB">
                <a:solidFill>
                  <a:srgbClr val="FFFFFF"/>
                </a:solidFill>
                <a:latin typeface="Almendra SC"/>
                <a:ea typeface="Almendra SC"/>
                <a:cs typeface="Almendra SC"/>
                <a:sym typeface="Almendra SC"/>
              </a:rPr>
              <a:t>And stole into the covert of the wood.</a:t>
            </a:r>
            <a:endParaRPr>
              <a:solidFill>
                <a:srgbClr val="FFFFFF"/>
              </a:solidFill>
              <a:latin typeface="Almendra SC"/>
              <a:ea typeface="Almendra SC"/>
              <a:cs typeface="Almendra SC"/>
              <a:sym typeface="Almendra SC"/>
            </a:endParaRPr>
          </a:p>
        </p:txBody>
      </p:sp>
      <p:sp>
        <p:nvSpPr>
          <p:cNvPr id="198" name="Google Shape;198;p31"/>
          <p:cNvSpPr txBox="1"/>
          <p:nvPr/>
        </p:nvSpPr>
        <p:spPr>
          <a:xfrm>
            <a:off x="1853100" y="2046900"/>
            <a:ext cx="3960900" cy="1049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GB" sz="1300" u="sng">
                <a:solidFill>
                  <a:srgbClr val="F3F3F3"/>
                </a:solidFill>
                <a:latin typeface="Almendra SC"/>
                <a:ea typeface="Almendra SC"/>
                <a:cs typeface="Almendra SC"/>
                <a:sym typeface="Almendra SC"/>
              </a:rPr>
              <a:t>Montague:</a:t>
            </a:r>
            <a:endParaRPr b="1" sz="1300" u="sng">
              <a:solidFill>
                <a:srgbClr val="F3F3F3"/>
              </a:solidFill>
              <a:latin typeface="Almendra SC"/>
              <a:ea typeface="Almendra SC"/>
              <a:cs typeface="Almendra SC"/>
              <a:sym typeface="Almendra SC"/>
            </a:endParaRPr>
          </a:p>
          <a:p>
            <a:pPr indent="0" lvl="0" marL="0" rtl="0" algn="l">
              <a:lnSpc>
                <a:spcPct val="115000"/>
              </a:lnSpc>
              <a:spcBef>
                <a:spcPts val="0"/>
              </a:spcBef>
              <a:spcAft>
                <a:spcPts val="0"/>
              </a:spcAft>
              <a:buNone/>
            </a:pPr>
            <a:r>
              <a:rPr lang="en-GB" sz="1300">
                <a:solidFill>
                  <a:srgbClr val="F3F3F3"/>
                </a:solidFill>
                <a:latin typeface="Almendra SC"/>
                <a:ea typeface="Almendra SC"/>
                <a:cs typeface="Almendra SC"/>
                <a:sym typeface="Almendra SC"/>
              </a:rPr>
              <a:t>Many a morning hath he there been seen,</a:t>
            </a:r>
            <a:endParaRPr sz="1300">
              <a:solidFill>
                <a:srgbClr val="F3F3F3"/>
              </a:solidFill>
              <a:latin typeface="Almendra SC"/>
              <a:ea typeface="Almendra SC"/>
              <a:cs typeface="Almendra SC"/>
              <a:sym typeface="Almendra SC"/>
            </a:endParaRPr>
          </a:p>
          <a:p>
            <a:pPr indent="0" lvl="0" marL="0" rtl="0" algn="l">
              <a:lnSpc>
                <a:spcPct val="115000"/>
              </a:lnSpc>
              <a:spcBef>
                <a:spcPts val="0"/>
              </a:spcBef>
              <a:spcAft>
                <a:spcPts val="0"/>
              </a:spcAft>
              <a:buNone/>
            </a:pPr>
            <a:r>
              <a:rPr lang="en-GB" sz="1300">
                <a:solidFill>
                  <a:srgbClr val="F3F3F3"/>
                </a:solidFill>
                <a:latin typeface="Almendra SC"/>
                <a:ea typeface="Almendra SC"/>
                <a:cs typeface="Almendra SC"/>
                <a:sym typeface="Almendra SC"/>
              </a:rPr>
              <a:t>With tears augmenting the fresh morning’s dew,</a:t>
            </a:r>
            <a:endParaRPr sz="1300">
              <a:solidFill>
                <a:srgbClr val="F3F3F3"/>
              </a:solidFill>
              <a:latin typeface="Almendra SC"/>
              <a:ea typeface="Almendra SC"/>
              <a:cs typeface="Almendra SC"/>
              <a:sym typeface="Almendra SC"/>
            </a:endParaRPr>
          </a:p>
          <a:p>
            <a:pPr indent="0" lvl="0" marL="0" rtl="0" algn="l">
              <a:lnSpc>
                <a:spcPct val="115000"/>
              </a:lnSpc>
              <a:spcBef>
                <a:spcPts val="0"/>
              </a:spcBef>
              <a:spcAft>
                <a:spcPts val="0"/>
              </a:spcAft>
              <a:buNone/>
            </a:pPr>
            <a:r>
              <a:rPr lang="en-GB" sz="1300">
                <a:solidFill>
                  <a:srgbClr val="F3F3F3"/>
                </a:solidFill>
                <a:latin typeface="Almendra SC"/>
                <a:ea typeface="Almendra SC"/>
                <a:cs typeface="Almendra SC"/>
                <a:sym typeface="Almendra SC"/>
              </a:rPr>
              <a:t>Adding to clouds more clouds with his deep sighs</a:t>
            </a:r>
            <a:r>
              <a:rPr lang="en-GB" sz="1300">
                <a:solidFill>
                  <a:schemeClr val="dk1"/>
                </a:solidFill>
                <a:highlight>
                  <a:srgbClr val="FFFFFF"/>
                </a:highlight>
                <a:latin typeface="Calibri"/>
                <a:ea typeface="Calibri"/>
                <a:cs typeface="Calibri"/>
                <a:sym typeface="Calibri"/>
              </a:rPr>
              <a:t>.</a:t>
            </a:r>
            <a:endParaRPr sz="1300"/>
          </a:p>
        </p:txBody>
      </p:sp>
      <p:sp>
        <p:nvSpPr>
          <p:cNvPr id="199" name="Google Shape;199;p31"/>
          <p:cNvSpPr txBox="1"/>
          <p:nvPr/>
        </p:nvSpPr>
        <p:spPr>
          <a:xfrm>
            <a:off x="0" y="3430000"/>
            <a:ext cx="3475500" cy="14394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GB" sz="1200" u="sng">
                <a:solidFill>
                  <a:srgbClr val="FFFFFF"/>
                </a:solidFill>
                <a:latin typeface="Almendra SC"/>
                <a:ea typeface="Almendra SC"/>
                <a:cs typeface="Almendra SC"/>
                <a:sym typeface="Almendra SC"/>
              </a:rPr>
              <a:t>Montague:</a:t>
            </a:r>
            <a:endParaRPr b="1" sz="1200" u="sng">
              <a:solidFill>
                <a:srgbClr val="FFFFFF"/>
              </a:solidFill>
              <a:latin typeface="Almendra SC"/>
              <a:ea typeface="Almendra SC"/>
              <a:cs typeface="Almendra SC"/>
              <a:sym typeface="Almendra SC"/>
            </a:endParaRPr>
          </a:p>
          <a:p>
            <a:pPr indent="0" lvl="0" marL="0" rtl="0" algn="l">
              <a:lnSpc>
                <a:spcPct val="115000"/>
              </a:lnSpc>
              <a:spcBef>
                <a:spcPts val="0"/>
              </a:spcBef>
              <a:spcAft>
                <a:spcPts val="0"/>
              </a:spcAft>
              <a:buNone/>
            </a:pPr>
            <a:r>
              <a:rPr lang="en-GB" sz="1300">
                <a:solidFill>
                  <a:srgbClr val="FFFFFF"/>
                </a:solidFill>
                <a:latin typeface="Almendra SC"/>
                <a:ea typeface="Almendra SC"/>
                <a:cs typeface="Almendra SC"/>
                <a:sym typeface="Almendra SC"/>
              </a:rPr>
              <a:t>Away from light steals home my heavy son,</a:t>
            </a:r>
            <a:endParaRPr sz="1300">
              <a:solidFill>
                <a:srgbClr val="FFFFFF"/>
              </a:solidFill>
              <a:latin typeface="Almendra SC"/>
              <a:ea typeface="Almendra SC"/>
              <a:cs typeface="Almendra SC"/>
              <a:sym typeface="Almendra SC"/>
            </a:endParaRPr>
          </a:p>
          <a:p>
            <a:pPr indent="0" lvl="0" marL="0" rtl="0" algn="l">
              <a:lnSpc>
                <a:spcPct val="115000"/>
              </a:lnSpc>
              <a:spcBef>
                <a:spcPts val="0"/>
              </a:spcBef>
              <a:spcAft>
                <a:spcPts val="0"/>
              </a:spcAft>
              <a:buNone/>
            </a:pPr>
            <a:r>
              <a:rPr lang="en-GB" sz="1300">
                <a:solidFill>
                  <a:srgbClr val="FFFFFF"/>
                </a:solidFill>
                <a:latin typeface="Almendra SC"/>
                <a:ea typeface="Almendra SC"/>
                <a:cs typeface="Almendra SC"/>
                <a:sym typeface="Almendra SC"/>
              </a:rPr>
              <a:t>And private in his chamber pens himself,</a:t>
            </a:r>
            <a:endParaRPr sz="1300">
              <a:solidFill>
                <a:srgbClr val="FFFFFF"/>
              </a:solidFill>
              <a:latin typeface="Almendra SC"/>
              <a:ea typeface="Almendra SC"/>
              <a:cs typeface="Almendra SC"/>
              <a:sym typeface="Almendra SC"/>
            </a:endParaRPr>
          </a:p>
          <a:p>
            <a:pPr indent="0" lvl="0" marL="0" rtl="0" algn="l">
              <a:lnSpc>
                <a:spcPct val="115000"/>
              </a:lnSpc>
              <a:spcBef>
                <a:spcPts val="0"/>
              </a:spcBef>
              <a:spcAft>
                <a:spcPts val="0"/>
              </a:spcAft>
              <a:buNone/>
            </a:pPr>
            <a:r>
              <a:rPr lang="en-GB" sz="1300">
                <a:solidFill>
                  <a:srgbClr val="FFFFFF"/>
                </a:solidFill>
                <a:latin typeface="Almendra SC"/>
                <a:ea typeface="Almendra SC"/>
                <a:cs typeface="Almendra SC"/>
                <a:sym typeface="Almendra SC"/>
              </a:rPr>
              <a:t>Shuts up his windows, locks fair daylight out,</a:t>
            </a:r>
            <a:endParaRPr sz="1300">
              <a:solidFill>
                <a:srgbClr val="FFFFFF"/>
              </a:solidFill>
              <a:latin typeface="Almendra SC"/>
              <a:ea typeface="Almendra SC"/>
              <a:cs typeface="Almendra SC"/>
              <a:sym typeface="Almendra SC"/>
            </a:endParaRPr>
          </a:p>
          <a:p>
            <a:pPr indent="0" lvl="0" marL="0" rtl="0" algn="l">
              <a:lnSpc>
                <a:spcPct val="115000"/>
              </a:lnSpc>
              <a:spcBef>
                <a:spcPts val="0"/>
              </a:spcBef>
              <a:spcAft>
                <a:spcPts val="0"/>
              </a:spcAft>
              <a:buNone/>
            </a:pPr>
            <a:r>
              <a:rPr lang="en-GB" sz="1300">
                <a:solidFill>
                  <a:srgbClr val="FFFFFF"/>
                </a:solidFill>
                <a:latin typeface="Almendra SC"/>
                <a:ea typeface="Almendra SC"/>
                <a:cs typeface="Almendra SC"/>
                <a:sym typeface="Almendra SC"/>
              </a:rPr>
              <a:t>And makes himself an artificial night.</a:t>
            </a:r>
            <a:endParaRPr sz="1300">
              <a:solidFill>
                <a:srgbClr val="FFFFFF"/>
              </a:solidFill>
              <a:latin typeface="Almendra SC"/>
              <a:ea typeface="Almendra SC"/>
              <a:cs typeface="Almendra SC"/>
              <a:sym typeface="Almendra SC"/>
            </a:endParaRPr>
          </a:p>
        </p:txBody>
      </p:sp>
      <p:pic>
        <p:nvPicPr>
          <p:cNvPr descr="Romeo + Juliet Tribute Video (starring Leonardo DiCaprio &amp; Claire Danes) to the song Talk Show Host by Radiohead. I hope you enjoy! =) Watch in 1080 P for HD quality." id="200" name="Google Shape;200;p31" title="► Romeo + Juliet - Talk Show Host (1080P)">
            <a:hlinkClick r:id="rId5"/>
          </p:cNvPr>
          <p:cNvPicPr preferRelativeResize="0"/>
          <p:nvPr/>
        </p:nvPicPr>
        <p:blipFill>
          <a:blip r:embed="rId6">
            <a:alphaModFix/>
          </a:blip>
          <a:stretch>
            <a:fillRect/>
          </a:stretch>
        </p:blipFill>
        <p:spPr>
          <a:xfrm>
            <a:off x="3398200" y="3000000"/>
            <a:ext cx="2652524" cy="2144400"/>
          </a:xfrm>
          <a:prstGeom prst="rect">
            <a:avLst/>
          </a:prstGeom>
          <a:noFill/>
          <a:ln>
            <a:noFill/>
          </a:ln>
        </p:spPr>
      </p:pic>
      <p:sp>
        <p:nvSpPr>
          <p:cNvPr id="201" name="Google Shape;201;p31"/>
          <p:cNvSpPr txBox="1"/>
          <p:nvPr/>
        </p:nvSpPr>
        <p:spPr>
          <a:xfrm>
            <a:off x="139875" y="0"/>
            <a:ext cx="4035000" cy="344400"/>
          </a:xfrm>
          <a:prstGeom prst="rect">
            <a:avLst/>
          </a:prstGeom>
          <a:solidFill>
            <a:srgbClr val="FFF2CC"/>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i="1" lang="en-GB">
                <a:solidFill>
                  <a:schemeClr val="dk1"/>
                </a:solidFill>
                <a:latin typeface="MedievalSharp"/>
                <a:ea typeface="MedievalSharp"/>
                <a:cs typeface="MedievalSharp"/>
                <a:sym typeface="MedievalSharp"/>
              </a:rPr>
              <a:t>How is Romeo presented before we meet him?</a:t>
            </a:r>
            <a:endParaRPr i="1">
              <a:solidFill>
                <a:schemeClr val="dk1"/>
              </a:solidFill>
              <a:latin typeface="MedievalSharp"/>
              <a:ea typeface="MedievalSharp"/>
              <a:cs typeface="MedievalSharp"/>
              <a:sym typeface="MedievalSharp"/>
            </a:endParaRPr>
          </a:p>
          <a:p>
            <a:pPr indent="0" lvl="0" marL="0" marR="0" rtl="0" algn="ctr">
              <a:spcBef>
                <a:spcPts val="0"/>
              </a:spcBef>
              <a:spcAft>
                <a:spcPts val="0"/>
              </a:spcAft>
              <a:buNone/>
            </a:pPr>
            <a:r>
              <a:t/>
            </a:r>
            <a:endParaRPr i="1" sz="2800">
              <a:solidFill>
                <a:schemeClr val="dk1"/>
              </a:solidFill>
              <a:latin typeface="MedievalSharp"/>
              <a:ea typeface="MedievalSharp"/>
              <a:cs typeface="MedievalSharp"/>
              <a:sym typeface="MedievalSharp"/>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2"/>
          <p:cNvSpPr/>
          <p:nvPr/>
        </p:nvSpPr>
        <p:spPr>
          <a:xfrm>
            <a:off x="-1" y="4975"/>
            <a:ext cx="9144000" cy="465600"/>
          </a:xfrm>
          <a:prstGeom prst="rect">
            <a:avLst/>
          </a:prstGeom>
          <a:solidFill>
            <a:srgbClr val="00B0F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i="0" lang="en-GB" sz="3600" u="none" cap="none" strike="noStrike">
                <a:solidFill>
                  <a:schemeClr val="dk1"/>
                </a:solidFill>
                <a:latin typeface="Eagle Lake"/>
                <a:ea typeface="Eagle Lake"/>
                <a:cs typeface="Eagle Lake"/>
                <a:sym typeface="Eagle Lake"/>
              </a:rPr>
              <a:t>Act 1, Scene 1: Romeo and Love</a:t>
            </a:r>
            <a:endParaRPr i="0" sz="3600" u="none" cap="none" strike="noStrike">
              <a:solidFill>
                <a:schemeClr val="dk1"/>
              </a:solidFill>
              <a:latin typeface="Eagle Lake"/>
              <a:ea typeface="Eagle Lake"/>
              <a:cs typeface="Eagle Lake"/>
              <a:sym typeface="Eagle Lake"/>
            </a:endParaRPr>
          </a:p>
        </p:txBody>
      </p:sp>
      <p:pic>
        <p:nvPicPr>
          <p:cNvPr descr="Image result for romeo gif" id="207" name="Google Shape;207;p32"/>
          <p:cNvPicPr preferRelativeResize="0"/>
          <p:nvPr/>
        </p:nvPicPr>
        <p:blipFill>
          <a:blip r:embed="rId3">
            <a:alphaModFix/>
          </a:blip>
          <a:stretch>
            <a:fillRect/>
          </a:stretch>
        </p:blipFill>
        <p:spPr>
          <a:xfrm>
            <a:off x="191775" y="696550"/>
            <a:ext cx="5608100" cy="3073250"/>
          </a:xfrm>
          <a:prstGeom prst="rect">
            <a:avLst/>
          </a:prstGeom>
          <a:noFill/>
          <a:ln>
            <a:noFill/>
          </a:ln>
        </p:spPr>
      </p:pic>
      <p:sp>
        <p:nvSpPr>
          <p:cNvPr id="208" name="Google Shape;208;p32"/>
          <p:cNvSpPr txBox="1"/>
          <p:nvPr/>
        </p:nvSpPr>
        <p:spPr>
          <a:xfrm>
            <a:off x="0" y="3995750"/>
            <a:ext cx="9144000" cy="1104600"/>
          </a:xfrm>
          <a:prstGeom prst="rect">
            <a:avLst/>
          </a:prstGeom>
          <a:solidFill>
            <a:srgbClr val="FDE9D8"/>
          </a:solidFill>
          <a:ln cap="flat" cmpd="sng" w="12700">
            <a:solidFill>
              <a:srgbClr val="FF66C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3800">
                <a:solidFill>
                  <a:schemeClr val="dk1"/>
                </a:solidFill>
                <a:latin typeface="Permanent Marker"/>
                <a:ea typeface="Permanent Marker"/>
                <a:cs typeface="Permanent Marker"/>
                <a:sym typeface="Permanent Marker"/>
              </a:rPr>
              <a:t>Romeo is “lovesick”</a:t>
            </a:r>
            <a:endParaRPr sz="3800">
              <a:solidFill>
                <a:schemeClr val="dk1"/>
              </a:solidFill>
              <a:latin typeface="Permanent Marker"/>
              <a:ea typeface="Permanent Marker"/>
              <a:cs typeface="Permanent Marker"/>
              <a:sym typeface="Permanent Marker"/>
            </a:endParaRPr>
          </a:p>
          <a:p>
            <a:pPr indent="0" lvl="0" marL="0" marR="0" rtl="0" algn="ctr">
              <a:spcBef>
                <a:spcPts val="0"/>
              </a:spcBef>
              <a:spcAft>
                <a:spcPts val="0"/>
              </a:spcAft>
              <a:buNone/>
            </a:pPr>
            <a:r>
              <a:rPr lang="en-GB" sz="3800">
                <a:solidFill>
                  <a:schemeClr val="dk1"/>
                </a:solidFill>
                <a:latin typeface="Permanent Marker"/>
                <a:ea typeface="Permanent Marker"/>
                <a:cs typeface="Permanent Marker"/>
                <a:sym typeface="Permanent Marker"/>
              </a:rPr>
              <a:t>But...what even is love?</a:t>
            </a:r>
            <a:endParaRPr sz="3800">
              <a:solidFill>
                <a:schemeClr val="dk1"/>
              </a:solidFill>
              <a:latin typeface="Permanent Marker"/>
              <a:ea typeface="Permanent Marker"/>
              <a:cs typeface="Permanent Marker"/>
              <a:sym typeface="Permanent Marker"/>
            </a:endParaRPr>
          </a:p>
        </p:txBody>
      </p:sp>
      <p:pic>
        <p:nvPicPr>
          <p:cNvPr id="209" name="Google Shape;209;p32"/>
          <p:cNvPicPr preferRelativeResize="0"/>
          <p:nvPr/>
        </p:nvPicPr>
        <p:blipFill>
          <a:blip r:embed="rId4">
            <a:alphaModFix/>
          </a:blip>
          <a:stretch>
            <a:fillRect/>
          </a:stretch>
        </p:blipFill>
        <p:spPr>
          <a:xfrm>
            <a:off x="6135200" y="548662"/>
            <a:ext cx="2247620" cy="336902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3"/>
          <p:cNvSpPr txBox="1"/>
          <p:nvPr/>
        </p:nvSpPr>
        <p:spPr>
          <a:xfrm>
            <a:off x="21700" y="1076000"/>
            <a:ext cx="5315700" cy="900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800">
                <a:solidFill>
                  <a:schemeClr val="dk1"/>
                </a:solidFill>
              </a:rPr>
              <a:t>In our culture we’re accustomed to the notion that marriage is based on </a:t>
            </a:r>
            <a:r>
              <a:rPr b="1" lang="en-GB" sz="1800">
                <a:solidFill>
                  <a:srgbClr val="FF66CC"/>
                </a:solidFill>
              </a:rPr>
              <a:t>romantic attachment </a:t>
            </a:r>
            <a:r>
              <a:rPr lang="en-GB" sz="1800">
                <a:solidFill>
                  <a:schemeClr val="dk1"/>
                </a:solidFill>
              </a:rPr>
              <a:t>resulting from physical attraction and intimacy. Love is a prelude to </a:t>
            </a:r>
            <a:r>
              <a:rPr b="1" lang="en-GB" sz="1800">
                <a:solidFill>
                  <a:srgbClr val="FF66CC"/>
                </a:solidFill>
              </a:rPr>
              <a:t>marriage</a:t>
            </a:r>
            <a:r>
              <a:rPr lang="en-GB" sz="1800">
                <a:solidFill>
                  <a:schemeClr val="dk1"/>
                </a:solidFill>
              </a:rPr>
              <a:t>- a legally recognised status (but only for hetrosexuals until recently). One ‘rule’ is that we remain </a:t>
            </a:r>
            <a:r>
              <a:rPr b="1" lang="en-GB" sz="1800">
                <a:solidFill>
                  <a:srgbClr val="FF66CC"/>
                </a:solidFill>
              </a:rPr>
              <a:t>monogamous.</a:t>
            </a:r>
            <a:endParaRPr b="1" sz="1800">
              <a:solidFill>
                <a:srgbClr val="FF66CC"/>
              </a:solidFill>
            </a:endParaRPr>
          </a:p>
        </p:txBody>
      </p:sp>
      <p:sp>
        <p:nvSpPr>
          <p:cNvPr id="215" name="Google Shape;215;p33"/>
          <p:cNvSpPr txBox="1"/>
          <p:nvPr/>
        </p:nvSpPr>
        <p:spPr>
          <a:xfrm>
            <a:off x="0" y="3096225"/>
            <a:ext cx="5713500" cy="117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800">
                <a:solidFill>
                  <a:schemeClr val="dk1"/>
                </a:solidFill>
              </a:rPr>
              <a:t>However, this hasn’t always been the case, and as we know from living in a multicultural society, people from other </a:t>
            </a:r>
            <a:r>
              <a:rPr b="1" lang="en-GB" sz="1800">
                <a:solidFill>
                  <a:srgbClr val="FF66CC"/>
                </a:solidFill>
              </a:rPr>
              <a:t>cultural traditions </a:t>
            </a:r>
            <a:r>
              <a:rPr lang="en-GB" sz="1800">
                <a:solidFill>
                  <a:schemeClr val="dk1"/>
                </a:solidFill>
              </a:rPr>
              <a:t>have different attitudes to marriage and relationships between the sexes.</a:t>
            </a:r>
            <a:endParaRPr sz="1800"/>
          </a:p>
        </p:txBody>
      </p:sp>
      <p:sp>
        <p:nvSpPr>
          <p:cNvPr id="216" name="Google Shape;216;p33"/>
          <p:cNvSpPr txBox="1"/>
          <p:nvPr/>
        </p:nvSpPr>
        <p:spPr>
          <a:xfrm>
            <a:off x="0" y="4273425"/>
            <a:ext cx="5713500" cy="900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800">
                <a:solidFill>
                  <a:schemeClr val="dk1"/>
                </a:solidFill>
              </a:rPr>
              <a:t>Arranged marriages based on </a:t>
            </a:r>
            <a:r>
              <a:rPr b="1" lang="en-GB" sz="1800">
                <a:solidFill>
                  <a:srgbClr val="FF66CC"/>
                </a:solidFill>
              </a:rPr>
              <a:t>money</a:t>
            </a:r>
            <a:r>
              <a:rPr lang="en-GB" sz="1800">
                <a:solidFill>
                  <a:schemeClr val="dk1"/>
                </a:solidFill>
              </a:rPr>
              <a:t>,</a:t>
            </a:r>
            <a:r>
              <a:rPr b="1" lang="en-GB" sz="1800">
                <a:solidFill>
                  <a:srgbClr val="FF66CC"/>
                </a:solidFill>
              </a:rPr>
              <a:t> land </a:t>
            </a:r>
            <a:r>
              <a:rPr lang="en-GB" sz="1800">
                <a:solidFill>
                  <a:schemeClr val="dk1"/>
                </a:solidFill>
              </a:rPr>
              <a:t>and</a:t>
            </a:r>
            <a:r>
              <a:rPr b="1" lang="en-GB" sz="1800">
                <a:solidFill>
                  <a:srgbClr val="FF66CC"/>
                </a:solidFill>
              </a:rPr>
              <a:t> power </a:t>
            </a:r>
            <a:r>
              <a:rPr lang="en-GB" sz="1800">
                <a:solidFill>
                  <a:schemeClr val="dk1"/>
                </a:solidFill>
              </a:rPr>
              <a:t>used to be common place among the ruling classes - ‘love’ didn’t come into the equation. </a:t>
            </a:r>
            <a:endParaRPr sz="1800"/>
          </a:p>
        </p:txBody>
      </p:sp>
      <p:sp>
        <p:nvSpPr>
          <p:cNvPr id="217" name="Google Shape;217;p33"/>
          <p:cNvSpPr txBox="1"/>
          <p:nvPr/>
        </p:nvSpPr>
        <p:spPr>
          <a:xfrm>
            <a:off x="0" y="470575"/>
            <a:ext cx="9144000" cy="605400"/>
          </a:xfrm>
          <a:prstGeom prst="rect">
            <a:avLst/>
          </a:prstGeom>
          <a:solidFill>
            <a:srgbClr val="FDE9D8"/>
          </a:solidFill>
          <a:ln cap="flat" cmpd="sng" w="12700">
            <a:solidFill>
              <a:srgbClr val="FF66CC"/>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lang="en-GB" sz="3200">
                <a:solidFill>
                  <a:schemeClr val="dk1"/>
                </a:solidFill>
                <a:latin typeface="Permanent Marker"/>
                <a:ea typeface="Permanent Marker"/>
                <a:cs typeface="Permanent Marker"/>
                <a:sym typeface="Permanent Marker"/>
              </a:rPr>
              <a:t>What is Love in 2023?</a:t>
            </a:r>
            <a:endParaRPr sz="3200">
              <a:solidFill>
                <a:schemeClr val="dk1"/>
              </a:solidFill>
              <a:latin typeface="Permanent Marker"/>
              <a:ea typeface="Permanent Marker"/>
              <a:cs typeface="Permanent Marker"/>
              <a:sym typeface="Permanent Marker"/>
            </a:endParaRPr>
          </a:p>
        </p:txBody>
      </p:sp>
      <p:sp>
        <p:nvSpPr>
          <p:cNvPr id="218" name="Google Shape;218;p33"/>
          <p:cNvSpPr txBox="1"/>
          <p:nvPr/>
        </p:nvSpPr>
        <p:spPr>
          <a:xfrm>
            <a:off x="5407875" y="1176326"/>
            <a:ext cx="3539100" cy="1537500"/>
          </a:xfrm>
          <a:prstGeom prst="rect">
            <a:avLst/>
          </a:prstGeom>
          <a:solidFill>
            <a:srgbClr val="F4CCC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3200">
                <a:solidFill>
                  <a:schemeClr val="dk1"/>
                </a:solidFill>
                <a:latin typeface="Permanent Marker"/>
                <a:ea typeface="Permanent Marker"/>
                <a:cs typeface="Permanent Marker"/>
                <a:sym typeface="Permanent Marker"/>
              </a:rPr>
              <a:t>Where do we see this in the play?</a:t>
            </a:r>
            <a:endParaRPr>
              <a:latin typeface="Permanent Marker"/>
              <a:ea typeface="Permanent Marker"/>
              <a:cs typeface="Permanent Marker"/>
              <a:sym typeface="Permanent Marker"/>
            </a:endParaRPr>
          </a:p>
        </p:txBody>
      </p:sp>
      <p:sp>
        <p:nvSpPr>
          <p:cNvPr id="219" name="Google Shape;219;p33"/>
          <p:cNvSpPr/>
          <p:nvPr/>
        </p:nvSpPr>
        <p:spPr>
          <a:xfrm>
            <a:off x="-1" y="4975"/>
            <a:ext cx="9144000" cy="465600"/>
          </a:xfrm>
          <a:prstGeom prst="rect">
            <a:avLst/>
          </a:prstGeom>
          <a:solidFill>
            <a:srgbClr val="00B0F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latin typeface="Eagle Lake"/>
                <a:ea typeface="Eagle Lake"/>
                <a:cs typeface="Eagle Lake"/>
                <a:sym typeface="Eagle Lake"/>
              </a:rPr>
              <a:t>Act 1, Scene 1: Romeo and Love</a:t>
            </a:r>
            <a:endParaRPr sz="4000">
              <a:solidFill>
                <a:schemeClr val="dk1"/>
              </a:solidFill>
              <a:latin typeface="Eagle Lake"/>
              <a:ea typeface="Eagle Lake"/>
              <a:cs typeface="Eagle Lake"/>
              <a:sym typeface="Eagle Lake"/>
            </a:endParaRPr>
          </a:p>
        </p:txBody>
      </p:sp>
      <p:pic>
        <p:nvPicPr>
          <p:cNvPr id="220" name="Google Shape;220;p33"/>
          <p:cNvPicPr preferRelativeResize="0"/>
          <p:nvPr/>
        </p:nvPicPr>
        <p:blipFill>
          <a:blip r:embed="rId3">
            <a:alphaModFix/>
          </a:blip>
          <a:stretch>
            <a:fillRect/>
          </a:stretch>
        </p:blipFill>
        <p:spPr>
          <a:xfrm>
            <a:off x="6070850" y="2713950"/>
            <a:ext cx="2213126" cy="22131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214"/>
                                        </p:tgtEl>
                                        <p:attrNameLst>
                                          <p:attrName>style.visibility</p:attrName>
                                        </p:attrNameLst>
                                      </p:cBhvr>
                                      <p:to>
                                        <p:strVal val="visible"/>
                                      </p:to>
                                    </p:set>
                                    <p:anim calcmode="lin" valueType="num">
                                      <p:cBhvr additive="base">
                                        <p:cTn dur="500"/>
                                        <p:tgtEl>
                                          <p:spTgt spid="214"/>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215"/>
                                        </p:tgtEl>
                                        <p:attrNameLst>
                                          <p:attrName>style.visibility</p:attrName>
                                        </p:attrNameLst>
                                      </p:cBhvr>
                                      <p:to>
                                        <p:strVal val="visible"/>
                                      </p:to>
                                    </p:set>
                                    <p:anim calcmode="lin" valueType="num">
                                      <p:cBhvr additive="base">
                                        <p:cTn dur="500"/>
                                        <p:tgtEl>
                                          <p:spTgt spid="215"/>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216"/>
                                        </p:tgtEl>
                                        <p:attrNameLst>
                                          <p:attrName>style.visibility</p:attrName>
                                        </p:attrNameLst>
                                      </p:cBhvr>
                                      <p:to>
                                        <p:strVal val="visible"/>
                                      </p:to>
                                    </p:set>
                                    <p:anim calcmode="lin" valueType="num">
                                      <p:cBhvr additive="base">
                                        <p:cTn dur="500"/>
                                        <p:tgtEl>
                                          <p:spTgt spid="216"/>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8"/>
                                        </p:tgtEl>
                                        <p:attrNameLst>
                                          <p:attrName>style.visibility</p:attrName>
                                        </p:attrNameLst>
                                      </p:cBhvr>
                                      <p:to>
                                        <p:strVal val="visible"/>
                                      </p:to>
                                    </p:set>
                                    <p:animEffect filter="fade" transition="in">
                                      <p:cBhvr>
                                        <p:cTn dur="500"/>
                                        <p:tgtEl>
                                          <p:spTgt spid="21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5"/>
                                        </p:tgtEl>
                                        <p:attrNameLst>
                                          <p:attrName>style.visibility</p:attrName>
                                        </p:attrNameLst>
                                      </p:cBhvr>
                                      <p:to>
                                        <p:strVal val="visible"/>
                                      </p:to>
                                    </p:set>
                                    <p:animEffect filter="fade" transition="in">
                                      <p:cBhvr>
                                        <p:cTn dur="1000"/>
                                        <p:tgtEl>
                                          <p:spTgt spid="21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0"/>
                                        </p:tgtEl>
                                        <p:attrNameLst>
                                          <p:attrName>style.visibility</p:attrName>
                                        </p:attrNameLst>
                                      </p:cBhvr>
                                      <p:to>
                                        <p:strVal val="visible"/>
                                      </p:to>
                                    </p:set>
                                    <p:animEffect filter="fade" transition="in">
                                      <p:cBhvr>
                                        <p:cTn dur="1000"/>
                                        <p:tgtEl>
                                          <p:spTgt spid="2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4"/>
          <p:cNvSpPr txBox="1"/>
          <p:nvPr/>
        </p:nvSpPr>
        <p:spPr>
          <a:xfrm>
            <a:off x="114950" y="1054750"/>
            <a:ext cx="4238700" cy="3947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800">
                <a:solidFill>
                  <a:schemeClr val="dk1"/>
                </a:solidFill>
              </a:rPr>
              <a:t>Courtly Love was a </a:t>
            </a:r>
            <a:r>
              <a:rPr b="1" lang="en-GB" sz="1800">
                <a:solidFill>
                  <a:srgbClr val="FF66CC"/>
                </a:solidFill>
              </a:rPr>
              <a:t>medieval tradition </a:t>
            </a:r>
            <a:r>
              <a:rPr lang="en-GB" sz="1800">
                <a:solidFill>
                  <a:schemeClr val="dk1"/>
                </a:solidFill>
              </a:rPr>
              <a:t>in which members of the upper class engage in love affairs  according to </a:t>
            </a:r>
            <a:r>
              <a:rPr b="1" lang="en-GB" sz="1800">
                <a:solidFill>
                  <a:srgbClr val="FF66CC"/>
                </a:solidFill>
              </a:rPr>
              <a:t>specific rules </a:t>
            </a:r>
            <a:r>
              <a:rPr lang="en-GB" sz="1800">
                <a:solidFill>
                  <a:schemeClr val="dk1"/>
                </a:solidFill>
              </a:rPr>
              <a:t>of behaviour.</a:t>
            </a:r>
            <a:endParaRPr sz="1800"/>
          </a:p>
          <a:p>
            <a:pPr indent="0" lvl="0" marL="0" marR="0" rtl="0" algn="l">
              <a:spcBef>
                <a:spcPts val="1400"/>
              </a:spcBef>
              <a:spcAft>
                <a:spcPts val="0"/>
              </a:spcAft>
              <a:buNone/>
            </a:pPr>
            <a:r>
              <a:rPr lang="en-GB" sz="1800">
                <a:solidFill>
                  <a:schemeClr val="dk1"/>
                </a:solidFill>
              </a:rPr>
              <a:t>The phrase "courtly love" is a </a:t>
            </a:r>
            <a:r>
              <a:rPr b="1" lang="en-GB" sz="1800">
                <a:solidFill>
                  <a:srgbClr val="FF66CC"/>
                </a:solidFill>
              </a:rPr>
              <a:t>modern scholarly term </a:t>
            </a:r>
            <a:r>
              <a:rPr lang="en-GB" sz="1800">
                <a:solidFill>
                  <a:schemeClr val="dk1"/>
                </a:solidFill>
              </a:rPr>
              <a:t>to refer to the idea espoused in medieval French as "Fin Amour." This phenomenon is a cultural trope in the late twelfth-century, or possibly a </a:t>
            </a:r>
            <a:r>
              <a:rPr b="1" lang="en-GB" sz="1800">
                <a:solidFill>
                  <a:srgbClr val="FF66CC"/>
                </a:solidFill>
              </a:rPr>
              <a:t>literary convention </a:t>
            </a:r>
            <a:r>
              <a:rPr lang="en-GB" sz="1800">
                <a:solidFill>
                  <a:schemeClr val="dk1"/>
                </a:solidFill>
              </a:rPr>
              <a:t>that captured popular imagination</a:t>
            </a:r>
            <a:r>
              <a:rPr lang="en-GB" sz="2600">
                <a:solidFill>
                  <a:schemeClr val="dk1"/>
                </a:solidFill>
              </a:rPr>
              <a:t>. </a:t>
            </a:r>
            <a:endParaRPr sz="2600">
              <a:solidFill>
                <a:schemeClr val="dk1"/>
              </a:solidFill>
            </a:endParaRPr>
          </a:p>
          <a:p>
            <a:pPr indent="0" lvl="0" marL="0" marR="0" rtl="0" algn="l">
              <a:spcBef>
                <a:spcPts val="1400"/>
              </a:spcBef>
              <a:spcAft>
                <a:spcPts val="0"/>
              </a:spcAft>
              <a:buNone/>
            </a:pPr>
            <a:r>
              <a:t/>
            </a:r>
            <a:endParaRPr sz="2600">
              <a:solidFill>
                <a:schemeClr val="dk1"/>
              </a:solidFill>
            </a:endParaRPr>
          </a:p>
        </p:txBody>
      </p:sp>
      <p:sp>
        <p:nvSpPr>
          <p:cNvPr id="226" name="Google Shape;226;p34"/>
          <p:cNvSpPr/>
          <p:nvPr/>
        </p:nvSpPr>
        <p:spPr>
          <a:xfrm>
            <a:off x="-1" y="4975"/>
            <a:ext cx="9144000" cy="465600"/>
          </a:xfrm>
          <a:prstGeom prst="rect">
            <a:avLst/>
          </a:prstGeom>
          <a:solidFill>
            <a:srgbClr val="00B0F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latin typeface="Eagle Lake"/>
                <a:ea typeface="Eagle Lake"/>
                <a:cs typeface="Eagle Lake"/>
                <a:sym typeface="Eagle Lake"/>
              </a:rPr>
              <a:t>Act 1, Scene 1: Romeo and Love</a:t>
            </a:r>
            <a:endParaRPr sz="4000">
              <a:solidFill>
                <a:schemeClr val="dk1"/>
              </a:solidFill>
              <a:latin typeface="Eagle Lake"/>
              <a:ea typeface="Eagle Lake"/>
              <a:cs typeface="Eagle Lake"/>
              <a:sym typeface="Eagle Lake"/>
            </a:endParaRPr>
          </a:p>
        </p:txBody>
      </p:sp>
      <p:pic>
        <p:nvPicPr>
          <p:cNvPr id="227" name="Google Shape;227;p34"/>
          <p:cNvPicPr preferRelativeResize="0"/>
          <p:nvPr/>
        </p:nvPicPr>
        <p:blipFill>
          <a:blip r:embed="rId3">
            <a:alphaModFix/>
          </a:blip>
          <a:stretch>
            <a:fillRect/>
          </a:stretch>
        </p:blipFill>
        <p:spPr>
          <a:xfrm>
            <a:off x="4497925" y="2399575"/>
            <a:ext cx="2096500" cy="2602276"/>
          </a:xfrm>
          <a:prstGeom prst="rect">
            <a:avLst/>
          </a:prstGeom>
          <a:noFill/>
          <a:ln>
            <a:noFill/>
          </a:ln>
        </p:spPr>
      </p:pic>
      <p:pic>
        <p:nvPicPr>
          <p:cNvPr id="228" name="Google Shape;228;p34"/>
          <p:cNvPicPr preferRelativeResize="0"/>
          <p:nvPr/>
        </p:nvPicPr>
        <p:blipFill>
          <a:blip r:embed="rId4">
            <a:alphaModFix/>
          </a:blip>
          <a:stretch>
            <a:fillRect/>
          </a:stretch>
        </p:blipFill>
        <p:spPr>
          <a:xfrm>
            <a:off x="6498375" y="2399575"/>
            <a:ext cx="2194585" cy="2602275"/>
          </a:xfrm>
          <a:prstGeom prst="rect">
            <a:avLst/>
          </a:prstGeom>
          <a:noFill/>
          <a:ln>
            <a:noFill/>
          </a:ln>
        </p:spPr>
      </p:pic>
      <p:pic>
        <p:nvPicPr>
          <p:cNvPr id="229" name="Google Shape;229;p34"/>
          <p:cNvPicPr preferRelativeResize="0"/>
          <p:nvPr/>
        </p:nvPicPr>
        <p:blipFill>
          <a:blip r:embed="rId5">
            <a:alphaModFix/>
          </a:blip>
          <a:stretch>
            <a:fillRect/>
          </a:stretch>
        </p:blipFill>
        <p:spPr>
          <a:xfrm>
            <a:off x="5080800" y="529875"/>
            <a:ext cx="2601305" cy="1869700"/>
          </a:xfrm>
          <a:prstGeom prst="rect">
            <a:avLst/>
          </a:prstGeom>
          <a:noFill/>
          <a:ln>
            <a:noFill/>
          </a:ln>
        </p:spPr>
      </p:pic>
      <p:sp>
        <p:nvSpPr>
          <p:cNvPr id="230" name="Google Shape;230;p34"/>
          <p:cNvSpPr txBox="1"/>
          <p:nvPr/>
        </p:nvSpPr>
        <p:spPr>
          <a:xfrm>
            <a:off x="61150" y="529863"/>
            <a:ext cx="4680900" cy="465600"/>
          </a:xfrm>
          <a:prstGeom prst="rect">
            <a:avLst/>
          </a:prstGeom>
          <a:solidFill>
            <a:srgbClr val="FDE9D8"/>
          </a:solidFill>
          <a:ln cap="flat" cmpd="sng" w="28575">
            <a:solidFill>
              <a:srgbClr val="A64D7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2400">
                <a:solidFill>
                  <a:schemeClr val="dk1"/>
                </a:solidFill>
                <a:latin typeface="Permanent Marker"/>
                <a:ea typeface="Permanent Marker"/>
                <a:cs typeface="Permanent Marker"/>
                <a:sym typeface="Permanent Marker"/>
              </a:rPr>
              <a:t>What was love in the past?</a:t>
            </a:r>
            <a:endParaRPr sz="2400">
              <a:solidFill>
                <a:schemeClr val="dk1"/>
              </a:solidFill>
              <a:latin typeface="Permanent Marker"/>
              <a:ea typeface="Permanent Marker"/>
              <a:cs typeface="Permanent Marker"/>
              <a:sym typeface="Permanent Marke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35"/>
          <p:cNvSpPr txBox="1"/>
          <p:nvPr/>
        </p:nvSpPr>
        <p:spPr>
          <a:xfrm>
            <a:off x="0" y="0"/>
            <a:ext cx="9144000" cy="5143500"/>
          </a:xfrm>
          <a:prstGeom prst="rect">
            <a:avLst/>
          </a:prstGeom>
          <a:solidFill>
            <a:srgbClr val="FCE5C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u="sng">
              <a:solidFill>
                <a:srgbClr val="FF0000"/>
              </a:solidFill>
            </a:endParaRPr>
          </a:p>
          <a:p>
            <a:pPr indent="0" lvl="0" marL="0" rtl="0" algn="ctr">
              <a:spcBef>
                <a:spcPts val="0"/>
              </a:spcBef>
              <a:spcAft>
                <a:spcPts val="0"/>
              </a:spcAft>
              <a:buNone/>
            </a:pPr>
            <a:r>
              <a:rPr b="1" lang="en-GB" u="sng">
                <a:solidFill>
                  <a:srgbClr val="FF0000"/>
                </a:solidFill>
              </a:rPr>
              <a:t>The Rules of Courtly Love (Fin Amour)</a:t>
            </a:r>
            <a:br>
              <a:rPr b="1" lang="en-GB">
                <a:solidFill>
                  <a:schemeClr val="dk1"/>
                </a:solidFill>
              </a:rPr>
            </a:br>
            <a:endParaRPr b="1">
              <a:solidFill>
                <a:schemeClr val="dk1"/>
              </a:solidFill>
            </a:endParaRPr>
          </a:p>
          <a:p>
            <a:pPr indent="0" lvl="0" marL="0" rtl="0" algn="ctr">
              <a:spcBef>
                <a:spcPts val="0"/>
              </a:spcBef>
              <a:spcAft>
                <a:spcPts val="0"/>
              </a:spcAft>
              <a:buNone/>
            </a:pPr>
            <a:r>
              <a:rPr b="1" lang="en-GB">
                <a:solidFill>
                  <a:schemeClr val="dk1"/>
                </a:solidFill>
              </a:rPr>
              <a:t>The violence and wars of the Middle Ages were tempered by the Rules of Courtly Love. The following rules and elements of Courtly Love during the Middle Ages were written by the 12th Century Frenchman, Andreas Capellanus:</a:t>
            </a:r>
            <a:endParaRPr b="1">
              <a:solidFill>
                <a:schemeClr val="dk1"/>
              </a:solidFill>
            </a:endParaRPr>
          </a:p>
          <a:p>
            <a:pPr indent="0" lvl="0" marL="0" rtl="0" algn="ctr">
              <a:spcBef>
                <a:spcPts val="0"/>
              </a:spcBef>
              <a:spcAft>
                <a:spcPts val="0"/>
              </a:spcAft>
              <a:buNone/>
            </a:pPr>
            <a:r>
              <a:t/>
            </a:r>
            <a:endParaRPr b="1">
              <a:solidFill>
                <a:schemeClr val="dk1"/>
              </a:solidFill>
            </a:endParaRPr>
          </a:p>
          <a:p>
            <a:pPr indent="0" lvl="0" marL="0" rtl="0" algn="ctr">
              <a:spcBef>
                <a:spcPts val="0"/>
              </a:spcBef>
              <a:spcAft>
                <a:spcPts val="0"/>
              </a:spcAft>
              <a:buNone/>
            </a:pPr>
            <a:r>
              <a:t/>
            </a:r>
            <a:endParaRPr b="1">
              <a:solidFill>
                <a:schemeClr val="dk1"/>
              </a:solidFill>
            </a:endParaRPr>
          </a:p>
          <a:p>
            <a:pPr indent="0" lvl="0" marL="0" rtl="0" algn="ctr">
              <a:spcBef>
                <a:spcPts val="0"/>
              </a:spcBef>
              <a:spcAft>
                <a:spcPts val="0"/>
              </a:spcAft>
              <a:buNone/>
            </a:pPr>
            <a:r>
              <a:t/>
            </a:r>
            <a:endParaRPr b="1">
              <a:solidFill>
                <a:schemeClr val="dk1"/>
              </a:solidFill>
            </a:endParaRPr>
          </a:p>
          <a:p>
            <a:pPr indent="0" lvl="0" marL="0" rtl="0" algn="ctr">
              <a:spcBef>
                <a:spcPts val="0"/>
              </a:spcBef>
              <a:spcAft>
                <a:spcPts val="0"/>
              </a:spcAft>
              <a:buNone/>
            </a:pPr>
            <a:r>
              <a:t/>
            </a:r>
            <a:endParaRPr b="1">
              <a:solidFill>
                <a:schemeClr val="dk1"/>
              </a:solidFill>
            </a:endParaRPr>
          </a:p>
          <a:p>
            <a:pPr indent="0" lvl="0" marL="0" rtl="0" algn="ctr">
              <a:spcBef>
                <a:spcPts val="0"/>
              </a:spcBef>
              <a:spcAft>
                <a:spcPts val="0"/>
              </a:spcAft>
              <a:buNone/>
            </a:pPr>
            <a:r>
              <a:t/>
            </a:r>
            <a:endParaRPr b="1">
              <a:solidFill>
                <a:schemeClr val="dk1"/>
              </a:solidFill>
            </a:endParaRPr>
          </a:p>
          <a:p>
            <a:pPr indent="0" lvl="0" marL="0" rtl="0" algn="ctr">
              <a:spcBef>
                <a:spcPts val="0"/>
              </a:spcBef>
              <a:spcAft>
                <a:spcPts val="0"/>
              </a:spcAft>
              <a:buNone/>
            </a:pPr>
            <a:r>
              <a:t/>
            </a:r>
            <a:endParaRPr b="1">
              <a:solidFill>
                <a:schemeClr val="dk1"/>
              </a:solidFill>
            </a:endParaRPr>
          </a:p>
          <a:p>
            <a:pPr indent="0" lvl="0" marL="0" rtl="0" algn="ctr">
              <a:spcBef>
                <a:spcPts val="0"/>
              </a:spcBef>
              <a:spcAft>
                <a:spcPts val="0"/>
              </a:spcAft>
              <a:buNone/>
            </a:pPr>
            <a:r>
              <a:t/>
            </a:r>
            <a:endParaRPr b="1">
              <a:solidFill>
                <a:schemeClr val="dk1"/>
              </a:solidFill>
            </a:endParaRPr>
          </a:p>
          <a:p>
            <a:pPr indent="0" lvl="0" marL="0" rtl="0" algn="ctr">
              <a:spcBef>
                <a:spcPts val="0"/>
              </a:spcBef>
              <a:spcAft>
                <a:spcPts val="0"/>
              </a:spcAft>
              <a:buNone/>
            </a:pPr>
            <a:r>
              <a:t/>
            </a:r>
            <a:endParaRPr b="1">
              <a:solidFill>
                <a:schemeClr val="dk1"/>
              </a:solidFill>
            </a:endParaRPr>
          </a:p>
          <a:p>
            <a:pPr indent="0" lvl="0" marL="0" rtl="0" algn="ctr">
              <a:spcBef>
                <a:spcPts val="0"/>
              </a:spcBef>
              <a:spcAft>
                <a:spcPts val="0"/>
              </a:spcAft>
              <a:buNone/>
            </a:pPr>
            <a:r>
              <a:t/>
            </a:r>
            <a:endParaRPr b="1">
              <a:solidFill>
                <a:schemeClr val="dk1"/>
              </a:solidFill>
            </a:endParaRPr>
          </a:p>
          <a:p>
            <a:pPr indent="0" lvl="0" marL="0" rtl="0" algn="ctr">
              <a:spcBef>
                <a:spcPts val="0"/>
              </a:spcBef>
              <a:spcAft>
                <a:spcPts val="0"/>
              </a:spcAft>
              <a:buNone/>
            </a:pPr>
            <a:r>
              <a:t/>
            </a:r>
            <a:endParaRPr b="1">
              <a:solidFill>
                <a:schemeClr val="dk1"/>
              </a:solidFill>
            </a:endParaRPr>
          </a:p>
          <a:p>
            <a:pPr indent="0" lvl="0" marL="0" rtl="0" algn="ctr">
              <a:spcBef>
                <a:spcPts val="0"/>
              </a:spcBef>
              <a:spcAft>
                <a:spcPts val="0"/>
              </a:spcAft>
              <a:buNone/>
            </a:pPr>
            <a:r>
              <a:t/>
            </a:r>
            <a:endParaRPr b="1">
              <a:solidFill>
                <a:schemeClr val="dk1"/>
              </a:solidFill>
            </a:endParaRPr>
          </a:p>
          <a:p>
            <a:pPr indent="0" lvl="0" marL="0" rtl="0" algn="ctr">
              <a:spcBef>
                <a:spcPts val="0"/>
              </a:spcBef>
              <a:spcAft>
                <a:spcPts val="0"/>
              </a:spcAft>
              <a:buNone/>
            </a:pPr>
            <a:r>
              <a:t/>
            </a:r>
            <a:endParaRPr b="1">
              <a:solidFill>
                <a:schemeClr val="dk1"/>
              </a:solidFill>
            </a:endParaRPr>
          </a:p>
          <a:p>
            <a:pPr indent="0" lvl="0" marL="0" rtl="0" algn="ctr">
              <a:spcBef>
                <a:spcPts val="0"/>
              </a:spcBef>
              <a:spcAft>
                <a:spcPts val="0"/>
              </a:spcAft>
              <a:buNone/>
            </a:pPr>
            <a:r>
              <a:t/>
            </a:r>
            <a:endParaRPr b="1">
              <a:solidFill>
                <a:schemeClr val="dk1"/>
              </a:solidFill>
            </a:endParaRPr>
          </a:p>
          <a:p>
            <a:pPr indent="0" lvl="0" marL="0" rtl="0" algn="ctr">
              <a:spcBef>
                <a:spcPts val="0"/>
              </a:spcBef>
              <a:spcAft>
                <a:spcPts val="0"/>
              </a:spcAft>
              <a:buNone/>
            </a:pPr>
            <a:r>
              <a:t/>
            </a:r>
            <a:endParaRPr b="1">
              <a:solidFill>
                <a:schemeClr val="dk1"/>
              </a:solidFill>
            </a:endParaRPr>
          </a:p>
          <a:p>
            <a:pPr indent="0" lvl="0" marL="0" rtl="0" algn="ctr">
              <a:spcBef>
                <a:spcPts val="0"/>
              </a:spcBef>
              <a:spcAft>
                <a:spcPts val="0"/>
              </a:spcAft>
              <a:buNone/>
            </a:pPr>
            <a:r>
              <a:t/>
            </a:r>
            <a:endParaRPr b="1">
              <a:solidFill>
                <a:schemeClr val="dk1"/>
              </a:solidFill>
            </a:endParaRPr>
          </a:p>
          <a:p>
            <a:pPr indent="0" lvl="0" marL="0" rtl="0" algn="ctr">
              <a:spcBef>
                <a:spcPts val="0"/>
              </a:spcBef>
              <a:spcAft>
                <a:spcPts val="0"/>
              </a:spcAft>
              <a:buNone/>
            </a:pPr>
            <a:r>
              <a:t/>
            </a:r>
            <a:endParaRPr b="1">
              <a:solidFill>
                <a:schemeClr val="dk1"/>
              </a:solidFill>
            </a:endParaRPr>
          </a:p>
          <a:p>
            <a:pPr indent="0" lvl="0" marL="0" rtl="0" algn="ctr">
              <a:spcBef>
                <a:spcPts val="0"/>
              </a:spcBef>
              <a:spcAft>
                <a:spcPts val="0"/>
              </a:spcAft>
              <a:buNone/>
            </a:pPr>
            <a:r>
              <a:t/>
            </a:r>
            <a:endParaRPr b="1">
              <a:solidFill>
                <a:schemeClr val="dk1"/>
              </a:solidFill>
            </a:endParaRPr>
          </a:p>
          <a:p>
            <a:pPr indent="0" lvl="0" marL="0" rtl="0" algn="ctr">
              <a:spcBef>
                <a:spcPts val="0"/>
              </a:spcBef>
              <a:spcAft>
                <a:spcPts val="0"/>
              </a:spcAft>
              <a:buNone/>
            </a:pPr>
            <a:r>
              <a:t/>
            </a:r>
            <a:endParaRPr b="1">
              <a:solidFill>
                <a:schemeClr val="dk1"/>
              </a:solidFill>
            </a:endParaRPr>
          </a:p>
          <a:p>
            <a:pPr indent="0" lvl="0" marL="0" rtl="0" algn="ctr">
              <a:spcBef>
                <a:spcPts val="0"/>
              </a:spcBef>
              <a:spcAft>
                <a:spcPts val="0"/>
              </a:spcAft>
              <a:buNone/>
            </a:pPr>
            <a:r>
              <a:t/>
            </a:r>
            <a:endParaRPr b="1">
              <a:solidFill>
                <a:schemeClr val="dk1"/>
              </a:solidFill>
            </a:endParaRPr>
          </a:p>
          <a:p>
            <a:pPr indent="0" lvl="0" marL="0" rtl="0" algn="ctr">
              <a:spcBef>
                <a:spcPts val="0"/>
              </a:spcBef>
              <a:spcAft>
                <a:spcPts val="0"/>
              </a:spcAft>
              <a:buClr>
                <a:schemeClr val="dk1"/>
              </a:buClr>
              <a:buSzPts val="1100"/>
              <a:buFont typeface="Arial"/>
              <a:buNone/>
            </a:pPr>
            <a:r>
              <a:t/>
            </a:r>
            <a:endParaRPr b="1">
              <a:solidFill>
                <a:schemeClr val="dk1"/>
              </a:solidFill>
            </a:endParaRPr>
          </a:p>
        </p:txBody>
      </p:sp>
      <p:sp>
        <p:nvSpPr>
          <p:cNvPr id="236" name="Google Shape;236;p35"/>
          <p:cNvSpPr/>
          <p:nvPr/>
        </p:nvSpPr>
        <p:spPr>
          <a:xfrm>
            <a:off x="4842200" y="1291250"/>
            <a:ext cx="4368900" cy="3852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298450" lvl="0" marL="457200" rtl="0" algn="l">
              <a:lnSpc>
                <a:spcPct val="115000"/>
              </a:lnSpc>
              <a:spcBef>
                <a:spcPts val="0"/>
              </a:spcBef>
              <a:spcAft>
                <a:spcPts val="0"/>
              </a:spcAft>
              <a:buClr>
                <a:srgbClr val="363636"/>
              </a:buClr>
              <a:buSzPts val="1100"/>
              <a:buChar char="●"/>
            </a:pPr>
            <a:r>
              <a:rPr lang="en-GB" sz="1100">
                <a:solidFill>
                  <a:srgbClr val="363636"/>
                </a:solidFill>
              </a:rPr>
              <a:t>A new love puts to flight an old one</a:t>
            </a:r>
            <a:endParaRPr sz="1100">
              <a:solidFill>
                <a:srgbClr val="363636"/>
              </a:solidFill>
            </a:endParaRPr>
          </a:p>
          <a:p>
            <a:pPr indent="-298450" lvl="0" marL="457200" rtl="0" algn="l">
              <a:lnSpc>
                <a:spcPct val="115000"/>
              </a:lnSpc>
              <a:spcBef>
                <a:spcPts val="0"/>
              </a:spcBef>
              <a:spcAft>
                <a:spcPts val="0"/>
              </a:spcAft>
              <a:buClr>
                <a:srgbClr val="363636"/>
              </a:buClr>
              <a:buSzPts val="1100"/>
              <a:buChar char="●"/>
            </a:pPr>
            <a:r>
              <a:rPr lang="en-GB" sz="1100">
                <a:solidFill>
                  <a:srgbClr val="363636"/>
                </a:solidFill>
              </a:rPr>
              <a:t>Good character alone makes any man worthy of love</a:t>
            </a:r>
            <a:endParaRPr sz="1100">
              <a:solidFill>
                <a:srgbClr val="363636"/>
              </a:solidFill>
            </a:endParaRPr>
          </a:p>
          <a:p>
            <a:pPr indent="-298450" lvl="0" marL="457200" rtl="0" algn="l">
              <a:lnSpc>
                <a:spcPct val="115000"/>
              </a:lnSpc>
              <a:spcBef>
                <a:spcPts val="0"/>
              </a:spcBef>
              <a:spcAft>
                <a:spcPts val="0"/>
              </a:spcAft>
              <a:buClr>
                <a:srgbClr val="363636"/>
              </a:buClr>
              <a:buSzPts val="1100"/>
              <a:buChar char="●"/>
            </a:pPr>
            <a:r>
              <a:rPr lang="en-GB" sz="1100">
                <a:solidFill>
                  <a:srgbClr val="363636"/>
                </a:solidFill>
              </a:rPr>
              <a:t>If love diminishes, it quickly fails and rarely revives</a:t>
            </a:r>
            <a:endParaRPr sz="1100">
              <a:solidFill>
                <a:srgbClr val="363636"/>
              </a:solidFill>
            </a:endParaRPr>
          </a:p>
          <a:p>
            <a:pPr indent="-298450" lvl="0" marL="457200" rtl="0" algn="l">
              <a:lnSpc>
                <a:spcPct val="115000"/>
              </a:lnSpc>
              <a:spcBef>
                <a:spcPts val="0"/>
              </a:spcBef>
              <a:spcAft>
                <a:spcPts val="0"/>
              </a:spcAft>
              <a:buClr>
                <a:srgbClr val="363636"/>
              </a:buClr>
              <a:buSzPts val="1100"/>
              <a:buChar char="●"/>
            </a:pPr>
            <a:r>
              <a:rPr lang="en-GB" sz="1100">
                <a:solidFill>
                  <a:srgbClr val="363636"/>
                </a:solidFill>
              </a:rPr>
              <a:t>Jealousy, and therefore love, are increased when one suspects his beloved</a:t>
            </a:r>
            <a:endParaRPr sz="1100">
              <a:solidFill>
                <a:srgbClr val="363636"/>
              </a:solidFill>
            </a:endParaRPr>
          </a:p>
          <a:p>
            <a:pPr indent="-298450" lvl="0" marL="457200" rtl="0" algn="l">
              <a:lnSpc>
                <a:spcPct val="115000"/>
              </a:lnSpc>
              <a:spcBef>
                <a:spcPts val="0"/>
              </a:spcBef>
              <a:spcAft>
                <a:spcPts val="0"/>
              </a:spcAft>
              <a:buClr>
                <a:srgbClr val="363636"/>
              </a:buClr>
              <a:buSzPts val="1100"/>
              <a:buChar char="●"/>
            </a:pPr>
            <a:r>
              <a:rPr lang="en-GB" sz="1100">
                <a:solidFill>
                  <a:srgbClr val="363636"/>
                </a:solidFill>
              </a:rPr>
              <a:t>He whom the thought of love vexes eats and sleeps very little</a:t>
            </a:r>
            <a:endParaRPr sz="1100">
              <a:solidFill>
                <a:srgbClr val="363636"/>
              </a:solidFill>
            </a:endParaRPr>
          </a:p>
          <a:p>
            <a:pPr indent="-298450" lvl="0" marL="457200" rtl="0" algn="l">
              <a:lnSpc>
                <a:spcPct val="115000"/>
              </a:lnSpc>
              <a:spcBef>
                <a:spcPts val="0"/>
              </a:spcBef>
              <a:spcAft>
                <a:spcPts val="0"/>
              </a:spcAft>
              <a:buClr>
                <a:srgbClr val="363636"/>
              </a:buClr>
              <a:buSzPts val="1100"/>
              <a:buChar char="●"/>
            </a:pPr>
            <a:r>
              <a:rPr lang="en-GB" sz="1100">
                <a:solidFill>
                  <a:srgbClr val="363636"/>
                </a:solidFill>
              </a:rPr>
              <a:t>Every act of a lover ends in the thought of his beloved</a:t>
            </a:r>
            <a:endParaRPr sz="1100">
              <a:solidFill>
                <a:srgbClr val="363636"/>
              </a:solidFill>
            </a:endParaRPr>
          </a:p>
          <a:p>
            <a:pPr indent="-298450" lvl="0" marL="457200" rtl="0" algn="l">
              <a:lnSpc>
                <a:spcPct val="115000"/>
              </a:lnSpc>
              <a:spcBef>
                <a:spcPts val="0"/>
              </a:spcBef>
              <a:spcAft>
                <a:spcPts val="0"/>
              </a:spcAft>
              <a:buClr>
                <a:srgbClr val="363636"/>
              </a:buClr>
              <a:buSzPts val="1100"/>
              <a:buChar char="●"/>
            </a:pPr>
            <a:r>
              <a:rPr lang="en-GB" sz="1100">
                <a:solidFill>
                  <a:srgbClr val="363636"/>
                </a:solidFill>
              </a:rPr>
              <a:t>A true lover considers nothing good except what he thinks will please his beloved</a:t>
            </a:r>
            <a:endParaRPr sz="1100">
              <a:solidFill>
                <a:srgbClr val="363636"/>
              </a:solidFill>
            </a:endParaRPr>
          </a:p>
          <a:p>
            <a:pPr indent="-298450" lvl="0" marL="457200" rtl="0" algn="l">
              <a:lnSpc>
                <a:spcPct val="115000"/>
              </a:lnSpc>
              <a:spcBef>
                <a:spcPts val="0"/>
              </a:spcBef>
              <a:spcAft>
                <a:spcPts val="0"/>
              </a:spcAft>
              <a:buClr>
                <a:srgbClr val="363636"/>
              </a:buClr>
              <a:buSzPts val="1100"/>
              <a:buChar char="●"/>
            </a:pPr>
            <a:r>
              <a:rPr lang="en-GB" sz="1100">
                <a:solidFill>
                  <a:srgbClr val="363636"/>
                </a:solidFill>
              </a:rPr>
              <a:t>A lover can never have enough of the solaces of his beloved</a:t>
            </a:r>
            <a:endParaRPr sz="1100">
              <a:solidFill>
                <a:srgbClr val="363636"/>
              </a:solidFill>
            </a:endParaRPr>
          </a:p>
          <a:p>
            <a:pPr indent="-298450" lvl="0" marL="457200" rtl="0" algn="l">
              <a:lnSpc>
                <a:spcPct val="115000"/>
              </a:lnSpc>
              <a:spcBef>
                <a:spcPts val="0"/>
              </a:spcBef>
              <a:spcAft>
                <a:spcPts val="0"/>
              </a:spcAft>
              <a:buClr>
                <a:srgbClr val="363636"/>
              </a:buClr>
              <a:buSzPts val="1100"/>
              <a:buChar char="●"/>
            </a:pPr>
            <a:r>
              <a:rPr lang="en-GB" sz="1100">
                <a:solidFill>
                  <a:srgbClr val="363636"/>
                </a:solidFill>
              </a:rPr>
              <a:t>A slight presumption causes a lover to suspect his beloved</a:t>
            </a:r>
            <a:endParaRPr sz="1100">
              <a:solidFill>
                <a:srgbClr val="363636"/>
              </a:solidFill>
            </a:endParaRPr>
          </a:p>
          <a:p>
            <a:pPr indent="-298450" lvl="0" marL="457200" rtl="0" algn="l">
              <a:lnSpc>
                <a:spcPct val="115000"/>
              </a:lnSpc>
              <a:spcBef>
                <a:spcPts val="0"/>
              </a:spcBef>
              <a:spcAft>
                <a:spcPts val="0"/>
              </a:spcAft>
              <a:buClr>
                <a:srgbClr val="363636"/>
              </a:buClr>
              <a:buSzPts val="1100"/>
              <a:buChar char="●"/>
            </a:pPr>
            <a:r>
              <a:rPr lang="en-GB" sz="1100">
                <a:solidFill>
                  <a:srgbClr val="363636"/>
                </a:solidFill>
              </a:rPr>
              <a:t>A man who is vexed by too much passion usually does not love</a:t>
            </a:r>
            <a:endParaRPr sz="1100">
              <a:solidFill>
                <a:srgbClr val="363636"/>
              </a:solidFill>
            </a:endParaRPr>
          </a:p>
          <a:p>
            <a:pPr indent="-298450" lvl="0" marL="457200" rtl="0" algn="l">
              <a:lnSpc>
                <a:spcPct val="115000"/>
              </a:lnSpc>
              <a:spcBef>
                <a:spcPts val="0"/>
              </a:spcBef>
              <a:spcAft>
                <a:spcPts val="0"/>
              </a:spcAft>
              <a:buClr>
                <a:srgbClr val="363636"/>
              </a:buClr>
              <a:buSzPts val="1100"/>
              <a:buChar char="●"/>
            </a:pPr>
            <a:r>
              <a:rPr lang="en-GB" sz="1100">
                <a:solidFill>
                  <a:srgbClr val="363636"/>
                </a:solidFill>
              </a:rPr>
              <a:t>A true lover is constantly and without intermission possessed by the thought of his beloved</a:t>
            </a:r>
            <a:endParaRPr sz="1100">
              <a:solidFill>
                <a:srgbClr val="363636"/>
              </a:solidFill>
            </a:endParaRPr>
          </a:p>
          <a:p>
            <a:pPr indent="-298450" lvl="0" marL="457200" rtl="0" algn="l">
              <a:lnSpc>
                <a:spcPct val="115000"/>
              </a:lnSpc>
              <a:spcBef>
                <a:spcPts val="0"/>
              </a:spcBef>
              <a:spcAft>
                <a:spcPts val="0"/>
              </a:spcAft>
              <a:buClr>
                <a:srgbClr val="363636"/>
              </a:buClr>
              <a:buSzPts val="1100"/>
              <a:buChar char="●"/>
            </a:pPr>
            <a:r>
              <a:rPr lang="en-GB" sz="1100">
                <a:solidFill>
                  <a:srgbClr val="363636"/>
                </a:solidFill>
              </a:rPr>
              <a:t>Nothing forbids one woman being loved by two men or one man by two women</a:t>
            </a:r>
            <a:endParaRPr/>
          </a:p>
        </p:txBody>
      </p:sp>
      <p:sp>
        <p:nvSpPr>
          <p:cNvPr id="237" name="Google Shape;237;p35"/>
          <p:cNvSpPr/>
          <p:nvPr/>
        </p:nvSpPr>
        <p:spPr>
          <a:xfrm>
            <a:off x="0" y="1291250"/>
            <a:ext cx="4842300" cy="38523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298450" lvl="0" marL="457200" rtl="0" algn="l">
              <a:lnSpc>
                <a:spcPct val="115000"/>
              </a:lnSpc>
              <a:spcBef>
                <a:spcPts val="0"/>
              </a:spcBef>
              <a:spcAft>
                <a:spcPts val="0"/>
              </a:spcAft>
              <a:buClr>
                <a:srgbClr val="363636"/>
              </a:buClr>
              <a:buSzPts val="1100"/>
              <a:buChar char="●"/>
            </a:pPr>
            <a:r>
              <a:rPr lang="en-GB" sz="1100">
                <a:solidFill>
                  <a:srgbClr val="363636"/>
                </a:solidFill>
              </a:rPr>
              <a:t>No one can be bound by a double love</a:t>
            </a:r>
            <a:endParaRPr sz="1100">
              <a:solidFill>
                <a:srgbClr val="363636"/>
              </a:solidFill>
            </a:endParaRPr>
          </a:p>
          <a:p>
            <a:pPr indent="-298450" lvl="0" marL="457200" rtl="0" algn="l">
              <a:lnSpc>
                <a:spcPct val="115000"/>
              </a:lnSpc>
              <a:spcBef>
                <a:spcPts val="0"/>
              </a:spcBef>
              <a:spcAft>
                <a:spcPts val="0"/>
              </a:spcAft>
              <a:buClr>
                <a:srgbClr val="363636"/>
              </a:buClr>
              <a:buSzPts val="1100"/>
              <a:buChar char="●"/>
            </a:pPr>
            <a:r>
              <a:rPr lang="en-GB" sz="1100">
                <a:solidFill>
                  <a:srgbClr val="363636"/>
                </a:solidFill>
              </a:rPr>
              <a:t>It is well known that love is always increasing or decreasing</a:t>
            </a:r>
            <a:endParaRPr sz="1100">
              <a:solidFill>
                <a:srgbClr val="363636"/>
              </a:solidFill>
            </a:endParaRPr>
          </a:p>
          <a:p>
            <a:pPr indent="-298450" lvl="0" marL="457200" rtl="0" algn="l">
              <a:lnSpc>
                <a:spcPct val="115000"/>
              </a:lnSpc>
              <a:spcBef>
                <a:spcPts val="0"/>
              </a:spcBef>
              <a:spcAft>
                <a:spcPts val="0"/>
              </a:spcAft>
              <a:buClr>
                <a:srgbClr val="363636"/>
              </a:buClr>
              <a:buSzPts val="1100"/>
              <a:buChar char="●"/>
            </a:pPr>
            <a:r>
              <a:rPr lang="en-GB" sz="1100">
                <a:solidFill>
                  <a:srgbClr val="363636"/>
                </a:solidFill>
              </a:rPr>
              <a:t>That which a lover takes against the will of his beloved has no relish</a:t>
            </a:r>
            <a:endParaRPr sz="1100">
              <a:solidFill>
                <a:srgbClr val="363636"/>
              </a:solidFill>
            </a:endParaRPr>
          </a:p>
          <a:p>
            <a:pPr indent="-298450" lvl="0" marL="457200" rtl="0" algn="l">
              <a:lnSpc>
                <a:spcPct val="115000"/>
              </a:lnSpc>
              <a:spcBef>
                <a:spcPts val="0"/>
              </a:spcBef>
              <a:spcAft>
                <a:spcPts val="0"/>
              </a:spcAft>
              <a:buClr>
                <a:srgbClr val="363636"/>
              </a:buClr>
              <a:buSzPts val="1100"/>
              <a:buChar char="●"/>
            </a:pPr>
            <a:r>
              <a:rPr lang="en-GB" sz="1100">
                <a:solidFill>
                  <a:srgbClr val="363636"/>
                </a:solidFill>
              </a:rPr>
              <a:t>Boys do not love until they arrive at the age of maturity</a:t>
            </a:r>
            <a:endParaRPr sz="1100">
              <a:solidFill>
                <a:srgbClr val="363636"/>
              </a:solidFill>
            </a:endParaRPr>
          </a:p>
          <a:p>
            <a:pPr indent="-298450" lvl="0" marL="457200" rtl="0" algn="l">
              <a:lnSpc>
                <a:spcPct val="115000"/>
              </a:lnSpc>
              <a:spcBef>
                <a:spcPts val="0"/>
              </a:spcBef>
              <a:spcAft>
                <a:spcPts val="0"/>
              </a:spcAft>
              <a:buClr>
                <a:srgbClr val="363636"/>
              </a:buClr>
              <a:buSzPts val="1100"/>
              <a:buChar char="●"/>
            </a:pPr>
            <a:r>
              <a:rPr lang="en-GB" sz="1100">
                <a:solidFill>
                  <a:srgbClr val="363636"/>
                </a:solidFill>
              </a:rPr>
              <a:t>When one lover dies, a widowhood of two years is required of the survivor</a:t>
            </a:r>
            <a:endParaRPr sz="1100">
              <a:solidFill>
                <a:srgbClr val="363636"/>
              </a:solidFill>
            </a:endParaRPr>
          </a:p>
          <a:p>
            <a:pPr indent="-298450" lvl="0" marL="457200" rtl="0" algn="l">
              <a:lnSpc>
                <a:spcPct val="115000"/>
              </a:lnSpc>
              <a:spcBef>
                <a:spcPts val="0"/>
              </a:spcBef>
              <a:spcAft>
                <a:spcPts val="0"/>
              </a:spcAft>
              <a:buClr>
                <a:srgbClr val="363636"/>
              </a:buClr>
              <a:buSzPts val="1100"/>
              <a:buChar char="●"/>
            </a:pPr>
            <a:r>
              <a:rPr lang="en-GB" sz="1100">
                <a:solidFill>
                  <a:srgbClr val="363636"/>
                </a:solidFill>
              </a:rPr>
              <a:t>No one should be deprived of love without the very best of reasons</a:t>
            </a:r>
            <a:endParaRPr sz="1100">
              <a:solidFill>
                <a:srgbClr val="363636"/>
              </a:solidFill>
            </a:endParaRPr>
          </a:p>
          <a:p>
            <a:pPr indent="-298450" lvl="0" marL="457200" rtl="0" algn="l">
              <a:lnSpc>
                <a:spcPct val="115000"/>
              </a:lnSpc>
              <a:spcBef>
                <a:spcPts val="0"/>
              </a:spcBef>
              <a:spcAft>
                <a:spcPts val="0"/>
              </a:spcAft>
              <a:buClr>
                <a:srgbClr val="363636"/>
              </a:buClr>
              <a:buSzPts val="1100"/>
              <a:buChar char="●"/>
            </a:pPr>
            <a:r>
              <a:rPr lang="en-GB" sz="1100">
                <a:solidFill>
                  <a:srgbClr val="363636"/>
                </a:solidFill>
              </a:rPr>
              <a:t>No one can love unless he is impelled by the persuasion of love</a:t>
            </a:r>
            <a:endParaRPr sz="1100">
              <a:solidFill>
                <a:srgbClr val="363636"/>
              </a:solidFill>
            </a:endParaRPr>
          </a:p>
          <a:p>
            <a:pPr indent="-298450" lvl="0" marL="457200" rtl="0" algn="l">
              <a:lnSpc>
                <a:spcPct val="115000"/>
              </a:lnSpc>
              <a:spcBef>
                <a:spcPts val="0"/>
              </a:spcBef>
              <a:spcAft>
                <a:spcPts val="0"/>
              </a:spcAft>
              <a:buClr>
                <a:srgbClr val="363636"/>
              </a:buClr>
              <a:buSzPts val="1100"/>
              <a:buChar char="●"/>
            </a:pPr>
            <a:r>
              <a:rPr lang="en-GB" sz="1100">
                <a:solidFill>
                  <a:srgbClr val="363636"/>
                </a:solidFill>
              </a:rPr>
              <a:t>Love is always a stranger in the home of avarice</a:t>
            </a:r>
            <a:endParaRPr sz="1100">
              <a:solidFill>
                <a:srgbClr val="363636"/>
              </a:solidFill>
            </a:endParaRPr>
          </a:p>
          <a:p>
            <a:pPr indent="-298450" lvl="0" marL="457200" rtl="0" algn="l">
              <a:lnSpc>
                <a:spcPct val="115000"/>
              </a:lnSpc>
              <a:spcBef>
                <a:spcPts val="0"/>
              </a:spcBef>
              <a:spcAft>
                <a:spcPts val="0"/>
              </a:spcAft>
              <a:buClr>
                <a:srgbClr val="363636"/>
              </a:buClr>
              <a:buSzPts val="1100"/>
              <a:buChar char="●"/>
            </a:pPr>
            <a:r>
              <a:rPr lang="en-GB" sz="1100">
                <a:solidFill>
                  <a:srgbClr val="363636"/>
                </a:solidFill>
              </a:rPr>
              <a:t>It is not proper to love any woman whom one would be ashamed to seek to marry</a:t>
            </a:r>
            <a:endParaRPr sz="1100">
              <a:solidFill>
                <a:srgbClr val="363636"/>
              </a:solidFill>
            </a:endParaRPr>
          </a:p>
          <a:p>
            <a:pPr indent="-298450" lvl="0" marL="457200" rtl="0" algn="l">
              <a:lnSpc>
                <a:spcPct val="115000"/>
              </a:lnSpc>
              <a:spcBef>
                <a:spcPts val="0"/>
              </a:spcBef>
              <a:spcAft>
                <a:spcPts val="0"/>
              </a:spcAft>
              <a:buClr>
                <a:srgbClr val="363636"/>
              </a:buClr>
              <a:buSzPts val="1100"/>
              <a:buChar char="●"/>
            </a:pPr>
            <a:r>
              <a:rPr lang="en-GB" sz="1100">
                <a:solidFill>
                  <a:srgbClr val="363636"/>
                </a:solidFill>
              </a:rPr>
              <a:t>A true lover does not desire to embrace in love anyone except his beloved</a:t>
            </a:r>
            <a:endParaRPr sz="1100">
              <a:solidFill>
                <a:srgbClr val="363636"/>
              </a:solidFill>
            </a:endParaRPr>
          </a:p>
          <a:p>
            <a:pPr indent="-298450" lvl="0" marL="457200" rtl="0" algn="l">
              <a:lnSpc>
                <a:spcPct val="115000"/>
              </a:lnSpc>
              <a:spcBef>
                <a:spcPts val="0"/>
              </a:spcBef>
              <a:spcAft>
                <a:spcPts val="0"/>
              </a:spcAft>
              <a:buClr>
                <a:srgbClr val="363636"/>
              </a:buClr>
              <a:buSzPts val="1100"/>
              <a:buChar char="●"/>
            </a:pPr>
            <a:r>
              <a:rPr lang="en-GB" sz="1100">
                <a:solidFill>
                  <a:srgbClr val="363636"/>
                </a:solidFill>
              </a:rPr>
              <a:t>When made public love rarely endures</a:t>
            </a:r>
            <a:endParaRPr sz="1100">
              <a:solidFill>
                <a:srgbClr val="363636"/>
              </a:solidFill>
            </a:endParaRPr>
          </a:p>
          <a:p>
            <a:pPr indent="-298450" lvl="0" marL="457200" rtl="0" algn="l">
              <a:lnSpc>
                <a:spcPct val="115000"/>
              </a:lnSpc>
              <a:spcBef>
                <a:spcPts val="0"/>
              </a:spcBef>
              <a:spcAft>
                <a:spcPts val="0"/>
              </a:spcAft>
              <a:buClr>
                <a:srgbClr val="363636"/>
              </a:buClr>
              <a:buSzPts val="1100"/>
              <a:buChar char="●"/>
            </a:pPr>
            <a:r>
              <a:rPr lang="en-GB" sz="1100">
                <a:solidFill>
                  <a:srgbClr val="363636"/>
                </a:solidFill>
              </a:rPr>
              <a:t>The easy attainment of love makes it of little value; difficulty of attainment makes it prized</a:t>
            </a:r>
            <a:endParaRPr sz="1100">
              <a:solidFill>
                <a:srgbClr val="363636"/>
              </a:solidFill>
            </a:endParaRPr>
          </a:p>
          <a:p>
            <a:pPr indent="-298450" lvl="0" marL="457200" rtl="0" algn="l">
              <a:lnSpc>
                <a:spcPct val="115000"/>
              </a:lnSpc>
              <a:spcBef>
                <a:spcPts val="0"/>
              </a:spcBef>
              <a:spcAft>
                <a:spcPts val="0"/>
              </a:spcAft>
              <a:buClr>
                <a:srgbClr val="363636"/>
              </a:buClr>
              <a:buSzPts val="1100"/>
              <a:buChar char="●"/>
            </a:pPr>
            <a:r>
              <a:rPr lang="en-GB" sz="1100">
                <a:solidFill>
                  <a:srgbClr val="363636"/>
                </a:solidFill>
              </a:rPr>
              <a:t>Every lover regularly turns pale in the presence of his beloved</a:t>
            </a:r>
            <a:endParaRPr sz="1100">
              <a:solidFill>
                <a:srgbClr val="363636"/>
              </a:solidFill>
            </a:endParaRPr>
          </a:p>
          <a:p>
            <a:pPr indent="-298450" lvl="0" marL="457200" rtl="0" algn="l">
              <a:lnSpc>
                <a:spcPct val="115000"/>
              </a:lnSpc>
              <a:spcBef>
                <a:spcPts val="0"/>
              </a:spcBef>
              <a:spcAft>
                <a:spcPts val="0"/>
              </a:spcAft>
              <a:buClr>
                <a:srgbClr val="363636"/>
              </a:buClr>
              <a:buSzPts val="1100"/>
              <a:buChar char="●"/>
            </a:pPr>
            <a:r>
              <a:rPr lang="en-GB" sz="1100">
                <a:solidFill>
                  <a:srgbClr val="363636"/>
                </a:solidFill>
              </a:rPr>
              <a:t>When a lover suddenly catches sight of his beloved, his heart palpitates</a:t>
            </a:r>
            <a:endParaRPr/>
          </a:p>
        </p:txBody>
      </p:sp>
      <p:sp>
        <p:nvSpPr>
          <p:cNvPr id="238" name="Google Shape;238;p35"/>
          <p:cNvSpPr/>
          <p:nvPr/>
        </p:nvSpPr>
        <p:spPr>
          <a:xfrm>
            <a:off x="82600" y="507350"/>
            <a:ext cx="9128400" cy="731400"/>
          </a:xfrm>
          <a:prstGeom prst="rect">
            <a:avLst/>
          </a:prstGeom>
          <a:solidFill>
            <a:srgbClr val="FF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800">
                <a:solidFill>
                  <a:srgbClr val="F3F3F3"/>
                </a:solidFill>
                <a:latin typeface="Permanent Marker"/>
                <a:ea typeface="Permanent Marker"/>
                <a:cs typeface="Permanent Marker"/>
                <a:sym typeface="Permanent Marker"/>
              </a:rPr>
              <a:t>Can you summarise the principles of courtly love in less than 30 words?</a:t>
            </a:r>
            <a:endParaRPr b="1" sz="1800">
              <a:solidFill>
                <a:srgbClr val="F3F3F3"/>
              </a:solidFill>
              <a:latin typeface="Permanent Marker"/>
              <a:ea typeface="Permanent Marker"/>
              <a:cs typeface="Permanent Marker"/>
              <a:sym typeface="Permanent Marke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8"/>
                                        </p:tgtEl>
                                        <p:attrNameLst>
                                          <p:attrName>style.visibility</p:attrName>
                                        </p:attrNameLst>
                                      </p:cBhvr>
                                      <p:to>
                                        <p:strVal val="visible"/>
                                      </p:to>
                                    </p:set>
                                    <p:animEffect filter="fade" transition="in">
                                      <p:cBhvr>
                                        <p:cTn dur="1000"/>
                                        <p:tgtEl>
                                          <p:spTgt spid="2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pic>
        <p:nvPicPr>
          <p:cNvPr id="243" name="Google Shape;243;p36"/>
          <p:cNvPicPr preferRelativeResize="0"/>
          <p:nvPr/>
        </p:nvPicPr>
        <p:blipFill rotWithShape="1">
          <a:blip r:embed="rId3">
            <a:alphaModFix/>
          </a:blip>
          <a:srcRect b="0" l="0" r="0" t="0"/>
          <a:stretch/>
        </p:blipFill>
        <p:spPr>
          <a:xfrm>
            <a:off x="2868649" y="1771650"/>
            <a:ext cx="2774841" cy="1885950"/>
          </a:xfrm>
          <a:prstGeom prst="rect">
            <a:avLst/>
          </a:prstGeom>
          <a:noFill/>
          <a:ln>
            <a:noFill/>
          </a:ln>
        </p:spPr>
      </p:pic>
      <p:cxnSp>
        <p:nvCxnSpPr>
          <p:cNvPr id="244" name="Google Shape;244;p36"/>
          <p:cNvCxnSpPr/>
          <p:nvPr/>
        </p:nvCxnSpPr>
        <p:spPr>
          <a:xfrm flipH="1" rot="10800000">
            <a:off x="6208599" y="1709424"/>
            <a:ext cx="685800" cy="551400"/>
          </a:xfrm>
          <a:prstGeom prst="straightConnector1">
            <a:avLst/>
          </a:prstGeom>
          <a:noFill/>
          <a:ln cap="flat" cmpd="sng" w="76200">
            <a:solidFill>
              <a:schemeClr val="dk1"/>
            </a:solidFill>
            <a:prstDash val="solid"/>
            <a:round/>
            <a:headEnd len="med" w="med" type="none"/>
            <a:tailEnd len="med" w="med" type="triangle"/>
          </a:ln>
        </p:spPr>
      </p:cxnSp>
      <p:cxnSp>
        <p:nvCxnSpPr>
          <p:cNvPr id="245" name="Google Shape;245;p36"/>
          <p:cNvCxnSpPr/>
          <p:nvPr/>
        </p:nvCxnSpPr>
        <p:spPr>
          <a:xfrm rot="10800000">
            <a:off x="2081148" y="1918441"/>
            <a:ext cx="787500" cy="627900"/>
          </a:xfrm>
          <a:prstGeom prst="straightConnector1">
            <a:avLst/>
          </a:prstGeom>
          <a:noFill/>
          <a:ln cap="flat" cmpd="sng" w="76200">
            <a:solidFill>
              <a:schemeClr val="dk1"/>
            </a:solidFill>
            <a:prstDash val="solid"/>
            <a:round/>
            <a:headEnd len="med" w="med" type="none"/>
            <a:tailEnd len="med" w="med" type="triangle"/>
          </a:ln>
        </p:spPr>
      </p:cxnSp>
      <p:cxnSp>
        <p:nvCxnSpPr>
          <p:cNvPr id="246" name="Google Shape;246;p36"/>
          <p:cNvCxnSpPr/>
          <p:nvPr/>
        </p:nvCxnSpPr>
        <p:spPr>
          <a:xfrm flipH="1">
            <a:off x="2104538" y="3341676"/>
            <a:ext cx="733500" cy="373200"/>
          </a:xfrm>
          <a:prstGeom prst="straightConnector1">
            <a:avLst/>
          </a:prstGeom>
          <a:noFill/>
          <a:ln cap="flat" cmpd="sng" w="76200">
            <a:solidFill>
              <a:schemeClr val="dk1"/>
            </a:solidFill>
            <a:prstDash val="solid"/>
            <a:round/>
            <a:headEnd len="med" w="med" type="none"/>
            <a:tailEnd len="med" w="med" type="triangle"/>
          </a:ln>
        </p:spPr>
      </p:cxnSp>
      <p:cxnSp>
        <p:nvCxnSpPr>
          <p:cNvPr id="247" name="Google Shape;247;p36"/>
          <p:cNvCxnSpPr/>
          <p:nvPr/>
        </p:nvCxnSpPr>
        <p:spPr>
          <a:xfrm>
            <a:off x="5662218" y="3341676"/>
            <a:ext cx="737400" cy="0"/>
          </a:xfrm>
          <a:prstGeom prst="straightConnector1">
            <a:avLst/>
          </a:prstGeom>
          <a:noFill/>
          <a:ln cap="flat" cmpd="sng" w="76200">
            <a:solidFill>
              <a:schemeClr val="dk1"/>
            </a:solidFill>
            <a:prstDash val="solid"/>
            <a:round/>
            <a:headEnd len="med" w="med" type="none"/>
            <a:tailEnd len="med" w="med" type="triangle"/>
          </a:ln>
        </p:spPr>
      </p:cxnSp>
      <p:cxnSp>
        <p:nvCxnSpPr>
          <p:cNvPr id="248" name="Google Shape;248;p36"/>
          <p:cNvCxnSpPr/>
          <p:nvPr/>
        </p:nvCxnSpPr>
        <p:spPr>
          <a:xfrm>
            <a:off x="5092250" y="3585402"/>
            <a:ext cx="538800" cy="811500"/>
          </a:xfrm>
          <a:prstGeom prst="straightConnector1">
            <a:avLst/>
          </a:prstGeom>
          <a:noFill/>
          <a:ln cap="flat" cmpd="sng" w="76200">
            <a:solidFill>
              <a:schemeClr val="dk1"/>
            </a:solidFill>
            <a:prstDash val="solid"/>
            <a:round/>
            <a:headEnd len="med" w="med" type="none"/>
            <a:tailEnd len="med" w="med" type="triangle"/>
          </a:ln>
        </p:spPr>
      </p:cxnSp>
      <p:sp>
        <p:nvSpPr>
          <p:cNvPr id="249" name="Google Shape;249;p36"/>
          <p:cNvSpPr txBox="1"/>
          <p:nvPr/>
        </p:nvSpPr>
        <p:spPr>
          <a:xfrm>
            <a:off x="6303412" y="587358"/>
            <a:ext cx="2740500" cy="900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800">
                <a:solidFill>
                  <a:schemeClr val="dk1"/>
                </a:solidFill>
                <a:latin typeface="Comic Sans MS"/>
                <a:ea typeface="Comic Sans MS"/>
                <a:cs typeface="Comic Sans MS"/>
                <a:sym typeface="Comic Sans MS"/>
              </a:rPr>
              <a:t>Fall in love with a women of higher social class, possibly married, so she is unattainable</a:t>
            </a:r>
            <a:endParaRPr/>
          </a:p>
        </p:txBody>
      </p:sp>
      <p:sp>
        <p:nvSpPr>
          <p:cNvPr id="250" name="Google Shape;250;p36"/>
          <p:cNvSpPr txBox="1"/>
          <p:nvPr/>
        </p:nvSpPr>
        <p:spPr>
          <a:xfrm>
            <a:off x="6135686" y="3257550"/>
            <a:ext cx="331200" cy="346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2400">
              <a:solidFill>
                <a:schemeClr val="dk1"/>
              </a:solidFill>
              <a:latin typeface="Comic Sans MS"/>
              <a:ea typeface="Comic Sans MS"/>
              <a:cs typeface="Comic Sans MS"/>
              <a:sym typeface="Comic Sans MS"/>
            </a:endParaRPr>
          </a:p>
        </p:txBody>
      </p:sp>
      <p:sp>
        <p:nvSpPr>
          <p:cNvPr id="251" name="Google Shape;251;p36"/>
          <p:cNvSpPr txBox="1"/>
          <p:nvPr/>
        </p:nvSpPr>
        <p:spPr>
          <a:xfrm>
            <a:off x="6399492" y="3065807"/>
            <a:ext cx="2647200" cy="762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000">
                <a:solidFill>
                  <a:schemeClr val="dk1"/>
                </a:solidFill>
                <a:latin typeface="Comic Sans MS"/>
                <a:ea typeface="Comic Sans MS"/>
                <a:cs typeface="Comic Sans MS"/>
                <a:sym typeface="Comic Sans MS"/>
              </a:rPr>
              <a:t>Be consumed with passion, melancholy, grief</a:t>
            </a:r>
            <a:endParaRPr/>
          </a:p>
        </p:txBody>
      </p:sp>
      <p:sp>
        <p:nvSpPr>
          <p:cNvPr id="252" name="Google Shape;252;p36"/>
          <p:cNvSpPr txBox="1"/>
          <p:nvPr/>
        </p:nvSpPr>
        <p:spPr>
          <a:xfrm>
            <a:off x="5092251" y="4422517"/>
            <a:ext cx="3584100" cy="531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000">
                <a:solidFill>
                  <a:schemeClr val="dk1"/>
                </a:solidFill>
                <a:latin typeface="Comic Sans MS"/>
                <a:ea typeface="Comic Sans MS"/>
                <a:cs typeface="Comic Sans MS"/>
                <a:sym typeface="Comic Sans MS"/>
              </a:rPr>
              <a:t>Make up verses and songs about the dilemma</a:t>
            </a:r>
            <a:endParaRPr/>
          </a:p>
        </p:txBody>
      </p:sp>
      <p:sp>
        <p:nvSpPr>
          <p:cNvPr id="253" name="Google Shape;253;p36"/>
          <p:cNvSpPr txBox="1"/>
          <p:nvPr/>
        </p:nvSpPr>
        <p:spPr>
          <a:xfrm>
            <a:off x="268988" y="1122956"/>
            <a:ext cx="2740500" cy="9924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000">
                <a:solidFill>
                  <a:schemeClr val="dk1"/>
                </a:solidFill>
                <a:latin typeface="Comic Sans MS"/>
                <a:ea typeface="Comic Sans MS"/>
                <a:cs typeface="Comic Sans MS"/>
                <a:sym typeface="Comic Sans MS"/>
              </a:rPr>
              <a:t>Perform deeds to make himself seem more worthy in front of his lady</a:t>
            </a:r>
            <a:endParaRPr/>
          </a:p>
        </p:txBody>
      </p:sp>
      <p:sp>
        <p:nvSpPr>
          <p:cNvPr id="254" name="Google Shape;254;p36"/>
          <p:cNvSpPr txBox="1"/>
          <p:nvPr/>
        </p:nvSpPr>
        <p:spPr>
          <a:xfrm>
            <a:off x="243747" y="3065807"/>
            <a:ext cx="2055300" cy="12234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000">
                <a:solidFill>
                  <a:schemeClr val="dk1"/>
                </a:solidFill>
                <a:latin typeface="Comic Sans MS"/>
                <a:ea typeface="Comic Sans MS"/>
                <a:cs typeface="Comic Sans MS"/>
                <a:sym typeface="Comic Sans MS"/>
              </a:rPr>
              <a:t>Have faith in the power of God to help with the problem</a:t>
            </a:r>
            <a:endParaRPr/>
          </a:p>
        </p:txBody>
      </p:sp>
      <p:cxnSp>
        <p:nvCxnSpPr>
          <p:cNvPr id="255" name="Google Shape;255;p36"/>
          <p:cNvCxnSpPr/>
          <p:nvPr/>
        </p:nvCxnSpPr>
        <p:spPr>
          <a:xfrm rot="10800000">
            <a:off x="3553691" y="1200150"/>
            <a:ext cx="241200" cy="914400"/>
          </a:xfrm>
          <a:prstGeom prst="straightConnector1">
            <a:avLst/>
          </a:prstGeom>
          <a:noFill/>
          <a:ln cap="flat" cmpd="sng" w="76200">
            <a:solidFill>
              <a:schemeClr val="dk1"/>
            </a:solidFill>
            <a:prstDash val="solid"/>
            <a:round/>
            <a:headEnd len="med" w="med" type="none"/>
            <a:tailEnd len="med" w="med" type="triangle"/>
          </a:ln>
        </p:spPr>
      </p:cxnSp>
      <p:sp>
        <p:nvSpPr>
          <p:cNvPr id="256" name="Google Shape;256;p36"/>
          <p:cNvSpPr txBox="1"/>
          <p:nvPr/>
        </p:nvSpPr>
        <p:spPr>
          <a:xfrm>
            <a:off x="1563124" y="4444409"/>
            <a:ext cx="2466600" cy="531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000">
                <a:solidFill>
                  <a:schemeClr val="dk1"/>
                </a:solidFill>
                <a:latin typeface="Comic Sans MS"/>
                <a:ea typeface="Comic Sans MS"/>
                <a:cs typeface="Comic Sans MS"/>
                <a:sym typeface="Comic Sans MS"/>
              </a:rPr>
              <a:t>Be unable to eat or sleep</a:t>
            </a:r>
            <a:endParaRPr/>
          </a:p>
        </p:txBody>
      </p:sp>
      <p:sp>
        <p:nvSpPr>
          <p:cNvPr id="257" name="Google Shape;257;p36"/>
          <p:cNvSpPr txBox="1"/>
          <p:nvPr/>
        </p:nvSpPr>
        <p:spPr>
          <a:xfrm>
            <a:off x="2796387" y="692150"/>
            <a:ext cx="3288600" cy="531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000">
                <a:solidFill>
                  <a:schemeClr val="dk1"/>
                </a:solidFill>
                <a:latin typeface="Comic Sans MS"/>
                <a:ea typeface="Comic Sans MS"/>
                <a:cs typeface="Comic Sans MS"/>
                <a:sym typeface="Comic Sans MS"/>
              </a:rPr>
              <a:t>Suffer continually from jealous thoughts</a:t>
            </a:r>
            <a:endParaRPr/>
          </a:p>
        </p:txBody>
      </p:sp>
      <p:cxnSp>
        <p:nvCxnSpPr>
          <p:cNvPr id="258" name="Google Shape;258;p36"/>
          <p:cNvCxnSpPr/>
          <p:nvPr/>
        </p:nvCxnSpPr>
        <p:spPr>
          <a:xfrm flipH="1">
            <a:off x="3597180" y="3714750"/>
            <a:ext cx="548100" cy="685800"/>
          </a:xfrm>
          <a:prstGeom prst="straightConnector1">
            <a:avLst/>
          </a:prstGeom>
          <a:noFill/>
          <a:ln cap="flat" cmpd="sng" w="76200">
            <a:solidFill>
              <a:schemeClr val="dk1"/>
            </a:solidFill>
            <a:prstDash val="solid"/>
            <a:round/>
            <a:headEnd len="med" w="med" type="none"/>
            <a:tailEnd len="med" w="med" type="triangle"/>
          </a:ln>
        </p:spPr>
      </p:cxnSp>
      <p:sp>
        <p:nvSpPr>
          <p:cNvPr id="259" name="Google Shape;259;p36"/>
          <p:cNvSpPr/>
          <p:nvPr/>
        </p:nvSpPr>
        <p:spPr>
          <a:xfrm>
            <a:off x="-1" y="4975"/>
            <a:ext cx="9144000" cy="465600"/>
          </a:xfrm>
          <a:prstGeom prst="rect">
            <a:avLst/>
          </a:prstGeom>
          <a:solidFill>
            <a:srgbClr val="00B0F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latin typeface="Eagle Lake"/>
                <a:ea typeface="Eagle Lake"/>
                <a:cs typeface="Eagle Lake"/>
                <a:sym typeface="Eagle Lake"/>
              </a:rPr>
              <a:t>M</a:t>
            </a:r>
            <a:r>
              <a:rPr lang="en-GB" sz="4000">
                <a:solidFill>
                  <a:schemeClr val="dk1"/>
                </a:solidFill>
                <a:latin typeface="Eagle Lake"/>
                <a:ea typeface="Eagle Lake"/>
                <a:cs typeface="Eagle Lake"/>
                <a:sym typeface="Eagle Lake"/>
              </a:rPr>
              <a:t>ale Expectations</a:t>
            </a:r>
            <a:endParaRPr sz="4000">
              <a:solidFill>
                <a:schemeClr val="dk1"/>
              </a:solidFill>
              <a:latin typeface="Eagle Lake"/>
              <a:ea typeface="Eagle Lake"/>
              <a:cs typeface="Eagle Lake"/>
              <a:sym typeface="Eagle Lak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49"/>
                                        </p:tgtEl>
                                        <p:attrNameLst>
                                          <p:attrName>style.visibility</p:attrName>
                                        </p:attrNameLst>
                                      </p:cBhvr>
                                      <p:to>
                                        <p:strVal val="visible"/>
                                      </p:to>
                                    </p:set>
                                    <p:anim calcmode="lin" valueType="num">
                                      <p:cBhvr additive="base">
                                        <p:cTn dur="500"/>
                                        <p:tgtEl>
                                          <p:spTgt spid="249"/>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51"/>
                                        </p:tgtEl>
                                        <p:attrNameLst>
                                          <p:attrName>style.visibility</p:attrName>
                                        </p:attrNameLst>
                                      </p:cBhvr>
                                      <p:to>
                                        <p:strVal val="visible"/>
                                      </p:to>
                                    </p:set>
                                    <p:anim calcmode="lin" valueType="num">
                                      <p:cBhvr additive="base">
                                        <p:cTn dur="500"/>
                                        <p:tgtEl>
                                          <p:spTgt spid="251"/>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52"/>
                                        </p:tgtEl>
                                        <p:attrNameLst>
                                          <p:attrName>style.visibility</p:attrName>
                                        </p:attrNameLst>
                                      </p:cBhvr>
                                      <p:to>
                                        <p:strVal val="visible"/>
                                      </p:to>
                                    </p:set>
                                    <p:anim calcmode="lin" valueType="num">
                                      <p:cBhvr additive="base">
                                        <p:cTn dur="500"/>
                                        <p:tgtEl>
                                          <p:spTgt spid="252"/>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53"/>
                                        </p:tgtEl>
                                        <p:attrNameLst>
                                          <p:attrName>style.visibility</p:attrName>
                                        </p:attrNameLst>
                                      </p:cBhvr>
                                      <p:to>
                                        <p:strVal val="visible"/>
                                      </p:to>
                                    </p:set>
                                    <p:anim calcmode="lin" valueType="num">
                                      <p:cBhvr additive="base">
                                        <p:cTn dur="500"/>
                                        <p:tgtEl>
                                          <p:spTgt spid="253"/>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54"/>
                                        </p:tgtEl>
                                        <p:attrNameLst>
                                          <p:attrName>style.visibility</p:attrName>
                                        </p:attrNameLst>
                                      </p:cBhvr>
                                      <p:to>
                                        <p:strVal val="visible"/>
                                      </p:to>
                                    </p:set>
                                    <p:anim calcmode="lin" valueType="num">
                                      <p:cBhvr additive="base">
                                        <p:cTn dur="500"/>
                                        <p:tgtEl>
                                          <p:spTgt spid="254"/>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56"/>
                                        </p:tgtEl>
                                        <p:attrNameLst>
                                          <p:attrName>style.visibility</p:attrName>
                                        </p:attrNameLst>
                                      </p:cBhvr>
                                      <p:to>
                                        <p:strVal val="visible"/>
                                      </p:to>
                                    </p:set>
                                    <p:anim calcmode="lin" valueType="num">
                                      <p:cBhvr additive="base">
                                        <p:cTn dur="500"/>
                                        <p:tgtEl>
                                          <p:spTgt spid="256"/>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57"/>
                                        </p:tgtEl>
                                        <p:attrNameLst>
                                          <p:attrName>style.visibility</p:attrName>
                                        </p:attrNameLst>
                                      </p:cBhvr>
                                      <p:to>
                                        <p:strVal val="visible"/>
                                      </p:to>
                                    </p:set>
                                    <p:anim calcmode="lin" valueType="num">
                                      <p:cBhvr additive="base">
                                        <p:cTn dur="500"/>
                                        <p:tgtEl>
                                          <p:spTgt spid="257"/>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pic>
        <p:nvPicPr>
          <p:cNvPr descr="BD00030_" id="264" name="Google Shape;264;p37"/>
          <p:cNvPicPr preferRelativeResize="0"/>
          <p:nvPr/>
        </p:nvPicPr>
        <p:blipFill rotWithShape="1">
          <a:blip r:embed="rId3">
            <a:alphaModFix/>
          </a:blip>
          <a:srcRect b="0" l="0" r="0" t="0"/>
          <a:stretch/>
        </p:blipFill>
        <p:spPr>
          <a:xfrm>
            <a:off x="3048000" y="1771650"/>
            <a:ext cx="1943099" cy="2857500"/>
          </a:xfrm>
          <a:prstGeom prst="rect">
            <a:avLst/>
          </a:prstGeom>
          <a:noFill/>
          <a:ln>
            <a:noFill/>
          </a:ln>
        </p:spPr>
      </p:pic>
      <p:cxnSp>
        <p:nvCxnSpPr>
          <p:cNvPr id="265" name="Google Shape;265;p37"/>
          <p:cNvCxnSpPr/>
          <p:nvPr/>
        </p:nvCxnSpPr>
        <p:spPr>
          <a:xfrm>
            <a:off x="5334000" y="3429000"/>
            <a:ext cx="1676400" cy="571500"/>
          </a:xfrm>
          <a:prstGeom prst="straightConnector1">
            <a:avLst/>
          </a:prstGeom>
          <a:noFill/>
          <a:ln cap="flat" cmpd="sng" w="76200">
            <a:solidFill>
              <a:schemeClr val="dk1"/>
            </a:solidFill>
            <a:prstDash val="solid"/>
            <a:round/>
            <a:headEnd len="med" w="med" type="none"/>
            <a:tailEnd len="med" w="med" type="triangle"/>
          </a:ln>
        </p:spPr>
      </p:cxnSp>
      <p:cxnSp>
        <p:nvCxnSpPr>
          <p:cNvPr id="266" name="Google Shape;266;p37"/>
          <p:cNvCxnSpPr/>
          <p:nvPr/>
        </p:nvCxnSpPr>
        <p:spPr>
          <a:xfrm rot="10800000">
            <a:off x="2209800" y="2343300"/>
            <a:ext cx="838200" cy="514200"/>
          </a:xfrm>
          <a:prstGeom prst="straightConnector1">
            <a:avLst/>
          </a:prstGeom>
          <a:noFill/>
          <a:ln cap="flat" cmpd="sng" w="76200">
            <a:solidFill>
              <a:schemeClr val="dk1"/>
            </a:solidFill>
            <a:prstDash val="solid"/>
            <a:round/>
            <a:headEnd len="med" w="med" type="none"/>
            <a:tailEnd len="med" w="med" type="triangle"/>
          </a:ln>
        </p:spPr>
      </p:cxnSp>
      <p:cxnSp>
        <p:nvCxnSpPr>
          <p:cNvPr id="267" name="Google Shape;267;p37"/>
          <p:cNvCxnSpPr/>
          <p:nvPr/>
        </p:nvCxnSpPr>
        <p:spPr>
          <a:xfrm rot="10800000">
            <a:off x="3906875" y="1243144"/>
            <a:ext cx="122400" cy="668700"/>
          </a:xfrm>
          <a:prstGeom prst="straightConnector1">
            <a:avLst/>
          </a:prstGeom>
          <a:noFill/>
          <a:ln cap="flat" cmpd="sng" w="76200">
            <a:solidFill>
              <a:schemeClr val="dk1"/>
            </a:solidFill>
            <a:prstDash val="solid"/>
            <a:round/>
            <a:headEnd len="med" w="med" type="none"/>
            <a:tailEnd len="med" w="med" type="triangle"/>
          </a:ln>
        </p:spPr>
      </p:cxnSp>
      <p:cxnSp>
        <p:nvCxnSpPr>
          <p:cNvPr id="268" name="Google Shape;268;p37"/>
          <p:cNvCxnSpPr/>
          <p:nvPr/>
        </p:nvCxnSpPr>
        <p:spPr>
          <a:xfrm flipH="1">
            <a:off x="2286000" y="3429000"/>
            <a:ext cx="1143000" cy="457200"/>
          </a:xfrm>
          <a:prstGeom prst="straightConnector1">
            <a:avLst/>
          </a:prstGeom>
          <a:noFill/>
          <a:ln cap="flat" cmpd="sng" w="76200">
            <a:solidFill>
              <a:schemeClr val="dk1"/>
            </a:solidFill>
            <a:prstDash val="solid"/>
            <a:round/>
            <a:headEnd len="med" w="med" type="none"/>
            <a:tailEnd len="med" w="med" type="triangle"/>
          </a:ln>
        </p:spPr>
      </p:cxnSp>
      <p:cxnSp>
        <p:nvCxnSpPr>
          <p:cNvPr id="269" name="Google Shape;269;p37"/>
          <p:cNvCxnSpPr/>
          <p:nvPr/>
        </p:nvCxnSpPr>
        <p:spPr>
          <a:xfrm flipH="1" rot="10800000">
            <a:off x="5562600" y="2628900"/>
            <a:ext cx="1143000" cy="457200"/>
          </a:xfrm>
          <a:prstGeom prst="straightConnector1">
            <a:avLst/>
          </a:prstGeom>
          <a:noFill/>
          <a:ln cap="flat" cmpd="sng" w="76200">
            <a:solidFill>
              <a:schemeClr val="dk1"/>
            </a:solidFill>
            <a:prstDash val="solid"/>
            <a:round/>
            <a:headEnd len="med" w="med" type="none"/>
            <a:tailEnd len="med" w="med" type="triangle"/>
          </a:ln>
        </p:spPr>
      </p:cxnSp>
      <p:sp>
        <p:nvSpPr>
          <p:cNvPr id="270" name="Google Shape;270;p37"/>
          <p:cNvSpPr txBox="1"/>
          <p:nvPr/>
        </p:nvSpPr>
        <p:spPr>
          <a:xfrm>
            <a:off x="6907348" y="1243147"/>
            <a:ext cx="2339700" cy="1731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400">
                <a:solidFill>
                  <a:schemeClr val="dk1"/>
                </a:solidFill>
                <a:latin typeface="Calibri"/>
                <a:ea typeface="Calibri"/>
                <a:cs typeface="Calibri"/>
                <a:sym typeface="Calibri"/>
              </a:rPr>
              <a:t>Spurn the man’s advances in order to preserve her honour and good name</a:t>
            </a:r>
            <a:endParaRPr/>
          </a:p>
        </p:txBody>
      </p:sp>
      <p:sp>
        <p:nvSpPr>
          <p:cNvPr id="271" name="Google Shape;271;p37"/>
          <p:cNvSpPr txBox="1"/>
          <p:nvPr/>
        </p:nvSpPr>
        <p:spPr>
          <a:xfrm>
            <a:off x="6907350" y="3543300"/>
            <a:ext cx="2236800" cy="1454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400">
                <a:solidFill>
                  <a:schemeClr val="dk1"/>
                </a:solidFill>
                <a:latin typeface="Calibri"/>
                <a:ea typeface="Calibri"/>
                <a:cs typeface="Calibri"/>
                <a:sym typeface="Calibri"/>
              </a:rPr>
              <a:t>Be cold with the man in order to inflame his passion</a:t>
            </a:r>
            <a:endParaRPr/>
          </a:p>
        </p:txBody>
      </p:sp>
      <p:sp>
        <p:nvSpPr>
          <p:cNvPr id="272" name="Google Shape;272;p37"/>
          <p:cNvSpPr txBox="1"/>
          <p:nvPr/>
        </p:nvSpPr>
        <p:spPr>
          <a:xfrm>
            <a:off x="406400" y="1727200"/>
            <a:ext cx="1752600" cy="117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400">
                <a:solidFill>
                  <a:schemeClr val="dk1"/>
                </a:solidFill>
                <a:latin typeface="Calibri"/>
                <a:ea typeface="Calibri"/>
                <a:cs typeface="Calibri"/>
                <a:sym typeface="Calibri"/>
              </a:rPr>
              <a:t>Get married at age fourteen or fifteen</a:t>
            </a:r>
            <a:endParaRPr/>
          </a:p>
        </p:txBody>
      </p:sp>
      <p:sp>
        <p:nvSpPr>
          <p:cNvPr id="273" name="Google Shape;273;p37"/>
          <p:cNvSpPr txBox="1"/>
          <p:nvPr/>
        </p:nvSpPr>
        <p:spPr>
          <a:xfrm>
            <a:off x="251520" y="3486150"/>
            <a:ext cx="1806000" cy="900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400">
                <a:solidFill>
                  <a:schemeClr val="dk1"/>
                </a:solidFill>
                <a:latin typeface="Calibri"/>
                <a:ea typeface="Calibri"/>
                <a:cs typeface="Calibri"/>
                <a:sym typeface="Calibri"/>
              </a:rPr>
              <a:t>Have no say in the choice of husband</a:t>
            </a:r>
            <a:endParaRPr/>
          </a:p>
        </p:txBody>
      </p:sp>
      <p:sp>
        <p:nvSpPr>
          <p:cNvPr id="274" name="Google Shape;274;p37"/>
          <p:cNvSpPr txBox="1"/>
          <p:nvPr/>
        </p:nvSpPr>
        <p:spPr>
          <a:xfrm>
            <a:off x="1480150" y="685800"/>
            <a:ext cx="5530200" cy="900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400">
                <a:solidFill>
                  <a:schemeClr val="dk1"/>
                </a:solidFill>
                <a:latin typeface="Calibri"/>
                <a:ea typeface="Calibri"/>
                <a:cs typeface="Calibri"/>
                <a:sym typeface="Calibri"/>
              </a:rPr>
              <a:t>Only be chosen a suitably rich and powerful husband – an ally for the family</a:t>
            </a:r>
            <a:endParaRPr/>
          </a:p>
        </p:txBody>
      </p:sp>
      <p:sp>
        <p:nvSpPr>
          <p:cNvPr id="275" name="Google Shape;275;p37"/>
          <p:cNvSpPr/>
          <p:nvPr/>
        </p:nvSpPr>
        <p:spPr>
          <a:xfrm>
            <a:off x="-1" y="4975"/>
            <a:ext cx="9144000" cy="465600"/>
          </a:xfrm>
          <a:prstGeom prst="rect">
            <a:avLst/>
          </a:prstGeom>
          <a:solidFill>
            <a:srgbClr val="00B0F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latin typeface="Eagle Lake"/>
                <a:ea typeface="Eagle Lake"/>
                <a:cs typeface="Eagle Lake"/>
                <a:sym typeface="Eagle Lake"/>
              </a:rPr>
              <a:t>Fem</a:t>
            </a:r>
            <a:r>
              <a:rPr lang="en-GB" sz="4000">
                <a:solidFill>
                  <a:schemeClr val="dk1"/>
                </a:solidFill>
                <a:latin typeface="Eagle Lake"/>
                <a:ea typeface="Eagle Lake"/>
                <a:cs typeface="Eagle Lake"/>
                <a:sym typeface="Eagle Lake"/>
              </a:rPr>
              <a:t>ale Expectations</a:t>
            </a:r>
            <a:endParaRPr sz="4000">
              <a:solidFill>
                <a:schemeClr val="dk1"/>
              </a:solidFill>
              <a:latin typeface="Eagle Lake"/>
              <a:ea typeface="Eagle Lake"/>
              <a:cs typeface="Eagle Lake"/>
              <a:sym typeface="Eagle Lak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70"/>
                                        </p:tgtEl>
                                        <p:attrNameLst>
                                          <p:attrName>style.visibility</p:attrName>
                                        </p:attrNameLst>
                                      </p:cBhvr>
                                      <p:to>
                                        <p:strVal val="visible"/>
                                      </p:to>
                                    </p:set>
                                    <p:anim calcmode="lin" valueType="num">
                                      <p:cBhvr additive="base">
                                        <p:cTn dur="500"/>
                                        <p:tgtEl>
                                          <p:spTgt spid="270"/>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71"/>
                                        </p:tgtEl>
                                        <p:attrNameLst>
                                          <p:attrName>style.visibility</p:attrName>
                                        </p:attrNameLst>
                                      </p:cBhvr>
                                      <p:to>
                                        <p:strVal val="visible"/>
                                      </p:to>
                                    </p:set>
                                    <p:anim calcmode="lin" valueType="num">
                                      <p:cBhvr additive="base">
                                        <p:cTn dur="500"/>
                                        <p:tgtEl>
                                          <p:spTgt spid="271"/>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72"/>
                                        </p:tgtEl>
                                        <p:attrNameLst>
                                          <p:attrName>style.visibility</p:attrName>
                                        </p:attrNameLst>
                                      </p:cBhvr>
                                      <p:to>
                                        <p:strVal val="visible"/>
                                      </p:to>
                                    </p:set>
                                    <p:anim calcmode="lin" valueType="num">
                                      <p:cBhvr additive="base">
                                        <p:cTn dur="500"/>
                                        <p:tgtEl>
                                          <p:spTgt spid="272"/>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73"/>
                                        </p:tgtEl>
                                        <p:attrNameLst>
                                          <p:attrName>style.visibility</p:attrName>
                                        </p:attrNameLst>
                                      </p:cBhvr>
                                      <p:to>
                                        <p:strVal val="visible"/>
                                      </p:to>
                                    </p:set>
                                    <p:anim calcmode="lin" valueType="num">
                                      <p:cBhvr additive="base">
                                        <p:cTn dur="500"/>
                                        <p:tgtEl>
                                          <p:spTgt spid="273"/>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74"/>
                                        </p:tgtEl>
                                        <p:attrNameLst>
                                          <p:attrName>style.visibility</p:attrName>
                                        </p:attrNameLst>
                                      </p:cBhvr>
                                      <p:to>
                                        <p:strVal val="visible"/>
                                      </p:to>
                                    </p:set>
                                    <p:anim calcmode="lin" valueType="num">
                                      <p:cBhvr additive="base">
                                        <p:cTn dur="500"/>
                                        <p:tgtEl>
                                          <p:spTgt spid="274"/>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38"/>
          <p:cNvSpPr/>
          <p:nvPr/>
        </p:nvSpPr>
        <p:spPr>
          <a:xfrm>
            <a:off x="-1" y="4975"/>
            <a:ext cx="9144000" cy="465600"/>
          </a:xfrm>
          <a:prstGeom prst="rect">
            <a:avLst/>
          </a:prstGeom>
          <a:solidFill>
            <a:srgbClr val="00B0F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latin typeface="Eagle Lake"/>
                <a:ea typeface="Eagle Lake"/>
                <a:cs typeface="Eagle Lake"/>
                <a:sym typeface="Eagle Lake"/>
              </a:rPr>
              <a:t>Act 1, Scene 1: Romeo and Love</a:t>
            </a:r>
            <a:endParaRPr sz="4000">
              <a:solidFill>
                <a:schemeClr val="dk1"/>
              </a:solidFill>
              <a:latin typeface="Eagle Lake"/>
              <a:ea typeface="Eagle Lake"/>
              <a:cs typeface="Eagle Lake"/>
              <a:sym typeface="Eagle Lake"/>
            </a:endParaRPr>
          </a:p>
        </p:txBody>
      </p:sp>
      <p:sp>
        <p:nvSpPr>
          <p:cNvPr id="281" name="Google Shape;281;p38"/>
          <p:cNvSpPr/>
          <p:nvPr/>
        </p:nvSpPr>
        <p:spPr>
          <a:xfrm>
            <a:off x="153400" y="727450"/>
            <a:ext cx="4943700" cy="3187500"/>
          </a:xfrm>
          <a:prstGeom prst="rect">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GB" u="sng">
                <a:solidFill>
                  <a:srgbClr val="EFEFEF"/>
                </a:solidFill>
              </a:rPr>
              <a:t>The ‘Petrarchan’ Lover believes that:</a:t>
            </a:r>
            <a:endParaRPr b="1" u="sng">
              <a:solidFill>
                <a:srgbClr val="EFEFEF"/>
              </a:solidFill>
            </a:endParaRPr>
          </a:p>
          <a:p>
            <a:pPr indent="0" lvl="0" marL="0" rtl="0" algn="ctr">
              <a:lnSpc>
                <a:spcPct val="115000"/>
              </a:lnSpc>
              <a:spcBef>
                <a:spcPts val="0"/>
              </a:spcBef>
              <a:spcAft>
                <a:spcPts val="0"/>
              </a:spcAft>
              <a:buNone/>
            </a:pPr>
            <a:r>
              <a:t/>
            </a:r>
            <a:endParaRPr>
              <a:solidFill>
                <a:srgbClr val="EFEFEF"/>
              </a:solidFill>
              <a:latin typeface="MedievalSharp"/>
              <a:ea typeface="MedievalSharp"/>
              <a:cs typeface="MedievalSharp"/>
              <a:sym typeface="MedievalSharp"/>
            </a:endParaRPr>
          </a:p>
          <a:p>
            <a:pPr indent="-317500" lvl="0" marL="457200" rtl="0" algn="l">
              <a:lnSpc>
                <a:spcPct val="115000"/>
              </a:lnSpc>
              <a:spcBef>
                <a:spcPts val="0"/>
              </a:spcBef>
              <a:spcAft>
                <a:spcPts val="0"/>
              </a:spcAft>
              <a:buClr>
                <a:srgbClr val="EFEFEF"/>
              </a:buClr>
              <a:buSzPts val="1400"/>
              <a:buFont typeface="MedievalSharp"/>
              <a:buChar char="●"/>
            </a:pPr>
            <a:r>
              <a:rPr lang="en-GB">
                <a:solidFill>
                  <a:srgbClr val="EFEFEF"/>
                </a:solidFill>
                <a:latin typeface="MedievalSharp"/>
                <a:ea typeface="MedievalSharp"/>
                <a:cs typeface="MedievalSharp"/>
                <a:sym typeface="MedievalSharp"/>
              </a:rPr>
              <a:t>the woman is a 'lady', 'mistress', 'goddess'. In the fantasy world of the poem, she is powerful and in control. This is an interesting reversal of the actual conditions in this time period where men were in charge and women were property of either their fathers or husbands.</a:t>
            </a:r>
            <a:endParaRPr>
              <a:solidFill>
                <a:srgbClr val="EFEFEF"/>
              </a:solidFill>
              <a:latin typeface="MedievalSharp"/>
              <a:ea typeface="MedievalSharp"/>
              <a:cs typeface="MedievalSharp"/>
              <a:sym typeface="MedievalSharp"/>
            </a:endParaRPr>
          </a:p>
          <a:p>
            <a:pPr indent="-317500" lvl="0" marL="457200" rtl="0" algn="l">
              <a:lnSpc>
                <a:spcPct val="115000"/>
              </a:lnSpc>
              <a:spcBef>
                <a:spcPts val="0"/>
              </a:spcBef>
              <a:spcAft>
                <a:spcPts val="0"/>
              </a:spcAft>
              <a:buClr>
                <a:srgbClr val="EFEFEF"/>
              </a:buClr>
              <a:buSzPts val="1400"/>
              <a:buFont typeface="MedievalSharp"/>
              <a:buChar char="●"/>
            </a:pPr>
            <a:r>
              <a:rPr lang="en-GB">
                <a:solidFill>
                  <a:srgbClr val="EFEFEF"/>
                </a:solidFill>
                <a:latin typeface="MedievalSharp"/>
                <a:ea typeface="MedievalSharp"/>
                <a:cs typeface="MedievalSharp"/>
                <a:sym typeface="MedievalSharp"/>
              </a:rPr>
              <a:t>to love is to suffer - to the extreme. This passion consumes. Words like 'woe' and 'despair' abound.</a:t>
            </a:r>
            <a:endParaRPr>
              <a:solidFill>
                <a:srgbClr val="EFEFEF"/>
              </a:solidFill>
              <a:latin typeface="MedievalSharp"/>
              <a:ea typeface="MedievalSharp"/>
              <a:cs typeface="MedievalSharp"/>
              <a:sym typeface="MedievalSharp"/>
            </a:endParaRPr>
          </a:p>
          <a:p>
            <a:pPr indent="-317500" lvl="0" marL="457200" rtl="0" algn="l">
              <a:lnSpc>
                <a:spcPct val="115000"/>
              </a:lnSpc>
              <a:spcBef>
                <a:spcPts val="0"/>
              </a:spcBef>
              <a:spcAft>
                <a:spcPts val="0"/>
              </a:spcAft>
              <a:buClr>
                <a:srgbClr val="EFEFEF"/>
              </a:buClr>
              <a:buSzPts val="1400"/>
              <a:buFont typeface="MedievalSharp"/>
              <a:buChar char="●"/>
            </a:pPr>
            <a:r>
              <a:rPr lang="en-GB">
                <a:solidFill>
                  <a:srgbClr val="EFEFEF"/>
                </a:solidFill>
                <a:latin typeface="MedievalSharp"/>
                <a:ea typeface="MedievalSharp"/>
                <a:cs typeface="MedievalSharp"/>
                <a:sym typeface="MedievalSharp"/>
              </a:rPr>
              <a:t>courting is dramatised as a chase: the man pursues, the woman flees</a:t>
            </a:r>
            <a:r>
              <a:rPr lang="en-GB">
                <a:latin typeface="MedievalSharp"/>
                <a:ea typeface="MedievalSharp"/>
                <a:cs typeface="MedievalSharp"/>
                <a:sym typeface="MedievalSharp"/>
              </a:rPr>
              <a:t>.</a:t>
            </a:r>
            <a:endParaRPr>
              <a:latin typeface="MedievalSharp"/>
              <a:ea typeface="MedievalSharp"/>
              <a:cs typeface="MedievalSharp"/>
              <a:sym typeface="MedievalSharp"/>
            </a:endParaRPr>
          </a:p>
        </p:txBody>
      </p:sp>
      <p:pic>
        <p:nvPicPr>
          <p:cNvPr id="282" name="Google Shape;282;p38"/>
          <p:cNvPicPr preferRelativeResize="0"/>
          <p:nvPr/>
        </p:nvPicPr>
        <p:blipFill>
          <a:blip r:embed="rId3">
            <a:alphaModFix/>
          </a:blip>
          <a:stretch>
            <a:fillRect/>
          </a:stretch>
        </p:blipFill>
        <p:spPr>
          <a:xfrm>
            <a:off x="5230049" y="727462"/>
            <a:ext cx="3961150" cy="3927125"/>
          </a:xfrm>
          <a:prstGeom prst="rect">
            <a:avLst/>
          </a:prstGeom>
          <a:noFill/>
          <a:ln>
            <a:noFill/>
          </a:ln>
        </p:spPr>
      </p:pic>
      <p:pic>
        <p:nvPicPr>
          <p:cNvPr descr="Programme website: http://bbc.in/1NkAUb7 Will and Bottom look after a love-sick young man. Sadly he’s also a bit of an idiot." id="283" name="Google Shape;283;p38" title="A lovelorn loon - Upstart Crow: Episode 1 Preview - BBC Two">
            <a:hlinkClick r:id="rId4"/>
          </p:cNvPr>
          <p:cNvPicPr preferRelativeResize="0"/>
          <p:nvPr/>
        </p:nvPicPr>
        <p:blipFill>
          <a:blip r:embed="rId5">
            <a:alphaModFix/>
          </a:blip>
          <a:stretch>
            <a:fillRect/>
          </a:stretch>
        </p:blipFill>
        <p:spPr>
          <a:xfrm>
            <a:off x="3244650" y="3654450"/>
            <a:ext cx="1985400" cy="1489050"/>
          </a:xfrm>
          <a:prstGeom prst="rect">
            <a:avLst/>
          </a:prstGeom>
          <a:noFill/>
          <a:ln>
            <a:noFill/>
          </a:ln>
        </p:spPr>
      </p:pic>
      <p:sp>
        <p:nvSpPr>
          <p:cNvPr id="284" name="Google Shape;284;p38"/>
          <p:cNvSpPr/>
          <p:nvPr/>
        </p:nvSpPr>
        <p:spPr>
          <a:xfrm rot="-374776">
            <a:off x="202319" y="3949077"/>
            <a:ext cx="1657138" cy="989876"/>
          </a:xfrm>
          <a:prstGeom prst="roundRect">
            <a:avLst>
              <a:gd fmla="val 16667" name="adj"/>
            </a:avLst>
          </a:prstGeom>
          <a:solidFill>
            <a:srgbClr val="FF0000"/>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rgbClr val="FFFFFF"/>
                </a:solidFill>
                <a:latin typeface="Alfa Slab One"/>
                <a:ea typeface="Alfa Slab One"/>
                <a:cs typeface="Alfa Slab One"/>
                <a:sym typeface="Alfa Slab One"/>
              </a:rPr>
              <a:t>A* Level</a:t>
            </a:r>
            <a:endParaRPr b="1">
              <a:solidFill>
                <a:srgbClr val="FFFFFF"/>
              </a:solidFill>
              <a:latin typeface="Alfa Slab One"/>
              <a:ea typeface="Alfa Slab One"/>
              <a:cs typeface="Alfa Slab One"/>
              <a:sym typeface="Alfa Slab One"/>
            </a:endParaRPr>
          </a:p>
          <a:p>
            <a:pPr indent="0" lvl="0" marL="0" rtl="0" algn="ctr">
              <a:spcBef>
                <a:spcPts val="0"/>
              </a:spcBef>
              <a:spcAft>
                <a:spcPts val="0"/>
              </a:spcAft>
              <a:buNone/>
            </a:pPr>
            <a:r>
              <a:rPr b="1" lang="en-GB">
                <a:solidFill>
                  <a:srgbClr val="FFFFFF"/>
                </a:solidFill>
                <a:latin typeface="Alfa Slab One"/>
                <a:ea typeface="Alfa Slab One"/>
                <a:cs typeface="Alfa Slab One"/>
                <a:sym typeface="Alfa Slab One"/>
              </a:rPr>
              <a:t>Context</a:t>
            </a:r>
            <a:endParaRPr b="1">
              <a:solidFill>
                <a:srgbClr val="FFFFFF"/>
              </a:solidFill>
              <a:latin typeface="Alfa Slab One"/>
              <a:ea typeface="Alfa Slab One"/>
              <a:cs typeface="Alfa Slab One"/>
              <a:sym typeface="Alfa Slab One"/>
            </a:endParaRPr>
          </a:p>
          <a:p>
            <a:pPr indent="0" lvl="0" marL="0" rtl="0" algn="ctr">
              <a:spcBef>
                <a:spcPts val="0"/>
              </a:spcBef>
              <a:spcAft>
                <a:spcPts val="0"/>
              </a:spcAft>
              <a:buNone/>
            </a:pPr>
            <a:r>
              <a:rPr b="1" lang="en-GB">
                <a:solidFill>
                  <a:srgbClr val="FFFFFF"/>
                </a:solidFill>
                <a:latin typeface="Alfa Slab One"/>
                <a:ea typeface="Alfa Slab One"/>
                <a:cs typeface="Alfa Slab One"/>
                <a:sym typeface="Alfa Slab One"/>
              </a:rPr>
              <a:t>Knowledge!</a:t>
            </a:r>
            <a:endParaRPr b="1">
              <a:solidFill>
                <a:srgbClr val="FFFFFF"/>
              </a:solidFill>
              <a:latin typeface="Alfa Slab One"/>
              <a:ea typeface="Alfa Slab One"/>
              <a:cs typeface="Alfa Slab One"/>
              <a:sym typeface="Alfa Slab One"/>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39"/>
          <p:cNvSpPr txBox="1"/>
          <p:nvPr>
            <p:ph idx="1" type="body"/>
          </p:nvPr>
        </p:nvSpPr>
        <p:spPr>
          <a:xfrm>
            <a:off x="107500" y="627528"/>
            <a:ext cx="8928900" cy="2579100"/>
          </a:xfrm>
          <a:prstGeom prst="rect">
            <a:avLst/>
          </a:prstGeom>
          <a:solidFill>
            <a:srgbClr val="FDE9D8"/>
          </a:solidFill>
          <a:ln cap="flat" cmpd="sng" w="9525">
            <a:solidFill>
              <a:srgbClr val="FF66CC"/>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Clr>
                <a:schemeClr val="dk1"/>
              </a:buClr>
              <a:buSzPts val="3200"/>
              <a:buFont typeface="Arial"/>
              <a:buNone/>
            </a:pPr>
            <a:r>
              <a:rPr i="0" lang="en-GB" sz="3200" u="none" cap="none" strike="noStrike">
                <a:solidFill>
                  <a:schemeClr val="dk1"/>
                </a:solidFill>
                <a:latin typeface="MedievalSharp"/>
                <a:ea typeface="MedievalSharp"/>
                <a:cs typeface="MedievalSharp"/>
                <a:sym typeface="MedievalSharp"/>
              </a:rPr>
              <a:t>Who is the character of </a:t>
            </a:r>
            <a:r>
              <a:rPr b="1" i="0" lang="en-GB" sz="3200" u="none" cap="none" strike="noStrike">
                <a:solidFill>
                  <a:srgbClr val="FF66CC"/>
                </a:solidFill>
                <a:latin typeface="MedievalSharp"/>
                <a:ea typeface="MedievalSharp"/>
                <a:cs typeface="MedievalSharp"/>
                <a:sym typeface="MedievalSharp"/>
              </a:rPr>
              <a:t>Rosaline</a:t>
            </a:r>
            <a:r>
              <a:rPr i="0" lang="en-GB" sz="3200" u="none" cap="none" strike="noStrike">
                <a:solidFill>
                  <a:schemeClr val="dk1"/>
                </a:solidFill>
                <a:latin typeface="MedievalSharp"/>
                <a:ea typeface="MedievalSharp"/>
                <a:cs typeface="MedievalSharp"/>
                <a:sym typeface="MedievalSharp"/>
              </a:rPr>
              <a:t>? Why do we never see or hear from her? </a:t>
            </a:r>
            <a:endParaRPr i="0" sz="3200" u="none" cap="none" strike="noStrike">
              <a:solidFill>
                <a:schemeClr val="dk1"/>
              </a:solidFill>
              <a:latin typeface="MedievalSharp"/>
              <a:ea typeface="MedievalSharp"/>
              <a:cs typeface="MedievalSharp"/>
              <a:sym typeface="MedievalSharp"/>
            </a:endParaRPr>
          </a:p>
          <a:p>
            <a:pPr indent="0" lvl="0" marL="0" marR="0" rtl="0" algn="ctr">
              <a:spcBef>
                <a:spcPts val="0"/>
              </a:spcBef>
              <a:spcAft>
                <a:spcPts val="0"/>
              </a:spcAft>
              <a:buClr>
                <a:schemeClr val="dk1"/>
              </a:buClr>
              <a:buSzPts val="3200"/>
              <a:buFont typeface="Arial"/>
              <a:buNone/>
            </a:pPr>
            <a:r>
              <a:rPr lang="en-GB">
                <a:latin typeface="MedievalSharp"/>
                <a:ea typeface="MedievalSharp"/>
                <a:cs typeface="MedievalSharp"/>
                <a:sym typeface="MedievalSharp"/>
              </a:rPr>
              <a:t>She is an </a:t>
            </a:r>
            <a:r>
              <a:rPr b="1" lang="en-GB">
                <a:solidFill>
                  <a:srgbClr val="FF66CC"/>
                </a:solidFill>
                <a:latin typeface="MedievalSharp"/>
                <a:ea typeface="MedievalSharp"/>
                <a:cs typeface="MedievalSharp"/>
                <a:sym typeface="MedievalSharp"/>
              </a:rPr>
              <a:t>unseen character</a:t>
            </a:r>
            <a:r>
              <a:rPr lang="en-GB">
                <a:latin typeface="MedievalSharp"/>
                <a:ea typeface="MedievalSharp"/>
                <a:cs typeface="MedievalSharp"/>
                <a:sym typeface="MedievalSharp"/>
              </a:rPr>
              <a:t>.</a:t>
            </a:r>
            <a:endParaRPr>
              <a:latin typeface="MedievalSharp"/>
              <a:ea typeface="MedievalSharp"/>
              <a:cs typeface="MedievalSharp"/>
              <a:sym typeface="MedievalSharp"/>
            </a:endParaRPr>
          </a:p>
          <a:p>
            <a:pPr indent="0" lvl="0" marL="0" marR="0" rtl="0" algn="ctr">
              <a:spcBef>
                <a:spcPts val="640"/>
              </a:spcBef>
              <a:spcAft>
                <a:spcPts val="0"/>
              </a:spcAft>
              <a:buClr>
                <a:schemeClr val="dk1"/>
              </a:buClr>
              <a:buSzPts val="3200"/>
              <a:buFont typeface="Arial"/>
              <a:buNone/>
            </a:pPr>
            <a:r>
              <a:t/>
            </a:r>
            <a:endParaRPr i="0" sz="3200" u="none" cap="none" strike="noStrike">
              <a:solidFill>
                <a:schemeClr val="dk1"/>
              </a:solidFill>
              <a:latin typeface="Arial"/>
              <a:ea typeface="Arial"/>
              <a:cs typeface="Arial"/>
              <a:sym typeface="Arial"/>
            </a:endParaRPr>
          </a:p>
          <a:p>
            <a:pPr indent="0" lvl="0" marL="0" marR="0" rtl="0" algn="ctr">
              <a:spcBef>
                <a:spcPts val="640"/>
              </a:spcBef>
              <a:spcAft>
                <a:spcPts val="0"/>
              </a:spcAft>
              <a:buClr>
                <a:schemeClr val="dk1"/>
              </a:buClr>
              <a:buSzPts val="3200"/>
              <a:buFont typeface="Arial"/>
              <a:buNone/>
            </a:pPr>
            <a:r>
              <a:t/>
            </a:r>
            <a:endParaRPr i="0" sz="3200" u="none" cap="none" strike="noStrike">
              <a:solidFill>
                <a:schemeClr val="dk1"/>
              </a:solidFill>
              <a:latin typeface="Arial"/>
              <a:ea typeface="Arial"/>
              <a:cs typeface="Arial"/>
              <a:sym typeface="Arial"/>
            </a:endParaRPr>
          </a:p>
          <a:p>
            <a:pPr indent="0" lvl="0" marL="0" marR="0" rtl="0" algn="ctr">
              <a:spcBef>
                <a:spcPts val="640"/>
              </a:spcBef>
              <a:spcAft>
                <a:spcPts val="0"/>
              </a:spcAft>
              <a:buClr>
                <a:schemeClr val="dk1"/>
              </a:buClr>
              <a:buSzPts val="3200"/>
              <a:buFont typeface="Arial"/>
              <a:buNone/>
            </a:pPr>
            <a:r>
              <a:t/>
            </a:r>
            <a:endParaRPr i="0" sz="3200" u="none" cap="none" strike="noStrike">
              <a:solidFill>
                <a:schemeClr val="dk1"/>
              </a:solidFill>
              <a:latin typeface="Arial"/>
              <a:ea typeface="Arial"/>
              <a:cs typeface="Arial"/>
              <a:sym typeface="Arial"/>
            </a:endParaRPr>
          </a:p>
          <a:p>
            <a:pPr indent="0" lvl="0" marL="0" marR="0" rtl="0" algn="ctr">
              <a:spcBef>
                <a:spcPts val="640"/>
              </a:spcBef>
              <a:spcAft>
                <a:spcPts val="0"/>
              </a:spcAft>
              <a:buClr>
                <a:srgbClr val="0070C0"/>
              </a:buClr>
              <a:buSzPts val="3200"/>
              <a:buFont typeface="Arial"/>
              <a:buNone/>
            </a:pPr>
            <a:r>
              <a:rPr b="1" i="0" lang="en-GB" sz="3200" u="none" cap="none" strike="noStrike">
                <a:solidFill>
                  <a:srgbClr val="0070C0"/>
                </a:solidFill>
                <a:latin typeface="MedievalSharp"/>
                <a:ea typeface="MedievalSharp"/>
                <a:cs typeface="MedievalSharp"/>
                <a:sym typeface="MedievalSharp"/>
              </a:rPr>
              <a:t>How do Romeo and Rosaline conform to the notions of courtly love?</a:t>
            </a:r>
            <a:endParaRPr i="0" sz="3200" u="none" cap="none" strike="noStrike">
              <a:solidFill>
                <a:schemeClr val="dk1"/>
              </a:solidFill>
              <a:latin typeface="MedievalSharp"/>
              <a:ea typeface="MedievalSharp"/>
              <a:cs typeface="MedievalSharp"/>
              <a:sym typeface="MedievalSharp"/>
            </a:endParaRPr>
          </a:p>
        </p:txBody>
      </p:sp>
      <p:pic>
        <p:nvPicPr>
          <p:cNvPr descr="http://t1.gstatic.com/images?q=tbn:ANd9GcTqhjZOcqC0g_0wpSz2qxai81l4qiRIPgoaIvmf-mqDjli3OFcT:2.bp.blogspot.com/-O6pieH4vOCE/TeTZf4Glj3I/AAAAAAAAAWw/5ivDdP7sx6s/s1600/rosaline.JPG" id="290" name="Google Shape;290;p39"/>
          <p:cNvPicPr preferRelativeResize="0"/>
          <p:nvPr/>
        </p:nvPicPr>
        <p:blipFill rotWithShape="1">
          <a:blip r:embed="rId3">
            <a:alphaModFix/>
          </a:blip>
          <a:srcRect b="0" l="0" r="0" t="0"/>
          <a:stretch/>
        </p:blipFill>
        <p:spPr>
          <a:xfrm>
            <a:off x="3651748" y="2198525"/>
            <a:ext cx="2143475" cy="1558375"/>
          </a:xfrm>
          <a:prstGeom prst="rect">
            <a:avLst/>
          </a:prstGeom>
          <a:noFill/>
          <a:ln>
            <a:noFill/>
          </a:ln>
        </p:spPr>
      </p:pic>
      <p:sp>
        <p:nvSpPr>
          <p:cNvPr id="291" name="Google Shape;291;p39"/>
          <p:cNvSpPr/>
          <p:nvPr/>
        </p:nvSpPr>
        <p:spPr>
          <a:xfrm>
            <a:off x="-1" y="4975"/>
            <a:ext cx="9144000" cy="465600"/>
          </a:xfrm>
          <a:prstGeom prst="rect">
            <a:avLst/>
          </a:prstGeom>
          <a:solidFill>
            <a:srgbClr val="00B0F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latin typeface="Eagle Lake"/>
                <a:ea typeface="Eagle Lake"/>
                <a:cs typeface="Eagle Lake"/>
                <a:sym typeface="Eagle Lake"/>
              </a:rPr>
              <a:t>Act 1, Scene 1: Romeo and Love</a:t>
            </a:r>
            <a:endParaRPr sz="4000">
              <a:solidFill>
                <a:schemeClr val="dk1"/>
              </a:solidFill>
              <a:latin typeface="Eagle Lake"/>
              <a:ea typeface="Eagle Lake"/>
              <a:cs typeface="Eagle Lake"/>
              <a:sym typeface="Eagle Lake"/>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9999"/>
        </a:solidFill>
      </p:bgPr>
    </p:bg>
    <p:spTree>
      <p:nvGrpSpPr>
        <p:cNvPr id="295" name="Shape 295"/>
        <p:cNvGrpSpPr/>
        <p:nvPr/>
      </p:nvGrpSpPr>
      <p:grpSpPr>
        <a:xfrm>
          <a:off x="0" y="0"/>
          <a:ext cx="0" cy="0"/>
          <a:chOff x="0" y="0"/>
          <a:chExt cx="0" cy="0"/>
        </a:xfrm>
      </p:grpSpPr>
      <p:sp>
        <p:nvSpPr>
          <p:cNvPr id="296" name="Google Shape;296;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40"/>
          <p:cNvSpPr/>
          <p:nvPr/>
        </p:nvSpPr>
        <p:spPr>
          <a:xfrm>
            <a:off x="-25" y="403600"/>
            <a:ext cx="9144000" cy="572700"/>
          </a:xfrm>
          <a:prstGeom prst="rect">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GB" sz="3000">
                <a:solidFill>
                  <a:srgbClr val="F3F3F3"/>
                </a:solidFill>
                <a:latin typeface="Sofia"/>
                <a:ea typeface="Sofia"/>
                <a:cs typeface="Sofia"/>
                <a:sym typeface="Sofia"/>
              </a:rPr>
              <a:t>Rom-emo, Rom-emo, wherefore art thou, Rom-emo?</a:t>
            </a:r>
            <a:endParaRPr sz="3000">
              <a:solidFill>
                <a:srgbClr val="F3F3F3"/>
              </a:solidFill>
              <a:latin typeface="Sofia"/>
              <a:ea typeface="Sofia"/>
              <a:cs typeface="Sofia"/>
              <a:sym typeface="Sofia"/>
            </a:endParaRPr>
          </a:p>
        </p:txBody>
      </p:sp>
      <p:pic>
        <p:nvPicPr>
          <p:cNvPr id="298" name="Google Shape;298;p40"/>
          <p:cNvPicPr preferRelativeResize="0"/>
          <p:nvPr/>
        </p:nvPicPr>
        <p:blipFill>
          <a:blip r:embed="rId3">
            <a:alphaModFix/>
          </a:blip>
          <a:stretch>
            <a:fillRect/>
          </a:stretch>
        </p:blipFill>
        <p:spPr>
          <a:xfrm>
            <a:off x="5738675" y="2965700"/>
            <a:ext cx="3405325" cy="2177800"/>
          </a:xfrm>
          <a:prstGeom prst="rect">
            <a:avLst/>
          </a:prstGeom>
          <a:noFill/>
          <a:ln>
            <a:noFill/>
          </a:ln>
        </p:spPr>
      </p:pic>
      <p:sp>
        <p:nvSpPr>
          <p:cNvPr id="299" name="Google Shape;299;p40"/>
          <p:cNvSpPr txBox="1"/>
          <p:nvPr/>
        </p:nvSpPr>
        <p:spPr>
          <a:xfrm>
            <a:off x="0" y="0"/>
            <a:ext cx="5455500" cy="30000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GB">
                <a:solidFill>
                  <a:srgbClr val="FFFFFF"/>
                </a:solidFill>
                <a:latin typeface="MedievalSharp"/>
                <a:ea typeface="MedievalSharp"/>
                <a:cs typeface="MedievalSharp"/>
                <a:sym typeface="MedievalSharp"/>
              </a:rPr>
              <a:t>In pairs, do your best emo teen impression and read aloud up to line 160 and then the following monologue:</a:t>
            </a:r>
            <a:endParaRPr>
              <a:solidFill>
                <a:srgbClr val="FFFFFF"/>
              </a:solidFill>
              <a:latin typeface="MedievalSharp"/>
              <a:ea typeface="MedievalSharp"/>
              <a:cs typeface="MedievalSharp"/>
              <a:sym typeface="MedievalSharp"/>
            </a:endParaRPr>
          </a:p>
        </p:txBody>
      </p:sp>
      <p:sp>
        <p:nvSpPr>
          <p:cNvPr id="300" name="Google Shape;300;p40"/>
          <p:cNvSpPr txBox="1"/>
          <p:nvPr/>
        </p:nvSpPr>
        <p:spPr>
          <a:xfrm>
            <a:off x="53775" y="0"/>
            <a:ext cx="6058200" cy="330900"/>
          </a:xfrm>
          <a:prstGeom prst="rect">
            <a:avLst/>
          </a:prstGeom>
          <a:solidFill>
            <a:srgbClr val="FFF2CC"/>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GB">
                <a:solidFill>
                  <a:schemeClr val="dk1"/>
                </a:solidFill>
                <a:latin typeface="Architects Daughter"/>
                <a:ea typeface="Architects Daughter"/>
                <a:cs typeface="Architects Daughter"/>
                <a:sym typeface="Architects Daughter"/>
              </a:rPr>
              <a:t>How is Romeo introduced through his conversation with Benvolio?</a:t>
            </a:r>
            <a:endParaRPr>
              <a:solidFill>
                <a:schemeClr val="dk1"/>
              </a:solidFill>
              <a:latin typeface="Architects Daughter"/>
              <a:ea typeface="Architects Daughter"/>
              <a:cs typeface="Architects Daughter"/>
              <a:sym typeface="Architects Daughter"/>
            </a:endParaRPr>
          </a:p>
          <a:p>
            <a:pPr indent="0" lvl="0" marL="0" marR="0" rtl="0" algn="ctr">
              <a:spcBef>
                <a:spcPts val="0"/>
              </a:spcBef>
              <a:spcAft>
                <a:spcPts val="0"/>
              </a:spcAft>
              <a:buNone/>
            </a:pPr>
            <a:r>
              <a:t/>
            </a:r>
            <a:endParaRPr sz="2800">
              <a:solidFill>
                <a:schemeClr val="dk1"/>
              </a:solidFill>
            </a:endParaRPr>
          </a:p>
        </p:txBody>
      </p:sp>
      <p:sp>
        <p:nvSpPr>
          <p:cNvPr id="301" name="Google Shape;301;p40"/>
          <p:cNvSpPr txBox="1"/>
          <p:nvPr/>
        </p:nvSpPr>
        <p:spPr>
          <a:xfrm>
            <a:off x="-32400" y="1818525"/>
            <a:ext cx="5520300" cy="3376500"/>
          </a:xfrm>
          <a:prstGeom prst="rect">
            <a:avLst/>
          </a:prstGeom>
          <a:noFill/>
          <a:ln>
            <a:noFill/>
          </a:ln>
        </p:spPr>
        <p:txBody>
          <a:bodyPr anchorCtr="0" anchor="ctr" bIns="91425" lIns="91425" spcFirstLastPara="1" rIns="91425" wrap="square" tIns="91425">
            <a:noAutofit/>
          </a:bodyPr>
          <a:lstStyle/>
          <a:p>
            <a:pPr indent="0" lvl="0" marL="1371600" rtl="0" algn="l">
              <a:lnSpc>
                <a:spcPct val="80000"/>
              </a:lnSpc>
              <a:spcBef>
                <a:spcPts val="544"/>
              </a:spcBef>
              <a:spcAft>
                <a:spcPts val="0"/>
              </a:spcAft>
              <a:buClr>
                <a:schemeClr val="dk1"/>
              </a:buClr>
              <a:buSzPts val="1100"/>
              <a:buFont typeface="Arial"/>
              <a:buNone/>
            </a:pPr>
            <a:r>
              <a:rPr b="1" lang="en-GB" sz="1050">
                <a:solidFill>
                  <a:srgbClr val="FFFFFF"/>
                </a:solidFill>
              </a:rPr>
              <a:t>Alas, that love, whose view is muffled still,</a:t>
            </a:r>
            <a:endParaRPr b="1" sz="1050">
              <a:solidFill>
                <a:srgbClr val="FFFFFF"/>
              </a:solidFill>
            </a:endParaRPr>
          </a:p>
          <a:p>
            <a:pPr indent="0" lvl="0" marL="1371600" rtl="0" algn="l">
              <a:lnSpc>
                <a:spcPct val="80000"/>
              </a:lnSpc>
              <a:spcBef>
                <a:spcPts val="544"/>
              </a:spcBef>
              <a:spcAft>
                <a:spcPts val="0"/>
              </a:spcAft>
              <a:buClr>
                <a:schemeClr val="dk1"/>
              </a:buClr>
              <a:buSzPts val="1100"/>
              <a:buFont typeface="Arial"/>
              <a:buNone/>
            </a:pPr>
            <a:r>
              <a:rPr b="1" lang="en-GB" sz="1050">
                <a:solidFill>
                  <a:srgbClr val="FFFFFF"/>
                </a:solidFill>
              </a:rPr>
              <a:t>Should, without eyes, see pathways to his will!</a:t>
            </a:r>
            <a:endParaRPr b="1" sz="1050">
              <a:solidFill>
                <a:srgbClr val="FFFFFF"/>
              </a:solidFill>
            </a:endParaRPr>
          </a:p>
          <a:p>
            <a:pPr indent="0" lvl="0" marL="1371600" rtl="0" algn="l">
              <a:lnSpc>
                <a:spcPct val="80000"/>
              </a:lnSpc>
              <a:spcBef>
                <a:spcPts val="544"/>
              </a:spcBef>
              <a:spcAft>
                <a:spcPts val="0"/>
              </a:spcAft>
              <a:buClr>
                <a:schemeClr val="dk1"/>
              </a:buClr>
              <a:buSzPts val="1100"/>
              <a:buFont typeface="Arial"/>
              <a:buNone/>
            </a:pPr>
            <a:r>
              <a:rPr b="1" lang="en-GB" sz="1050">
                <a:solidFill>
                  <a:srgbClr val="FFFFFF"/>
                </a:solidFill>
              </a:rPr>
              <a:t>Where shall we dine?—O me! What fray was here?</a:t>
            </a:r>
            <a:endParaRPr b="1" sz="1050">
              <a:solidFill>
                <a:srgbClr val="FFFFFF"/>
              </a:solidFill>
            </a:endParaRPr>
          </a:p>
          <a:p>
            <a:pPr indent="0" lvl="0" marL="1371600" rtl="0" algn="l">
              <a:lnSpc>
                <a:spcPct val="80000"/>
              </a:lnSpc>
              <a:spcBef>
                <a:spcPts val="544"/>
              </a:spcBef>
              <a:spcAft>
                <a:spcPts val="0"/>
              </a:spcAft>
              <a:buClr>
                <a:schemeClr val="dk1"/>
              </a:buClr>
              <a:buSzPts val="1100"/>
              <a:buFont typeface="Arial"/>
              <a:buNone/>
            </a:pPr>
            <a:r>
              <a:rPr b="1" lang="en-GB" sz="1050">
                <a:solidFill>
                  <a:srgbClr val="FFFFFF"/>
                </a:solidFill>
              </a:rPr>
              <a:t>Yet tell me not, for I have heard it all.</a:t>
            </a:r>
            <a:endParaRPr b="1" sz="1050">
              <a:solidFill>
                <a:srgbClr val="FFFFFF"/>
              </a:solidFill>
            </a:endParaRPr>
          </a:p>
          <a:p>
            <a:pPr indent="0" lvl="0" marL="1371600" rtl="0" algn="l">
              <a:lnSpc>
                <a:spcPct val="80000"/>
              </a:lnSpc>
              <a:spcBef>
                <a:spcPts val="544"/>
              </a:spcBef>
              <a:spcAft>
                <a:spcPts val="0"/>
              </a:spcAft>
              <a:buClr>
                <a:schemeClr val="dk1"/>
              </a:buClr>
              <a:buSzPts val="1100"/>
              <a:buFont typeface="Arial"/>
              <a:buNone/>
            </a:pPr>
            <a:r>
              <a:rPr b="1" lang="en-GB" sz="1050">
                <a:solidFill>
                  <a:srgbClr val="FFFFFF"/>
                </a:solidFill>
              </a:rPr>
              <a:t>Here’s much to do with hate but more with love.</a:t>
            </a:r>
            <a:endParaRPr b="1" sz="1050">
              <a:solidFill>
                <a:srgbClr val="FFFFFF"/>
              </a:solidFill>
            </a:endParaRPr>
          </a:p>
          <a:p>
            <a:pPr indent="0" lvl="0" marL="1371600" rtl="0" algn="l">
              <a:lnSpc>
                <a:spcPct val="80000"/>
              </a:lnSpc>
              <a:spcBef>
                <a:spcPts val="544"/>
              </a:spcBef>
              <a:spcAft>
                <a:spcPts val="0"/>
              </a:spcAft>
              <a:buClr>
                <a:schemeClr val="dk1"/>
              </a:buClr>
              <a:buSzPts val="1100"/>
              <a:buFont typeface="Arial"/>
              <a:buNone/>
            </a:pPr>
            <a:r>
              <a:rPr b="1" lang="en-GB" sz="1050">
                <a:solidFill>
                  <a:srgbClr val="FFFFFF"/>
                </a:solidFill>
              </a:rPr>
              <a:t>Why then, O brawling love, O loving hate,</a:t>
            </a:r>
            <a:endParaRPr b="1" sz="1050">
              <a:solidFill>
                <a:srgbClr val="FFFFFF"/>
              </a:solidFill>
            </a:endParaRPr>
          </a:p>
          <a:p>
            <a:pPr indent="0" lvl="0" marL="1371600" rtl="0" algn="l">
              <a:lnSpc>
                <a:spcPct val="80000"/>
              </a:lnSpc>
              <a:spcBef>
                <a:spcPts val="544"/>
              </a:spcBef>
              <a:spcAft>
                <a:spcPts val="0"/>
              </a:spcAft>
              <a:buClr>
                <a:schemeClr val="dk1"/>
              </a:buClr>
              <a:buSzPts val="1100"/>
              <a:buFont typeface="Arial"/>
              <a:buNone/>
            </a:pPr>
            <a:r>
              <a:rPr b="1" lang="en-GB" sz="1050">
                <a:solidFill>
                  <a:srgbClr val="FFFFFF"/>
                </a:solidFill>
              </a:rPr>
              <a:t>O anything of nothing first created!</a:t>
            </a:r>
            <a:endParaRPr b="1" sz="1050">
              <a:solidFill>
                <a:srgbClr val="FFFFFF"/>
              </a:solidFill>
            </a:endParaRPr>
          </a:p>
          <a:p>
            <a:pPr indent="0" lvl="0" marL="1371600" rtl="0" algn="l">
              <a:lnSpc>
                <a:spcPct val="80000"/>
              </a:lnSpc>
              <a:spcBef>
                <a:spcPts val="544"/>
              </a:spcBef>
              <a:spcAft>
                <a:spcPts val="0"/>
              </a:spcAft>
              <a:buClr>
                <a:schemeClr val="dk1"/>
              </a:buClr>
              <a:buSzPts val="1100"/>
              <a:buFont typeface="Arial"/>
              <a:buNone/>
            </a:pPr>
            <a:r>
              <a:rPr b="1" lang="en-GB" sz="1050">
                <a:solidFill>
                  <a:srgbClr val="FFFFFF"/>
                </a:solidFill>
              </a:rPr>
              <a:t>O heavy lightness, serious vanity,</a:t>
            </a:r>
            <a:endParaRPr b="1" sz="1050">
              <a:solidFill>
                <a:srgbClr val="FFFFFF"/>
              </a:solidFill>
            </a:endParaRPr>
          </a:p>
          <a:p>
            <a:pPr indent="0" lvl="0" marL="1371600" rtl="0" algn="l">
              <a:lnSpc>
                <a:spcPct val="80000"/>
              </a:lnSpc>
              <a:spcBef>
                <a:spcPts val="544"/>
              </a:spcBef>
              <a:spcAft>
                <a:spcPts val="0"/>
              </a:spcAft>
              <a:buClr>
                <a:schemeClr val="dk1"/>
              </a:buClr>
              <a:buSzPts val="1100"/>
              <a:buFont typeface="Arial"/>
              <a:buNone/>
            </a:pPr>
            <a:r>
              <a:rPr b="1" lang="en-GB" sz="1050">
                <a:solidFill>
                  <a:srgbClr val="FFFFFF"/>
                </a:solidFill>
              </a:rPr>
              <a:t>Misshapen chaos of well-seeming forms!</a:t>
            </a:r>
            <a:endParaRPr b="1" sz="1050">
              <a:solidFill>
                <a:srgbClr val="FFFFFF"/>
              </a:solidFill>
            </a:endParaRPr>
          </a:p>
          <a:p>
            <a:pPr indent="0" lvl="0" marL="1371600" rtl="0" algn="l">
              <a:lnSpc>
                <a:spcPct val="80000"/>
              </a:lnSpc>
              <a:spcBef>
                <a:spcPts val="544"/>
              </a:spcBef>
              <a:spcAft>
                <a:spcPts val="0"/>
              </a:spcAft>
              <a:buClr>
                <a:schemeClr val="dk1"/>
              </a:buClr>
              <a:buSzPts val="1100"/>
              <a:buFont typeface="Arial"/>
              <a:buNone/>
            </a:pPr>
            <a:r>
              <a:rPr b="1" lang="en-GB" sz="1050">
                <a:solidFill>
                  <a:srgbClr val="FFFFFF"/>
                </a:solidFill>
              </a:rPr>
              <a:t>Feather of lead, bright smoke, cold fire, sick health,</a:t>
            </a:r>
            <a:endParaRPr b="1" sz="1050">
              <a:solidFill>
                <a:srgbClr val="FFFFFF"/>
              </a:solidFill>
            </a:endParaRPr>
          </a:p>
          <a:p>
            <a:pPr indent="0" lvl="0" marL="1371600" rtl="0" algn="l">
              <a:lnSpc>
                <a:spcPct val="80000"/>
              </a:lnSpc>
              <a:spcBef>
                <a:spcPts val="544"/>
              </a:spcBef>
              <a:spcAft>
                <a:spcPts val="0"/>
              </a:spcAft>
              <a:buClr>
                <a:schemeClr val="dk1"/>
              </a:buClr>
              <a:buSzPts val="1100"/>
              <a:buFont typeface="Arial"/>
              <a:buNone/>
            </a:pPr>
            <a:r>
              <a:rPr b="1" lang="en-GB" sz="1050">
                <a:solidFill>
                  <a:srgbClr val="FFFFFF"/>
                </a:solidFill>
              </a:rPr>
              <a:t>Still-waking sleep, that is not what it is!</a:t>
            </a:r>
            <a:endParaRPr b="1" sz="1050">
              <a:solidFill>
                <a:srgbClr val="FFFFFF"/>
              </a:solidFill>
            </a:endParaRPr>
          </a:p>
          <a:p>
            <a:pPr indent="0" lvl="0" marL="1371600" rtl="0" algn="l">
              <a:lnSpc>
                <a:spcPct val="80000"/>
              </a:lnSpc>
              <a:spcBef>
                <a:spcPts val="544"/>
              </a:spcBef>
              <a:spcAft>
                <a:spcPts val="0"/>
              </a:spcAft>
              <a:buClr>
                <a:schemeClr val="dk1"/>
              </a:buClr>
              <a:buSzPts val="1100"/>
              <a:buFont typeface="Arial"/>
              <a:buNone/>
            </a:pPr>
            <a:r>
              <a:rPr b="1" lang="en-GB" sz="1050">
                <a:solidFill>
                  <a:srgbClr val="FFFFFF"/>
                </a:solidFill>
              </a:rPr>
              <a:t>This love feel I, that feel no love in this.</a:t>
            </a:r>
            <a:endParaRPr b="1" sz="1050">
              <a:solidFill>
                <a:srgbClr val="FFFFFF"/>
              </a:solidFill>
            </a:endParaRPr>
          </a:p>
          <a:p>
            <a:pPr indent="0" lvl="0" marL="1371600" rtl="0" algn="l">
              <a:lnSpc>
                <a:spcPct val="80000"/>
              </a:lnSpc>
              <a:spcBef>
                <a:spcPts val="544"/>
              </a:spcBef>
              <a:spcAft>
                <a:spcPts val="0"/>
              </a:spcAft>
              <a:buNone/>
            </a:pPr>
            <a:r>
              <a:t/>
            </a:r>
            <a:endParaRPr b="1">
              <a:solidFill>
                <a:srgbClr val="FFFFFF"/>
              </a:solidFill>
              <a:latin typeface="Calibri"/>
              <a:ea typeface="Calibri"/>
              <a:cs typeface="Calibri"/>
              <a:sym typeface="Calibri"/>
            </a:endParaRPr>
          </a:p>
        </p:txBody>
      </p:sp>
      <p:pic>
        <p:nvPicPr>
          <p:cNvPr id="302" name="Google Shape;302;p40"/>
          <p:cNvPicPr preferRelativeResize="0"/>
          <p:nvPr/>
        </p:nvPicPr>
        <p:blipFill>
          <a:blip r:embed="rId4">
            <a:alphaModFix/>
          </a:blip>
          <a:stretch>
            <a:fillRect/>
          </a:stretch>
        </p:blipFill>
        <p:spPr>
          <a:xfrm>
            <a:off x="5616700" y="898750"/>
            <a:ext cx="3668823" cy="2066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1"/>
                                        </p:tgtEl>
                                        <p:attrNameLst>
                                          <p:attrName>style.visibility</p:attrName>
                                        </p:attrNameLst>
                                      </p:cBhvr>
                                      <p:to>
                                        <p:strVal val="visible"/>
                                      </p:to>
                                    </p:set>
                                    <p:animEffect filter="fade" transition="in">
                                      <p:cBhvr>
                                        <p:cTn dur="1000"/>
                                        <p:tgtEl>
                                          <p:spTgt spid="3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pic>
        <p:nvPicPr>
          <p:cNvPr id="307" name="Google Shape;307;p41"/>
          <p:cNvPicPr preferRelativeResize="0"/>
          <p:nvPr/>
        </p:nvPicPr>
        <p:blipFill>
          <a:blip r:embed="rId3">
            <a:alphaModFix/>
          </a:blip>
          <a:stretch>
            <a:fillRect/>
          </a:stretch>
        </p:blipFill>
        <p:spPr>
          <a:xfrm>
            <a:off x="-64575" y="470575"/>
            <a:ext cx="9208576" cy="4672924"/>
          </a:xfrm>
          <a:prstGeom prst="rect">
            <a:avLst/>
          </a:prstGeom>
          <a:noFill/>
          <a:ln>
            <a:noFill/>
          </a:ln>
        </p:spPr>
      </p:pic>
      <p:sp>
        <p:nvSpPr>
          <p:cNvPr id="308" name="Google Shape;308;p41"/>
          <p:cNvSpPr/>
          <p:nvPr/>
        </p:nvSpPr>
        <p:spPr>
          <a:xfrm>
            <a:off x="-1" y="4975"/>
            <a:ext cx="9144000" cy="465600"/>
          </a:xfrm>
          <a:prstGeom prst="rect">
            <a:avLst/>
          </a:prstGeom>
          <a:solidFill>
            <a:srgbClr val="00B0F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GB" sz="4000">
                <a:solidFill>
                  <a:schemeClr val="dk1"/>
                </a:solidFill>
                <a:latin typeface="Eagle Lake"/>
                <a:ea typeface="Eagle Lake"/>
                <a:cs typeface="Eagle Lake"/>
                <a:sym typeface="Eagle Lake"/>
              </a:rPr>
              <a:t>Act 1, Scene 1: Romeo and Love</a:t>
            </a:r>
            <a:endParaRPr sz="4000">
              <a:solidFill>
                <a:schemeClr val="dk1"/>
              </a:solidFill>
              <a:latin typeface="Eagle Lake"/>
              <a:ea typeface="Eagle Lake"/>
              <a:cs typeface="Eagle Lake"/>
              <a:sym typeface="Eagle Lake"/>
            </a:endParaRPr>
          </a:p>
        </p:txBody>
      </p:sp>
      <p:sp>
        <p:nvSpPr>
          <p:cNvPr id="309" name="Google Shape;309;p41"/>
          <p:cNvSpPr txBox="1"/>
          <p:nvPr/>
        </p:nvSpPr>
        <p:spPr>
          <a:xfrm>
            <a:off x="0" y="408900"/>
            <a:ext cx="3000000" cy="300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800">
                <a:solidFill>
                  <a:srgbClr val="FF66CC"/>
                </a:solidFill>
                <a:latin typeface="MedievalSharp"/>
                <a:ea typeface="MedievalSharp"/>
                <a:cs typeface="MedievalSharp"/>
                <a:sym typeface="MedievalSharp"/>
              </a:rPr>
              <a:t>Task: </a:t>
            </a:r>
            <a:r>
              <a:rPr lang="en-GB" sz="1800">
                <a:solidFill>
                  <a:schemeClr val="dk1"/>
                </a:solidFill>
                <a:latin typeface="MedievalSharp"/>
                <a:ea typeface="MedievalSharp"/>
                <a:cs typeface="MedievalSharp"/>
                <a:sym typeface="MedievalSharp"/>
              </a:rPr>
              <a:t>Using your highlighter, what oxymoron can you find in his speech? Highlight and label them.</a:t>
            </a:r>
            <a:endParaRPr sz="1800">
              <a:solidFill>
                <a:schemeClr val="dk1"/>
              </a:solidFill>
              <a:latin typeface="MedievalSharp"/>
              <a:ea typeface="MedievalSharp"/>
              <a:cs typeface="MedievalSharp"/>
              <a:sym typeface="MedievalSharp"/>
            </a:endParaRPr>
          </a:p>
          <a:p>
            <a:pPr indent="0" lvl="0" marL="0" rtl="0" algn="l">
              <a:spcBef>
                <a:spcPts val="640"/>
              </a:spcBef>
              <a:spcAft>
                <a:spcPts val="0"/>
              </a:spcAft>
              <a:buNone/>
            </a:pPr>
            <a:r>
              <a:t/>
            </a:r>
            <a:endParaRPr sz="1800">
              <a:solidFill>
                <a:schemeClr val="dk1"/>
              </a:solidFill>
              <a:latin typeface="MedievalSharp"/>
              <a:ea typeface="MedievalSharp"/>
              <a:cs typeface="MedievalSharp"/>
              <a:sym typeface="MedievalSharp"/>
            </a:endParaRPr>
          </a:p>
          <a:p>
            <a:pPr indent="0" lvl="0" marL="0" rtl="0" algn="ctr">
              <a:spcBef>
                <a:spcPts val="640"/>
              </a:spcBef>
              <a:spcAft>
                <a:spcPts val="0"/>
              </a:spcAft>
              <a:buNone/>
            </a:pPr>
            <a:r>
              <a:t/>
            </a:r>
            <a:endParaRPr>
              <a:latin typeface="MedievalSharp"/>
              <a:ea typeface="MedievalSharp"/>
              <a:cs typeface="MedievalSharp"/>
              <a:sym typeface="MedievalSharp"/>
            </a:endParaRPr>
          </a:p>
        </p:txBody>
      </p:sp>
      <p:sp>
        <p:nvSpPr>
          <p:cNvPr id="310" name="Google Shape;310;p41"/>
          <p:cNvSpPr txBox="1"/>
          <p:nvPr/>
        </p:nvSpPr>
        <p:spPr>
          <a:xfrm>
            <a:off x="5136725" y="634875"/>
            <a:ext cx="4007100" cy="3000000"/>
          </a:xfrm>
          <a:prstGeom prst="rect">
            <a:avLst/>
          </a:prstGeom>
          <a:solidFill>
            <a:srgbClr val="F3F3F3"/>
          </a:solidFill>
          <a:ln>
            <a:noFill/>
          </a:ln>
        </p:spPr>
        <p:txBody>
          <a:bodyPr anchorCtr="0" anchor="ctr" bIns="91425" lIns="91425" spcFirstLastPara="1" rIns="91425" wrap="square" tIns="91425">
            <a:noAutofit/>
          </a:bodyPr>
          <a:lstStyle/>
          <a:p>
            <a:pPr indent="0" lvl="0" marL="0" rtl="0" algn="l">
              <a:lnSpc>
                <a:spcPct val="80000"/>
              </a:lnSpc>
              <a:spcBef>
                <a:spcPts val="0"/>
              </a:spcBef>
              <a:spcAft>
                <a:spcPts val="0"/>
              </a:spcAft>
              <a:buNone/>
            </a:pPr>
            <a:r>
              <a:rPr lang="en-GB">
                <a:solidFill>
                  <a:schemeClr val="dk1"/>
                </a:solidFill>
                <a:latin typeface="Iceberg"/>
                <a:ea typeface="Iceberg"/>
                <a:cs typeface="Iceberg"/>
                <a:sym typeface="Iceberg"/>
              </a:rPr>
              <a:t>1: Which oxymoron do you think is the most effective?</a:t>
            </a:r>
            <a:endParaRPr>
              <a:solidFill>
                <a:schemeClr val="dk1"/>
              </a:solidFill>
              <a:latin typeface="Iceberg"/>
              <a:ea typeface="Iceberg"/>
              <a:cs typeface="Iceberg"/>
              <a:sym typeface="Iceberg"/>
            </a:endParaRPr>
          </a:p>
          <a:p>
            <a:pPr indent="0" lvl="0" marL="0" rtl="0" algn="l">
              <a:lnSpc>
                <a:spcPct val="80000"/>
              </a:lnSpc>
              <a:spcBef>
                <a:spcPts val="544"/>
              </a:spcBef>
              <a:spcAft>
                <a:spcPts val="0"/>
              </a:spcAft>
              <a:buNone/>
            </a:pPr>
            <a:r>
              <a:rPr b="1" i="1" lang="en-GB">
                <a:solidFill>
                  <a:srgbClr val="0070C0"/>
                </a:solidFill>
                <a:latin typeface="Iceberg"/>
                <a:ea typeface="Iceberg"/>
                <a:cs typeface="Iceberg"/>
                <a:sym typeface="Iceberg"/>
              </a:rPr>
              <a:t>The oxymoron I think is the best is… “_______”</a:t>
            </a:r>
            <a:endParaRPr>
              <a:solidFill>
                <a:schemeClr val="dk1"/>
              </a:solidFill>
              <a:latin typeface="Iceberg"/>
              <a:ea typeface="Iceberg"/>
              <a:cs typeface="Iceberg"/>
              <a:sym typeface="Iceberg"/>
            </a:endParaRPr>
          </a:p>
          <a:p>
            <a:pPr indent="0" lvl="0" marL="0" rtl="0" algn="l">
              <a:lnSpc>
                <a:spcPct val="80000"/>
              </a:lnSpc>
              <a:spcBef>
                <a:spcPts val="544"/>
              </a:spcBef>
              <a:spcAft>
                <a:spcPts val="0"/>
              </a:spcAft>
              <a:buNone/>
            </a:pPr>
            <a:r>
              <a:rPr b="1" i="1" lang="en-GB">
                <a:solidFill>
                  <a:srgbClr val="0070C0"/>
                </a:solidFill>
                <a:latin typeface="Iceberg"/>
                <a:ea typeface="Iceberg"/>
                <a:cs typeface="Iceberg"/>
                <a:sym typeface="Iceberg"/>
              </a:rPr>
              <a:t>I think this because it describes….</a:t>
            </a:r>
            <a:endParaRPr>
              <a:solidFill>
                <a:schemeClr val="dk1"/>
              </a:solidFill>
              <a:latin typeface="Iceberg"/>
              <a:ea typeface="Iceberg"/>
              <a:cs typeface="Iceberg"/>
              <a:sym typeface="Iceberg"/>
            </a:endParaRPr>
          </a:p>
          <a:p>
            <a:pPr indent="0" lvl="0" marL="0" rtl="0" algn="l">
              <a:lnSpc>
                <a:spcPct val="80000"/>
              </a:lnSpc>
              <a:spcBef>
                <a:spcPts val="544"/>
              </a:spcBef>
              <a:spcAft>
                <a:spcPts val="0"/>
              </a:spcAft>
              <a:buNone/>
            </a:pPr>
            <a:r>
              <a:t/>
            </a:r>
            <a:endParaRPr b="1" i="1">
              <a:solidFill>
                <a:srgbClr val="0070C0"/>
              </a:solidFill>
              <a:latin typeface="Iceberg"/>
              <a:ea typeface="Iceberg"/>
              <a:cs typeface="Iceberg"/>
              <a:sym typeface="Iceberg"/>
            </a:endParaRPr>
          </a:p>
          <a:p>
            <a:pPr indent="0" lvl="0" marL="0" rtl="0" algn="l">
              <a:lnSpc>
                <a:spcPct val="80000"/>
              </a:lnSpc>
              <a:spcBef>
                <a:spcPts val="544"/>
              </a:spcBef>
              <a:spcAft>
                <a:spcPts val="0"/>
              </a:spcAft>
              <a:buNone/>
            </a:pPr>
            <a:r>
              <a:rPr lang="en-GB">
                <a:solidFill>
                  <a:schemeClr val="dk1"/>
                </a:solidFill>
                <a:latin typeface="Iceberg"/>
                <a:ea typeface="Iceberg"/>
                <a:cs typeface="Iceberg"/>
                <a:sym typeface="Iceberg"/>
              </a:rPr>
              <a:t>2: Why do you think he has used so many oxymorons in his speech?</a:t>
            </a:r>
            <a:endParaRPr>
              <a:solidFill>
                <a:schemeClr val="dk1"/>
              </a:solidFill>
              <a:latin typeface="Iceberg"/>
              <a:ea typeface="Iceberg"/>
              <a:cs typeface="Iceberg"/>
              <a:sym typeface="Iceberg"/>
            </a:endParaRPr>
          </a:p>
          <a:p>
            <a:pPr indent="0" lvl="0" marL="0" rtl="0" algn="l">
              <a:lnSpc>
                <a:spcPct val="80000"/>
              </a:lnSpc>
              <a:spcBef>
                <a:spcPts val="544"/>
              </a:spcBef>
              <a:spcAft>
                <a:spcPts val="0"/>
              </a:spcAft>
              <a:buNone/>
            </a:pPr>
            <a:r>
              <a:t/>
            </a:r>
            <a:endParaRPr>
              <a:solidFill>
                <a:schemeClr val="dk1"/>
              </a:solidFill>
              <a:latin typeface="Iceberg"/>
              <a:ea typeface="Iceberg"/>
              <a:cs typeface="Iceberg"/>
              <a:sym typeface="Iceberg"/>
            </a:endParaRPr>
          </a:p>
          <a:p>
            <a:pPr indent="0" lvl="0" marL="0" rtl="0" algn="l">
              <a:lnSpc>
                <a:spcPct val="80000"/>
              </a:lnSpc>
              <a:spcBef>
                <a:spcPts val="544"/>
              </a:spcBef>
              <a:spcAft>
                <a:spcPts val="0"/>
              </a:spcAft>
              <a:buNone/>
            </a:pPr>
            <a:r>
              <a:rPr lang="en-GB">
                <a:solidFill>
                  <a:schemeClr val="dk1"/>
                </a:solidFill>
                <a:latin typeface="Iceberg"/>
                <a:ea typeface="Iceberg"/>
                <a:cs typeface="Iceberg"/>
                <a:sym typeface="Iceberg"/>
              </a:rPr>
              <a:t>3: What do you think Romeo is saying about how love works? Do you agree?</a:t>
            </a:r>
            <a:endParaRPr>
              <a:latin typeface="Iceberg"/>
              <a:ea typeface="Iceberg"/>
              <a:cs typeface="Iceberg"/>
              <a:sym typeface="Iceberg"/>
            </a:endParaRPr>
          </a:p>
        </p:txBody>
      </p:sp>
      <p:sp>
        <p:nvSpPr>
          <p:cNvPr id="311" name="Google Shape;311;p41"/>
          <p:cNvSpPr txBox="1"/>
          <p:nvPr/>
        </p:nvSpPr>
        <p:spPr>
          <a:xfrm>
            <a:off x="3000000" y="3478525"/>
            <a:ext cx="5952900" cy="1546800"/>
          </a:xfrm>
          <a:prstGeom prst="rect">
            <a:avLst/>
          </a:prstGeom>
          <a:solidFill>
            <a:srgbClr val="000000"/>
          </a:solidFill>
          <a:ln cap="flat"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80000"/>
              </a:lnSpc>
              <a:spcBef>
                <a:spcPts val="544"/>
              </a:spcBef>
              <a:spcAft>
                <a:spcPts val="0"/>
              </a:spcAft>
              <a:buNone/>
            </a:pPr>
            <a:r>
              <a:rPr lang="en-GB">
                <a:solidFill>
                  <a:srgbClr val="F3F3F3"/>
                </a:solidFill>
                <a:latin typeface="MedievalSharp"/>
                <a:ea typeface="MedievalSharp"/>
                <a:cs typeface="MedievalSharp"/>
                <a:sym typeface="MedievalSharp"/>
              </a:rPr>
              <a:t>4. What imagery does Romeo use to describe love in lines 176-185. What is he saying about love?</a:t>
            </a:r>
            <a:endParaRPr>
              <a:solidFill>
                <a:srgbClr val="F3F3F3"/>
              </a:solidFill>
              <a:latin typeface="MedievalSharp"/>
              <a:ea typeface="MedievalSharp"/>
              <a:cs typeface="MedievalSharp"/>
              <a:sym typeface="MedievalSharp"/>
            </a:endParaRPr>
          </a:p>
          <a:p>
            <a:pPr indent="0" lvl="0" marL="0" rtl="0" algn="l">
              <a:lnSpc>
                <a:spcPct val="80000"/>
              </a:lnSpc>
              <a:spcBef>
                <a:spcPts val="544"/>
              </a:spcBef>
              <a:spcAft>
                <a:spcPts val="0"/>
              </a:spcAft>
              <a:buNone/>
            </a:pPr>
            <a:r>
              <a:rPr lang="en-GB">
                <a:solidFill>
                  <a:srgbClr val="F3F3F3"/>
                </a:solidFill>
                <a:latin typeface="MedievalSharp"/>
                <a:ea typeface="MedievalSharp"/>
                <a:cs typeface="MedievalSharp"/>
                <a:sym typeface="MedievalSharp"/>
              </a:rPr>
              <a:t>5.How are ideas of the petrarchan lover and courtly love shown in the rest of this scene?</a:t>
            </a:r>
            <a:endParaRPr>
              <a:solidFill>
                <a:srgbClr val="F3F3F3"/>
              </a:solidFill>
              <a:latin typeface="MedievalSharp"/>
              <a:ea typeface="MedievalSharp"/>
              <a:cs typeface="MedievalSharp"/>
              <a:sym typeface="MedievalSharp"/>
            </a:endParaRPr>
          </a:p>
          <a:p>
            <a:pPr indent="0" lvl="0" marL="0" rtl="0" algn="l">
              <a:lnSpc>
                <a:spcPct val="80000"/>
              </a:lnSpc>
              <a:spcBef>
                <a:spcPts val="544"/>
              </a:spcBef>
              <a:spcAft>
                <a:spcPts val="0"/>
              </a:spcAft>
              <a:buNone/>
            </a:pPr>
            <a:r>
              <a:rPr lang="en-GB">
                <a:solidFill>
                  <a:srgbClr val="F3F3F3"/>
                </a:solidFill>
                <a:latin typeface="MedievalSharp"/>
                <a:ea typeface="MedievalSharp"/>
                <a:cs typeface="MedievalSharp"/>
                <a:sym typeface="MedievalSharp"/>
              </a:rPr>
              <a:t>6. What is Benvolio’s advice to Romeo and why does he reject it?</a:t>
            </a:r>
            <a:endParaRPr>
              <a:solidFill>
                <a:srgbClr val="F3F3F3"/>
              </a:solidFill>
              <a:latin typeface="MedievalSharp"/>
              <a:ea typeface="MedievalSharp"/>
              <a:cs typeface="MedievalSharp"/>
              <a:sym typeface="MedievalSharp"/>
            </a:endParaRPr>
          </a:p>
        </p:txBody>
      </p:sp>
      <p:sp>
        <p:nvSpPr>
          <p:cNvPr id="312" name="Google Shape;312;p41"/>
          <p:cNvSpPr txBox="1"/>
          <p:nvPr/>
        </p:nvSpPr>
        <p:spPr>
          <a:xfrm>
            <a:off x="1037450" y="3478525"/>
            <a:ext cx="1388100" cy="40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a:solidFill>
                  <a:srgbClr val="EFEFEF"/>
                </a:solidFill>
              </a:rPr>
              <a:t>EXTENSION:</a:t>
            </a:r>
            <a:endParaRPr b="1">
              <a:solidFill>
                <a:srgbClr val="EFEFEF"/>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pic>
        <p:nvPicPr>
          <p:cNvPr id="317" name="Google Shape;317;p42"/>
          <p:cNvPicPr preferRelativeResize="0"/>
          <p:nvPr/>
        </p:nvPicPr>
        <p:blipFill>
          <a:blip r:embed="rId3">
            <a:alphaModFix/>
          </a:blip>
          <a:stretch>
            <a:fillRect/>
          </a:stretch>
        </p:blipFill>
        <p:spPr>
          <a:xfrm>
            <a:off x="0" y="0"/>
            <a:ext cx="9144000" cy="5143500"/>
          </a:xfrm>
          <a:prstGeom prst="rect">
            <a:avLst/>
          </a:prstGeom>
          <a:noFill/>
          <a:ln>
            <a:noFill/>
          </a:ln>
        </p:spPr>
      </p:pic>
      <p:sp>
        <p:nvSpPr>
          <p:cNvPr id="318" name="Google Shape;318;p42"/>
          <p:cNvSpPr txBox="1"/>
          <p:nvPr>
            <p:ph type="title"/>
          </p:nvPr>
        </p:nvSpPr>
        <p:spPr>
          <a:xfrm>
            <a:off x="457200" y="205975"/>
            <a:ext cx="8229600" cy="1218900"/>
          </a:xfrm>
          <a:prstGeom prst="rect">
            <a:avLst/>
          </a:prstGeom>
          <a:solidFill>
            <a:srgbClr val="EFEFEF"/>
          </a:solidFill>
        </p:spPr>
        <p:txBody>
          <a:bodyPr anchorCtr="0" anchor="ctr" bIns="91425" lIns="91425" spcFirstLastPara="1" rIns="91425" wrap="square" tIns="91425">
            <a:noAutofit/>
          </a:bodyPr>
          <a:lstStyle/>
          <a:p>
            <a:pPr indent="0" lvl="0" marL="0" rtl="0" algn="l">
              <a:spcBef>
                <a:spcPts val="0"/>
              </a:spcBef>
              <a:spcAft>
                <a:spcPts val="0"/>
              </a:spcAft>
              <a:buNone/>
            </a:pPr>
            <a:r>
              <a:rPr b="1" lang="en-GB" sz="2400" u="sng">
                <a:latin typeface="MedievalSharp"/>
                <a:ea typeface="MedievalSharp"/>
                <a:cs typeface="MedievalSharp"/>
                <a:sym typeface="MedievalSharp"/>
              </a:rPr>
              <a:t>Conclusion:</a:t>
            </a:r>
            <a:endParaRPr b="1" sz="2400" u="sng">
              <a:latin typeface="MedievalSharp"/>
              <a:ea typeface="MedievalSharp"/>
              <a:cs typeface="MedievalSharp"/>
              <a:sym typeface="MedievalSharp"/>
            </a:endParaRPr>
          </a:p>
          <a:p>
            <a:pPr indent="0" lvl="0" marL="0" rtl="0" algn="l">
              <a:spcBef>
                <a:spcPts val="0"/>
              </a:spcBef>
              <a:spcAft>
                <a:spcPts val="0"/>
              </a:spcAft>
              <a:buNone/>
            </a:pPr>
            <a:r>
              <a:rPr lang="en-GB" sz="2400">
                <a:latin typeface="MedievalSharp"/>
                <a:ea typeface="MedievalSharp"/>
                <a:cs typeface="MedievalSharp"/>
                <a:sym typeface="MedievalSharp"/>
              </a:rPr>
              <a:t>Wherefore does Shakespeare present Romeo like this</a:t>
            </a:r>
            <a:r>
              <a:rPr lang="en-GB" sz="2400">
                <a:latin typeface="MedievalSharp"/>
                <a:ea typeface="MedievalSharp"/>
                <a:cs typeface="MedievalSharp"/>
                <a:sym typeface="MedievalSharp"/>
              </a:rPr>
              <a:t>?</a:t>
            </a:r>
            <a:endParaRPr sz="2400">
              <a:latin typeface="MedievalSharp"/>
              <a:ea typeface="MedievalSharp"/>
              <a:cs typeface="MedievalSharp"/>
              <a:sym typeface="MedievalSharp"/>
            </a:endParaRPr>
          </a:p>
          <a:p>
            <a:pPr indent="457200" lvl="0" marL="457200" rtl="0" algn="l">
              <a:spcBef>
                <a:spcPts val="0"/>
              </a:spcBef>
              <a:spcAft>
                <a:spcPts val="0"/>
              </a:spcAft>
              <a:buNone/>
            </a:pPr>
            <a:r>
              <a:rPr lang="en-GB" sz="1800">
                <a:latin typeface="MedievalSharp"/>
                <a:ea typeface="MedievalSharp"/>
                <a:cs typeface="MedievalSharp"/>
                <a:sym typeface="MedievalSharp"/>
              </a:rPr>
              <a:t>(note: this is not the same question as ‘wherefore is Romeo sad’)</a:t>
            </a:r>
            <a:r>
              <a:rPr lang="en-GB">
                <a:latin typeface="MedievalSharp"/>
                <a:ea typeface="MedievalSharp"/>
                <a:cs typeface="MedievalSharp"/>
                <a:sym typeface="MedievalSharp"/>
              </a:rPr>
              <a:t> </a:t>
            </a:r>
            <a:endParaRPr>
              <a:latin typeface="MedievalSharp"/>
              <a:ea typeface="MedievalSharp"/>
              <a:cs typeface="MedievalSharp"/>
              <a:sym typeface="MedievalSharp"/>
            </a:endParaRPr>
          </a:p>
        </p:txBody>
      </p:sp>
      <p:pic>
        <p:nvPicPr>
          <p:cNvPr id="319" name="Google Shape;319;p42"/>
          <p:cNvPicPr preferRelativeResize="0"/>
          <p:nvPr/>
        </p:nvPicPr>
        <p:blipFill>
          <a:blip r:embed="rId4">
            <a:alphaModFix/>
          </a:blip>
          <a:stretch>
            <a:fillRect/>
          </a:stretch>
        </p:blipFill>
        <p:spPr>
          <a:xfrm>
            <a:off x="3387850" y="1424799"/>
            <a:ext cx="5062200" cy="36158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43"/>
          <p:cNvSpPr txBox="1"/>
          <p:nvPr>
            <p:ph type="title"/>
          </p:nvPr>
        </p:nvSpPr>
        <p:spPr>
          <a:xfrm>
            <a:off x="457200" y="205978"/>
            <a:ext cx="8229600" cy="857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25" name="Google Shape;325;p43"/>
          <p:cNvSpPr txBox="1"/>
          <p:nvPr>
            <p:ph idx="1" type="body"/>
          </p:nvPr>
        </p:nvSpPr>
        <p:spPr>
          <a:xfrm>
            <a:off x="457200" y="1200150"/>
            <a:ext cx="8229600" cy="3394500"/>
          </a:xfrm>
          <a:prstGeom prst="rect">
            <a:avLst/>
          </a:prstGeom>
        </p:spPr>
        <p:txBody>
          <a:bodyPr anchorCtr="0" anchor="t" bIns="91425" lIns="91425" spcFirstLastPara="1" rIns="91425" wrap="square" tIns="91425">
            <a:noAutofit/>
          </a:bodyPr>
          <a:lstStyle/>
          <a:p>
            <a:pPr indent="0" lvl="0" marL="0" rtl="0" algn="l">
              <a:spcBef>
                <a:spcPts val="640"/>
              </a:spcBef>
              <a:spcAft>
                <a:spcPts val="0"/>
              </a:spcAft>
              <a:buNone/>
            </a:pPr>
            <a:r>
              <a:t/>
            </a:r>
            <a:endParaRPr/>
          </a:p>
        </p:txBody>
      </p:sp>
      <p:pic>
        <p:nvPicPr>
          <p:cNvPr id="326" name="Google Shape;326;p43"/>
          <p:cNvPicPr preferRelativeResize="0"/>
          <p:nvPr/>
        </p:nvPicPr>
        <p:blipFill>
          <a:blip r:embed="rId3">
            <a:alphaModFix/>
          </a:blip>
          <a:stretch>
            <a:fillRect/>
          </a:stretch>
        </p:blipFill>
        <p:spPr>
          <a:xfrm>
            <a:off x="0" y="0"/>
            <a:ext cx="9144000" cy="5143500"/>
          </a:xfrm>
          <a:prstGeom prst="rect">
            <a:avLst/>
          </a:prstGeom>
          <a:noFill/>
          <a:ln>
            <a:noFill/>
          </a:ln>
        </p:spPr>
      </p:pic>
      <p:sp>
        <p:nvSpPr>
          <p:cNvPr id="327" name="Google Shape;327;p43"/>
          <p:cNvSpPr/>
          <p:nvPr/>
        </p:nvSpPr>
        <p:spPr>
          <a:xfrm>
            <a:off x="4005775" y="4029475"/>
            <a:ext cx="2761500" cy="1019100"/>
          </a:xfrm>
          <a:prstGeom prst="rect">
            <a:avLst/>
          </a:prstGeom>
          <a:solidFill>
            <a:schemeClr val="lt2"/>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GB"/>
              <a:t>The Pit</a:t>
            </a:r>
            <a:endParaRPr b="1"/>
          </a:p>
          <a:p>
            <a:pPr indent="0" lvl="0" marL="0" rtl="0" algn="l">
              <a:spcBef>
                <a:spcPts val="0"/>
              </a:spcBef>
              <a:spcAft>
                <a:spcPts val="0"/>
              </a:spcAft>
              <a:buNone/>
            </a:pPr>
            <a:r>
              <a:rPr lang="en-GB" sz="1200"/>
              <a:t>This is where the ‘</a:t>
            </a:r>
            <a:r>
              <a:rPr b="1" lang="en-GB" sz="1200"/>
              <a:t>groundlings’</a:t>
            </a:r>
            <a:r>
              <a:rPr lang="en-GB" sz="1200"/>
              <a:t> will have stood for the performance. They were often quite unruly. Entrance would be relatively cheap.</a:t>
            </a:r>
            <a:endParaRPr sz="1200"/>
          </a:p>
        </p:txBody>
      </p:sp>
      <p:sp>
        <p:nvSpPr>
          <p:cNvPr id="328" name="Google Shape;328;p43"/>
          <p:cNvSpPr/>
          <p:nvPr/>
        </p:nvSpPr>
        <p:spPr>
          <a:xfrm>
            <a:off x="3743375" y="484225"/>
            <a:ext cx="3521400" cy="1019100"/>
          </a:xfrm>
          <a:prstGeom prst="rect">
            <a:avLst/>
          </a:prstGeom>
          <a:solidFill>
            <a:schemeClr val="lt2"/>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GB" sz="1200"/>
              <a:t>The Galleries</a:t>
            </a:r>
            <a:endParaRPr b="1" sz="1200"/>
          </a:p>
          <a:p>
            <a:pPr indent="0" lvl="0" marL="0" rtl="0" algn="l">
              <a:spcBef>
                <a:spcPts val="0"/>
              </a:spcBef>
              <a:spcAft>
                <a:spcPts val="0"/>
              </a:spcAft>
              <a:buNone/>
            </a:pPr>
            <a:r>
              <a:rPr lang="en-GB" sz="1200"/>
              <a:t>This is where the wealthier people would have sat: intellectuals, nobles etc. These people would likely have read lots of poetry and seen lots of plays.They were the cultural elite of their time.</a:t>
            </a:r>
            <a:endParaRPr sz="1200"/>
          </a:p>
        </p:txBody>
      </p:sp>
      <p:sp>
        <p:nvSpPr>
          <p:cNvPr id="329" name="Google Shape;329;p43"/>
          <p:cNvSpPr/>
          <p:nvPr/>
        </p:nvSpPr>
        <p:spPr>
          <a:xfrm>
            <a:off x="3211725" y="1185150"/>
            <a:ext cx="545100" cy="318300"/>
          </a:xfrm>
          <a:prstGeom prst="leftArrow">
            <a:avLst>
              <a:gd fmla="val 50000" name="adj1"/>
              <a:gd fmla="val 50000" name="adj2"/>
            </a:avLst>
          </a:prstGeom>
          <a:solidFill>
            <a:schemeClr val="lt2"/>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43"/>
          <p:cNvSpPr/>
          <p:nvPr/>
        </p:nvSpPr>
        <p:spPr>
          <a:xfrm>
            <a:off x="177775" y="189625"/>
            <a:ext cx="2287200" cy="5214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GB"/>
              <a:t>Shakespeare’s Globe</a:t>
            </a:r>
            <a:endParaRPr/>
          </a:p>
        </p:txBody>
      </p:sp>
      <p:sp>
        <p:nvSpPr>
          <p:cNvPr id="331" name="Google Shape;331;p43"/>
          <p:cNvSpPr/>
          <p:nvPr/>
        </p:nvSpPr>
        <p:spPr>
          <a:xfrm>
            <a:off x="860825" y="2152100"/>
            <a:ext cx="2883900" cy="2141400"/>
          </a:xfrm>
          <a:prstGeom prst="cloudCallout">
            <a:avLst>
              <a:gd fmla="val -27612" name="adj1"/>
              <a:gd fmla="val 66579"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u="sng"/>
              <a:t>Note…</a:t>
            </a:r>
            <a:endParaRPr b="1" u="sng"/>
          </a:p>
          <a:p>
            <a:pPr indent="0" lvl="0" marL="0" rtl="0" algn="ctr">
              <a:spcBef>
                <a:spcPts val="0"/>
              </a:spcBef>
              <a:spcAft>
                <a:spcPts val="0"/>
              </a:spcAft>
              <a:buNone/>
            </a:pPr>
            <a:r>
              <a:t/>
            </a:r>
            <a:endParaRPr b="1" u="sng"/>
          </a:p>
          <a:p>
            <a:pPr indent="0" lvl="0" marL="0" rtl="0" algn="l">
              <a:spcBef>
                <a:spcPts val="0"/>
              </a:spcBef>
              <a:spcAft>
                <a:spcPts val="0"/>
              </a:spcAft>
              <a:buNone/>
            </a:pPr>
            <a:r>
              <a:rPr lang="en-GB" sz="1200"/>
              <a:t>We’re going a bit deeper here….prepare for some higher-level analysis.</a:t>
            </a:r>
            <a:endParaRPr sz="12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44"/>
          <p:cNvSpPr txBox="1"/>
          <p:nvPr>
            <p:ph type="title"/>
          </p:nvPr>
        </p:nvSpPr>
        <p:spPr>
          <a:xfrm>
            <a:off x="457200" y="205978"/>
            <a:ext cx="8229600" cy="857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7" name="Google Shape;337;p44"/>
          <p:cNvSpPr txBox="1"/>
          <p:nvPr>
            <p:ph idx="1" type="body"/>
          </p:nvPr>
        </p:nvSpPr>
        <p:spPr>
          <a:xfrm>
            <a:off x="457200" y="1200150"/>
            <a:ext cx="8229600" cy="3394500"/>
          </a:xfrm>
          <a:prstGeom prst="rect">
            <a:avLst/>
          </a:prstGeom>
        </p:spPr>
        <p:txBody>
          <a:bodyPr anchorCtr="0" anchor="t" bIns="91425" lIns="91425" spcFirstLastPara="1" rIns="91425" wrap="square" tIns="91425">
            <a:noAutofit/>
          </a:bodyPr>
          <a:lstStyle/>
          <a:p>
            <a:pPr indent="0" lvl="0" marL="0" rtl="0" algn="l">
              <a:spcBef>
                <a:spcPts val="640"/>
              </a:spcBef>
              <a:spcAft>
                <a:spcPts val="0"/>
              </a:spcAft>
              <a:buNone/>
            </a:pPr>
            <a:r>
              <a:t/>
            </a:r>
            <a:endParaRPr/>
          </a:p>
        </p:txBody>
      </p:sp>
      <p:pic>
        <p:nvPicPr>
          <p:cNvPr id="338" name="Google Shape;338;p44"/>
          <p:cNvPicPr preferRelativeResize="0"/>
          <p:nvPr/>
        </p:nvPicPr>
        <p:blipFill>
          <a:blip r:embed="rId3">
            <a:alphaModFix/>
          </a:blip>
          <a:stretch>
            <a:fillRect/>
          </a:stretch>
        </p:blipFill>
        <p:spPr>
          <a:xfrm>
            <a:off x="0" y="0"/>
            <a:ext cx="9144000" cy="5143500"/>
          </a:xfrm>
          <a:prstGeom prst="rect">
            <a:avLst/>
          </a:prstGeom>
          <a:noFill/>
          <a:ln>
            <a:noFill/>
          </a:ln>
        </p:spPr>
      </p:pic>
      <p:sp>
        <p:nvSpPr>
          <p:cNvPr id="339" name="Google Shape;339;p44"/>
          <p:cNvSpPr/>
          <p:nvPr/>
        </p:nvSpPr>
        <p:spPr>
          <a:xfrm>
            <a:off x="177775" y="189625"/>
            <a:ext cx="2609100" cy="768000"/>
          </a:xfrm>
          <a:prstGeom prst="rect">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2400">
                <a:solidFill>
                  <a:srgbClr val="980000"/>
                </a:solidFill>
                <a:latin typeface="Knewave"/>
                <a:ea typeface="Knewave"/>
                <a:cs typeface="Knewave"/>
                <a:sym typeface="Knewave"/>
              </a:rPr>
              <a:t>Shakespeare’s Genius?</a:t>
            </a:r>
            <a:endParaRPr sz="2400">
              <a:solidFill>
                <a:srgbClr val="980000"/>
              </a:solidFill>
              <a:latin typeface="Knewave"/>
              <a:ea typeface="Knewave"/>
              <a:cs typeface="Knewave"/>
              <a:sym typeface="Knewave"/>
            </a:endParaRPr>
          </a:p>
        </p:txBody>
      </p:sp>
      <p:pic>
        <p:nvPicPr>
          <p:cNvPr id="340" name="Google Shape;340;p44"/>
          <p:cNvPicPr preferRelativeResize="0"/>
          <p:nvPr/>
        </p:nvPicPr>
        <p:blipFill>
          <a:blip r:embed="rId4">
            <a:alphaModFix/>
          </a:blip>
          <a:stretch>
            <a:fillRect/>
          </a:stretch>
        </p:blipFill>
        <p:spPr>
          <a:xfrm>
            <a:off x="274600" y="957625"/>
            <a:ext cx="3889674" cy="2611700"/>
          </a:xfrm>
          <a:prstGeom prst="rect">
            <a:avLst/>
          </a:prstGeom>
          <a:noFill/>
          <a:ln>
            <a:noFill/>
          </a:ln>
        </p:spPr>
      </p:pic>
      <p:pic>
        <p:nvPicPr>
          <p:cNvPr id="341" name="Google Shape;341;p44"/>
          <p:cNvPicPr preferRelativeResize="0"/>
          <p:nvPr/>
        </p:nvPicPr>
        <p:blipFill>
          <a:blip r:embed="rId5">
            <a:alphaModFix/>
          </a:blip>
          <a:stretch>
            <a:fillRect/>
          </a:stretch>
        </p:blipFill>
        <p:spPr>
          <a:xfrm>
            <a:off x="274600" y="2743925"/>
            <a:ext cx="3599175" cy="2399576"/>
          </a:xfrm>
          <a:prstGeom prst="rect">
            <a:avLst/>
          </a:prstGeom>
          <a:noFill/>
          <a:ln>
            <a:noFill/>
          </a:ln>
        </p:spPr>
      </p:pic>
      <p:sp>
        <p:nvSpPr>
          <p:cNvPr id="342" name="Google Shape;342;p44"/>
          <p:cNvSpPr/>
          <p:nvPr/>
        </p:nvSpPr>
        <p:spPr>
          <a:xfrm>
            <a:off x="3809200" y="0"/>
            <a:ext cx="5334900" cy="5262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800">
                <a:latin typeface="Iceberg"/>
                <a:ea typeface="Iceberg"/>
                <a:cs typeface="Iceberg"/>
                <a:sym typeface="Iceberg"/>
              </a:rPr>
              <a:t>Shakespeare is not really remembered for his plots. Today’s audiences mostly focus on plot- twists, turns etc. often are the most important detail in a narrative.</a:t>
            </a:r>
            <a:endParaRPr b="1" sz="1800">
              <a:latin typeface="Iceberg"/>
              <a:ea typeface="Iceberg"/>
              <a:cs typeface="Iceberg"/>
              <a:sym typeface="Iceberg"/>
            </a:endParaRPr>
          </a:p>
          <a:p>
            <a:pPr indent="0" lvl="0" marL="0" rtl="0" algn="ctr">
              <a:spcBef>
                <a:spcPts val="0"/>
              </a:spcBef>
              <a:spcAft>
                <a:spcPts val="0"/>
              </a:spcAft>
              <a:buNone/>
            </a:pPr>
            <a:r>
              <a:t/>
            </a:r>
            <a:endParaRPr b="1" sz="1800">
              <a:latin typeface="Iceberg"/>
              <a:ea typeface="Iceberg"/>
              <a:cs typeface="Iceberg"/>
              <a:sym typeface="Iceberg"/>
            </a:endParaRPr>
          </a:p>
          <a:p>
            <a:pPr indent="0" lvl="0" marL="0" rtl="0" algn="ctr">
              <a:spcBef>
                <a:spcPts val="0"/>
              </a:spcBef>
              <a:spcAft>
                <a:spcPts val="0"/>
              </a:spcAft>
              <a:buNone/>
            </a:pPr>
            <a:r>
              <a:rPr b="1" lang="en-GB" sz="1800">
                <a:latin typeface="Iceberg"/>
                <a:ea typeface="Iceberg"/>
                <a:cs typeface="Iceberg"/>
                <a:sym typeface="Iceberg"/>
              </a:rPr>
              <a:t>But Shakespeare is famed for 3 main reasons:</a:t>
            </a:r>
            <a:endParaRPr b="1" sz="1800">
              <a:latin typeface="Iceberg"/>
              <a:ea typeface="Iceberg"/>
              <a:cs typeface="Iceberg"/>
              <a:sym typeface="Iceberg"/>
            </a:endParaRPr>
          </a:p>
          <a:p>
            <a:pPr indent="0" lvl="0" marL="0" rtl="0" algn="l">
              <a:spcBef>
                <a:spcPts val="0"/>
              </a:spcBef>
              <a:spcAft>
                <a:spcPts val="0"/>
              </a:spcAft>
              <a:buNone/>
            </a:pPr>
            <a:r>
              <a:t/>
            </a:r>
            <a:endParaRPr sz="1800">
              <a:latin typeface="Iceberg"/>
              <a:ea typeface="Iceberg"/>
              <a:cs typeface="Iceberg"/>
              <a:sym typeface="Iceberg"/>
            </a:endParaRPr>
          </a:p>
          <a:p>
            <a:pPr indent="0" lvl="0" marL="0" rtl="0" algn="l">
              <a:spcBef>
                <a:spcPts val="0"/>
              </a:spcBef>
              <a:spcAft>
                <a:spcPts val="0"/>
              </a:spcAft>
              <a:buNone/>
            </a:pPr>
            <a:r>
              <a:t/>
            </a:r>
            <a:endParaRPr sz="1200">
              <a:latin typeface="Iceberg"/>
              <a:ea typeface="Iceberg"/>
              <a:cs typeface="Iceberg"/>
              <a:sym typeface="Iceberg"/>
            </a:endParaRPr>
          </a:p>
          <a:p>
            <a:pPr indent="0" lvl="0" marL="0" rtl="0" algn="l">
              <a:spcBef>
                <a:spcPts val="0"/>
              </a:spcBef>
              <a:spcAft>
                <a:spcPts val="0"/>
              </a:spcAft>
              <a:buNone/>
            </a:pPr>
            <a:r>
              <a:t/>
            </a:r>
            <a:endParaRPr sz="1200">
              <a:latin typeface="Iceberg"/>
              <a:ea typeface="Iceberg"/>
              <a:cs typeface="Iceberg"/>
              <a:sym typeface="Iceberg"/>
            </a:endParaRPr>
          </a:p>
          <a:p>
            <a:pPr indent="0" lvl="0" marL="0" rtl="0" algn="l">
              <a:spcBef>
                <a:spcPts val="0"/>
              </a:spcBef>
              <a:spcAft>
                <a:spcPts val="0"/>
              </a:spcAft>
              <a:buNone/>
            </a:pPr>
            <a:r>
              <a:t/>
            </a:r>
            <a:endParaRPr sz="1200">
              <a:latin typeface="Iceberg"/>
              <a:ea typeface="Iceberg"/>
              <a:cs typeface="Iceberg"/>
              <a:sym typeface="Iceberg"/>
            </a:endParaRPr>
          </a:p>
          <a:p>
            <a:pPr indent="0" lvl="0" marL="0" rtl="0" algn="l">
              <a:spcBef>
                <a:spcPts val="0"/>
              </a:spcBef>
              <a:spcAft>
                <a:spcPts val="0"/>
              </a:spcAft>
              <a:buNone/>
            </a:pPr>
            <a:r>
              <a:t/>
            </a:r>
            <a:endParaRPr sz="1200">
              <a:latin typeface="Iceberg"/>
              <a:ea typeface="Iceberg"/>
              <a:cs typeface="Iceberg"/>
              <a:sym typeface="Iceberg"/>
            </a:endParaRPr>
          </a:p>
          <a:p>
            <a:pPr indent="0" lvl="0" marL="0" rtl="0" algn="l">
              <a:spcBef>
                <a:spcPts val="0"/>
              </a:spcBef>
              <a:spcAft>
                <a:spcPts val="0"/>
              </a:spcAft>
              <a:buNone/>
            </a:pPr>
            <a:r>
              <a:t/>
            </a:r>
            <a:endParaRPr sz="1200">
              <a:latin typeface="Iceberg"/>
              <a:ea typeface="Iceberg"/>
              <a:cs typeface="Iceberg"/>
              <a:sym typeface="Iceberg"/>
            </a:endParaRPr>
          </a:p>
          <a:p>
            <a:pPr indent="0" lvl="0" marL="0" rtl="0" algn="l">
              <a:spcBef>
                <a:spcPts val="0"/>
              </a:spcBef>
              <a:spcAft>
                <a:spcPts val="0"/>
              </a:spcAft>
              <a:buNone/>
            </a:pPr>
            <a:r>
              <a:t/>
            </a:r>
            <a:endParaRPr sz="1200">
              <a:latin typeface="Iceberg"/>
              <a:ea typeface="Iceberg"/>
              <a:cs typeface="Iceberg"/>
              <a:sym typeface="Iceberg"/>
            </a:endParaRPr>
          </a:p>
          <a:p>
            <a:pPr indent="0" lvl="0" marL="0" rtl="0" algn="l">
              <a:spcBef>
                <a:spcPts val="0"/>
              </a:spcBef>
              <a:spcAft>
                <a:spcPts val="0"/>
              </a:spcAft>
              <a:buNone/>
            </a:pPr>
            <a:r>
              <a:t/>
            </a:r>
            <a:endParaRPr sz="1200">
              <a:latin typeface="Iceberg"/>
              <a:ea typeface="Iceberg"/>
              <a:cs typeface="Iceberg"/>
              <a:sym typeface="Iceberg"/>
            </a:endParaRPr>
          </a:p>
          <a:p>
            <a:pPr indent="0" lvl="0" marL="0" rtl="0" algn="l">
              <a:spcBef>
                <a:spcPts val="0"/>
              </a:spcBef>
              <a:spcAft>
                <a:spcPts val="0"/>
              </a:spcAft>
              <a:buNone/>
            </a:pPr>
            <a:r>
              <a:t/>
            </a:r>
            <a:endParaRPr sz="1200">
              <a:latin typeface="Iceberg"/>
              <a:ea typeface="Iceberg"/>
              <a:cs typeface="Iceberg"/>
              <a:sym typeface="Iceberg"/>
            </a:endParaRPr>
          </a:p>
          <a:p>
            <a:pPr indent="0" lvl="0" marL="0" rtl="0" algn="l">
              <a:spcBef>
                <a:spcPts val="0"/>
              </a:spcBef>
              <a:spcAft>
                <a:spcPts val="0"/>
              </a:spcAft>
              <a:buNone/>
            </a:pPr>
            <a:r>
              <a:t/>
            </a:r>
            <a:endParaRPr sz="1200">
              <a:latin typeface="Iceberg"/>
              <a:ea typeface="Iceberg"/>
              <a:cs typeface="Iceberg"/>
              <a:sym typeface="Iceberg"/>
            </a:endParaRPr>
          </a:p>
          <a:p>
            <a:pPr indent="0" lvl="0" marL="0" rtl="0" algn="l">
              <a:spcBef>
                <a:spcPts val="0"/>
              </a:spcBef>
              <a:spcAft>
                <a:spcPts val="0"/>
              </a:spcAft>
              <a:buNone/>
            </a:pPr>
            <a:r>
              <a:t/>
            </a:r>
            <a:endParaRPr sz="1200">
              <a:latin typeface="Iceberg"/>
              <a:ea typeface="Iceberg"/>
              <a:cs typeface="Iceberg"/>
              <a:sym typeface="Iceberg"/>
            </a:endParaRPr>
          </a:p>
          <a:p>
            <a:pPr indent="0" lvl="0" marL="0" rtl="0" algn="l">
              <a:spcBef>
                <a:spcPts val="0"/>
              </a:spcBef>
              <a:spcAft>
                <a:spcPts val="0"/>
              </a:spcAft>
              <a:buNone/>
            </a:pPr>
            <a:r>
              <a:t/>
            </a:r>
            <a:endParaRPr sz="1200">
              <a:latin typeface="Iceberg"/>
              <a:ea typeface="Iceberg"/>
              <a:cs typeface="Iceberg"/>
              <a:sym typeface="Iceberg"/>
            </a:endParaRPr>
          </a:p>
          <a:p>
            <a:pPr indent="0" lvl="0" marL="0" rtl="0" algn="l">
              <a:spcBef>
                <a:spcPts val="0"/>
              </a:spcBef>
              <a:spcAft>
                <a:spcPts val="0"/>
              </a:spcAft>
              <a:buNone/>
            </a:pPr>
            <a:r>
              <a:t/>
            </a:r>
            <a:endParaRPr sz="1200">
              <a:latin typeface="Iceberg"/>
              <a:ea typeface="Iceberg"/>
              <a:cs typeface="Iceberg"/>
              <a:sym typeface="Iceberg"/>
            </a:endParaRPr>
          </a:p>
          <a:p>
            <a:pPr indent="0" lvl="0" marL="0" rtl="0" algn="l">
              <a:spcBef>
                <a:spcPts val="0"/>
              </a:spcBef>
              <a:spcAft>
                <a:spcPts val="0"/>
              </a:spcAft>
              <a:buNone/>
            </a:pPr>
            <a:r>
              <a:t/>
            </a:r>
            <a:endParaRPr sz="1200">
              <a:latin typeface="Iceberg"/>
              <a:ea typeface="Iceberg"/>
              <a:cs typeface="Iceberg"/>
              <a:sym typeface="Iceberg"/>
            </a:endParaRPr>
          </a:p>
          <a:p>
            <a:pPr indent="0" lvl="0" marL="0" rtl="0" algn="l">
              <a:spcBef>
                <a:spcPts val="0"/>
              </a:spcBef>
              <a:spcAft>
                <a:spcPts val="0"/>
              </a:spcAft>
              <a:buNone/>
            </a:pPr>
            <a:r>
              <a:t/>
            </a:r>
            <a:endParaRPr sz="1200">
              <a:latin typeface="Iceberg"/>
              <a:ea typeface="Iceberg"/>
              <a:cs typeface="Iceberg"/>
              <a:sym typeface="Iceberg"/>
            </a:endParaRPr>
          </a:p>
          <a:p>
            <a:pPr indent="0" lvl="0" marL="0" rtl="0" algn="l">
              <a:spcBef>
                <a:spcPts val="0"/>
              </a:spcBef>
              <a:spcAft>
                <a:spcPts val="0"/>
              </a:spcAft>
              <a:buNone/>
            </a:pPr>
            <a:r>
              <a:t/>
            </a:r>
            <a:endParaRPr sz="1200"/>
          </a:p>
          <a:p>
            <a:pPr indent="0" lvl="0" marL="0" rtl="0" algn="l">
              <a:spcBef>
                <a:spcPts val="0"/>
              </a:spcBef>
              <a:spcAft>
                <a:spcPts val="0"/>
              </a:spcAft>
              <a:buNone/>
            </a:pPr>
            <a:r>
              <a:t/>
            </a:r>
            <a:endParaRPr sz="1200">
              <a:solidFill>
                <a:srgbClr val="0000FF"/>
              </a:solidFill>
              <a:latin typeface="Iceberg"/>
              <a:ea typeface="Iceberg"/>
              <a:cs typeface="Iceberg"/>
              <a:sym typeface="Iceberg"/>
            </a:endParaRPr>
          </a:p>
          <a:p>
            <a:pPr indent="0" lvl="0" marL="0" rtl="0" algn="l">
              <a:spcBef>
                <a:spcPts val="0"/>
              </a:spcBef>
              <a:spcAft>
                <a:spcPts val="0"/>
              </a:spcAft>
              <a:buNone/>
            </a:pPr>
            <a:r>
              <a:t/>
            </a:r>
            <a:endParaRPr sz="1200">
              <a:solidFill>
                <a:srgbClr val="0000FF"/>
              </a:solidFill>
              <a:latin typeface="Iceberg"/>
              <a:ea typeface="Iceberg"/>
              <a:cs typeface="Iceberg"/>
              <a:sym typeface="Iceberg"/>
            </a:endParaRPr>
          </a:p>
          <a:p>
            <a:pPr indent="0" lvl="0" marL="0" rtl="0" algn="l">
              <a:spcBef>
                <a:spcPts val="0"/>
              </a:spcBef>
              <a:spcAft>
                <a:spcPts val="0"/>
              </a:spcAft>
              <a:buNone/>
            </a:pPr>
            <a:r>
              <a:t/>
            </a:r>
            <a:endParaRPr sz="1200">
              <a:solidFill>
                <a:srgbClr val="FF0000"/>
              </a:solidFill>
              <a:latin typeface="Iceberg"/>
              <a:ea typeface="Iceberg"/>
              <a:cs typeface="Iceberg"/>
              <a:sym typeface="Iceberg"/>
            </a:endParaRPr>
          </a:p>
          <a:p>
            <a:pPr indent="0" lvl="0" marL="0" rtl="0" algn="l">
              <a:spcBef>
                <a:spcPts val="0"/>
              </a:spcBef>
              <a:spcAft>
                <a:spcPts val="0"/>
              </a:spcAft>
              <a:buNone/>
            </a:pPr>
            <a:r>
              <a:t/>
            </a:r>
            <a:endParaRPr sz="1200">
              <a:solidFill>
                <a:srgbClr val="FF0000"/>
              </a:solidFill>
              <a:latin typeface="Iceberg"/>
              <a:ea typeface="Iceberg"/>
              <a:cs typeface="Iceberg"/>
              <a:sym typeface="Iceberg"/>
            </a:endParaRPr>
          </a:p>
          <a:p>
            <a:pPr indent="0" lvl="0" marL="0" rtl="0" algn="l">
              <a:spcBef>
                <a:spcPts val="0"/>
              </a:spcBef>
              <a:spcAft>
                <a:spcPts val="0"/>
              </a:spcAft>
              <a:buNone/>
            </a:pPr>
            <a:r>
              <a:t/>
            </a:r>
            <a:endParaRPr sz="1200">
              <a:solidFill>
                <a:srgbClr val="38761D"/>
              </a:solidFill>
              <a:latin typeface="Iceberg"/>
              <a:ea typeface="Iceberg"/>
              <a:cs typeface="Iceberg"/>
              <a:sym typeface="Iceberg"/>
            </a:endParaRPr>
          </a:p>
        </p:txBody>
      </p:sp>
      <p:sp>
        <p:nvSpPr>
          <p:cNvPr id="343" name="Google Shape;343;p44"/>
          <p:cNvSpPr txBox="1"/>
          <p:nvPr/>
        </p:nvSpPr>
        <p:spPr>
          <a:xfrm>
            <a:off x="3873775" y="1131000"/>
            <a:ext cx="5111100" cy="1451400"/>
          </a:xfrm>
          <a:prstGeom prst="rect">
            <a:avLst/>
          </a:prstGeom>
          <a:noFill/>
          <a:ln>
            <a:noFill/>
          </a:ln>
        </p:spPr>
        <p:txBody>
          <a:bodyPr anchorCtr="0" anchor="ctr" bIns="91425" lIns="91425" spcFirstLastPara="1" rIns="91425" wrap="square" tIns="91425">
            <a:noAutofit/>
          </a:bodyPr>
          <a:lstStyle/>
          <a:p>
            <a:pPr indent="-304800" lvl="0" marL="457200" rtl="0" algn="l">
              <a:spcBef>
                <a:spcPts val="0"/>
              </a:spcBef>
              <a:spcAft>
                <a:spcPts val="0"/>
              </a:spcAft>
              <a:buClr>
                <a:schemeClr val="dk1"/>
              </a:buClr>
              <a:buSzPts val="1200"/>
              <a:buFont typeface="Iceberg"/>
              <a:buChar char="●"/>
            </a:pPr>
            <a:r>
              <a:rPr lang="en-GB" sz="1200">
                <a:solidFill>
                  <a:schemeClr val="dk1"/>
                </a:solidFill>
                <a:latin typeface="Iceberg"/>
                <a:ea typeface="Iceberg"/>
                <a:cs typeface="Iceberg"/>
                <a:sym typeface="Iceberg"/>
              </a:rPr>
              <a:t>The beauty and control of his verse. Most of his plays are a form of poetry and his contribution to language is unparalleled.</a:t>
            </a:r>
            <a:endParaRPr sz="1200">
              <a:solidFill>
                <a:schemeClr val="dk1"/>
              </a:solidFill>
              <a:latin typeface="Iceberg"/>
              <a:ea typeface="Iceberg"/>
              <a:cs typeface="Iceberg"/>
              <a:sym typeface="Iceberg"/>
            </a:endParaRPr>
          </a:p>
          <a:p>
            <a:pPr indent="0" lvl="0" marL="0" rtl="0" algn="l">
              <a:spcBef>
                <a:spcPts val="0"/>
              </a:spcBef>
              <a:spcAft>
                <a:spcPts val="0"/>
              </a:spcAft>
              <a:buNone/>
            </a:pPr>
            <a:r>
              <a:rPr lang="en-GB" sz="1200">
                <a:solidFill>
                  <a:srgbClr val="0000FF"/>
                </a:solidFill>
                <a:latin typeface="Iceberg"/>
                <a:ea typeface="Iceberg"/>
                <a:cs typeface="Iceberg"/>
                <a:sym typeface="Iceberg"/>
              </a:rPr>
              <a:t>Try writing two lines of Iambic Pentameter whilst also trying to say something meaningful. It’s hard. Shakespeare’s plays have almost 120,000 lines!</a:t>
            </a:r>
            <a:endParaRPr/>
          </a:p>
        </p:txBody>
      </p:sp>
      <p:sp>
        <p:nvSpPr>
          <p:cNvPr id="344" name="Google Shape;344;p44"/>
          <p:cNvSpPr txBox="1"/>
          <p:nvPr/>
        </p:nvSpPr>
        <p:spPr>
          <a:xfrm>
            <a:off x="3873775" y="1993975"/>
            <a:ext cx="5269500" cy="2140500"/>
          </a:xfrm>
          <a:prstGeom prst="rect">
            <a:avLst/>
          </a:prstGeom>
          <a:noFill/>
          <a:ln>
            <a:noFill/>
          </a:ln>
        </p:spPr>
        <p:txBody>
          <a:bodyPr anchorCtr="0" anchor="ctr" bIns="91425" lIns="91425" spcFirstLastPara="1" rIns="91425" wrap="square" tIns="91425">
            <a:noAutofit/>
          </a:bodyPr>
          <a:lstStyle/>
          <a:p>
            <a:pPr indent="-304800" lvl="0" marL="457200" rtl="0" algn="l">
              <a:spcBef>
                <a:spcPts val="0"/>
              </a:spcBef>
              <a:spcAft>
                <a:spcPts val="0"/>
              </a:spcAft>
              <a:buClr>
                <a:schemeClr val="dk1"/>
              </a:buClr>
              <a:buSzPts val="1200"/>
              <a:buFont typeface="Iceberg"/>
              <a:buChar char="●"/>
            </a:pPr>
            <a:r>
              <a:rPr lang="en-GB" sz="1200">
                <a:solidFill>
                  <a:schemeClr val="dk1"/>
                </a:solidFill>
                <a:latin typeface="Iceberg"/>
                <a:ea typeface="Iceberg"/>
                <a:cs typeface="Iceberg"/>
                <a:sym typeface="Iceberg"/>
              </a:rPr>
              <a:t>His ability to play with form and conventions. His audiences were far more aware of the conventions of poetry and tragic/comic theatre than most people today. But he was just as able to please the commoners as he was the rich and intellectual.</a:t>
            </a:r>
            <a:endParaRPr sz="1200">
              <a:solidFill>
                <a:schemeClr val="dk1"/>
              </a:solidFill>
              <a:latin typeface="Iceberg"/>
              <a:ea typeface="Iceberg"/>
              <a:cs typeface="Iceberg"/>
              <a:sym typeface="Iceberg"/>
            </a:endParaRPr>
          </a:p>
          <a:p>
            <a:pPr indent="0" lvl="0" marL="0" rtl="0" algn="l">
              <a:spcBef>
                <a:spcPts val="0"/>
              </a:spcBef>
              <a:spcAft>
                <a:spcPts val="0"/>
              </a:spcAft>
              <a:buNone/>
            </a:pPr>
            <a:r>
              <a:rPr lang="en-GB" sz="1200">
                <a:solidFill>
                  <a:srgbClr val="FF0000"/>
                </a:solidFill>
                <a:latin typeface="Iceberg"/>
                <a:ea typeface="Iceberg"/>
                <a:cs typeface="Iceberg"/>
                <a:sym typeface="Iceberg"/>
              </a:rPr>
              <a:t>Can you think of any modern examples of stories that are both critically and commercially successful? That subvert audience’s expectations of genre and form?</a:t>
            </a:r>
            <a:endParaRPr/>
          </a:p>
        </p:txBody>
      </p:sp>
      <p:sp>
        <p:nvSpPr>
          <p:cNvPr id="345" name="Google Shape;345;p44"/>
          <p:cNvSpPr txBox="1"/>
          <p:nvPr/>
        </p:nvSpPr>
        <p:spPr>
          <a:xfrm>
            <a:off x="3968050" y="3492425"/>
            <a:ext cx="5269500" cy="1769400"/>
          </a:xfrm>
          <a:prstGeom prst="rect">
            <a:avLst/>
          </a:prstGeom>
          <a:noFill/>
          <a:ln>
            <a:noFill/>
          </a:ln>
        </p:spPr>
        <p:txBody>
          <a:bodyPr anchorCtr="0" anchor="ctr" bIns="91425" lIns="91425" spcFirstLastPara="1" rIns="91425" wrap="square" tIns="91425">
            <a:noAutofit/>
          </a:bodyPr>
          <a:lstStyle/>
          <a:p>
            <a:pPr indent="-304800" lvl="0" marL="457200" rtl="0" algn="l">
              <a:spcBef>
                <a:spcPts val="0"/>
              </a:spcBef>
              <a:spcAft>
                <a:spcPts val="0"/>
              </a:spcAft>
              <a:buClr>
                <a:schemeClr val="dk1"/>
              </a:buClr>
              <a:buSzPts val="1200"/>
              <a:buFont typeface="Iceberg"/>
              <a:buChar char="●"/>
            </a:pPr>
            <a:r>
              <a:rPr lang="en-GB" sz="1200">
                <a:solidFill>
                  <a:schemeClr val="dk1"/>
                </a:solidFill>
                <a:latin typeface="Iceberg"/>
                <a:ea typeface="Iceberg"/>
                <a:cs typeface="Iceberg"/>
                <a:sym typeface="Iceberg"/>
              </a:rPr>
              <a:t>His timeless characters. They may speak funny but his characters are as relevant and recognisable today as they were then.</a:t>
            </a:r>
            <a:endParaRPr sz="1200">
              <a:solidFill>
                <a:schemeClr val="dk1"/>
              </a:solidFill>
              <a:latin typeface="Iceberg"/>
              <a:ea typeface="Iceberg"/>
              <a:cs typeface="Iceberg"/>
              <a:sym typeface="Iceberg"/>
            </a:endParaRPr>
          </a:p>
          <a:p>
            <a:pPr indent="0" lvl="0" marL="0" rtl="0" algn="l">
              <a:spcBef>
                <a:spcPts val="0"/>
              </a:spcBef>
              <a:spcAft>
                <a:spcPts val="0"/>
              </a:spcAft>
              <a:buNone/>
            </a:pPr>
            <a:r>
              <a:rPr lang="en-GB" sz="1200">
                <a:solidFill>
                  <a:srgbClr val="38761D"/>
                </a:solidFill>
                <a:latin typeface="Iceberg"/>
                <a:ea typeface="Iceberg"/>
                <a:cs typeface="Iceberg"/>
                <a:sym typeface="Iceberg"/>
              </a:rPr>
              <a:t>Do you honestly not know anyone who has never been a bit like Romeo in this scene? I have met many introspective Hamlets, ambitious Macbeths, cunning Iagos, jealous Othellos, naive Mirandas, regretful Lears, stupid Bottoms and foolish Polonius’s in my time, as I’m sure you all will too.</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3"/>
                                        </p:tgtEl>
                                        <p:attrNameLst>
                                          <p:attrName>style.visibility</p:attrName>
                                        </p:attrNameLst>
                                      </p:cBhvr>
                                      <p:to>
                                        <p:strVal val="visible"/>
                                      </p:to>
                                    </p:set>
                                    <p:animEffect filter="fade" transition="in">
                                      <p:cBhvr>
                                        <p:cTn dur="1000"/>
                                        <p:tgtEl>
                                          <p:spTgt spid="34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4"/>
                                        </p:tgtEl>
                                        <p:attrNameLst>
                                          <p:attrName>style.visibility</p:attrName>
                                        </p:attrNameLst>
                                      </p:cBhvr>
                                      <p:to>
                                        <p:strVal val="visible"/>
                                      </p:to>
                                    </p:set>
                                    <p:animEffect filter="fade" transition="in">
                                      <p:cBhvr>
                                        <p:cTn dur="1000"/>
                                        <p:tgtEl>
                                          <p:spTgt spid="34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5"/>
                                        </p:tgtEl>
                                        <p:attrNameLst>
                                          <p:attrName>style.visibility</p:attrName>
                                        </p:attrNameLst>
                                      </p:cBhvr>
                                      <p:to>
                                        <p:strVal val="visible"/>
                                      </p:to>
                                    </p:set>
                                    <p:animEffect filter="fade" transition="in">
                                      <p:cBhvr>
                                        <p:cTn dur="1000"/>
                                        <p:tgtEl>
                                          <p:spTgt spid="3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45"/>
          <p:cNvSpPr txBox="1"/>
          <p:nvPr>
            <p:ph type="title"/>
          </p:nvPr>
        </p:nvSpPr>
        <p:spPr>
          <a:xfrm>
            <a:off x="457200" y="205978"/>
            <a:ext cx="8229600" cy="857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51" name="Google Shape;351;p45"/>
          <p:cNvSpPr txBox="1"/>
          <p:nvPr>
            <p:ph idx="1" type="body"/>
          </p:nvPr>
        </p:nvSpPr>
        <p:spPr>
          <a:xfrm>
            <a:off x="457200" y="1200150"/>
            <a:ext cx="8229600" cy="3394500"/>
          </a:xfrm>
          <a:prstGeom prst="rect">
            <a:avLst/>
          </a:prstGeom>
        </p:spPr>
        <p:txBody>
          <a:bodyPr anchorCtr="0" anchor="t" bIns="91425" lIns="91425" spcFirstLastPara="1" rIns="91425" wrap="square" tIns="91425">
            <a:noAutofit/>
          </a:bodyPr>
          <a:lstStyle/>
          <a:p>
            <a:pPr indent="0" lvl="0" marL="0" rtl="0" algn="l">
              <a:spcBef>
                <a:spcPts val="640"/>
              </a:spcBef>
              <a:spcAft>
                <a:spcPts val="0"/>
              </a:spcAft>
              <a:buNone/>
            </a:pPr>
            <a:r>
              <a:t/>
            </a:r>
            <a:endParaRPr/>
          </a:p>
        </p:txBody>
      </p:sp>
      <p:pic>
        <p:nvPicPr>
          <p:cNvPr id="352" name="Google Shape;352;p45"/>
          <p:cNvPicPr preferRelativeResize="0"/>
          <p:nvPr/>
        </p:nvPicPr>
        <p:blipFill>
          <a:blip r:embed="rId3">
            <a:alphaModFix/>
          </a:blip>
          <a:stretch>
            <a:fillRect/>
          </a:stretch>
        </p:blipFill>
        <p:spPr>
          <a:xfrm>
            <a:off x="0" y="0"/>
            <a:ext cx="9144000" cy="5143500"/>
          </a:xfrm>
          <a:prstGeom prst="rect">
            <a:avLst/>
          </a:prstGeom>
          <a:noFill/>
          <a:ln>
            <a:noFill/>
          </a:ln>
        </p:spPr>
      </p:pic>
      <p:sp>
        <p:nvSpPr>
          <p:cNvPr id="353" name="Google Shape;353;p45"/>
          <p:cNvSpPr/>
          <p:nvPr/>
        </p:nvSpPr>
        <p:spPr>
          <a:xfrm>
            <a:off x="5273875" y="142225"/>
            <a:ext cx="3780600" cy="723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400">
                <a:latin typeface="Fontdiner Swanky"/>
                <a:ea typeface="Fontdiner Swanky"/>
                <a:cs typeface="Fontdiner Swanky"/>
                <a:sym typeface="Fontdiner Swanky"/>
              </a:rPr>
              <a:t>A1.S1: Explain it to a Child!</a:t>
            </a:r>
            <a:endParaRPr sz="2400">
              <a:latin typeface="Fontdiner Swanky"/>
              <a:ea typeface="Fontdiner Swanky"/>
              <a:cs typeface="Fontdiner Swanky"/>
              <a:sym typeface="Fontdiner Swanky"/>
            </a:endParaRPr>
          </a:p>
        </p:txBody>
      </p:sp>
      <p:sp>
        <p:nvSpPr>
          <p:cNvPr id="354" name="Google Shape;354;p45"/>
          <p:cNvSpPr/>
          <p:nvPr/>
        </p:nvSpPr>
        <p:spPr>
          <a:xfrm>
            <a:off x="6660475" y="1114025"/>
            <a:ext cx="2263500" cy="2891700"/>
          </a:xfrm>
          <a:prstGeom prst="wedgeRoundRectCallout">
            <a:avLst>
              <a:gd fmla="val -111259" name="adj1"/>
              <a:gd fmla="val 14345"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GB" sz="1800">
                <a:latin typeface="Annie Use Your Telescope"/>
                <a:ea typeface="Annie Use Your Telescope"/>
                <a:cs typeface="Annie Use Your Telescope"/>
                <a:sym typeface="Annie Use Your Telescope"/>
              </a:rPr>
              <a:t>But, dad explain to me:</a:t>
            </a:r>
            <a:endParaRPr sz="1800">
              <a:latin typeface="Annie Use Your Telescope"/>
              <a:ea typeface="Annie Use Your Telescope"/>
              <a:cs typeface="Annie Use Your Telescope"/>
              <a:sym typeface="Annie Use Your Telescope"/>
            </a:endParaRPr>
          </a:p>
          <a:p>
            <a:pPr indent="-342900" lvl="0" marL="457200" rtl="0" algn="l">
              <a:spcBef>
                <a:spcPts val="0"/>
              </a:spcBef>
              <a:spcAft>
                <a:spcPts val="0"/>
              </a:spcAft>
              <a:buSzPts val="1800"/>
              <a:buFont typeface="Annie Use Your Telescope"/>
              <a:buAutoNum type="alphaLcParenR"/>
            </a:pPr>
            <a:r>
              <a:rPr lang="en-GB" sz="1800">
                <a:latin typeface="Annie Use Your Telescope"/>
                <a:ea typeface="Annie Use Your Telescope"/>
                <a:cs typeface="Annie Use Your Telescope"/>
                <a:sym typeface="Annie Use Your Telescope"/>
              </a:rPr>
              <a:t>What’s the bit with the men and the fighting all about?</a:t>
            </a:r>
            <a:endParaRPr sz="1800">
              <a:latin typeface="Annie Use Your Telescope"/>
              <a:ea typeface="Annie Use Your Telescope"/>
              <a:cs typeface="Annie Use Your Telescope"/>
              <a:sym typeface="Annie Use Your Telescope"/>
            </a:endParaRPr>
          </a:p>
          <a:p>
            <a:pPr indent="-342900" lvl="0" marL="457200" rtl="0" algn="l">
              <a:spcBef>
                <a:spcPts val="0"/>
              </a:spcBef>
              <a:spcAft>
                <a:spcPts val="0"/>
              </a:spcAft>
              <a:buSzPts val="1800"/>
              <a:buFont typeface="Annie Use Your Telescope"/>
              <a:buAutoNum type="alphaLcParenR"/>
            </a:pPr>
            <a:r>
              <a:rPr lang="en-GB" sz="1800">
                <a:latin typeface="Annie Use Your Telescope"/>
                <a:ea typeface="Annie Use Your Telescope"/>
                <a:cs typeface="Annie Use Your Telescope"/>
                <a:sym typeface="Annie Use Your Telescope"/>
              </a:rPr>
              <a:t>What’s that Prince guy’s deal?</a:t>
            </a:r>
            <a:endParaRPr sz="1800">
              <a:latin typeface="Annie Use Your Telescope"/>
              <a:ea typeface="Annie Use Your Telescope"/>
              <a:cs typeface="Annie Use Your Telescope"/>
              <a:sym typeface="Annie Use Your Telescope"/>
            </a:endParaRPr>
          </a:p>
          <a:p>
            <a:pPr indent="-342900" lvl="0" marL="457200" rtl="0" algn="l">
              <a:spcBef>
                <a:spcPts val="0"/>
              </a:spcBef>
              <a:spcAft>
                <a:spcPts val="0"/>
              </a:spcAft>
              <a:buSzPts val="1800"/>
              <a:buFont typeface="Annie Use Your Telescope"/>
              <a:buAutoNum type="alphaLcParenR"/>
            </a:pPr>
            <a:r>
              <a:rPr lang="en-GB" sz="1800">
                <a:latin typeface="Annie Use Your Telescope"/>
                <a:ea typeface="Annie Use Your Telescope"/>
                <a:cs typeface="Annie Use Your Telescope"/>
                <a:sym typeface="Annie Use Your Telescope"/>
              </a:rPr>
              <a:t>And Romeo? Why’s he such a sissy?</a:t>
            </a:r>
            <a:endParaRPr sz="1800">
              <a:latin typeface="Annie Use Your Telescope"/>
              <a:ea typeface="Annie Use Your Telescope"/>
              <a:cs typeface="Annie Use Your Telescope"/>
              <a:sym typeface="Annie Use Your Telescope"/>
            </a:endParaRPr>
          </a:p>
        </p:txBody>
      </p:sp>
      <p:sp>
        <p:nvSpPr>
          <p:cNvPr id="355" name="Google Shape;355;p45"/>
          <p:cNvSpPr/>
          <p:nvPr/>
        </p:nvSpPr>
        <p:spPr>
          <a:xfrm>
            <a:off x="685700" y="2434050"/>
            <a:ext cx="1826700" cy="482100"/>
          </a:xfrm>
          <a:prstGeom prst="wedgeRoundRectCallout">
            <a:avLst>
              <a:gd fmla="val 82114" name="adj1"/>
              <a:gd fmla="val -153127"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GB" sz="1800">
                <a:latin typeface="Annie Use Your Telescope"/>
                <a:ea typeface="Annie Use Your Telescope"/>
                <a:cs typeface="Annie Use Your Telescope"/>
                <a:sym typeface="Annie Use Your Telescope"/>
              </a:rPr>
              <a:t>Well son, you see….</a:t>
            </a:r>
            <a:endParaRPr sz="1800">
              <a:latin typeface="Annie Use Your Telescope"/>
              <a:ea typeface="Annie Use Your Telescope"/>
              <a:cs typeface="Annie Use Your Telescope"/>
              <a:sym typeface="Annie Use Your Telescope"/>
            </a:endParaRPr>
          </a:p>
        </p:txBody>
      </p:sp>
      <p:sp>
        <p:nvSpPr>
          <p:cNvPr id="356" name="Google Shape;356;p45"/>
          <p:cNvSpPr/>
          <p:nvPr/>
        </p:nvSpPr>
        <p:spPr>
          <a:xfrm>
            <a:off x="1576225" y="4477875"/>
            <a:ext cx="5546400" cy="665400"/>
          </a:xfrm>
          <a:prstGeom prst="rect">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solidFill>
                  <a:srgbClr val="F3F3F3"/>
                </a:solidFill>
                <a:latin typeface="Annie Use Your Telescope"/>
                <a:ea typeface="Annie Use Your Telescope"/>
                <a:cs typeface="Annie Use Your Telescope"/>
                <a:sym typeface="Annie Use Your Telescope"/>
              </a:rPr>
              <a:t>In your groups,split into three and each explain- to the child- what’s going on in </a:t>
            </a:r>
            <a:br>
              <a:rPr lang="en-GB">
                <a:solidFill>
                  <a:srgbClr val="F3F3F3"/>
                </a:solidFill>
                <a:latin typeface="Annie Use Your Telescope"/>
                <a:ea typeface="Annie Use Your Telescope"/>
                <a:cs typeface="Annie Use Your Telescope"/>
                <a:sym typeface="Annie Use Your Telescope"/>
              </a:rPr>
            </a:br>
            <a:r>
              <a:rPr b="1" lang="en-GB">
                <a:solidFill>
                  <a:srgbClr val="F3F3F3"/>
                </a:solidFill>
                <a:latin typeface="Annie Use Your Telescope"/>
                <a:ea typeface="Annie Use Your Telescope"/>
                <a:cs typeface="Annie Use Your Telescope"/>
                <a:sym typeface="Annie Use Your Telescope"/>
              </a:rPr>
              <a:t>ACT I1 SCENE 1 &amp; 2</a:t>
            </a:r>
            <a:endParaRPr b="1">
              <a:solidFill>
                <a:srgbClr val="F3F3F3"/>
              </a:solidFill>
              <a:latin typeface="Annie Use Your Telescope"/>
              <a:ea typeface="Annie Use Your Telescope"/>
              <a:cs typeface="Annie Use Your Telescope"/>
              <a:sym typeface="Annie Use Your Telescop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5"/>
                                        </p:tgtEl>
                                        <p:attrNameLst>
                                          <p:attrName>style.visibility</p:attrName>
                                        </p:attrNameLst>
                                      </p:cBhvr>
                                      <p:to>
                                        <p:strVal val="visible"/>
                                      </p:to>
                                    </p:set>
                                    <p:animEffect filter="fade" transition="in">
                                      <p:cBhvr>
                                        <p:cTn dur="1000"/>
                                        <p:tgtEl>
                                          <p:spTgt spid="3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