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Bricolage Grotesque SemiBold"/>
      <p:regular r:id="rId13"/>
      <p:bold r:id="rId14"/>
    </p:embeddedFont>
    <p:embeddedFont>
      <p:font typeface="Pacifico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BricolageGrotesqueSemiBold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acifico-regular.fntdata"/><Relationship Id="rId14" Type="http://schemas.openxmlformats.org/officeDocument/2006/relationships/font" Target="fonts/BricolageGrotesque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https://wayground.com/admin/search/shakespeare?term=Shakespeare&amp;tab=final-review&amp;source=SearchHeader&amp;page=SkillsPage&amp;arid=b7318e35-7753-4f5b-a68e-9414036ec76d&amp;apos=-1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55228236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5522823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https://wayground.com/admin/search/shakespeare?term=Shakespeare&amp;tab=final-review&amp;source=SearchHeader&amp;page=SkillsPage&amp;arid=b7318e35-7753-4f5b-a68e-9414036ec76d&amp;apos=-1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82f80deb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82f80deb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 mins to read and research, then 5 mins to share as a class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82f80deb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82f80deb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 mins to read and discuss sonnet 116, then 5 mins shared class discussion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82f80deb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782f80deb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8344bfaf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8344bfaf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82f80deb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782f80deb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25 mins - hear some as a plenary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D9D2E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hyperlink" Target="https://wayground.com/admin/search/shakespeare?term=Shakespeare&amp;tab=final-review&amp;source=SearchHeader&amp;page=SkillsPage&amp;arid=b7318e35-7753-4f5b-a68e-9414036ec76d&amp;apos=-1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natgeokids.com/au/discover/history/general-history/shakespeare-facts/" TargetMode="External"/><Relationship Id="rId4" Type="http://schemas.openxmlformats.org/officeDocument/2006/relationships/hyperlink" Target="https://www.bbc.co.uk/programmes/articles/39gmbBJvx1wdxkq9wnmZxBn/11-surprising-facts-about-william-shakespeare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masterclass.com/articles/poetry-101-what-is-a-shakespearean-sonnet-learn-about-shakespearean-sonnets-with-examples#5hdLjFmLeXDoVj37ppPNP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3212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An Introduction to Shakespeare</a:t>
            </a:r>
            <a:endParaRPr sz="54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1475" y="2662725"/>
            <a:ext cx="3563152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88400" y="2487475"/>
            <a:ext cx="2272500" cy="1944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2"/>
                </a:solidFill>
              </a:rPr>
              <a:t>Quick starter:</a:t>
            </a:r>
            <a:r>
              <a:rPr lang="en-GB" sz="1800">
                <a:solidFill>
                  <a:schemeClr val="dk2"/>
                </a:solidFill>
              </a:rPr>
              <a:t> how many different words can you make from the word ‘Shakespeare’?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23618" r="23390" t="0"/>
          <a:stretch/>
        </p:blipFill>
        <p:spPr>
          <a:xfrm rot="-348835">
            <a:off x="237009" y="226858"/>
            <a:ext cx="1364156" cy="1287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17198" l="11572" r="25908" t="19343"/>
          <a:stretch/>
        </p:blipFill>
        <p:spPr>
          <a:xfrm>
            <a:off x="0" y="2820800"/>
            <a:ext cx="2540323" cy="1708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0349" y="2820800"/>
            <a:ext cx="2280464" cy="170814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761625" y="299825"/>
            <a:ext cx="662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chemeClr val="hlink"/>
                </a:solidFill>
                <a:hlinkClick r:id="rId6"/>
              </a:rPr>
              <a:t>Wayground Shakespeare Quiz</a:t>
            </a:r>
            <a:endParaRPr b="1" sz="3000">
              <a:solidFill>
                <a:schemeClr val="dk2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0828" y="2826969"/>
            <a:ext cx="2684855" cy="1708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8">
            <a:alphaModFix/>
          </a:blip>
          <a:srcRect b="27930" l="0" r="0" t="30314"/>
          <a:stretch/>
        </p:blipFill>
        <p:spPr>
          <a:xfrm>
            <a:off x="0" y="4497001"/>
            <a:ext cx="9143999" cy="6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35848" y="2820797"/>
            <a:ext cx="1708150" cy="17081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761625" y="1028700"/>
            <a:ext cx="5591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In just a moment, the link and code for joining the Shakespeare Quiz will be displayed. Join and see what you can remember about William Shakespeare!</a:t>
            </a:r>
            <a:endParaRPr sz="1800">
              <a:solidFill>
                <a:schemeClr val="dk2"/>
              </a:solidFill>
              <a:latin typeface="Bricolage Grotesque SemiBold"/>
              <a:ea typeface="Bricolage Grotesque SemiBold"/>
              <a:cs typeface="Bricolage Grotesque SemiBold"/>
              <a:sym typeface="Bricolage Grotesque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8" y="3212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Task 1: </a:t>
            </a: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Research</a:t>
            </a: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 facts about </a:t>
            </a: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Shakespeare</a:t>
            </a:r>
            <a:endParaRPr sz="5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88400" y="2487475"/>
            <a:ext cx="8454900" cy="2333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Read and discuss these websites on Shakespeare in pairs: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 u="sng">
                <a:solidFill>
                  <a:schemeClr val="hlink"/>
                </a:solidFill>
                <a:hlinkClick r:id="rId3"/>
              </a:rPr>
              <a:t>15 top William Shakespeare facts!</a:t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 u="sng">
                <a:solidFill>
                  <a:schemeClr val="hlink"/>
                </a:solidFill>
                <a:hlinkClick r:id="rId4"/>
              </a:rPr>
              <a:t>BBC Radio 4 - Homeschool History - 11 surprising facts about William Shakespeare</a:t>
            </a:r>
            <a:r>
              <a:rPr b="1" lang="en-GB" sz="1600">
                <a:solidFill>
                  <a:schemeClr val="dk2"/>
                </a:solidFill>
              </a:rPr>
              <a:t> </a:t>
            </a:r>
            <a:endParaRPr b="1"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 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Be ready to share 1 fact with the class!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311700" y="321250"/>
            <a:ext cx="8520600" cy="94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latin typeface="Pacifico"/>
                <a:ea typeface="Pacifico"/>
                <a:cs typeface="Pacifico"/>
                <a:sym typeface="Pacifico"/>
              </a:rPr>
              <a:t>Task 2: Shakespeare’s Sonnets</a:t>
            </a:r>
            <a:endParaRPr sz="50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288400" y="1592375"/>
            <a:ext cx="8454900" cy="3228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Shakespeare was not only famous for plays like </a:t>
            </a:r>
            <a:r>
              <a:rPr b="1" i="1" lang="en-GB" sz="1800">
                <a:solidFill>
                  <a:schemeClr val="dk2"/>
                </a:solidFill>
              </a:rPr>
              <a:t>Romeo and Juliet. </a:t>
            </a:r>
            <a:r>
              <a:rPr b="1" lang="en-GB" sz="1800">
                <a:solidFill>
                  <a:schemeClr val="dk2"/>
                </a:solidFill>
              </a:rPr>
              <a:t>He also wrote many sonnets about love.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Read and explore the famous sonnet by Shakespeare on the next slide in pairs. 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Be ready to share in 10 minutes: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-GB" sz="1800">
                <a:solidFill>
                  <a:srgbClr val="9900FF"/>
                </a:solidFill>
              </a:rPr>
              <a:t>What is the poem about?</a:t>
            </a:r>
            <a:endParaRPr b="1" sz="1800">
              <a:solidFill>
                <a:srgbClr val="9900FF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-GB" sz="1800">
                <a:solidFill>
                  <a:srgbClr val="9900FF"/>
                </a:solidFill>
              </a:rPr>
              <a:t>How many lines?</a:t>
            </a:r>
            <a:endParaRPr b="1" sz="1800">
              <a:solidFill>
                <a:srgbClr val="9900FF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-GB" sz="1800">
                <a:solidFill>
                  <a:srgbClr val="9900FF"/>
                </a:solidFill>
              </a:rPr>
              <a:t>Any rhyme scheme?</a:t>
            </a:r>
            <a:endParaRPr b="1" sz="1800">
              <a:solidFill>
                <a:srgbClr val="9900FF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-GB" sz="1800">
                <a:solidFill>
                  <a:srgbClr val="9900FF"/>
                </a:solidFill>
              </a:rPr>
              <a:t>Any meter / rhythm you notice?</a:t>
            </a:r>
            <a:endParaRPr b="1" sz="1800">
              <a:solidFill>
                <a:srgbClr val="9900FF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800"/>
              <a:buChar char="-"/>
            </a:pPr>
            <a:r>
              <a:rPr b="1" lang="en-GB" sz="1800">
                <a:solidFill>
                  <a:srgbClr val="9900FF"/>
                </a:solidFill>
              </a:rPr>
              <a:t>Powerful words and images?</a:t>
            </a:r>
            <a:endParaRPr b="1" sz="180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 title="Screenshot 2025-08-12 at 7.47.3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48" y="626850"/>
            <a:ext cx="5822825" cy="42895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712850" y="65075"/>
            <a:ext cx="3986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SONNET 116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75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>
            <a:off x="146750" y="242125"/>
            <a:ext cx="1467600" cy="52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R&amp;J Prologue</a:t>
            </a:r>
            <a:endParaRPr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ctrTitle"/>
          </p:nvPr>
        </p:nvSpPr>
        <p:spPr>
          <a:xfrm>
            <a:off x="311708" y="3212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latin typeface="Pacifico"/>
                <a:ea typeface="Pacifico"/>
                <a:cs typeface="Pacifico"/>
                <a:sym typeface="Pacifico"/>
              </a:rPr>
              <a:t>Task 3: Write your own sonnet </a:t>
            </a:r>
            <a:endParaRPr sz="54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288400" y="2487475"/>
            <a:ext cx="8454900" cy="23337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Create your own Shakespearean sonnet about your favorite hobby. You can create this on paper or on a Google doc or on Canva.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Use this guide to help you follow the rules of sonnet writing: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hlink"/>
                </a:solidFill>
                <a:hlinkClick r:id="rId3"/>
              </a:rPr>
              <a:t>Poetry 101: What Is a Shakespearean Sonnet? Learn About Shakespearean Sonnets With Examples - 2025 - MasterClass</a:t>
            </a:r>
            <a:r>
              <a:rPr b="1" lang="en-GB" sz="1800">
                <a:solidFill>
                  <a:schemeClr val="dk2"/>
                </a:solidFill>
              </a:rPr>
              <a:t> 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