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5143500" cx="9144000"/>
  <p:notesSz cx="6858000" cy="9144000"/>
  <p:embeddedFontLst>
    <p:embeddedFont>
      <p:font typeface="Work Sans"/>
      <p:regular r:id="rId44"/>
      <p:bold r:id="rId45"/>
      <p:italic r:id="rId46"/>
      <p:boldItalic r:id="rId47"/>
    </p:embeddedFont>
    <p:embeddedFont>
      <p:font typeface="Open Sans"/>
      <p:regular r:id="rId48"/>
      <p:bold r:id="rId49"/>
      <p:italic r:id="rId50"/>
      <p:boldItalic r:id="rId51"/>
    </p:embeddedFont>
    <p:embeddedFont>
      <p:font typeface="Century Gothic"/>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0A372E2-AC30-4B10-928A-3073F6D0FE98}">
  <a:tblStyle styleId="{40A372E2-AC30-4B10-928A-3073F6D0FE9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0A86587F-0E0C-476B-BFD1-58F8A08A83F9}"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61E207E6-E6B0-4452-9DDD-739A7E06A36C}" styleName="Table_2">
    <a:wholeTbl>
      <a:tcTxStyle>
        <a:font>
          <a:latin typeface="Arial"/>
          <a:ea typeface="Arial"/>
          <a:cs typeface="Arial"/>
        </a:font>
        <a:srgbClr val="000000"/>
      </a:tcTxStyle>
      <a:tcStyle>
        <a:tcBdr>
          <a:left>
            <a:ln cap="flat" cmpd="sng" w="6350">
              <a:solidFill>
                <a:srgbClr val="000000"/>
              </a:solidFill>
              <a:prstDash val="solid"/>
              <a:round/>
              <a:headEnd len="sm" w="sm" type="none"/>
              <a:tailEnd len="sm" w="sm" type="none"/>
            </a:ln>
          </a:left>
          <a:right>
            <a:ln cap="flat" cmpd="sng" w="6350">
              <a:solidFill>
                <a:srgbClr val="000000"/>
              </a:solidFill>
              <a:prstDash val="solid"/>
              <a:round/>
              <a:headEnd len="sm" w="sm" type="none"/>
              <a:tailEnd len="sm" w="sm" type="none"/>
            </a:ln>
          </a:right>
          <a:top>
            <a:ln cap="flat" cmpd="sng" w="6350">
              <a:solidFill>
                <a:srgbClr val="000000"/>
              </a:solidFill>
              <a:prstDash val="solid"/>
              <a:round/>
              <a:headEnd len="sm" w="sm" type="none"/>
              <a:tailEnd len="sm" w="sm" type="none"/>
            </a:ln>
          </a:top>
          <a:bottom>
            <a:ln cap="flat" cmpd="sng" w="6350">
              <a:solidFill>
                <a:srgbClr val="000000"/>
              </a:solidFill>
              <a:prstDash val="solid"/>
              <a:round/>
              <a:headEnd len="sm" w="sm" type="none"/>
              <a:tailEnd len="sm" w="sm" type="none"/>
            </a:ln>
          </a:bottom>
          <a:insideH>
            <a:ln cap="flat" cmpd="sng" w="6350">
              <a:solidFill>
                <a:srgbClr val="000000"/>
              </a:solidFill>
              <a:prstDash val="solid"/>
              <a:round/>
              <a:headEnd len="sm" w="sm" type="none"/>
              <a:tailEnd len="sm" w="sm" type="none"/>
            </a:ln>
          </a:insideH>
          <a:insideV>
            <a:ln cap="flat" cmpd="sng" w="635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font" Target="fonts/WorkSans-regular.fntdata"/><Relationship Id="rId43" Type="http://schemas.openxmlformats.org/officeDocument/2006/relationships/slide" Target="slides/slide37.xml"/><Relationship Id="rId46" Type="http://schemas.openxmlformats.org/officeDocument/2006/relationships/font" Target="fonts/WorkSans-italic.fntdata"/><Relationship Id="rId45" Type="http://schemas.openxmlformats.org/officeDocument/2006/relationships/font" Target="fonts/WorkSa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OpenSans-regular.fntdata"/><Relationship Id="rId47" Type="http://schemas.openxmlformats.org/officeDocument/2006/relationships/font" Target="fonts/WorkSans-boldItalic.fntdata"/><Relationship Id="rId49" Type="http://schemas.openxmlformats.org/officeDocument/2006/relationships/font" Target="fonts/OpenSans-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OpenSans-boldItalic.fntdata"/><Relationship Id="rId50" Type="http://schemas.openxmlformats.org/officeDocument/2006/relationships/font" Target="fonts/OpenSans-italic.fntdata"/><Relationship Id="rId53" Type="http://schemas.openxmlformats.org/officeDocument/2006/relationships/font" Target="fonts/CenturyGothic-bold.fntdata"/><Relationship Id="rId52" Type="http://schemas.openxmlformats.org/officeDocument/2006/relationships/font" Target="fonts/CenturyGothic-regular.fntdata"/><Relationship Id="rId11" Type="http://schemas.openxmlformats.org/officeDocument/2006/relationships/slide" Target="slides/slide5.xml"/><Relationship Id="rId55" Type="http://schemas.openxmlformats.org/officeDocument/2006/relationships/font" Target="fonts/CenturyGothic-boldItalic.fntdata"/><Relationship Id="rId10" Type="http://schemas.openxmlformats.org/officeDocument/2006/relationships/slide" Target="slides/slide4.xml"/><Relationship Id="rId54" Type="http://schemas.openxmlformats.org/officeDocument/2006/relationships/font" Target="fonts/CenturyGothic-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CMAJU0WoQuobKi7_hQOR6_6IMRZsOJhEs4x-4uKGTo0/edit#heading=h.gjdgxs" TargetMode="External"/><Relationship Id="rId3" Type="http://schemas.openxmlformats.org/officeDocument/2006/relationships/hyperlink" Target="https://docs.google.com/document/d/1ilwCK06CMOlaOyCMFPjARpeY-DgvUPTUiI6DpRpQz1Q/edit"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ff56e9d766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ff56e9d766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17a85aec48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17a85aec48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17a85aec48e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17a85aec48e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17a85aec48e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17a85aec48e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7a85aec48e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7a85aec48e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17a85aec48e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17a85aec48e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Inelastic - cigarettes, petrol, rice.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17b198ae33e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17b198ae33e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17b198ae33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17b198ae33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Cut this out.</a:t>
            </a:r>
            <a:r>
              <a:rPr lang="en-GB" u="sng">
                <a:solidFill>
                  <a:schemeClr val="hlink"/>
                </a:solidFill>
                <a:hlinkClick r:id="rId2"/>
              </a:rPr>
              <a:t>https://docs.google.com/document/d/1CMAJU0WoQuobKi7_hQOR6_6IMRZsOJhEs4x-4uKGTo0/edit#heading=h.gjdgxs</a:t>
            </a:r>
            <a:r>
              <a:rPr lang="en-GB"/>
              <a:t>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Easier version - print these tables - have words on the board. </a:t>
            </a:r>
            <a:r>
              <a:rPr lang="en-GB" u="sng">
                <a:solidFill>
                  <a:schemeClr val="hlink"/>
                </a:solidFill>
                <a:hlinkClick r:id="rId3"/>
              </a:rPr>
              <a:t>https://docs.google.com/document/d/1ilwCK06CMOlaOyCMFPjARpeY-DgvUPTUiI6DpRpQz1Q/edit</a:t>
            </a:r>
            <a:r>
              <a:rPr lang="en-GB"/>
              <a:t>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7d80dede9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17d80dede9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17d80dede99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17d80dede99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17d80dede99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17d80dede99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7d80dede99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17d80dede99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17d80dede99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17d80dede99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h65f43e3b00f4117c_1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h65f43e3b00f4117c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h65f43e3b00f4117c_1_4: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h65f43e3b00f4117c_1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h65f43e3b00f4117c_1_8: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h65f43e3b00f4117c_1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h65f43e3b00f4117c_1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3" name="Google Shape;203;h65f43e3b00f4117c_1_13: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h65f43e3b00f4117c_1_13:notes"/>
          <p:cNvSpPr txBox="1"/>
          <p:nvPr>
            <p:ph idx="12" type="sldNum"/>
          </p:nvPr>
        </p:nvSpPr>
        <p:spPr>
          <a:xfrm>
            <a:off x="3884613" y="8685213"/>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17d80dede99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17d80dede99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17d80dede99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17d80dede99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17d80dede99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17d80dede99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17d80dede99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17d80dede99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17d80dede99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17d80dede99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rgbClr val="222222"/>
              </a:solidFill>
              <a:highlight>
                <a:srgbClr val="FFFFFF"/>
              </a:highlight>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17d80dede99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17d80dede99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17d80dede99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17d80dede99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rgbClr val="222222"/>
              </a:solidFill>
              <a:highlight>
                <a:srgbClr val="FFFFFF"/>
              </a:highlight>
            </a:endParaRPr>
          </a:p>
          <a:p>
            <a:pPr indent="0" lvl="0" marL="0" rtl="0" algn="l">
              <a:spcBef>
                <a:spcPts val="0"/>
              </a:spcBef>
              <a:spcAft>
                <a:spcPts val="0"/>
              </a:spcAft>
              <a:buNone/>
            </a:pPr>
            <a:r>
              <a:t/>
            </a:r>
            <a:endParaRPr sz="1200">
              <a:solidFill>
                <a:srgbClr val="222222"/>
              </a:solidFill>
              <a:highlight>
                <a:srgbClr val="FFFFFF"/>
              </a:highlight>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17d80dede99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17d80dede99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17d80dede99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17d80dede99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rgbClr val="222222"/>
              </a:solidFill>
              <a:highlight>
                <a:srgbClr val="FFFFFF"/>
              </a:highlight>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17d80dede99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17d80dede99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9c5614382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29c5614382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19f49d816b8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19f49d816b8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19f49d816b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19f49d816b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17d80dede99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17d80dede99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17d80dede99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17d80dede99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19f49d816b8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19f49d816b8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17d80dede99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17d80dede99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17d80dede99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17d80dede99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19f49d816b8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19f49d816b8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2"/>
          <p:cNvSpPr txBox="1"/>
          <p:nvPr>
            <p:ph type="ctrTitle"/>
          </p:nvPr>
        </p:nvSpPr>
        <p:spPr>
          <a:xfrm>
            <a:off x="311708" y="8969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5" name="Google Shape;15;p2"/>
          <p:cNvSpPr txBox="1"/>
          <p:nvPr>
            <p:ph idx="1" type="subTitle"/>
          </p:nvPr>
        </p:nvSpPr>
        <p:spPr>
          <a:xfrm>
            <a:off x="311700" y="31389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p2"/>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23" name="Google Shape;23;p4"/>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28" name="Google Shape;28;p5"/>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 name="Google Shape;31;p6"/>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35" name="Google Shape;35;p7"/>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8" name="Google Shape;38;p8"/>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463475"/>
            <a:ext cx="4572000" cy="4224900"/>
          </a:xfrm>
          <a:prstGeom prst="rect">
            <a:avLst/>
          </a:prstGeom>
          <a:solidFill>
            <a:srgbClr val="DFFB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44" name="Google Shape;44;p9"/>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42900" lvl="1" marL="914400" algn="ctr">
              <a:spcBef>
                <a:spcPts val="0"/>
              </a:spcBef>
              <a:spcAft>
                <a:spcPts val="0"/>
              </a:spcAft>
              <a:buSzPts val="1800"/>
              <a:buChar char="○"/>
              <a:defRPr sz="1800"/>
            </a:lvl2pPr>
            <a:lvl3pPr indent="-342900" lvl="2" marL="1371600" algn="ctr">
              <a:spcBef>
                <a:spcPts val="0"/>
              </a:spcBef>
              <a:spcAft>
                <a:spcPts val="0"/>
              </a:spcAft>
              <a:buSzPts val="1800"/>
              <a:buChar char="■"/>
              <a:defRPr sz="1800"/>
            </a:lvl3pPr>
            <a:lvl4pPr indent="-342900" lvl="3" marL="1828800" algn="ctr">
              <a:spcBef>
                <a:spcPts val="0"/>
              </a:spcBef>
              <a:spcAft>
                <a:spcPts val="0"/>
              </a:spcAft>
              <a:buSzPts val="1800"/>
              <a:buChar char="●"/>
              <a:defRPr sz="1800"/>
            </a:lvl4pPr>
            <a:lvl5pPr indent="-342900" lvl="4" marL="2286000" algn="ctr">
              <a:spcBef>
                <a:spcPts val="0"/>
              </a:spcBef>
              <a:spcAft>
                <a:spcPts val="0"/>
              </a:spcAft>
              <a:buSzPts val="1800"/>
              <a:buChar char="○"/>
              <a:defRPr sz="1800"/>
            </a:lvl5pPr>
            <a:lvl6pPr indent="-342900" lvl="5" marL="2743200" algn="ctr">
              <a:spcBef>
                <a:spcPts val="0"/>
              </a:spcBef>
              <a:spcAft>
                <a:spcPts val="0"/>
              </a:spcAft>
              <a:buSzPts val="1800"/>
              <a:buChar char="■"/>
              <a:defRPr sz="1800"/>
            </a:lvl6pPr>
            <a:lvl7pPr indent="-342900" lvl="6" marL="3200400" algn="ctr">
              <a:spcBef>
                <a:spcPts val="0"/>
              </a:spcBef>
              <a:spcAft>
                <a:spcPts val="0"/>
              </a:spcAft>
              <a:buSzPts val="1800"/>
              <a:buChar char="●"/>
              <a:defRPr sz="1800"/>
            </a:lvl7pPr>
            <a:lvl8pPr indent="-342900" lvl="7" marL="3657600" algn="ctr">
              <a:spcBef>
                <a:spcPts val="0"/>
              </a:spcBef>
              <a:spcAft>
                <a:spcPts val="0"/>
              </a:spcAft>
              <a:buSzPts val="1800"/>
              <a:buChar char="○"/>
              <a:defRPr sz="1800"/>
            </a:lvl8pPr>
            <a:lvl9pPr indent="-342900" lvl="8" marL="4114800" algn="ctr">
              <a:spcBef>
                <a:spcPts val="0"/>
              </a:spcBef>
              <a:spcAft>
                <a:spcPts val="0"/>
              </a:spcAft>
              <a:buSzPts val="1800"/>
              <a:buChar char="■"/>
              <a:defRPr sz="1800"/>
            </a:lvl9pPr>
          </a:lstStyle>
          <a:p/>
        </p:txBody>
      </p:sp>
      <p:sp>
        <p:nvSpPr>
          <p:cNvPr id="51" name="Google Shape;51;p11"/>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4" name="Shape 54"/>
        <p:cNvGrpSpPr/>
        <p:nvPr/>
      </p:nvGrpSpPr>
      <p:grpSpPr>
        <a:xfrm>
          <a:off x="0" y="0"/>
          <a:ext cx="0" cy="0"/>
          <a:chOff x="0" y="0"/>
          <a:chExt cx="0" cy="0"/>
        </a:xfrm>
      </p:grpSpPr>
      <p:sp>
        <p:nvSpPr>
          <p:cNvPr id="55" name="Google Shape;55;p13"/>
          <p:cNvSpPr txBox="1"/>
          <p:nvPr>
            <p:ph type="title"/>
          </p:nvPr>
        </p:nvSpPr>
        <p:spPr>
          <a:xfrm>
            <a:off x="0" y="57150"/>
            <a:ext cx="91440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24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56" name="Google Shape;56;p13"/>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7" name="Google Shape;57;p13"/>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58" name="Google Shape;58;p13"/>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sz="1300">
                <a:solidFill>
                  <a:schemeClr val="dk1"/>
                </a:solidFill>
                <a:latin typeface="Arial"/>
                <a:ea typeface="Arial"/>
                <a:cs typeface="Arial"/>
                <a:sym typeface="Arial"/>
              </a:defRPr>
            </a:lvl1pPr>
            <a:lvl2pPr lvl="1">
              <a:buNone/>
              <a:defRPr sz="1300">
                <a:solidFill>
                  <a:schemeClr val="dk1"/>
                </a:solidFill>
                <a:latin typeface="Arial"/>
                <a:ea typeface="Arial"/>
                <a:cs typeface="Arial"/>
                <a:sym typeface="Arial"/>
              </a:defRPr>
            </a:lvl2pPr>
            <a:lvl3pPr lvl="2">
              <a:buNone/>
              <a:defRPr sz="1300">
                <a:solidFill>
                  <a:schemeClr val="dk1"/>
                </a:solidFill>
                <a:latin typeface="Arial"/>
                <a:ea typeface="Arial"/>
                <a:cs typeface="Arial"/>
                <a:sym typeface="Arial"/>
              </a:defRPr>
            </a:lvl3pPr>
            <a:lvl4pPr lvl="3">
              <a:buNone/>
              <a:defRPr sz="1300">
                <a:solidFill>
                  <a:schemeClr val="dk1"/>
                </a:solidFill>
                <a:latin typeface="Arial"/>
                <a:ea typeface="Arial"/>
                <a:cs typeface="Arial"/>
                <a:sym typeface="Arial"/>
              </a:defRPr>
            </a:lvl4pPr>
            <a:lvl5pPr lvl="4">
              <a:buNone/>
              <a:defRPr sz="1300">
                <a:solidFill>
                  <a:schemeClr val="dk1"/>
                </a:solidFill>
                <a:latin typeface="Arial"/>
                <a:ea typeface="Arial"/>
                <a:cs typeface="Arial"/>
                <a:sym typeface="Arial"/>
              </a:defRPr>
            </a:lvl5pPr>
            <a:lvl6pPr lvl="5">
              <a:buNone/>
              <a:defRPr sz="1300">
                <a:solidFill>
                  <a:schemeClr val="dk1"/>
                </a:solidFill>
                <a:latin typeface="Arial"/>
                <a:ea typeface="Arial"/>
                <a:cs typeface="Arial"/>
                <a:sym typeface="Arial"/>
              </a:defRPr>
            </a:lvl6pPr>
            <a:lvl7pPr lvl="6">
              <a:buNone/>
              <a:defRPr sz="1300">
                <a:solidFill>
                  <a:schemeClr val="dk1"/>
                </a:solidFill>
                <a:latin typeface="Arial"/>
                <a:ea typeface="Arial"/>
                <a:cs typeface="Arial"/>
                <a:sym typeface="Arial"/>
              </a:defRPr>
            </a:lvl7pPr>
            <a:lvl8pPr lvl="7">
              <a:buNone/>
              <a:defRPr sz="1300">
                <a:solidFill>
                  <a:schemeClr val="dk1"/>
                </a:solidFill>
                <a:latin typeface="Arial"/>
                <a:ea typeface="Arial"/>
                <a:cs typeface="Arial"/>
                <a:sym typeface="Arial"/>
              </a:defRPr>
            </a:lvl8pPr>
            <a:lvl9pPr lvl="8">
              <a:buNone/>
              <a:defRPr sz="13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2 Content" type="txAndTwoObj">
  <p:cSld name="TEXT_AND_TWO_OBJECTS">
    <p:spTree>
      <p:nvGrpSpPr>
        <p:cNvPr id="59" name="Shape 59"/>
        <p:cNvGrpSpPr/>
        <p:nvPr/>
      </p:nvGrpSpPr>
      <p:grpSpPr>
        <a:xfrm>
          <a:off x="0" y="0"/>
          <a:ext cx="0" cy="0"/>
          <a:chOff x="0" y="0"/>
          <a:chExt cx="0" cy="0"/>
        </a:xfrm>
      </p:grpSpPr>
      <p:sp>
        <p:nvSpPr>
          <p:cNvPr id="60" name="Google Shape;60;p14"/>
          <p:cNvSpPr txBox="1"/>
          <p:nvPr>
            <p:ph type="title"/>
          </p:nvPr>
        </p:nvSpPr>
        <p:spPr>
          <a:xfrm>
            <a:off x="0" y="57150"/>
            <a:ext cx="9144000" cy="857400"/>
          </a:xfrm>
          <a:prstGeom prst="rect">
            <a:avLst/>
          </a:prstGeom>
          <a:noFill/>
          <a:ln>
            <a:noFill/>
          </a:ln>
        </p:spPr>
        <p:txBody>
          <a:bodyPr anchorCtr="0" anchor="ctr" bIns="45700" lIns="91425" spcFirstLastPara="1" rIns="91425" wrap="square" tIns="45700">
            <a:normAutofit/>
          </a:bodyPr>
          <a:lstStyle>
            <a:lvl1pPr lvl="0" rtl="0" algn="ctr">
              <a:spcBef>
                <a:spcPts val="0"/>
              </a:spcBef>
              <a:spcAft>
                <a:spcPts val="0"/>
              </a:spcAft>
              <a:buSzPts val="24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61" name="Google Shape;61;p14"/>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2" name="Google Shape;62;p14"/>
          <p:cNvSpPr txBox="1"/>
          <p:nvPr>
            <p:ph idx="2" type="body"/>
          </p:nvPr>
        </p:nvSpPr>
        <p:spPr>
          <a:xfrm>
            <a:off x="4648200" y="1200150"/>
            <a:ext cx="4038600" cy="16395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3" name="Google Shape;63;p14"/>
          <p:cNvSpPr txBox="1"/>
          <p:nvPr>
            <p:ph idx="3" type="body"/>
          </p:nvPr>
        </p:nvSpPr>
        <p:spPr>
          <a:xfrm>
            <a:off x="4648200" y="2953941"/>
            <a:ext cx="4038600" cy="16407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64" name="Google Shape;64;p14"/>
          <p:cNvSpPr txBox="1"/>
          <p:nvPr>
            <p:ph idx="12" type="sldNum"/>
          </p:nvPr>
        </p:nvSpPr>
        <p:spPr>
          <a:xfrm>
            <a:off x="8556784" y="4749851"/>
            <a:ext cx="548700" cy="393600"/>
          </a:xfrm>
          <a:prstGeom prst="rect">
            <a:avLst/>
          </a:prstGeom>
        </p:spPr>
        <p:txBody>
          <a:bodyPr anchorCtr="0" anchor="t" bIns="91425" lIns="91425" spcFirstLastPara="1" rIns="91425" wrap="square" tIns="91425">
            <a:noAutofit/>
          </a:bodyPr>
          <a:lstStyle>
            <a:lvl1pPr lvl="0">
              <a:buNone/>
              <a:defRPr sz="1300">
                <a:solidFill>
                  <a:schemeClr val="dk1"/>
                </a:solidFill>
                <a:latin typeface="Arial"/>
                <a:ea typeface="Arial"/>
                <a:cs typeface="Arial"/>
                <a:sym typeface="Arial"/>
              </a:defRPr>
            </a:lvl1pPr>
            <a:lvl2pPr lvl="1">
              <a:buNone/>
              <a:defRPr sz="1300">
                <a:solidFill>
                  <a:schemeClr val="dk1"/>
                </a:solidFill>
                <a:latin typeface="Arial"/>
                <a:ea typeface="Arial"/>
                <a:cs typeface="Arial"/>
                <a:sym typeface="Arial"/>
              </a:defRPr>
            </a:lvl2pPr>
            <a:lvl3pPr lvl="2">
              <a:buNone/>
              <a:defRPr sz="1300">
                <a:solidFill>
                  <a:schemeClr val="dk1"/>
                </a:solidFill>
                <a:latin typeface="Arial"/>
                <a:ea typeface="Arial"/>
                <a:cs typeface="Arial"/>
                <a:sym typeface="Arial"/>
              </a:defRPr>
            </a:lvl3pPr>
            <a:lvl4pPr lvl="3">
              <a:buNone/>
              <a:defRPr sz="1300">
                <a:solidFill>
                  <a:schemeClr val="dk1"/>
                </a:solidFill>
                <a:latin typeface="Arial"/>
                <a:ea typeface="Arial"/>
                <a:cs typeface="Arial"/>
                <a:sym typeface="Arial"/>
              </a:defRPr>
            </a:lvl4pPr>
            <a:lvl5pPr lvl="4">
              <a:buNone/>
              <a:defRPr sz="1300">
                <a:solidFill>
                  <a:schemeClr val="dk1"/>
                </a:solidFill>
                <a:latin typeface="Arial"/>
                <a:ea typeface="Arial"/>
                <a:cs typeface="Arial"/>
                <a:sym typeface="Arial"/>
              </a:defRPr>
            </a:lvl5pPr>
            <a:lvl6pPr lvl="5">
              <a:buNone/>
              <a:defRPr sz="1300">
                <a:solidFill>
                  <a:schemeClr val="dk1"/>
                </a:solidFill>
                <a:latin typeface="Arial"/>
                <a:ea typeface="Arial"/>
                <a:cs typeface="Arial"/>
                <a:sym typeface="Arial"/>
              </a:defRPr>
            </a:lvl6pPr>
            <a:lvl7pPr lvl="6">
              <a:buNone/>
              <a:defRPr sz="1300">
                <a:solidFill>
                  <a:schemeClr val="dk1"/>
                </a:solidFill>
                <a:latin typeface="Arial"/>
                <a:ea typeface="Arial"/>
                <a:cs typeface="Arial"/>
                <a:sym typeface="Arial"/>
              </a:defRPr>
            </a:lvl7pPr>
            <a:lvl8pPr lvl="7">
              <a:buNone/>
              <a:defRPr sz="1300">
                <a:solidFill>
                  <a:schemeClr val="dk1"/>
                </a:solidFill>
                <a:latin typeface="Arial"/>
                <a:ea typeface="Arial"/>
                <a:cs typeface="Arial"/>
                <a:sym typeface="Arial"/>
              </a:defRPr>
            </a:lvl8pPr>
            <a:lvl9pPr lvl="8">
              <a:buNone/>
              <a:defRPr sz="13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theme" Target="../theme/theme1.xml"/><Relationship Id="rId14" Type="http://schemas.openxmlformats.org/officeDocument/2006/relationships/slideLayout" Target="../slideLayouts/slideLayout1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50" y="0"/>
            <a:ext cx="9144000" cy="462600"/>
          </a:xfrm>
          <a:prstGeom prst="rect">
            <a:avLst/>
          </a:prstGeom>
          <a:solidFill>
            <a:srgbClr val="16B9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1"/>
          <p:cNvSpPr/>
          <p:nvPr/>
        </p:nvSpPr>
        <p:spPr>
          <a:xfrm>
            <a:off x="0" y="4685971"/>
            <a:ext cx="9144000" cy="462600"/>
          </a:xfrm>
          <a:prstGeom prst="rect">
            <a:avLst/>
          </a:prstGeom>
          <a:solidFill>
            <a:srgbClr val="16B9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 name="Google Shape;8;p1"/>
          <p:cNvSpPr txBox="1"/>
          <p:nvPr>
            <p:ph type="title"/>
          </p:nvPr>
        </p:nvSpPr>
        <p:spPr>
          <a:xfrm>
            <a:off x="311700" y="566718"/>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400"/>
              <a:buFont typeface="Open Sans"/>
              <a:buNone/>
              <a:defRPr sz="2400">
                <a:solidFill>
                  <a:schemeClr val="dk1"/>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9" name="Google Shape;9;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42900" lvl="1" marL="9144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2pPr>
            <a:lvl3pPr indent="-342900" lvl="2" marL="13716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3pPr>
            <a:lvl4pPr indent="-342900" lvl="3" marL="18288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4pPr>
            <a:lvl5pPr indent="-342900" lvl="4" marL="22860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5pPr>
            <a:lvl6pPr indent="-342900" lvl="5" marL="2743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6pPr>
            <a:lvl7pPr indent="-342900" lvl="6" marL="32004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7pPr>
            <a:lvl8pPr indent="-342900" lvl="7" marL="36576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8pPr>
            <a:lvl9pPr indent="-342900" lvl="8" marL="41148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9pPr>
          </a:lstStyle>
          <a:p/>
        </p:txBody>
      </p:sp>
      <p:sp>
        <p:nvSpPr>
          <p:cNvPr id="10" name="Google Shape;10;p1"/>
          <p:cNvSpPr txBox="1"/>
          <p:nvPr>
            <p:ph idx="12" type="sldNum"/>
          </p:nvPr>
        </p:nvSpPr>
        <p:spPr>
          <a:xfrm>
            <a:off x="8472458" y="4724253"/>
            <a:ext cx="548700" cy="393600"/>
          </a:xfrm>
          <a:prstGeom prst="rect">
            <a:avLst/>
          </a:prstGeom>
          <a:noFill/>
          <a:ln>
            <a:noFill/>
          </a:ln>
        </p:spPr>
        <p:txBody>
          <a:bodyPr anchorCtr="0" anchor="ctr" bIns="91425" lIns="91425" spcFirstLastPara="1" rIns="91425" wrap="square" tIns="91425">
            <a:noAutofit/>
          </a:bodyPr>
          <a:lstStyle>
            <a:lvl1pPr lvl="0" algn="r">
              <a:buNone/>
              <a:defRPr>
                <a:solidFill>
                  <a:schemeClr val="lt1"/>
                </a:solidFill>
                <a:latin typeface="Work Sans"/>
                <a:ea typeface="Work Sans"/>
                <a:cs typeface="Work Sans"/>
                <a:sym typeface="Work Sans"/>
              </a:defRPr>
            </a:lvl1pPr>
            <a:lvl2pPr lvl="1" algn="r">
              <a:buNone/>
              <a:defRPr>
                <a:solidFill>
                  <a:schemeClr val="lt1"/>
                </a:solidFill>
                <a:latin typeface="Work Sans"/>
                <a:ea typeface="Work Sans"/>
                <a:cs typeface="Work Sans"/>
                <a:sym typeface="Work Sans"/>
              </a:defRPr>
            </a:lvl2pPr>
            <a:lvl3pPr lvl="2" algn="r">
              <a:buNone/>
              <a:defRPr>
                <a:solidFill>
                  <a:schemeClr val="lt1"/>
                </a:solidFill>
                <a:latin typeface="Work Sans"/>
                <a:ea typeface="Work Sans"/>
                <a:cs typeface="Work Sans"/>
                <a:sym typeface="Work Sans"/>
              </a:defRPr>
            </a:lvl3pPr>
            <a:lvl4pPr lvl="3" algn="r">
              <a:buNone/>
              <a:defRPr>
                <a:solidFill>
                  <a:schemeClr val="lt1"/>
                </a:solidFill>
                <a:latin typeface="Work Sans"/>
                <a:ea typeface="Work Sans"/>
                <a:cs typeface="Work Sans"/>
                <a:sym typeface="Work Sans"/>
              </a:defRPr>
            </a:lvl4pPr>
            <a:lvl5pPr lvl="4" algn="r">
              <a:buNone/>
              <a:defRPr>
                <a:solidFill>
                  <a:schemeClr val="lt1"/>
                </a:solidFill>
                <a:latin typeface="Work Sans"/>
                <a:ea typeface="Work Sans"/>
                <a:cs typeface="Work Sans"/>
                <a:sym typeface="Work Sans"/>
              </a:defRPr>
            </a:lvl5pPr>
            <a:lvl6pPr lvl="5" algn="r">
              <a:buNone/>
              <a:defRPr>
                <a:solidFill>
                  <a:schemeClr val="lt1"/>
                </a:solidFill>
                <a:latin typeface="Work Sans"/>
                <a:ea typeface="Work Sans"/>
                <a:cs typeface="Work Sans"/>
                <a:sym typeface="Work Sans"/>
              </a:defRPr>
            </a:lvl6pPr>
            <a:lvl7pPr lvl="6" algn="r">
              <a:buNone/>
              <a:defRPr>
                <a:solidFill>
                  <a:schemeClr val="lt1"/>
                </a:solidFill>
                <a:latin typeface="Work Sans"/>
                <a:ea typeface="Work Sans"/>
                <a:cs typeface="Work Sans"/>
                <a:sym typeface="Work Sans"/>
              </a:defRPr>
            </a:lvl7pPr>
            <a:lvl8pPr lvl="7" algn="r">
              <a:buNone/>
              <a:defRPr>
                <a:solidFill>
                  <a:schemeClr val="lt1"/>
                </a:solidFill>
                <a:latin typeface="Work Sans"/>
                <a:ea typeface="Work Sans"/>
                <a:cs typeface="Work Sans"/>
                <a:sym typeface="Work Sans"/>
              </a:defRPr>
            </a:lvl8pPr>
            <a:lvl9pPr lvl="8" algn="r">
              <a:buNone/>
              <a:defRPr>
                <a:solidFill>
                  <a:schemeClr val="lt1"/>
                </a:solidFill>
                <a:latin typeface="Work Sans"/>
                <a:ea typeface="Work Sans"/>
                <a:cs typeface="Work Sans"/>
                <a:sym typeface="Work Sans"/>
              </a:defRPr>
            </a:lvl9pPr>
          </a:lstStyle>
          <a:p>
            <a:pPr indent="0" lvl="0" marL="0" rtl="0" algn="r">
              <a:spcBef>
                <a:spcPts val="0"/>
              </a:spcBef>
              <a:spcAft>
                <a:spcPts val="0"/>
              </a:spcAft>
              <a:buNone/>
            </a:pPr>
            <a:fld id="{00000000-1234-1234-1234-123412341234}" type="slidenum">
              <a:rPr lang="en-GB"/>
              <a:t>‹#›</a:t>
            </a:fld>
            <a:endParaRPr/>
          </a:p>
        </p:txBody>
      </p:sp>
      <p:sp>
        <p:nvSpPr>
          <p:cNvPr id="11" name="Google Shape;11;p1"/>
          <p:cNvSpPr txBox="1"/>
          <p:nvPr/>
        </p:nvSpPr>
        <p:spPr>
          <a:xfrm>
            <a:off x="2395950" y="4720950"/>
            <a:ext cx="4352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solidFill>
                  <a:schemeClr val="lt1"/>
                </a:solidFill>
                <a:latin typeface="Work Sans"/>
                <a:ea typeface="Work Sans"/>
                <a:cs typeface="Work Sans"/>
                <a:sym typeface="Work Sans"/>
              </a:rPr>
              <a:t>IGCSE Economics</a:t>
            </a:r>
            <a:endParaRPr>
              <a:solidFill>
                <a:schemeClr val="lt1"/>
              </a:solidFill>
              <a:latin typeface="Work Sans"/>
              <a:ea typeface="Work Sans"/>
              <a:cs typeface="Work Sans"/>
              <a:sym typeface="Work Sans"/>
            </a:endParaRPr>
          </a:p>
        </p:txBody>
      </p:sp>
      <p:pic>
        <p:nvPicPr>
          <p:cNvPr id="12" name="Google Shape;12;p1"/>
          <p:cNvPicPr preferRelativeResize="0"/>
          <p:nvPr/>
        </p:nvPicPr>
        <p:blipFill>
          <a:blip r:embed="rId1">
            <a:alphaModFix/>
          </a:blip>
          <a:stretch>
            <a:fillRect/>
          </a:stretch>
        </p:blipFill>
        <p:spPr>
          <a:xfrm>
            <a:off x="62197" y="4745150"/>
            <a:ext cx="327963" cy="34424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2.jpg"/><Relationship Id="rId4" Type="http://schemas.openxmlformats.org/officeDocument/2006/relationships/image" Target="../media/image11.jpg"/><Relationship Id="rId5" Type="http://schemas.openxmlformats.org/officeDocument/2006/relationships/image" Target="../media/image8.jpg"/><Relationship Id="rId6" Type="http://schemas.openxmlformats.org/officeDocument/2006/relationships/image" Target="../media/image1.jpg"/><Relationship Id="rId7"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hyperlink" Target="https://docs.google.com/document/d/1p9I7r_pdewfAH8qr7iiEp7PLPrupkvtL8ZfWlyCIlrk/edit?usp=sharin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docs.google.com/document/d/19MzKSvkHQNz62_yZblOxz5NXg97eNiU8ZbvV3ALtNqI/edit?usp=sharing"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24.png"/><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9.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hyperlink" Target="https://docs.google.com/document/d/1u_gaYLcpYc5fw1woylU6q9678omP7uPmJWoksFwzL1A/edit?usp=sharing"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7.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idx="1" type="subTitle"/>
          </p:nvPr>
        </p:nvSpPr>
        <p:spPr>
          <a:xfrm>
            <a:off x="311700" y="36723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GB"/>
              <a:t>1.1.4 Elasticity</a:t>
            </a:r>
            <a:endParaRPr/>
          </a:p>
        </p:txBody>
      </p:sp>
      <p:sp>
        <p:nvSpPr>
          <p:cNvPr id="70" name="Google Shape;70;p15"/>
          <p:cNvSpPr txBox="1"/>
          <p:nvPr>
            <p:ph type="ctrTitle"/>
          </p:nvPr>
        </p:nvSpPr>
        <p:spPr>
          <a:xfrm>
            <a:off x="13" y="1430375"/>
            <a:ext cx="9144000" cy="2052600"/>
          </a:xfrm>
          <a:prstGeom prst="rect">
            <a:avLst/>
          </a:prstGeom>
          <a:solidFill>
            <a:srgbClr val="DFFBFC"/>
          </a:solidFill>
        </p:spPr>
        <p:txBody>
          <a:bodyPr anchorCtr="0" anchor="ctr" bIns="91425" lIns="91425" spcFirstLastPara="1" rIns="91425" wrap="square" tIns="91425">
            <a:normAutofit/>
          </a:bodyPr>
          <a:lstStyle/>
          <a:p>
            <a:pPr indent="0" lvl="0" marL="0" rtl="0" algn="ctr">
              <a:spcBef>
                <a:spcPts val="0"/>
              </a:spcBef>
              <a:spcAft>
                <a:spcPts val="0"/>
              </a:spcAft>
              <a:buNone/>
            </a:pPr>
            <a:r>
              <a:rPr lang="en-GB"/>
              <a:t>Price Elasticity of Demand (PED)</a:t>
            </a:r>
            <a:endParaRPr/>
          </a:p>
        </p:txBody>
      </p:sp>
      <p:sp>
        <p:nvSpPr>
          <p:cNvPr id="71" name="Google Shape;71;p15"/>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72" name="Google Shape;72;p15"/>
          <p:cNvPicPr preferRelativeResize="0"/>
          <p:nvPr/>
        </p:nvPicPr>
        <p:blipFill>
          <a:blip r:embed="rId3">
            <a:alphaModFix/>
          </a:blip>
          <a:stretch>
            <a:fillRect/>
          </a:stretch>
        </p:blipFill>
        <p:spPr>
          <a:xfrm>
            <a:off x="311700" y="3567027"/>
            <a:ext cx="675600" cy="933000"/>
          </a:xfrm>
          <a:prstGeom prst="roundRect">
            <a:avLst>
              <a:gd fmla="val 48384" name="adj"/>
            </a:avLst>
          </a:prstGeom>
          <a:noFill/>
          <a:ln>
            <a:noFill/>
          </a:ln>
        </p:spPr>
      </p:pic>
      <p:pic>
        <p:nvPicPr>
          <p:cNvPr id="73" name="Google Shape;73;p15"/>
          <p:cNvPicPr preferRelativeResize="0"/>
          <p:nvPr/>
        </p:nvPicPr>
        <p:blipFill>
          <a:blip r:embed="rId3">
            <a:alphaModFix/>
          </a:blip>
          <a:stretch>
            <a:fillRect/>
          </a:stretch>
        </p:blipFill>
        <p:spPr>
          <a:xfrm>
            <a:off x="8156700" y="3567027"/>
            <a:ext cx="675600" cy="933000"/>
          </a:xfrm>
          <a:prstGeom prst="roundRect">
            <a:avLst>
              <a:gd fmla="val 48384" name="adj"/>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p>
            <a:pPr indent="-257175" lvl="0" marL="269999" rtl="0" algn="l">
              <a:spcBef>
                <a:spcPts val="0"/>
              </a:spcBef>
              <a:spcAft>
                <a:spcPts val="0"/>
              </a:spcAft>
              <a:buSzPts val="1800"/>
              <a:buChar char="●"/>
            </a:pPr>
            <a:r>
              <a:rPr lang="en-GB"/>
              <a:t>Definition of PED.</a:t>
            </a:r>
            <a:endParaRPr/>
          </a:p>
          <a:p>
            <a:pPr indent="-257175" lvl="0" marL="269999" rtl="0" algn="l">
              <a:spcBef>
                <a:spcPts val="0"/>
              </a:spcBef>
              <a:spcAft>
                <a:spcPts val="0"/>
              </a:spcAft>
              <a:buSzPts val="1800"/>
              <a:buChar char="●"/>
            </a:pPr>
            <a:r>
              <a:rPr lang="en-GB"/>
              <a:t>Formula of PED.</a:t>
            </a:r>
            <a:endParaRPr/>
          </a:p>
          <a:p>
            <a:pPr indent="-257175" lvl="0" marL="269999" rtl="0" algn="l">
              <a:spcBef>
                <a:spcPts val="0"/>
              </a:spcBef>
              <a:spcAft>
                <a:spcPts val="0"/>
              </a:spcAft>
              <a:buSzPts val="1800"/>
              <a:buChar char="●"/>
            </a:pPr>
            <a:r>
              <a:rPr lang="en-GB"/>
              <a:t>Calculate the PED using given percentage changes in quantity demanded and percentage changes in price.</a:t>
            </a:r>
            <a:endParaRPr/>
          </a:p>
          <a:p>
            <a:pPr indent="-257175" lvl="0" marL="269999" rtl="0" algn="l">
              <a:spcBef>
                <a:spcPts val="0"/>
              </a:spcBef>
              <a:spcAft>
                <a:spcPts val="0"/>
              </a:spcAft>
              <a:buSzPts val="1800"/>
              <a:buChar char="●"/>
            </a:pPr>
            <a:r>
              <a:rPr lang="en-GB"/>
              <a:t>The use of diagrams to show price elastic and price inelastic demand.</a:t>
            </a:r>
            <a:endParaRPr/>
          </a:p>
          <a:p>
            <a:pPr indent="-257175" lvl="0" marL="269999" rtl="0" algn="l">
              <a:spcBef>
                <a:spcPts val="0"/>
              </a:spcBef>
              <a:spcAft>
                <a:spcPts val="0"/>
              </a:spcAft>
              <a:buSzPts val="1800"/>
              <a:buChar char="●"/>
            </a:pPr>
            <a:r>
              <a:rPr lang="en-GB"/>
              <a:t>Interpret numerical values of PED</a:t>
            </a:r>
            <a:endParaRPr/>
          </a:p>
        </p:txBody>
      </p:sp>
      <p:sp>
        <p:nvSpPr>
          <p:cNvPr id="79" name="Google Shape;79;p16"/>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80" name="Google Shape;80;p16"/>
          <p:cNvSpPr txBox="1"/>
          <p:nvPr/>
        </p:nvSpPr>
        <p:spPr>
          <a:xfrm>
            <a:off x="265450" y="724075"/>
            <a:ext cx="4045200" cy="14823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None/>
            </a:pPr>
            <a:r>
              <a:rPr lang="en-GB" sz="4200">
                <a:solidFill>
                  <a:srgbClr val="000000"/>
                </a:solidFill>
                <a:latin typeface="Open Sans"/>
                <a:ea typeface="Open Sans"/>
                <a:cs typeface="Open Sans"/>
                <a:sym typeface="Open Sans"/>
              </a:rPr>
              <a:t>Learning objectives</a:t>
            </a:r>
            <a:endParaRPr sz="4200">
              <a:solidFill>
                <a:srgbClr val="000000"/>
              </a:solidFill>
              <a:latin typeface="Open Sans"/>
              <a:ea typeface="Open Sans"/>
              <a:cs typeface="Open Sans"/>
              <a:sym typeface="Open Sans"/>
            </a:endParaRPr>
          </a:p>
        </p:txBody>
      </p:sp>
      <p:sp>
        <p:nvSpPr>
          <p:cNvPr id="81" name="Google Shape;81;p16"/>
          <p:cNvSpPr txBox="1"/>
          <p:nvPr/>
        </p:nvSpPr>
        <p:spPr>
          <a:xfrm>
            <a:off x="265500" y="3702550"/>
            <a:ext cx="4045200" cy="12351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2100">
                <a:solidFill>
                  <a:srgbClr val="595959"/>
                </a:solidFill>
                <a:latin typeface="Open Sans"/>
                <a:ea typeface="Open Sans"/>
                <a:cs typeface="Open Sans"/>
                <a:sym typeface="Open Sans"/>
              </a:rPr>
              <a:t>Today you will learn… </a:t>
            </a:r>
            <a:endParaRPr sz="2100">
              <a:solidFill>
                <a:srgbClr val="595959"/>
              </a:solidFill>
              <a:latin typeface="Open Sans"/>
              <a:ea typeface="Open Sans"/>
              <a:cs typeface="Open Sans"/>
              <a:sym typeface="Open Sans"/>
            </a:endParaRPr>
          </a:p>
        </p:txBody>
      </p:sp>
      <p:pic>
        <p:nvPicPr>
          <p:cNvPr id="82" name="Google Shape;82;p16"/>
          <p:cNvPicPr preferRelativeResize="0"/>
          <p:nvPr/>
        </p:nvPicPr>
        <p:blipFill>
          <a:blip r:embed="rId3">
            <a:alphaModFix/>
          </a:blip>
          <a:stretch>
            <a:fillRect/>
          </a:stretch>
        </p:blipFill>
        <p:spPr>
          <a:xfrm>
            <a:off x="986700" y="2206374"/>
            <a:ext cx="2602800" cy="14394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Prices on the rise! - Discuss</a:t>
            </a:r>
            <a:endParaRPr/>
          </a:p>
        </p:txBody>
      </p:sp>
      <p:sp>
        <p:nvSpPr>
          <p:cNvPr id="88" name="Google Shape;88;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GB"/>
              <a:t>If the price of these two products go up, how much will demand for the </a:t>
            </a:r>
            <a:r>
              <a:rPr lang="en-GB"/>
              <a:t>product change? Why? How would this affect the demand curve?</a:t>
            </a:r>
            <a:endParaRPr/>
          </a:p>
        </p:txBody>
      </p:sp>
      <p:sp>
        <p:nvSpPr>
          <p:cNvPr id="89" name="Google Shape;89;p17"/>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90" name="Google Shape;90;p17"/>
          <p:cNvPicPr preferRelativeResize="0"/>
          <p:nvPr/>
        </p:nvPicPr>
        <p:blipFill>
          <a:blip r:embed="rId3">
            <a:alphaModFix/>
          </a:blip>
          <a:stretch>
            <a:fillRect/>
          </a:stretch>
        </p:blipFill>
        <p:spPr>
          <a:xfrm>
            <a:off x="1011654" y="2022999"/>
            <a:ext cx="3465300" cy="2311500"/>
          </a:xfrm>
          <a:prstGeom prst="roundRect">
            <a:avLst>
              <a:gd fmla="val 16667" name="adj"/>
            </a:avLst>
          </a:prstGeom>
          <a:noFill/>
          <a:ln>
            <a:noFill/>
          </a:ln>
        </p:spPr>
      </p:pic>
      <p:pic>
        <p:nvPicPr>
          <p:cNvPr id="91" name="Google Shape;91;p17"/>
          <p:cNvPicPr preferRelativeResize="0"/>
          <p:nvPr/>
        </p:nvPicPr>
        <p:blipFill>
          <a:blip r:embed="rId4">
            <a:alphaModFix/>
          </a:blip>
          <a:stretch>
            <a:fillRect/>
          </a:stretch>
        </p:blipFill>
        <p:spPr>
          <a:xfrm>
            <a:off x="5638000" y="2023000"/>
            <a:ext cx="1695300" cy="2539800"/>
          </a:xfrm>
          <a:prstGeom prst="roundRect">
            <a:avLst>
              <a:gd fmla="val 16667" name="adj"/>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8"/>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Price elasticity of demand</a:t>
            </a:r>
            <a:endParaRPr/>
          </a:p>
        </p:txBody>
      </p:sp>
      <p:sp>
        <p:nvSpPr>
          <p:cNvPr id="97" name="Google Shape;97;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Price elasticity of demand - how much the quantity demanded of a product changes following a change in price</a:t>
            </a:r>
            <a:endParaRPr/>
          </a:p>
          <a:p>
            <a:pPr indent="0" lvl="0" marL="4572000" rtl="0" algn="l">
              <a:spcBef>
                <a:spcPts val="1200"/>
              </a:spcBef>
              <a:spcAft>
                <a:spcPts val="0"/>
              </a:spcAft>
              <a:buNone/>
            </a:pPr>
            <a:r>
              <a:rPr lang="en-GB"/>
              <a:t>If it’s </a:t>
            </a:r>
            <a:r>
              <a:rPr b="1" lang="en-GB">
                <a:solidFill>
                  <a:schemeClr val="accent1"/>
                </a:solidFill>
              </a:rPr>
              <a:t>elastic</a:t>
            </a:r>
            <a:r>
              <a:rPr lang="en-GB"/>
              <a:t>, does the quantity demanded change a lot or a little?</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GB"/>
              <a:t>If it’s </a:t>
            </a:r>
            <a:r>
              <a:rPr b="1" lang="en-GB">
                <a:solidFill>
                  <a:srgbClr val="38761D"/>
                </a:solidFill>
              </a:rPr>
              <a:t>inelastic</a:t>
            </a:r>
            <a:r>
              <a:rPr lang="en-GB"/>
              <a:t> (not elastic) </a:t>
            </a:r>
            <a:r>
              <a:rPr lang="en-GB"/>
              <a:t>does the </a:t>
            </a:r>
            <a:br>
              <a:rPr lang="en-GB"/>
            </a:br>
            <a:r>
              <a:rPr lang="en-GB"/>
              <a:t>quantity demanded change a lot or a little?</a:t>
            </a:r>
            <a:endParaRPr/>
          </a:p>
        </p:txBody>
      </p:sp>
      <p:sp>
        <p:nvSpPr>
          <p:cNvPr id="98" name="Google Shape;98;p18"/>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99" name="Google Shape;99;p18"/>
          <p:cNvPicPr preferRelativeResize="0"/>
          <p:nvPr/>
        </p:nvPicPr>
        <p:blipFill>
          <a:blip r:embed="rId3">
            <a:alphaModFix/>
          </a:blip>
          <a:stretch>
            <a:fillRect/>
          </a:stretch>
        </p:blipFill>
        <p:spPr>
          <a:xfrm>
            <a:off x="5220600" y="2702725"/>
            <a:ext cx="3379351" cy="1304900"/>
          </a:xfrm>
          <a:prstGeom prst="rect">
            <a:avLst/>
          </a:prstGeom>
          <a:noFill/>
          <a:ln>
            <a:noFill/>
          </a:ln>
        </p:spPr>
      </p:pic>
      <p:pic>
        <p:nvPicPr>
          <p:cNvPr id="100" name="Google Shape;100;p18"/>
          <p:cNvPicPr preferRelativeResize="0"/>
          <p:nvPr/>
        </p:nvPicPr>
        <p:blipFill>
          <a:blip r:embed="rId4">
            <a:alphaModFix/>
          </a:blip>
          <a:stretch>
            <a:fillRect/>
          </a:stretch>
        </p:blipFill>
        <p:spPr>
          <a:xfrm>
            <a:off x="832525" y="2528400"/>
            <a:ext cx="2868749" cy="11807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9"/>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Definitions</a:t>
            </a:r>
            <a:endParaRPr/>
          </a:p>
        </p:txBody>
      </p:sp>
      <p:sp>
        <p:nvSpPr>
          <p:cNvPr id="106" name="Google Shape;106;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GB"/>
              <a:t>A good can be price </a:t>
            </a:r>
            <a:r>
              <a:rPr b="1" lang="en-GB">
                <a:solidFill>
                  <a:schemeClr val="accent1"/>
                </a:solidFill>
              </a:rPr>
              <a:t>elastic</a:t>
            </a:r>
            <a:r>
              <a:rPr lang="en-GB"/>
              <a:t> - a change in price results in a proportionately greater change in quantity demanded.</a:t>
            </a:r>
            <a:endParaRPr/>
          </a:p>
          <a:p>
            <a:pPr indent="0" lvl="0" marL="0" rtl="0" algn="l">
              <a:spcBef>
                <a:spcPts val="1200"/>
              </a:spcBef>
              <a:spcAft>
                <a:spcPts val="0"/>
              </a:spcAft>
              <a:buClr>
                <a:schemeClr val="dk1"/>
              </a:buClr>
              <a:buSzPts val="1100"/>
              <a:buFont typeface="Arial"/>
              <a:buNone/>
            </a:pPr>
            <a:r>
              <a:rPr lang="en-GB"/>
              <a:t>E.g. Price increases 5% but Quantity decreases 10%</a:t>
            </a:r>
            <a:endParaRPr/>
          </a:p>
          <a:p>
            <a:pPr indent="0" lvl="0" marL="0" rtl="0" algn="l">
              <a:spcBef>
                <a:spcPts val="1200"/>
              </a:spcBef>
              <a:spcAft>
                <a:spcPts val="0"/>
              </a:spcAft>
              <a:buClr>
                <a:schemeClr val="dk1"/>
              </a:buClr>
              <a:buSzPts val="1100"/>
              <a:buFont typeface="Arial"/>
              <a:buNone/>
            </a:pPr>
            <a:r>
              <a:rPr lang="en-GB"/>
              <a:t>OR</a:t>
            </a:r>
            <a:endParaRPr/>
          </a:p>
          <a:p>
            <a:pPr indent="0" lvl="0" marL="0" rtl="0" algn="l">
              <a:spcBef>
                <a:spcPts val="1200"/>
              </a:spcBef>
              <a:spcAft>
                <a:spcPts val="0"/>
              </a:spcAft>
              <a:buNone/>
            </a:pPr>
            <a:r>
              <a:rPr lang="en-GB"/>
              <a:t>A good can be price </a:t>
            </a:r>
            <a:r>
              <a:rPr b="1" lang="en-GB">
                <a:solidFill>
                  <a:srgbClr val="38761D"/>
                </a:solidFill>
              </a:rPr>
              <a:t>inelastic</a:t>
            </a:r>
            <a:r>
              <a:rPr lang="en-GB"/>
              <a:t> - a change in price results in a proportionately smaller change in the quantity demanded.</a:t>
            </a:r>
            <a:endParaRPr/>
          </a:p>
          <a:p>
            <a:pPr indent="0" lvl="0" marL="0" rtl="0" algn="l">
              <a:spcBef>
                <a:spcPts val="1200"/>
              </a:spcBef>
              <a:spcAft>
                <a:spcPts val="0"/>
              </a:spcAft>
              <a:buClr>
                <a:schemeClr val="dk1"/>
              </a:buClr>
              <a:buSzPts val="1100"/>
              <a:buFont typeface="Arial"/>
              <a:buNone/>
            </a:pPr>
            <a:r>
              <a:rPr lang="en-GB"/>
              <a:t>E.g. Price increases by 20% but Quantity decreases by 10%</a:t>
            </a:r>
            <a:endParaRPr/>
          </a:p>
          <a:p>
            <a:pPr indent="0" lvl="0" marL="0" rtl="0" algn="l">
              <a:spcBef>
                <a:spcPts val="1200"/>
              </a:spcBef>
              <a:spcAft>
                <a:spcPts val="1200"/>
              </a:spcAft>
              <a:buNone/>
            </a:pPr>
            <a:r>
              <a:t/>
            </a:r>
            <a:endParaRPr/>
          </a:p>
        </p:txBody>
      </p:sp>
      <p:sp>
        <p:nvSpPr>
          <p:cNvPr id="107" name="Google Shape;107;p19"/>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0"/>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Consider this</a:t>
            </a:r>
            <a:endParaRPr/>
          </a:p>
        </p:txBody>
      </p:sp>
      <p:sp>
        <p:nvSpPr>
          <p:cNvPr id="113" name="Google Shape;113;p20"/>
          <p:cNvSpPr txBox="1"/>
          <p:nvPr>
            <p:ph idx="1" type="body"/>
          </p:nvPr>
        </p:nvSpPr>
        <p:spPr>
          <a:xfrm>
            <a:off x="311700" y="1152475"/>
            <a:ext cx="5490600" cy="3416400"/>
          </a:xfrm>
          <a:prstGeom prst="rect">
            <a:avLst/>
          </a:prstGeom>
        </p:spPr>
        <p:txBody>
          <a:bodyPr anchorCtr="0" anchor="t" bIns="91425" lIns="91425" spcFirstLastPara="1" rIns="91425" wrap="square" tIns="91425">
            <a:normAutofit fontScale="85000" lnSpcReduction="10000"/>
          </a:bodyPr>
          <a:lstStyle/>
          <a:p>
            <a:pPr indent="0" lvl="0" marL="0" rtl="0" algn="l">
              <a:spcBef>
                <a:spcPts val="0"/>
              </a:spcBef>
              <a:spcAft>
                <a:spcPts val="0"/>
              </a:spcAft>
              <a:buNone/>
            </a:pPr>
            <a:r>
              <a:rPr lang="en-GB"/>
              <a:t>The Chow family received their electricity bill for the previous 3 months. It had increased by 13% from HK$1,800 to HK$2,034. The reasons for the increase was a price rise by the supplier, not because they used more electricity. </a:t>
            </a:r>
            <a:endParaRPr/>
          </a:p>
          <a:p>
            <a:pPr indent="0" lvl="0" marL="0" rtl="0" algn="l">
              <a:spcBef>
                <a:spcPts val="1200"/>
              </a:spcBef>
              <a:spcAft>
                <a:spcPts val="0"/>
              </a:spcAft>
              <a:buNone/>
            </a:pPr>
            <a:r>
              <a:rPr lang="en-GB"/>
              <a:t>Mr. Chow mentioned this increase to his family suggesting that everyone tried to ‘economise’ when using electrical appliances. Everyone agreed but Mr. Chow suspected that this would probably not make much of a change and therefore not make much difference in the next bill.</a:t>
            </a:r>
            <a:endParaRPr/>
          </a:p>
          <a:p>
            <a:pPr indent="0" lvl="0" marL="0" rtl="0" algn="l">
              <a:spcBef>
                <a:spcPts val="1200"/>
              </a:spcBef>
              <a:spcAft>
                <a:spcPts val="1200"/>
              </a:spcAft>
              <a:buNone/>
            </a:pPr>
            <a:r>
              <a:rPr lang="en-GB"/>
              <a:t>Indeed, when the next bill arrived, the bill had gone down but only slightly to HK$2,002. Why do you think that is?</a:t>
            </a:r>
            <a:endParaRPr/>
          </a:p>
        </p:txBody>
      </p:sp>
      <p:pic>
        <p:nvPicPr>
          <p:cNvPr id="114" name="Google Shape;114;p20"/>
          <p:cNvPicPr preferRelativeResize="0"/>
          <p:nvPr/>
        </p:nvPicPr>
        <p:blipFill>
          <a:blip r:embed="rId3">
            <a:alphaModFix/>
          </a:blip>
          <a:stretch>
            <a:fillRect/>
          </a:stretch>
        </p:blipFill>
        <p:spPr>
          <a:xfrm>
            <a:off x="5973350" y="786118"/>
            <a:ext cx="2858942" cy="3699284"/>
          </a:xfrm>
          <a:prstGeom prst="rect">
            <a:avLst/>
          </a:prstGeom>
          <a:noFill/>
          <a:ln>
            <a:noFill/>
          </a:ln>
        </p:spPr>
      </p:pic>
      <p:sp>
        <p:nvSpPr>
          <p:cNvPr id="115" name="Google Shape;115;p20"/>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descr="Image result for seaweed snacks" id="120" name="Google Shape;120;p21"/>
          <p:cNvPicPr preferRelativeResize="0"/>
          <p:nvPr/>
        </p:nvPicPr>
        <p:blipFill rotWithShape="1">
          <a:blip r:embed="rId3">
            <a:alphaModFix/>
          </a:blip>
          <a:srcRect b="21315" l="0" r="0" t="21309"/>
          <a:stretch/>
        </p:blipFill>
        <p:spPr>
          <a:xfrm>
            <a:off x="1237625" y="3280675"/>
            <a:ext cx="2077575" cy="1192025"/>
          </a:xfrm>
          <a:prstGeom prst="rect">
            <a:avLst/>
          </a:prstGeom>
          <a:noFill/>
          <a:ln>
            <a:noFill/>
          </a:ln>
        </p:spPr>
      </p:pic>
      <p:sp>
        <p:nvSpPr>
          <p:cNvPr id="121" name="Google Shape;121;p21"/>
          <p:cNvSpPr txBox="1"/>
          <p:nvPr>
            <p:ph type="title"/>
          </p:nvPr>
        </p:nvSpPr>
        <p:spPr>
          <a:xfrm>
            <a:off x="311700" y="566718"/>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How do you think the demand for these products would be affected if the price went up or down? </a:t>
            </a:r>
            <a:endParaRPr/>
          </a:p>
        </p:txBody>
      </p:sp>
      <p:pic>
        <p:nvPicPr>
          <p:cNvPr descr="Image result for petrol" id="122" name="Google Shape;122;p21"/>
          <p:cNvPicPr preferRelativeResize="0"/>
          <p:nvPr/>
        </p:nvPicPr>
        <p:blipFill>
          <a:blip r:embed="rId4">
            <a:alphaModFix/>
          </a:blip>
          <a:stretch>
            <a:fillRect/>
          </a:stretch>
        </p:blipFill>
        <p:spPr>
          <a:xfrm>
            <a:off x="4906555" y="2868703"/>
            <a:ext cx="2660400" cy="1772100"/>
          </a:xfrm>
          <a:prstGeom prst="roundRect">
            <a:avLst>
              <a:gd fmla="val 16667" name="adj"/>
            </a:avLst>
          </a:prstGeom>
          <a:noFill/>
          <a:ln>
            <a:noFill/>
          </a:ln>
        </p:spPr>
      </p:pic>
      <p:pic>
        <p:nvPicPr>
          <p:cNvPr descr="Image result for cheerios" id="123" name="Google Shape;123;p21"/>
          <p:cNvPicPr preferRelativeResize="0"/>
          <p:nvPr/>
        </p:nvPicPr>
        <p:blipFill>
          <a:blip r:embed="rId5">
            <a:alphaModFix/>
          </a:blip>
          <a:stretch>
            <a:fillRect/>
          </a:stretch>
        </p:blipFill>
        <p:spPr>
          <a:xfrm>
            <a:off x="2908150" y="1351562"/>
            <a:ext cx="2196875" cy="2196875"/>
          </a:xfrm>
          <a:prstGeom prst="rect">
            <a:avLst/>
          </a:prstGeom>
          <a:noFill/>
          <a:ln>
            <a:noFill/>
          </a:ln>
        </p:spPr>
      </p:pic>
      <p:pic>
        <p:nvPicPr>
          <p:cNvPr descr="Image result for rice" id="124" name="Google Shape;124;p21"/>
          <p:cNvPicPr preferRelativeResize="0"/>
          <p:nvPr/>
        </p:nvPicPr>
        <p:blipFill>
          <a:blip r:embed="rId6">
            <a:alphaModFix/>
          </a:blip>
          <a:stretch>
            <a:fillRect/>
          </a:stretch>
        </p:blipFill>
        <p:spPr>
          <a:xfrm>
            <a:off x="6211450" y="1052125"/>
            <a:ext cx="2660700" cy="1772100"/>
          </a:xfrm>
          <a:prstGeom prst="roundRect">
            <a:avLst>
              <a:gd fmla="val 16667" name="adj"/>
            </a:avLst>
          </a:prstGeom>
          <a:noFill/>
          <a:ln>
            <a:noFill/>
          </a:ln>
        </p:spPr>
      </p:pic>
      <p:pic>
        <p:nvPicPr>
          <p:cNvPr descr="Image result for apples" id="125" name="Google Shape;125;p21"/>
          <p:cNvPicPr preferRelativeResize="0"/>
          <p:nvPr/>
        </p:nvPicPr>
        <p:blipFill>
          <a:blip r:embed="rId7">
            <a:alphaModFix/>
          </a:blip>
          <a:stretch>
            <a:fillRect/>
          </a:stretch>
        </p:blipFill>
        <p:spPr>
          <a:xfrm>
            <a:off x="243400" y="1457850"/>
            <a:ext cx="1970700" cy="1312800"/>
          </a:xfrm>
          <a:prstGeom prst="roundRect">
            <a:avLst>
              <a:gd fmla="val 16667" name="adj"/>
            </a:avLst>
          </a:prstGeom>
          <a:noFill/>
          <a:ln>
            <a:noFill/>
          </a:ln>
        </p:spPr>
      </p:pic>
      <p:sp>
        <p:nvSpPr>
          <p:cNvPr id="126" name="Google Shape;126;p21"/>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1000"/>
                                        <p:tgtEl>
                                          <p:spTgt spid="1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1000"/>
                                        <p:tgtEl>
                                          <p:spTgt spid="1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1000"/>
                                        <p:tgtEl>
                                          <p:spTgt spid="1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1000"/>
                                        <p:tgtEl>
                                          <p:spTgt spid="1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gtEl>
                                        <p:attrNameLst>
                                          <p:attrName>style.visibility</p:attrName>
                                        </p:attrNameLst>
                                      </p:cBhvr>
                                      <p:to>
                                        <p:strVal val="visible"/>
                                      </p:to>
                                    </p:set>
                                    <p:animEffect filter="fade" transition="in">
                                      <p:cBhvr>
                                        <p:cTn dur="1000"/>
                                        <p:tgtEl>
                                          <p:spTgt spid="1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2"/>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Factors affecting PED</a:t>
            </a:r>
            <a:endParaRPr/>
          </a:p>
        </p:txBody>
      </p:sp>
      <p:sp>
        <p:nvSpPr>
          <p:cNvPr id="132" name="Google Shape;132;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336550" lvl="0" marL="457200" rtl="0" algn="l">
              <a:spcBef>
                <a:spcPts val="0"/>
              </a:spcBef>
              <a:spcAft>
                <a:spcPts val="0"/>
              </a:spcAft>
              <a:buSzPct val="100000"/>
              <a:buChar char="●"/>
            </a:pPr>
            <a:r>
              <a:rPr b="1" lang="en-GB" sz="2000"/>
              <a:t>Availability of substitutes</a:t>
            </a:r>
            <a:endParaRPr b="1" sz="2000"/>
          </a:p>
          <a:p>
            <a:pPr indent="-325755" lvl="1" marL="914400" rtl="0" algn="l">
              <a:spcBef>
                <a:spcPts val="0"/>
              </a:spcBef>
              <a:spcAft>
                <a:spcPts val="0"/>
              </a:spcAft>
              <a:buSzPct val="100000"/>
              <a:buChar char="○"/>
            </a:pPr>
            <a:r>
              <a:rPr lang="en-GB" sz="1800"/>
              <a:t>Consumers can switch easily from one product to another - demand is elastic</a:t>
            </a:r>
            <a:endParaRPr sz="1800"/>
          </a:p>
          <a:p>
            <a:pPr indent="-336550" lvl="0" marL="457200" rtl="0" algn="l">
              <a:spcBef>
                <a:spcPts val="0"/>
              </a:spcBef>
              <a:spcAft>
                <a:spcPts val="0"/>
              </a:spcAft>
              <a:buSzPct val="100000"/>
              <a:buChar char="●"/>
            </a:pPr>
            <a:r>
              <a:rPr b="1" lang="en-GB" sz="2000"/>
              <a:t>Degree of necessity</a:t>
            </a:r>
            <a:endParaRPr b="1" sz="2000"/>
          </a:p>
          <a:p>
            <a:pPr indent="-325755" lvl="1" marL="914400" rtl="0" algn="l">
              <a:spcBef>
                <a:spcPts val="0"/>
              </a:spcBef>
              <a:spcAft>
                <a:spcPts val="0"/>
              </a:spcAft>
              <a:buSzPct val="100000"/>
              <a:buChar char="○"/>
            </a:pPr>
            <a:r>
              <a:rPr lang="en-GB" sz="1800"/>
              <a:t>‘Essential’ goods have inelastic demand. Consumers demand will not change even if the price changes.</a:t>
            </a:r>
            <a:endParaRPr sz="1800"/>
          </a:p>
          <a:p>
            <a:pPr indent="-336550" lvl="0" marL="457200" rtl="0" algn="l">
              <a:spcBef>
                <a:spcPts val="0"/>
              </a:spcBef>
              <a:spcAft>
                <a:spcPts val="0"/>
              </a:spcAft>
              <a:buSzPct val="100000"/>
              <a:buChar char="●"/>
            </a:pPr>
            <a:r>
              <a:rPr b="1" lang="en-GB" sz="2000"/>
              <a:t>Proportion of income spent on a product</a:t>
            </a:r>
            <a:endParaRPr b="1" sz="2000"/>
          </a:p>
          <a:p>
            <a:pPr indent="-336550" lvl="1" marL="914400" rtl="0" algn="l">
              <a:spcBef>
                <a:spcPts val="0"/>
              </a:spcBef>
              <a:spcAft>
                <a:spcPts val="0"/>
              </a:spcAft>
              <a:buSzPct val="111111"/>
              <a:buChar char="○"/>
            </a:pPr>
            <a:r>
              <a:rPr lang="en-GB" sz="1800"/>
              <a:t>Consumers may wait and see if the price drops on high value products before they buy - demand will be elastic. If products costs very little, like pens, prices are inelastic.</a:t>
            </a:r>
            <a:r>
              <a:rPr lang="en-GB" sz="2000"/>
              <a:t> </a:t>
            </a:r>
            <a:endParaRPr sz="2000"/>
          </a:p>
          <a:p>
            <a:pPr indent="-336550" lvl="0" marL="457200" rtl="0" algn="l">
              <a:spcBef>
                <a:spcPts val="0"/>
              </a:spcBef>
              <a:spcAft>
                <a:spcPts val="0"/>
              </a:spcAft>
              <a:buSzPct val="100000"/>
              <a:buChar char="●"/>
            </a:pPr>
            <a:r>
              <a:rPr b="1" lang="en-GB" sz="2000"/>
              <a:t>Time </a:t>
            </a:r>
            <a:endParaRPr b="1" sz="2000"/>
          </a:p>
          <a:p>
            <a:pPr indent="-325755" lvl="1" marL="914400" rtl="0" algn="l">
              <a:spcBef>
                <a:spcPts val="0"/>
              </a:spcBef>
              <a:spcAft>
                <a:spcPts val="0"/>
              </a:spcAft>
              <a:buSzPct val="100000"/>
              <a:buChar char="○"/>
            </a:pPr>
            <a:r>
              <a:rPr lang="en-GB" sz="1800"/>
              <a:t>In the short term goods have inelastic demand because it may take time to find substitutes. In the long term demand will be more elastic as alternative products will exist.</a:t>
            </a:r>
            <a:endParaRPr sz="1800"/>
          </a:p>
        </p:txBody>
      </p:sp>
      <p:sp>
        <p:nvSpPr>
          <p:cNvPr id="133" name="Google Shape;133;p22"/>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3"/>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Sorting activity </a:t>
            </a:r>
            <a:endParaRPr/>
          </a:p>
        </p:txBody>
      </p:sp>
      <p:sp>
        <p:nvSpPr>
          <p:cNvPr id="139" name="Google Shape;139;p23"/>
          <p:cNvSpPr txBox="1"/>
          <p:nvPr>
            <p:ph idx="4294967295" type="body"/>
          </p:nvPr>
        </p:nvSpPr>
        <p:spPr>
          <a:xfrm>
            <a:off x="311700" y="1266325"/>
            <a:ext cx="8520600" cy="2673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Sort the goods into inelastic or elastic goods.</a:t>
            </a:r>
            <a:endParaRPr/>
          </a:p>
          <a:p>
            <a:pPr indent="0" lvl="0" marL="0" rtl="0" algn="l">
              <a:spcBef>
                <a:spcPts val="1200"/>
              </a:spcBef>
              <a:spcAft>
                <a:spcPts val="1200"/>
              </a:spcAft>
              <a:buNone/>
            </a:pPr>
            <a:r>
              <a:rPr lang="en-GB" u="sng">
                <a:solidFill>
                  <a:schemeClr val="hlink"/>
                </a:solidFill>
                <a:hlinkClick r:id="rId3"/>
              </a:rPr>
              <a:t>Google Doc</a:t>
            </a:r>
            <a:endParaRPr/>
          </a:p>
        </p:txBody>
      </p:sp>
      <p:sp>
        <p:nvSpPr>
          <p:cNvPr id="140" name="Google Shape;140;p23"/>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4"/>
          <p:cNvSpPr txBox="1"/>
          <p:nvPr>
            <p:ph type="title"/>
          </p:nvPr>
        </p:nvSpPr>
        <p:spPr>
          <a:xfrm>
            <a:off x="311700" y="566718"/>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How do you think the demand curves for the different products would differ?</a:t>
            </a:r>
            <a:endParaRPr/>
          </a:p>
        </p:txBody>
      </p:sp>
      <p:cxnSp>
        <p:nvCxnSpPr>
          <p:cNvPr id="146" name="Google Shape;146;p24"/>
          <p:cNvCxnSpPr/>
          <p:nvPr/>
        </p:nvCxnSpPr>
        <p:spPr>
          <a:xfrm>
            <a:off x="2874325" y="1139425"/>
            <a:ext cx="9000" cy="3295800"/>
          </a:xfrm>
          <a:prstGeom prst="straightConnector1">
            <a:avLst/>
          </a:prstGeom>
          <a:noFill/>
          <a:ln cap="flat" cmpd="sng" w="9525">
            <a:solidFill>
              <a:schemeClr val="dk2"/>
            </a:solidFill>
            <a:prstDash val="solid"/>
            <a:round/>
            <a:headEnd len="med" w="med" type="none"/>
            <a:tailEnd len="med" w="med" type="none"/>
          </a:ln>
        </p:spPr>
      </p:cxnSp>
      <p:cxnSp>
        <p:nvCxnSpPr>
          <p:cNvPr id="147" name="Google Shape;147;p24"/>
          <p:cNvCxnSpPr/>
          <p:nvPr/>
        </p:nvCxnSpPr>
        <p:spPr>
          <a:xfrm flipH="1" rot="10800000">
            <a:off x="2892100" y="4408475"/>
            <a:ext cx="4166400" cy="26700"/>
          </a:xfrm>
          <a:prstGeom prst="straightConnector1">
            <a:avLst/>
          </a:prstGeom>
          <a:noFill/>
          <a:ln cap="flat" cmpd="sng" w="9525">
            <a:solidFill>
              <a:schemeClr val="dk2"/>
            </a:solidFill>
            <a:prstDash val="solid"/>
            <a:round/>
            <a:headEnd len="med" w="med" type="none"/>
            <a:tailEnd len="med" w="med" type="none"/>
          </a:ln>
        </p:spPr>
      </p:cxnSp>
      <p:sp>
        <p:nvSpPr>
          <p:cNvPr id="148" name="Google Shape;148;p24"/>
          <p:cNvSpPr txBox="1"/>
          <p:nvPr/>
        </p:nvSpPr>
        <p:spPr>
          <a:xfrm>
            <a:off x="2172525" y="1139425"/>
            <a:ext cx="6573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Open Sans"/>
                <a:ea typeface="Open Sans"/>
                <a:cs typeface="Open Sans"/>
                <a:sym typeface="Open Sans"/>
              </a:rPr>
              <a:t>Price</a:t>
            </a:r>
            <a:endParaRPr>
              <a:latin typeface="Open Sans"/>
              <a:ea typeface="Open Sans"/>
              <a:cs typeface="Open Sans"/>
              <a:sym typeface="Open Sans"/>
            </a:endParaRPr>
          </a:p>
        </p:txBody>
      </p:sp>
      <p:sp>
        <p:nvSpPr>
          <p:cNvPr id="149" name="Google Shape;149;p24"/>
          <p:cNvSpPr txBox="1"/>
          <p:nvPr/>
        </p:nvSpPr>
        <p:spPr>
          <a:xfrm>
            <a:off x="7130850" y="4057475"/>
            <a:ext cx="1260000" cy="35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latin typeface="Open Sans"/>
                <a:ea typeface="Open Sans"/>
                <a:cs typeface="Open Sans"/>
                <a:sym typeface="Open Sans"/>
              </a:rPr>
              <a:t>Quantity</a:t>
            </a:r>
            <a:endParaRPr>
              <a:latin typeface="Open Sans"/>
              <a:ea typeface="Open Sans"/>
              <a:cs typeface="Open Sans"/>
              <a:sym typeface="Open Sans"/>
            </a:endParaRPr>
          </a:p>
        </p:txBody>
      </p:sp>
      <p:sp>
        <p:nvSpPr>
          <p:cNvPr id="150" name="Google Shape;150;p24"/>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5"/>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Price elasticity of demand can be calculated</a:t>
            </a:r>
            <a:endParaRPr/>
          </a:p>
        </p:txBody>
      </p:sp>
      <p:sp>
        <p:nvSpPr>
          <p:cNvPr id="156" name="Google Shape;156;p25"/>
          <p:cNvSpPr txBox="1"/>
          <p:nvPr>
            <p:ph idx="1" type="body"/>
          </p:nvPr>
        </p:nvSpPr>
        <p:spPr>
          <a:xfrm>
            <a:off x="311700" y="1266175"/>
            <a:ext cx="39999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GB"/>
              <a:t>PED formula</a:t>
            </a:r>
            <a:endParaRPr sz="1800"/>
          </a:p>
        </p:txBody>
      </p:sp>
      <p:pic>
        <p:nvPicPr>
          <p:cNvPr descr="Image result for ped formula" id="157" name="Google Shape;157;p25"/>
          <p:cNvPicPr preferRelativeResize="0"/>
          <p:nvPr/>
        </p:nvPicPr>
        <p:blipFill>
          <a:blip r:embed="rId3">
            <a:alphaModFix/>
          </a:blip>
          <a:stretch>
            <a:fillRect/>
          </a:stretch>
        </p:blipFill>
        <p:spPr>
          <a:xfrm>
            <a:off x="2147050" y="1152425"/>
            <a:ext cx="5091950" cy="982675"/>
          </a:xfrm>
          <a:prstGeom prst="rect">
            <a:avLst/>
          </a:prstGeom>
          <a:noFill/>
          <a:ln>
            <a:noFill/>
          </a:ln>
        </p:spPr>
      </p:pic>
      <p:pic>
        <p:nvPicPr>
          <p:cNvPr descr="Image result for percent change formula" id="158" name="Google Shape;158;p25"/>
          <p:cNvPicPr preferRelativeResize="0"/>
          <p:nvPr/>
        </p:nvPicPr>
        <p:blipFill>
          <a:blip r:embed="rId4">
            <a:alphaModFix/>
          </a:blip>
          <a:stretch>
            <a:fillRect/>
          </a:stretch>
        </p:blipFill>
        <p:spPr>
          <a:xfrm>
            <a:off x="1813050" y="2209625"/>
            <a:ext cx="5033051" cy="2359250"/>
          </a:xfrm>
          <a:prstGeom prst="rect">
            <a:avLst/>
          </a:prstGeom>
          <a:noFill/>
          <a:ln>
            <a:noFill/>
          </a:ln>
        </p:spPr>
      </p:pic>
      <p:sp>
        <p:nvSpPr>
          <p:cNvPr id="159" name="Google Shape;159;p25"/>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6"/>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An example...</a:t>
            </a:r>
            <a:endParaRPr/>
          </a:p>
        </p:txBody>
      </p:sp>
      <p:sp>
        <p:nvSpPr>
          <p:cNvPr id="165" name="Google Shape;165;p26"/>
          <p:cNvSpPr txBox="1"/>
          <p:nvPr>
            <p:ph idx="1" type="body"/>
          </p:nvPr>
        </p:nvSpPr>
        <p:spPr>
          <a:xfrm>
            <a:off x="4572000" y="961525"/>
            <a:ext cx="4260300" cy="33027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GB"/>
              <a:t>Product A. </a:t>
            </a:r>
            <a:endParaRPr b="1"/>
          </a:p>
          <a:p>
            <a:pPr indent="0" lvl="0" marL="0" rtl="0" algn="l">
              <a:spcBef>
                <a:spcPts val="1200"/>
              </a:spcBef>
              <a:spcAft>
                <a:spcPts val="0"/>
              </a:spcAft>
              <a:buNone/>
            </a:pPr>
            <a:r>
              <a:rPr lang="en-GB"/>
              <a:t>Quantity &amp; price changes from ? to ?</a:t>
            </a:r>
            <a:endParaRPr/>
          </a:p>
          <a:p>
            <a:pPr indent="0" lvl="0" marL="0" rtl="0" algn="l">
              <a:spcBef>
                <a:spcPts val="1200"/>
              </a:spcBef>
              <a:spcAft>
                <a:spcPts val="0"/>
              </a:spcAft>
              <a:buNone/>
            </a:pPr>
            <a:r>
              <a:rPr lang="en-GB"/>
              <a:t>Percentage change - quantity &amp; price?</a:t>
            </a:r>
            <a:endParaRPr/>
          </a:p>
          <a:p>
            <a:pPr indent="0" lvl="0" marL="0" rtl="0" algn="l">
              <a:spcBef>
                <a:spcPts val="1200"/>
              </a:spcBef>
              <a:spcAft>
                <a:spcPts val="0"/>
              </a:spcAft>
              <a:buNone/>
            </a:pPr>
            <a:r>
              <a:rPr lang="en-GB"/>
              <a:t>PED change?</a:t>
            </a:r>
            <a:endParaRPr/>
          </a:p>
          <a:p>
            <a:pPr indent="0" lvl="0" marL="0" rtl="0" algn="l">
              <a:spcBef>
                <a:spcPts val="1200"/>
              </a:spcBef>
              <a:spcAft>
                <a:spcPts val="0"/>
              </a:spcAft>
              <a:buNone/>
            </a:pPr>
            <a:r>
              <a:rPr b="1" lang="en-GB"/>
              <a:t>Product B</a:t>
            </a:r>
            <a:endParaRPr b="1"/>
          </a:p>
          <a:p>
            <a:pPr indent="0" lvl="0" marL="0" rtl="0" algn="l">
              <a:spcBef>
                <a:spcPts val="1200"/>
              </a:spcBef>
              <a:spcAft>
                <a:spcPts val="0"/>
              </a:spcAft>
              <a:buNone/>
            </a:pPr>
            <a:r>
              <a:rPr lang="en-GB"/>
              <a:t>Quantity &amp; price changes from ? to ?</a:t>
            </a:r>
            <a:endParaRPr/>
          </a:p>
          <a:p>
            <a:pPr indent="0" lvl="0" marL="0" rtl="0" algn="l">
              <a:spcBef>
                <a:spcPts val="1200"/>
              </a:spcBef>
              <a:spcAft>
                <a:spcPts val="0"/>
              </a:spcAft>
              <a:buNone/>
            </a:pPr>
            <a:r>
              <a:rPr lang="en-GB"/>
              <a:t>Percentage change - quantity &amp; price?</a:t>
            </a:r>
            <a:endParaRPr/>
          </a:p>
          <a:p>
            <a:pPr indent="0" lvl="0" marL="0" rtl="0" algn="l">
              <a:spcBef>
                <a:spcPts val="1200"/>
              </a:spcBef>
              <a:spcAft>
                <a:spcPts val="1200"/>
              </a:spcAft>
              <a:buNone/>
            </a:pPr>
            <a:r>
              <a:rPr lang="en-GB"/>
              <a:t>PED change?</a:t>
            </a:r>
            <a:endParaRPr/>
          </a:p>
        </p:txBody>
      </p:sp>
      <p:pic>
        <p:nvPicPr>
          <p:cNvPr id="166" name="Google Shape;166;p26"/>
          <p:cNvPicPr preferRelativeResize="0"/>
          <p:nvPr/>
        </p:nvPicPr>
        <p:blipFill>
          <a:blip r:embed="rId3">
            <a:alphaModFix/>
          </a:blip>
          <a:stretch>
            <a:fillRect/>
          </a:stretch>
        </p:blipFill>
        <p:spPr>
          <a:xfrm>
            <a:off x="165250" y="1139425"/>
            <a:ext cx="4267199" cy="3429256"/>
          </a:xfrm>
          <a:prstGeom prst="rect">
            <a:avLst/>
          </a:prstGeom>
          <a:noFill/>
          <a:ln>
            <a:noFill/>
          </a:ln>
        </p:spPr>
      </p:pic>
      <p:sp>
        <p:nvSpPr>
          <p:cNvPr id="167" name="Google Shape;167;p26"/>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7"/>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This means...</a:t>
            </a:r>
            <a:endParaRPr/>
          </a:p>
        </p:txBody>
      </p:sp>
      <p:sp>
        <p:nvSpPr>
          <p:cNvPr id="173" name="Google Shape;173;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lang="en-GB" sz="2000"/>
              <a:t>When the PED value is </a:t>
            </a:r>
            <a:r>
              <a:rPr b="1" lang="en-GB" sz="2000"/>
              <a:t>less than 1,</a:t>
            </a:r>
            <a:r>
              <a:rPr lang="en-GB" sz="2000"/>
              <a:t> demand is said to be </a:t>
            </a:r>
            <a:r>
              <a:rPr b="1" lang="en-GB" sz="2000">
                <a:solidFill>
                  <a:srgbClr val="38761D"/>
                </a:solidFill>
              </a:rPr>
              <a:t>inelastic</a:t>
            </a:r>
            <a:r>
              <a:rPr b="1" lang="en-GB" sz="2000"/>
              <a:t>.</a:t>
            </a:r>
            <a:endParaRPr b="1" sz="2000"/>
          </a:p>
          <a:p>
            <a:pPr indent="0" lvl="0" marL="0" rtl="0" algn="l">
              <a:spcBef>
                <a:spcPts val="1200"/>
              </a:spcBef>
              <a:spcAft>
                <a:spcPts val="0"/>
              </a:spcAft>
              <a:buNone/>
            </a:pPr>
            <a:r>
              <a:rPr lang="en-GB" sz="2000"/>
              <a:t>Demand for Product A is price inelastic being -0.5</a:t>
            </a:r>
            <a:endParaRPr sz="2000"/>
          </a:p>
          <a:p>
            <a:pPr indent="0" lvl="0" marL="0" rtl="0" algn="l">
              <a:spcBef>
                <a:spcPts val="1200"/>
              </a:spcBef>
              <a:spcAft>
                <a:spcPts val="0"/>
              </a:spcAft>
              <a:buNone/>
            </a:pPr>
            <a:r>
              <a:rPr lang="en-GB" sz="2000"/>
              <a:t>A curve on the diagram would be steep.</a:t>
            </a:r>
            <a:endParaRPr sz="2000"/>
          </a:p>
          <a:p>
            <a:pPr indent="0" lvl="0" marL="0" rtl="0" algn="l">
              <a:spcBef>
                <a:spcPts val="1200"/>
              </a:spcBef>
              <a:spcAft>
                <a:spcPts val="0"/>
              </a:spcAft>
              <a:buNone/>
            </a:pPr>
            <a:r>
              <a:t/>
            </a:r>
            <a:endParaRPr sz="2000"/>
          </a:p>
          <a:p>
            <a:pPr indent="0" lvl="0" marL="0" rtl="0" algn="l">
              <a:spcBef>
                <a:spcPts val="1200"/>
              </a:spcBef>
              <a:spcAft>
                <a:spcPts val="0"/>
              </a:spcAft>
              <a:buNone/>
            </a:pPr>
            <a:r>
              <a:rPr lang="en-GB" sz="2000"/>
              <a:t>When the PED values i </a:t>
            </a:r>
            <a:r>
              <a:rPr b="1" lang="en-GB" sz="2000"/>
              <a:t>greater than 1</a:t>
            </a:r>
            <a:r>
              <a:rPr lang="en-GB" sz="2000"/>
              <a:t>, demand is said to be </a:t>
            </a:r>
            <a:r>
              <a:rPr b="1" lang="en-GB" sz="2000">
                <a:solidFill>
                  <a:srgbClr val="0000FF"/>
                </a:solidFill>
              </a:rPr>
              <a:t>elastic</a:t>
            </a:r>
            <a:r>
              <a:rPr b="1" lang="en-GB" sz="2000"/>
              <a:t>.</a:t>
            </a:r>
            <a:endParaRPr b="1" sz="2000"/>
          </a:p>
          <a:p>
            <a:pPr indent="0" lvl="0" marL="0" rtl="0" algn="l">
              <a:spcBef>
                <a:spcPts val="1200"/>
              </a:spcBef>
              <a:spcAft>
                <a:spcPts val="0"/>
              </a:spcAft>
              <a:buNone/>
            </a:pPr>
            <a:r>
              <a:rPr lang="en-GB" sz="2000"/>
              <a:t>Demand for product B is price elastic being -2.5</a:t>
            </a:r>
            <a:endParaRPr sz="2000"/>
          </a:p>
          <a:p>
            <a:pPr indent="0" lvl="0" marL="0" rtl="0" algn="l">
              <a:spcBef>
                <a:spcPts val="1200"/>
              </a:spcBef>
              <a:spcAft>
                <a:spcPts val="0"/>
              </a:spcAft>
              <a:buNone/>
            </a:pPr>
            <a:r>
              <a:rPr lang="en-GB" sz="2000"/>
              <a:t>A curve on a diagram would be flatter.</a:t>
            </a:r>
            <a:endParaRPr sz="2000"/>
          </a:p>
          <a:p>
            <a:pPr indent="0" lvl="0" marL="0" rtl="0" algn="l">
              <a:spcBef>
                <a:spcPts val="1200"/>
              </a:spcBef>
              <a:spcAft>
                <a:spcPts val="1200"/>
              </a:spcAft>
              <a:buNone/>
            </a:pPr>
            <a:r>
              <a:t/>
            </a:r>
            <a:endParaRPr sz="2000"/>
          </a:p>
        </p:txBody>
      </p:sp>
      <p:pic>
        <p:nvPicPr>
          <p:cNvPr id="174" name="Google Shape;174;p27"/>
          <p:cNvPicPr preferRelativeResize="0"/>
          <p:nvPr/>
        </p:nvPicPr>
        <p:blipFill>
          <a:blip r:embed="rId3">
            <a:alphaModFix/>
          </a:blip>
          <a:stretch>
            <a:fillRect/>
          </a:stretch>
        </p:blipFill>
        <p:spPr>
          <a:xfrm>
            <a:off x="6027400" y="1642250"/>
            <a:ext cx="2868749" cy="1180750"/>
          </a:xfrm>
          <a:prstGeom prst="rect">
            <a:avLst/>
          </a:prstGeom>
          <a:noFill/>
          <a:ln>
            <a:noFill/>
          </a:ln>
        </p:spPr>
      </p:pic>
      <p:pic>
        <p:nvPicPr>
          <p:cNvPr id="175" name="Google Shape;175;p27"/>
          <p:cNvPicPr preferRelativeResize="0"/>
          <p:nvPr/>
        </p:nvPicPr>
        <p:blipFill>
          <a:blip r:embed="rId4">
            <a:alphaModFix/>
          </a:blip>
          <a:stretch>
            <a:fillRect/>
          </a:stretch>
        </p:blipFill>
        <p:spPr>
          <a:xfrm>
            <a:off x="5644375" y="3263975"/>
            <a:ext cx="3379351" cy="1304900"/>
          </a:xfrm>
          <a:prstGeom prst="rect">
            <a:avLst/>
          </a:prstGeom>
          <a:noFill/>
          <a:ln>
            <a:noFill/>
          </a:ln>
        </p:spPr>
      </p:pic>
      <p:sp>
        <p:nvSpPr>
          <p:cNvPr id="176" name="Google Shape;176;p27"/>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8"/>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What happens here?</a:t>
            </a:r>
            <a:endParaRPr/>
          </a:p>
        </p:txBody>
      </p:sp>
      <p:pic>
        <p:nvPicPr>
          <p:cNvPr id="182" name="Google Shape;182;p28"/>
          <p:cNvPicPr preferRelativeResize="0"/>
          <p:nvPr/>
        </p:nvPicPr>
        <p:blipFill>
          <a:blip r:embed="rId3">
            <a:alphaModFix/>
          </a:blip>
          <a:stretch>
            <a:fillRect/>
          </a:stretch>
        </p:blipFill>
        <p:spPr>
          <a:xfrm>
            <a:off x="53950" y="1152425"/>
            <a:ext cx="4705864" cy="3302699"/>
          </a:xfrm>
          <a:prstGeom prst="rect">
            <a:avLst/>
          </a:prstGeom>
          <a:noFill/>
          <a:ln>
            <a:noFill/>
          </a:ln>
        </p:spPr>
      </p:pic>
      <p:sp>
        <p:nvSpPr>
          <p:cNvPr id="183" name="Google Shape;183;p28"/>
          <p:cNvSpPr txBox="1"/>
          <p:nvPr>
            <p:ph idx="1" type="body"/>
          </p:nvPr>
        </p:nvSpPr>
        <p:spPr>
          <a:xfrm>
            <a:off x="4800600" y="1152425"/>
            <a:ext cx="4260300" cy="3111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Quantity &amp; price changes from ? to ?</a:t>
            </a:r>
            <a:endParaRPr/>
          </a:p>
          <a:p>
            <a:pPr indent="0" lvl="0" marL="0" rtl="0" algn="l">
              <a:spcBef>
                <a:spcPts val="1200"/>
              </a:spcBef>
              <a:spcAft>
                <a:spcPts val="0"/>
              </a:spcAft>
              <a:buNone/>
            </a:pPr>
            <a:r>
              <a:rPr lang="en-GB"/>
              <a:t>Percentage change - quantity &amp; price?</a:t>
            </a:r>
            <a:endParaRPr/>
          </a:p>
          <a:p>
            <a:pPr indent="0" lvl="0" marL="0" rtl="0" algn="l">
              <a:spcBef>
                <a:spcPts val="1200"/>
              </a:spcBef>
              <a:spcAft>
                <a:spcPts val="0"/>
              </a:spcAft>
              <a:buNone/>
            </a:pPr>
            <a:r>
              <a:rPr lang="en-GB"/>
              <a:t>PED change?</a:t>
            </a:r>
            <a:endParaRPr/>
          </a:p>
          <a:p>
            <a:pPr indent="0" lvl="0" marL="0" rtl="0" algn="l">
              <a:spcBef>
                <a:spcPts val="1200"/>
              </a:spcBef>
              <a:spcAft>
                <a:spcPts val="0"/>
              </a:spcAft>
              <a:buNone/>
            </a:pPr>
            <a:r>
              <a:rPr lang="en-GB"/>
              <a:t>What is meant by elastic / inelastic demand. Use the example in your explanation.</a:t>
            </a:r>
            <a:endParaRPr/>
          </a:p>
          <a:p>
            <a:pPr indent="0" lvl="0" marL="0" rtl="0" algn="l">
              <a:spcBef>
                <a:spcPts val="1200"/>
              </a:spcBef>
              <a:spcAft>
                <a:spcPts val="1200"/>
              </a:spcAft>
              <a:buNone/>
            </a:pPr>
            <a:r>
              <a:t/>
            </a:r>
            <a:endParaRPr/>
          </a:p>
        </p:txBody>
      </p:sp>
      <p:sp>
        <p:nvSpPr>
          <p:cNvPr id="184" name="Google Shape;184;p28"/>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descr="Image result for ped = 1 graph" id="189" name="Google Shape;189;p29"/>
          <p:cNvPicPr preferRelativeResize="0"/>
          <p:nvPr/>
        </p:nvPicPr>
        <p:blipFill rotWithShape="1">
          <a:blip r:embed="rId3">
            <a:alphaModFix/>
          </a:blip>
          <a:srcRect b="0" l="0" r="0" t="0"/>
          <a:stretch/>
        </p:blipFill>
        <p:spPr>
          <a:xfrm>
            <a:off x="2289172" y="410542"/>
            <a:ext cx="6012582" cy="453256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descr="Image result for ped = 0 graph" id="194" name="Google Shape;194;p30"/>
          <p:cNvPicPr preferRelativeResize="0"/>
          <p:nvPr/>
        </p:nvPicPr>
        <p:blipFill rotWithShape="1">
          <a:blip r:embed="rId3">
            <a:alphaModFix/>
          </a:blip>
          <a:srcRect b="0" l="0" r="0" t="0"/>
          <a:stretch/>
        </p:blipFill>
        <p:spPr>
          <a:xfrm>
            <a:off x="2377102" y="546808"/>
            <a:ext cx="5100638" cy="383619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descr="Image result for ped = 1 graph" id="199" name="Google Shape;199;p31"/>
          <p:cNvPicPr preferRelativeResize="0"/>
          <p:nvPr/>
        </p:nvPicPr>
        <p:blipFill rotWithShape="1">
          <a:blip r:embed="rId3">
            <a:alphaModFix/>
          </a:blip>
          <a:srcRect b="0" l="0" r="0" t="0"/>
          <a:stretch/>
        </p:blipFill>
        <p:spPr>
          <a:xfrm>
            <a:off x="1871700" y="897565"/>
            <a:ext cx="5454606" cy="3850481"/>
          </a:xfrm>
          <a:prstGeom prst="rect">
            <a:avLst/>
          </a:prstGeom>
          <a:noFill/>
          <a:ln>
            <a:noFill/>
          </a:ln>
        </p:spPr>
      </p:pic>
      <p:sp>
        <p:nvSpPr>
          <p:cNvPr id="200" name="Google Shape;200;p31"/>
          <p:cNvSpPr txBox="1"/>
          <p:nvPr/>
        </p:nvSpPr>
        <p:spPr>
          <a:xfrm>
            <a:off x="2357754" y="357504"/>
            <a:ext cx="4536600" cy="3000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GB" sz="1500">
                <a:solidFill>
                  <a:srgbClr val="FF0000"/>
                </a:solidFill>
                <a:latin typeface="Calibri"/>
                <a:ea typeface="Calibri"/>
                <a:cs typeface="Calibri"/>
                <a:sym typeface="Calibri"/>
              </a:rPr>
              <a:t>PED = -1</a:t>
            </a:r>
            <a:endParaRPr sz="1500">
              <a:solidFill>
                <a:srgbClr val="FF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2"/>
          <p:cNvSpPr txBox="1"/>
          <p:nvPr/>
        </p:nvSpPr>
        <p:spPr>
          <a:xfrm>
            <a:off x="2697544" y="729600"/>
            <a:ext cx="4906500" cy="1708800"/>
          </a:xfrm>
          <a:prstGeom prst="rect">
            <a:avLst/>
          </a:prstGeom>
          <a:noFill/>
          <a:ln>
            <a:noFill/>
          </a:ln>
        </p:spPr>
        <p:txBody>
          <a:bodyPr anchorCtr="0" anchor="t" bIns="68575" lIns="68575" spcFirstLastPara="1" rIns="68575" wrap="square" tIns="68575">
            <a:noAutofit/>
          </a:bodyPr>
          <a:lstStyle/>
          <a:p>
            <a:pPr indent="0" lvl="0" marL="0" rtl="0" algn="l">
              <a:spcBef>
                <a:spcPts val="0"/>
              </a:spcBef>
              <a:spcAft>
                <a:spcPts val="0"/>
              </a:spcAft>
              <a:buNone/>
            </a:pPr>
            <a:r>
              <a:rPr b="1" lang="en-GB" sz="1700">
                <a:solidFill>
                  <a:schemeClr val="dk1"/>
                </a:solidFill>
                <a:latin typeface="Calibri"/>
                <a:ea typeface="Calibri"/>
                <a:cs typeface="Calibri"/>
                <a:sym typeface="Calibri"/>
              </a:rPr>
              <a:t>Your turn!</a:t>
            </a:r>
            <a:endParaRPr b="1" sz="1700">
              <a:solidFill>
                <a:schemeClr val="dk1"/>
              </a:solidFill>
              <a:latin typeface="Calibri"/>
              <a:ea typeface="Calibri"/>
              <a:cs typeface="Calibri"/>
              <a:sym typeface="Calibri"/>
            </a:endParaRPr>
          </a:p>
          <a:p>
            <a:pPr indent="0" lvl="0" marL="0" rtl="0" algn="l">
              <a:spcBef>
                <a:spcPts val="0"/>
              </a:spcBef>
              <a:spcAft>
                <a:spcPts val="0"/>
              </a:spcAft>
              <a:buNone/>
            </a:pPr>
            <a:r>
              <a:t/>
            </a:r>
            <a:endParaRPr b="1" sz="1700">
              <a:solidFill>
                <a:schemeClr val="dk1"/>
              </a:solidFill>
              <a:latin typeface="Calibri"/>
              <a:ea typeface="Calibri"/>
              <a:cs typeface="Calibri"/>
              <a:sym typeface="Calibri"/>
            </a:endParaRPr>
          </a:p>
          <a:p>
            <a:pPr indent="0" lvl="0" marL="0" rtl="0" algn="l">
              <a:spcBef>
                <a:spcPts val="0"/>
              </a:spcBef>
              <a:spcAft>
                <a:spcPts val="0"/>
              </a:spcAft>
              <a:buNone/>
            </a:pPr>
            <a:r>
              <a:rPr b="1" lang="en-GB" sz="1700">
                <a:solidFill>
                  <a:schemeClr val="dk1"/>
                </a:solidFill>
                <a:latin typeface="Calibri"/>
                <a:ea typeface="Calibri"/>
                <a:cs typeface="Calibri"/>
                <a:sym typeface="Calibri"/>
              </a:rPr>
              <a:t>Complete the worksheets provided.</a:t>
            </a:r>
            <a:endParaRPr b="1" sz="17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3"/>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Over to you...</a:t>
            </a:r>
            <a:endParaRPr/>
          </a:p>
        </p:txBody>
      </p:sp>
      <p:sp>
        <p:nvSpPr>
          <p:cNvPr id="212" name="Google Shape;212;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GB"/>
              <a:t>Calculate these </a:t>
            </a:r>
            <a:r>
              <a:rPr lang="en-GB" u="sng">
                <a:solidFill>
                  <a:schemeClr val="hlink"/>
                </a:solidFill>
                <a:hlinkClick r:id="rId3"/>
              </a:rPr>
              <a:t>examples</a:t>
            </a:r>
            <a:r>
              <a:rPr lang="en-GB"/>
              <a:t>.</a:t>
            </a:r>
            <a:endParaRPr/>
          </a:p>
        </p:txBody>
      </p:sp>
      <p:sp>
        <p:nvSpPr>
          <p:cNvPr id="213" name="Google Shape;213;p33"/>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4"/>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Results are</a:t>
            </a:r>
            <a:endParaRPr/>
          </a:p>
        </p:txBody>
      </p:sp>
      <p:sp>
        <p:nvSpPr>
          <p:cNvPr id="219" name="Google Shape;219;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b="1" lang="en-GB"/>
              <a:t>Example 1</a:t>
            </a:r>
            <a:endParaRPr b="1"/>
          </a:p>
          <a:p>
            <a:pPr indent="-317183" lvl="0" marL="457200" rtl="0" algn="l">
              <a:spcBef>
                <a:spcPts val="1200"/>
              </a:spcBef>
              <a:spcAft>
                <a:spcPts val="0"/>
              </a:spcAft>
              <a:buClr>
                <a:srgbClr val="3D454A"/>
              </a:buClr>
              <a:buSzPct val="100000"/>
              <a:buChar char="●"/>
            </a:pPr>
            <a:r>
              <a:rPr lang="en-GB">
                <a:solidFill>
                  <a:srgbClr val="3D454A"/>
                </a:solidFill>
                <a:highlight>
                  <a:srgbClr val="FFFFFF"/>
                </a:highlight>
              </a:rPr>
              <a:t>The price increases from $20 to $22. Therefore % change = 2/20 = 0.1 (10%)</a:t>
            </a:r>
            <a:br>
              <a:rPr lang="en-GB">
                <a:solidFill>
                  <a:srgbClr val="3D454A"/>
                </a:solidFill>
                <a:highlight>
                  <a:srgbClr val="FFFFFF"/>
                </a:highlight>
              </a:rPr>
            </a:br>
            <a:r>
              <a:rPr lang="en-GB">
                <a:solidFill>
                  <a:srgbClr val="3D454A"/>
                </a:solidFill>
                <a:highlight>
                  <a:srgbClr val="FFFFFF"/>
                </a:highlight>
              </a:rPr>
              <a:t>0.1 = 10% (0.1 *100)</a:t>
            </a:r>
            <a:endParaRPr>
              <a:solidFill>
                <a:srgbClr val="3D454A"/>
              </a:solidFill>
              <a:highlight>
                <a:srgbClr val="FFFFFF"/>
              </a:highlight>
            </a:endParaRPr>
          </a:p>
          <a:p>
            <a:pPr indent="-317183" lvl="0" marL="457200" rtl="0" algn="l">
              <a:spcBef>
                <a:spcPts val="0"/>
              </a:spcBef>
              <a:spcAft>
                <a:spcPts val="0"/>
              </a:spcAft>
              <a:buClr>
                <a:srgbClr val="3D454A"/>
              </a:buClr>
              <a:buSzPct val="100000"/>
              <a:buChar char="●"/>
            </a:pPr>
            <a:r>
              <a:rPr lang="en-GB">
                <a:solidFill>
                  <a:srgbClr val="3D454A"/>
                </a:solidFill>
                <a:highlight>
                  <a:srgbClr val="FFFFFF"/>
                </a:highlight>
              </a:rPr>
              <a:t>Quantity fell by 13/100 = – 0.13 (13%)</a:t>
            </a:r>
            <a:endParaRPr>
              <a:solidFill>
                <a:srgbClr val="3D454A"/>
              </a:solidFill>
              <a:highlight>
                <a:srgbClr val="FFFFFF"/>
              </a:highlight>
            </a:endParaRPr>
          </a:p>
          <a:p>
            <a:pPr indent="-317183" lvl="0" marL="457200" rtl="0" algn="l">
              <a:spcBef>
                <a:spcPts val="0"/>
              </a:spcBef>
              <a:spcAft>
                <a:spcPts val="0"/>
              </a:spcAft>
              <a:buClr>
                <a:srgbClr val="3D454A"/>
              </a:buClr>
              <a:buSzPct val="100000"/>
              <a:buChar char="●"/>
            </a:pPr>
            <a:r>
              <a:rPr lang="en-GB">
                <a:solidFill>
                  <a:srgbClr val="3D454A"/>
                </a:solidFill>
                <a:highlight>
                  <a:srgbClr val="FFFFFF"/>
                </a:highlight>
              </a:rPr>
              <a:t>Therefore PED = 13/-10</a:t>
            </a:r>
            <a:endParaRPr>
              <a:solidFill>
                <a:srgbClr val="3D454A"/>
              </a:solidFill>
              <a:highlight>
                <a:srgbClr val="FFFFFF"/>
              </a:highlight>
            </a:endParaRPr>
          </a:p>
          <a:p>
            <a:pPr indent="-317183" lvl="0" marL="457200" rtl="0" algn="l">
              <a:spcBef>
                <a:spcPts val="0"/>
              </a:spcBef>
              <a:spcAft>
                <a:spcPts val="0"/>
              </a:spcAft>
              <a:buClr>
                <a:srgbClr val="3D454A"/>
              </a:buClr>
              <a:buSzPct val="100000"/>
              <a:buChar char="●"/>
            </a:pPr>
            <a:r>
              <a:rPr lang="en-GB">
                <a:solidFill>
                  <a:srgbClr val="3D454A"/>
                </a:solidFill>
                <a:highlight>
                  <a:srgbClr val="FFFFFF"/>
                </a:highlight>
              </a:rPr>
              <a:t>Therefore </a:t>
            </a:r>
            <a:r>
              <a:rPr b="1" lang="en-GB">
                <a:solidFill>
                  <a:srgbClr val="3D454A"/>
                </a:solidFill>
                <a:highlight>
                  <a:srgbClr val="FFFFFF"/>
                </a:highlight>
              </a:rPr>
              <a:t>PED = -1.3</a:t>
            </a:r>
            <a:endParaRPr/>
          </a:p>
          <a:p>
            <a:pPr indent="0" lvl="0" marL="0" rtl="0" algn="l">
              <a:spcBef>
                <a:spcPts val="2200"/>
              </a:spcBef>
              <a:spcAft>
                <a:spcPts val="0"/>
              </a:spcAft>
              <a:buNone/>
            </a:pPr>
            <a:r>
              <a:rPr b="1" lang="en-GB"/>
              <a:t>Example 2 </a:t>
            </a:r>
            <a:endParaRPr b="1"/>
          </a:p>
          <a:p>
            <a:pPr indent="-317183" lvl="0" marL="457200" rtl="0" algn="l">
              <a:spcBef>
                <a:spcPts val="1200"/>
              </a:spcBef>
              <a:spcAft>
                <a:spcPts val="0"/>
              </a:spcAft>
              <a:buClr>
                <a:srgbClr val="3D454A"/>
              </a:buClr>
              <a:buSzPct val="100000"/>
              <a:buChar char="●"/>
            </a:pPr>
            <a:r>
              <a:rPr lang="en-GB">
                <a:solidFill>
                  <a:srgbClr val="3D454A"/>
                </a:solidFill>
                <a:highlight>
                  <a:srgbClr val="FFFFFF"/>
                </a:highlight>
              </a:rPr>
              <a:t>Price rises from $15 to $30 (100% rise in price)</a:t>
            </a:r>
            <a:endParaRPr>
              <a:solidFill>
                <a:srgbClr val="3D454A"/>
              </a:solidFill>
              <a:highlight>
                <a:srgbClr val="FFFFFF"/>
              </a:highlight>
            </a:endParaRPr>
          </a:p>
          <a:p>
            <a:pPr indent="-317183" lvl="0" marL="457200" rtl="0" algn="l">
              <a:spcBef>
                <a:spcPts val="0"/>
              </a:spcBef>
              <a:spcAft>
                <a:spcPts val="0"/>
              </a:spcAft>
              <a:buClr>
                <a:srgbClr val="3D454A"/>
              </a:buClr>
              <a:buSzPct val="100000"/>
              <a:buChar char="●"/>
            </a:pPr>
            <a:r>
              <a:rPr lang="en-GB">
                <a:solidFill>
                  <a:srgbClr val="3D454A"/>
                </a:solidFill>
                <a:highlight>
                  <a:srgbClr val="FFFFFF"/>
                </a:highlight>
              </a:rPr>
              <a:t>Quantity falls from 100 to 80 (20% fall)</a:t>
            </a:r>
            <a:endParaRPr>
              <a:solidFill>
                <a:srgbClr val="3D454A"/>
              </a:solidFill>
              <a:highlight>
                <a:srgbClr val="FFFFFF"/>
              </a:highlight>
            </a:endParaRPr>
          </a:p>
          <a:p>
            <a:pPr indent="-317183" lvl="0" marL="457200" rtl="0" algn="l">
              <a:spcBef>
                <a:spcPts val="0"/>
              </a:spcBef>
              <a:spcAft>
                <a:spcPts val="0"/>
              </a:spcAft>
              <a:buClr>
                <a:srgbClr val="3D454A"/>
              </a:buClr>
              <a:buSzPct val="100000"/>
              <a:buChar char="●"/>
            </a:pPr>
            <a:r>
              <a:rPr lang="en-GB">
                <a:solidFill>
                  <a:srgbClr val="3D454A"/>
                </a:solidFill>
                <a:highlight>
                  <a:srgbClr val="FFFFFF"/>
                </a:highlight>
              </a:rPr>
              <a:t>PED – -20/100 = -0.2</a:t>
            </a:r>
            <a:endParaRPr>
              <a:solidFill>
                <a:srgbClr val="3D454A"/>
              </a:solidFill>
              <a:highlight>
                <a:srgbClr val="FFFFFF"/>
              </a:highlight>
            </a:endParaRPr>
          </a:p>
          <a:p>
            <a:pPr indent="0" lvl="0" marL="0" rtl="0" algn="l">
              <a:spcBef>
                <a:spcPts val="2200"/>
              </a:spcBef>
              <a:spcAft>
                <a:spcPts val="1200"/>
              </a:spcAft>
              <a:buNone/>
            </a:pPr>
            <a:r>
              <a:t/>
            </a:r>
            <a:endParaRPr/>
          </a:p>
        </p:txBody>
      </p:sp>
      <p:sp>
        <p:nvSpPr>
          <p:cNvPr id="220" name="Google Shape;220;p34"/>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5"/>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Results are</a:t>
            </a:r>
            <a:endParaRPr/>
          </a:p>
        </p:txBody>
      </p:sp>
      <p:sp>
        <p:nvSpPr>
          <p:cNvPr id="226" name="Google Shape;226;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b="1" lang="en-GB"/>
              <a:t>Example 3</a:t>
            </a:r>
            <a:endParaRPr b="1"/>
          </a:p>
          <a:p>
            <a:pPr indent="0" lvl="0" marL="0" rtl="0" algn="l">
              <a:spcBef>
                <a:spcPts val="1200"/>
              </a:spcBef>
              <a:spcAft>
                <a:spcPts val="0"/>
              </a:spcAft>
              <a:buNone/>
            </a:pPr>
            <a:r>
              <a:rPr lang="en-GB" sz="1200">
                <a:solidFill>
                  <a:srgbClr val="3D454A"/>
                </a:solidFill>
                <a:highlight>
                  <a:srgbClr val="FFFFFF"/>
                </a:highlight>
              </a:rPr>
              <a:t>I</a:t>
            </a:r>
            <a:r>
              <a:rPr lang="en-GB">
                <a:solidFill>
                  <a:srgbClr val="3D454A"/>
                </a:solidFill>
                <a:highlight>
                  <a:srgbClr val="FFFFFF"/>
                </a:highlight>
              </a:rPr>
              <a:t>n this case the PED</a:t>
            </a:r>
            <a:endParaRPr>
              <a:solidFill>
                <a:srgbClr val="3D454A"/>
              </a:solidFill>
              <a:highlight>
                <a:srgbClr val="FFFFFF"/>
              </a:highlight>
            </a:endParaRPr>
          </a:p>
          <a:p>
            <a:pPr indent="0" lvl="0" marL="0" rtl="0" algn="l">
              <a:spcBef>
                <a:spcPts val="1100"/>
              </a:spcBef>
              <a:spcAft>
                <a:spcPts val="0"/>
              </a:spcAft>
              <a:buNone/>
            </a:pPr>
            <a:r>
              <a:rPr lang="en-GB">
                <a:solidFill>
                  <a:srgbClr val="3D454A"/>
                </a:solidFill>
                <a:highlight>
                  <a:srgbClr val="FFFFFF"/>
                </a:highlight>
              </a:rPr>
              <a:t>% change in QD = -50/100 = 0.5 = -50%</a:t>
            </a:r>
            <a:endParaRPr>
              <a:solidFill>
                <a:srgbClr val="3D454A"/>
              </a:solidFill>
              <a:highlight>
                <a:srgbClr val="FFFFFF"/>
              </a:highlight>
            </a:endParaRPr>
          </a:p>
          <a:p>
            <a:pPr indent="0" lvl="0" marL="0" rtl="0" algn="l">
              <a:spcBef>
                <a:spcPts val="1100"/>
              </a:spcBef>
              <a:spcAft>
                <a:spcPts val="0"/>
              </a:spcAft>
              <a:buNone/>
            </a:pPr>
            <a:r>
              <a:rPr lang="en-GB">
                <a:solidFill>
                  <a:srgbClr val="3D454A"/>
                </a:solidFill>
                <a:highlight>
                  <a:srgbClr val="FFFFFF"/>
                </a:highlight>
              </a:rPr>
              <a:t>% change in price =10/50 = 0.2 = 20%</a:t>
            </a:r>
            <a:endParaRPr>
              <a:solidFill>
                <a:srgbClr val="3D454A"/>
              </a:solidFill>
              <a:highlight>
                <a:srgbClr val="FFFFFF"/>
              </a:highlight>
            </a:endParaRPr>
          </a:p>
          <a:p>
            <a:pPr indent="0" lvl="0" marL="0" rtl="0" algn="l">
              <a:spcBef>
                <a:spcPts val="1100"/>
              </a:spcBef>
              <a:spcAft>
                <a:spcPts val="0"/>
              </a:spcAft>
              <a:buNone/>
            </a:pPr>
            <a:r>
              <a:rPr lang="en-GB">
                <a:solidFill>
                  <a:srgbClr val="3D454A"/>
                </a:solidFill>
                <a:highlight>
                  <a:srgbClr val="FFFFFF"/>
                </a:highlight>
              </a:rPr>
              <a:t>Therefore </a:t>
            </a:r>
            <a:r>
              <a:rPr b="1" lang="en-GB">
                <a:solidFill>
                  <a:srgbClr val="3D454A"/>
                </a:solidFill>
                <a:highlight>
                  <a:srgbClr val="FFFFFF"/>
                </a:highlight>
              </a:rPr>
              <a:t>PED  = -2.5</a:t>
            </a:r>
            <a:endParaRPr b="1">
              <a:solidFill>
                <a:srgbClr val="3D454A"/>
              </a:solidFill>
              <a:highlight>
                <a:srgbClr val="FFFFFF"/>
              </a:highlight>
            </a:endParaRPr>
          </a:p>
          <a:p>
            <a:pPr indent="0" lvl="0" marL="0" rtl="0" algn="l">
              <a:spcBef>
                <a:spcPts val="1100"/>
              </a:spcBef>
              <a:spcAft>
                <a:spcPts val="0"/>
              </a:spcAft>
              <a:buNone/>
            </a:pPr>
            <a:r>
              <a:t/>
            </a:r>
            <a:endParaRPr sz="1200">
              <a:solidFill>
                <a:srgbClr val="3D454A"/>
              </a:solidFill>
              <a:highlight>
                <a:srgbClr val="FFFFFF"/>
              </a:highlight>
            </a:endParaRPr>
          </a:p>
          <a:p>
            <a:pPr indent="0" lvl="0" marL="0" rtl="0" algn="l">
              <a:spcBef>
                <a:spcPts val="2200"/>
              </a:spcBef>
              <a:spcAft>
                <a:spcPts val="0"/>
              </a:spcAft>
              <a:buNone/>
            </a:pPr>
            <a:r>
              <a:rPr b="1" lang="en-GB"/>
              <a:t>Example 4 </a:t>
            </a:r>
            <a:endParaRPr b="1" sz="1200">
              <a:solidFill>
                <a:srgbClr val="3D454A"/>
              </a:solidFill>
              <a:highlight>
                <a:srgbClr val="FFFFFF"/>
              </a:highlight>
            </a:endParaRPr>
          </a:p>
          <a:p>
            <a:pPr indent="0" lvl="0" marL="0" rtl="0" algn="l">
              <a:spcBef>
                <a:spcPts val="1200"/>
              </a:spcBef>
              <a:spcAft>
                <a:spcPts val="0"/>
              </a:spcAft>
              <a:buNone/>
            </a:pPr>
            <a:r>
              <a:rPr b="1" lang="en-GB">
                <a:solidFill>
                  <a:srgbClr val="3D454A"/>
                </a:solidFill>
                <a:highlight>
                  <a:srgbClr val="FFFFFF"/>
                </a:highlight>
              </a:rPr>
              <a:t>PED</a:t>
            </a:r>
            <a:r>
              <a:rPr lang="en-GB">
                <a:solidFill>
                  <a:srgbClr val="3D454A"/>
                </a:solidFill>
                <a:highlight>
                  <a:srgbClr val="FFFFFF"/>
                </a:highlight>
              </a:rPr>
              <a:t> = -10/40 = </a:t>
            </a:r>
            <a:r>
              <a:rPr b="1" lang="en-GB">
                <a:solidFill>
                  <a:srgbClr val="3D454A"/>
                </a:solidFill>
                <a:highlight>
                  <a:srgbClr val="FFFFFF"/>
                </a:highlight>
              </a:rPr>
              <a:t>-0.25</a:t>
            </a:r>
            <a:endParaRPr>
              <a:solidFill>
                <a:srgbClr val="3D454A"/>
              </a:solidFill>
              <a:highlight>
                <a:srgbClr val="FFFFFF"/>
              </a:highlight>
            </a:endParaRPr>
          </a:p>
          <a:p>
            <a:pPr indent="0" lvl="0" marL="0" rtl="0" algn="l">
              <a:spcBef>
                <a:spcPts val="1200"/>
              </a:spcBef>
              <a:spcAft>
                <a:spcPts val="1200"/>
              </a:spcAft>
              <a:buNone/>
            </a:pPr>
            <a:r>
              <a:t/>
            </a:r>
            <a:endParaRPr/>
          </a:p>
        </p:txBody>
      </p:sp>
      <p:sp>
        <p:nvSpPr>
          <p:cNvPr id="227" name="Google Shape;227;p35"/>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6"/>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New key terms - theoretic only </a:t>
            </a:r>
            <a:endParaRPr/>
          </a:p>
        </p:txBody>
      </p:sp>
      <p:sp>
        <p:nvSpPr>
          <p:cNvPr id="233" name="Google Shape;233;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68300" lvl="1" marL="431800" rtl="0" algn="l">
              <a:lnSpc>
                <a:spcPct val="115000"/>
              </a:lnSpc>
              <a:spcBef>
                <a:spcPts val="0"/>
              </a:spcBef>
              <a:spcAft>
                <a:spcPts val="0"/>
              </a:spcAft>
              <a:buClr>
                <a:srgbClr val="434343"/>
              </a:buClr>
              <a:buSzPts val="2400"/>
              <a:buAutoNum type="alphaLcParenR"/>
            </a:pPr>
            <a:r>
              <a:rPr lang="en-GB" sz="2400">
                <a:solidFill>
                  <a:srgbClr val="434343"/>
                </a:solidFill>
              </a:rPr>
              <a:t>perfectly inelastic</a:t>
            </a:r>
            <a:endParaRPr sz="2400">
              <a:solidFill>
                <a:srgbClr val="434343"/>
              </a:solidFill>
            </a:endParaRPr>
          </a:p>
          <a:p>
            <a:pPr indent="-368300" lvl="1" marL="431800" rtl="0" algn="l">
              <a:lnSpc>
                <a:spcPct val="115000"/>
              </a:lnSpc>
              <a:spcBef>
                <a:spcPts val="0"/>
              </a:spcBef>
              <a:spcAft>
                <a:spcPts val="0"/>
              </a:spcAft>
              <a:buClr>
                <a:srgbClr val="434343"/>
              </a:buClr>
              <a:buSzPts val="2400"/>
              <a:buAutoNum type="alphaLcParenR"/>
            </a:pPr>
            <a:r>
              <a:rPr lang="en-GB" sz="2400">
                <a:solidFill>
                  <a:srgbClr val="434343"/>
                </a:solidFill>
              </a:rPr>
              <a:t>perfectly elastic</a:t>
            </a:r>
            <a:endParaRPr sz="2400">
              <a:solidFill>
                <a:srgbClr val="434343"/>
              </a:solidFill>
            </a:endParaRPr>
          </a:p>
          <a:p>
            <a:pPr indent="-368300" lvl="1" marL="431800" rtl="0" algn="l">
              <a:lnSpc>
                <a:spcPct val="115000"/>
              </a:lnSpc>
              <a:spcBef>
                <a:spcPts val="0"/>
              </a:spcBef>
              <a:spcAft>
                <a:spcPts val="0"/>
              </a:spcAft>
              <a:buClr>
                <a:srgbClr val="434343"/>
              </a:buClr>
              <a:buSzPts val="2400"/>
              <a:buAutoNum type="alphaLcParenR"/>
            </a:pPr>
            <a:r>
              <a:rPr lang="en-GB" sz="2400">
                <a:solidFill>
                  <a:srgbClr val="434343"/>
                </a:solidFill>
              </a:rPr>
              <a:t>unitary elasticity.</a:t>
            </a:r>
            <a:endParaRPr sz="2400">
              <a:solidFill>
                <a:srgbClr val="434343"/>
              </a:solidFill>
            </a:endParaRPr>
          </a:p>
        </p:txBody>
      </p:sp>
      <p:sp>
        <p:nvSpPr>
          <p:cNvPr id="234" name="Google Shape;234;p36"/>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7"/>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New key terms</a:t>
            </a:r>
            <a:endParaRPr/>
          </a:p>
        </p:txBody>
      </p:sp>
      <p:sp>
        <p:nvSpPr>
          <p:cNvPr id="240" name="Google Shape;240;p37"/>
          <p:cNvSpPr txBox="1"/>
          <p:nvPr>
            <p:ph idx="1" type="body"/>
          </p:nvPr>
        </p:nvSpPr>
        <p:spPr>
          <a:xfrm>
            <a:off x="311700" y="1113925"/>
            <a:ext cx="8520600" cy="1298400"/>
          </a:xfrm>
          <a:prstGeom prst="rect">
            <a:avLst/>
          </a:prstGeom>
          <a:solidFill>
            <a:srgbClr val="16B9CA"/>
          </a:solidFill>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en-GB" sz="2200">
                <a:solidFill>
                  <a:schemeClr val="lt1"/>
                </a:solidFill>
              </a:rPr>
              <a:t>Perfectly inelastic</a:t>
            </a:r>
            <a:r>
              <a:rPr lang="en-GB" sz="2200">
                <a:solidFill>
                  <a:schemeClr val="lt1"/>
                </a:solidFill>
              </a:rPr>
              <a:t> - demand where PED = 0</a:t>
            </a:r>
            <a:endParaRPr sz="2200">
              <a:solidFill>
                <a:schemeClr val="lt1"/>
              </a:solidFill>
            </a:endParaRPr>
          </a:p>
          <a:p>
            <a:pPr indent="0" lvl="0" marL="431800" rtl="0" algn="l">
              <a:lnSpc>
                <a:spcPct val="115000"/>
              </a:lnSpc>
              <a:spcBef>
                <a:spcPts val="0"/>
              </a:spcBef>
              <a:spcAft>
                <a:spcPts val="0"/>
              </a:spcAft>
              <a:buNone/>
            </a:pPr>
            <a:r>
              <a:rPr lang="en-GB" sz="2200">
                <a:solidFill>
                  <a:schemeClr val="lt1"/>
                </a:solidFill>
              </a:rPr>
              <a:t>A change in price results in no change in the quantity demanded. </a:t>
            </a:r>
            <a:endParaRPr sz="2200">
              <a:solidFill>
                <a:schemeClr val="lt1"/>
              </a:solidFill>
            </a:endParaRPr>
          </a:p>
        </p:txBody>
      </p:sp>
      <p:sp>
        <p:nvSpPr>
          <p:cNvPr id="241" name="Google Shape;241;p37"/>
          <p:cNvSpPr txBox="1"/>
          <p:nvPr>
            <p:ph idx="1" type="body"/>
          </p:nvPr>
        </p:nvSpPr>
        <p:spPr>
          <a:xfrm>
            <a:off x="311700" y="2554853"/>
            <a:ext cx="8520600" cy="996600"/>
          </a:xfrm>
          <a:prstGeom prst="rect">
            <a:avLst/>
          </a:prstGeom>
          <a:solidFill>
            <a:srgbClr val="DFFBFC"/>
          </a:solid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en-GB" sz="2200"/>
              <a:t>Perfectly inelastic</a:t>
            </a:r>
            <a:r>
              <a:rPr lang="en-GB" sz="2200"/>
              <a:t> - e.g. if there are no substitutes available - eg insulin to a diabetic.</a:t>
            </a:r>
            <a:endParaRPr sz="2200"/>
          </a:p>
        </p:txBody>
      </p:sp>
      <p:sp>
        <p:nvSpPr>
          <p:cNvPr id="242" name="Google Shape;242;p37"/>
          <p:cNvSpPr txBox="1"/>
          <p:nvPr>
            <p:ph idx="1" type="body"/>
          </p:nvPr>
        </p:nvSpPr>
        <p:spPr>
          <a:xfrm>
            <a:off x="311700" y="3689116"/>
            <a:ext cx="8520600" cy="896100"/>
          </a:xfrm>
          <a:prstGeom prst="rect">
            <a:avLst/>
          </a:prstGeom>
          <a:solidFill>
            <a:schemeClr val="lt2"/>
          </a:solid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en-GB" sz="2200"/>
              <a:t>Perfectly inelastic</a:t>
            </a:r>
            <a:r>
              <a:rPr lang="en-GB" sz="2200"/>
              <a:t> - what would it look like in a graph?</a:t>
            </a:r>
            <a:endParaRPr sz="2200"/>
          </a:p>
        </p:txBody>
      </p:sp>
      <p:sp>
        <p:nvSpPr>
          <p:cNvPr id="243" name="Google Shape;243;p37"/>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8"/>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Perfectly inelastic</a:t>
            </a:r>
            <a:endParaRPr/>
          </a:p>
        </p:txBody>
      </p:sp>
      <p:pic>
        <p:nvPicPr>
          <p:cNvPr descr="Image result for perfectly inelastic demand" id="249" name="Google Shape;249;p38"/>
          <p:cNvPicPr preferRelativeResize="0"/>
          <p:nvPr/>
        </p:nvPicPr>
        <p:blipFill rotWithShape="1">
          <a:blip r:embed="rId3">
            <a:alphaModFix/>
          </a:blip>
          <a:srcRect b="0" l="42426" r="0" t="28744"/>
          <a:stretch/>
        </p:blipFill>
        <p:spPr>
          <a:xfrm>
            <a:off x="3603500" y="696525"/>
            <a:ext cx="4112576" cy="3831425"/>
          </a:xfrm>
          <a:prstGeom prst="rect">
            <a:avLst/>
          </a:prstGeom>
          <a:noFill/>
          <a:ln>
            <a:noFill/>
          </a:ln>
        </p:spPr>
      </p:pic>
      <p:sp>
        <p:nvSpPr>
          <p:cNvPr id="250" name="Google Shape;250;p38"/>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39"/>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New key terms</a:t>
            </a:r>
            <a:endParaRPr/>
          </a:p>
        </p:txBody>
      </p:sp>
      <p:sp>
        <p:nvSpPr>
          <p:cNvPr id="256" name="Google Shape;256;p39"/>
          <p:cNvSpPr txBox="1"/>
          <p:nvPr>
            <p:ph idx="1" type="body"/>
          </p:nvPr>
        </p:nvSpPr>
        <p:spPr>
          <a:xfrm>
            <a:off x="381175" y="1163125"/>
            <a:ext cx="8520600" cy="1328700"/>
          </a:xfrm>
          <a:prstGeom prst="rect">
            <a:avLst/>
          </a:prstGeom>
          <a:solidFill>
            <a:srgbClr val="16B9CA"/>
          </a:solid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GB" sz="2200">
                <a:solidFill>
                  <a:schemeClr val="lt1"/>
                </a:solidFill>
              </a:rPr>
              <a:t>Perfectly elastic</a:t>
            </a:r>
            <a:r>
              <a:rPr lang="en-GB" sz="2200">
                <a:solidFill>
                  <a:schemeClr val="lt1"/>
                </a:solidFill>
              </a:rPr>
              <a:t> - demand where PED = </a:t>
            </a:r>
            <a:r>
              <a:rPr lang="en-GB" sz="2600">
                <a:solidFill>
                  <a:schemeClr val="lt1"/>
                </a:solidFill>
              </a:rPr>
              <a:t>∞</a:t>
            </a:r>
            <a:endParaRPr sz="2600">
              <a:solidFill>
                <a:schemeClr val="lt1"/>
              </a:solidFill>
            </a:endParaRPr>
          </a:p>
          <a:p>
            <a:pPr indent="0" lvl="0" marL="457200" rtl="0" algn="l">
              <a:lnSpc>
                <a:spcPct val="115000"/>
              </a:lnSpc>
              <a:spcBef>
                <a:spcPts val="0"/>
              </a:spcBef>
              <a:spcAft>
                <a:spcPts val="0"/>
              </a:spcAft>
              <a:buNone/>
            </a:pPr>
            <a:r>
              <a:rPr lang="en-GB" sz="2200">
                <a:solidFill>
                  <a:schemeClr val="lt1"/>
                </a:solidFill>
              </a:rPr>
              <a:t>An increase in price will result in zero demand. There is only one price consumers are willing to pay.</a:t>
            </a:r>
            <a:endParaRPr sz="2200">
              <a:solidFill>
                <a:schemeClr val="lt1"/>
              </a:solidFill>
            </a:endParaRPr>
          </a:p>
        </p:txBody>
      </p:sp>
      <p:sp>
        <p:nvSpPr>
          <p:cNvPr id="257" name="Google Shape;257;p39"/>
          <p:cNvSpPr txBox="1"/>
          <p:nvPr>
            <p:ph idx="1" type="body"/>
          </p:nvPr>
        </p:nvSpPr>
        <p:spPr>
          <a:xfrm>
            <a:off x="387900" y="2582159"/>
            <a:ext cx="8520600" cy="1251600"/>
          </a:xfrm>
          <a:prstGeom prst="rect">
            <a:avLst/>
          </a:prstGeom>
          <a:solidFill>
            <a:srgbClr val="DFFBFC"/>
          </a:solidFill>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GB" sz="2200"/>
              <a:t>Perfectly elastic</a:t>
            </a:r>
            <a:r>
              <a:rPr lang="en-GB" sz="2200"/>
              <a:t> is very extreme and highly unlikely. Wet markets in HK - if any vendor would increase their price people would buy from the competitor.  </a:t>
            </a:r>
            <a:endParaRPr sz="2200"/>
          </a:p>
          <a:p>
            <a:pPr indent="0" lvl="0" marL="431800" rtl="0" algn="l">
              <a:lnSpc>
                <a:spcPct val="115000"/>
              </a:lnSpc>
              <a:spcBef>
                <a:spcPts val="0"/>
              </a:spcBef>
              <a:spcAft>
                <a:spcPts val="0"/>
              </a:spcAft>
              <a:buNone/>
            </a:pPr>
            <a:r>
              <a:t/>
            </a:r>
            <a:endParaRPr sz="2200"/>
          </a:p>
        </p:txBody>
      </p:sp>
      <p:sp>
        <p:nvSpPr>
          <p:cNvPr id="258" name="Google Shape;258;p39"/>
          <p:cNvSpPr txBox="1"/>
          <p:nvPr>
            <p:ph idx="1" type="body"/>
          </p:nvPr>
        </p:nvSpPr>
        <p:spPr>
          <a:xfrm>
            <a:off x="387900" y="3890673"/>
            <a:ext cx="8520600" cy="634200"/>
          </a:xfrm>
          <a:prstGeom prst="rect">
            <a:avLst/>
          </a:prstGeom>
          <a:solidFill>
            <a:schemeClr val="lt2"/>
          </a:solid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b="1" lang="en-GB" sz="2200"/>
              <a:t>Perfectly elastic</a:t>
            </a:r>
            <a:r>
              <a:rPr lang="en-GB" sz="2200"/>
              <a:t> - what would it look like in a graph?</a:t>
            </a:r>
            <a:endParaRPr sz="2200"/>
          </a:p>
        </p:txBody>
      </p:sp>
      <p:sp>
        <p:nvSpPr>
          <p:cNvPr id="259" name="Google Shape;259;p39"/>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0"/>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Perfectly elastic</a:t>
            </a:r>
            <a:endParaRPr/>
          </a:p>
        </p:txBody>
      </p:sp>
      <p:pic>
        <p:nvPicPr>
          <p:cNvPr descr="Image result for perfectly elastic demand" id="265" name="Google Shape;265;p40"/>
          <p:cNvPicPr preferRelativeResize="0"/>
          <p:nvPr/>
        </p:nvPicPr>
        <p:blipFill rotWithShape="1">
          <a:blip r:embed="rId3">
            <a:alphaModFix/>
          </a:blip>
          <a:srcRect b="0" l="45052" r="0" t="28744"/>
          <a:stretch/>
        </p:blipFill>
        <p:spPr>
          <a:xfrm>
            <a:off x="3302975" y="780025"/>
            <a:ext cx="3910850" cy="3827025"/>
          </a:xfrm>
          <a:prstGeom prst="rect">
            <a:avLst/>
          </a:prstGeom>
          <a:noFill/>
          <a:ln>
            <a:noFill/>
          </a:ln>
        </p:spPr>
      </p:pic>
      <p:sp>
        <p:nvSpPr>
          <p:cNvPr id="266" name="Google Shape;266;p40"/>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1"/>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New key terms</a:t>
            </a:r>
            <a:endParaRPr/>
          </a:p>
        </p:txBody>
      </p:sp>
      <p:sp>
        <p:nvSpPr>
          <p:cNvPr id="272" name="Google Shape;272;p41"/>
          <p:cNvSpPr txBox="1"/>
          <p:nvPr>
            <p:ph idx="1" type="body"/>
          </p:nvPr>
        </p:nvSpPr>
        <p:spPr>
          <a:xfrm>
            <a:off x="311700" y="1152475"/>
            <a:ext cx="4221900" cy="3416400"/>
          </a:xfrm>
          <a:prstGeom prst="rect">
            <a:avLst/>
          </a:prstGeom>
          <a:solidFill>
            <a:srgbClr val="DFFBFC"/>
          </a:solidFill>
        </p:spPr>
        <p:txBody>
          <a:bodyPr anchorCtr="0" anchor="t" bIns="91425" lIns="91425" spcFirstLastPara="1" rIns="91425" wrap="square" tIns="91425">
            <a:normAutofit fontScale="92500" lnSpcReduction="20000"/>
          </a:bodyPr>
          <a:lstStyle/>
          <a:p>
            <a:pPr indent="0" lvl="0" marL="0" rtl="0" algn="l">
              <a:lnSpc>
                <a:spcPct val="115000"/>
              </a:lnSpc>
              <a:spcBef>
                <a:spcPts val="0"/>
              </a:spcBef>
              <a:spcAft>
                <a:spcPts val="0"/>
              </a:spcAft>
              <a:buNone/>
            </a:pPr>
            <a:r>
              <a:rPr b="1" lang="en-GB" sz="2400"/>
              <a:t>Unitary elasticity</a:t>
            </a:r>
            <a:r>
              <a:rPr lang="en-GB" sz="2400"/>
              <a:t> PED = -1</a:t>
            </a:r>
            <a:endParaRPr sz="2400"/>
          </a:p>
          <a:p>
            <a:pPr indent="0" lvl="0" marL="457200" rtl="0" algn="l">
              <a:lnSpc>
                <a:spcPct val="115000"/>
              </a:lnSpc>
              <a:spcBef>
                <a:spcPts val="0"/>
              </a:spcBef>
              <a:spcAft>
                <a:spcPts val="0"/>
              </a:spcAft>
              <a:buNone/>
            </a:pPr>
            <a:r>
              <a:rPr lang="en-GB" sz="2400"/>
              <a:t>The responsiveness of demand is proportionately equal to the change in price.</a:t>
            </a:r>
            <a:endParaRPr sz="2400"/>
          </a:p>
          <a:p>
            <a:pPr indent="0" lvl="0" marL="457200" rtl="0" algn="l">
              <a:lnSpc>
                <a:spcPct val="115000"/>
              </a:lnSpc>
              <a:spcBef>
                <a:spcPts val="0"/>
              </a:spcBef>
              <a:spcAft>
                <a:spcPts val="0"/>
              </a:spcAft>
              <a:buNone/>
            </a:pPr>
            <a:r>
              <a:rPr lang="en-GB" sz="2400"/>
              <a:t>The price of digital cameras increases by 10%, the quantity of digital cameras  demanded decreases by 10%</a:t>
            </a:r>
            <a:endParaRPr sz="2400"/>
          </a:p>
        </p:txBody>
      </p:sp>
      <p:pic>
        <p:nvPicPr>
          <p:cNvPr descr="Image result for unitary elastic" id="273" name="Google Shape;273;p41"/>
          <p:cNvPicPr preferRelativeResize="0"/>
          <p:nvPr/>
        </p:nvPicPr>
        <p:blipFill>
          <a:blip r:embed="rId3">
            <a:alphaModFix/>
          </a:blip>
          <a:stretch>
            <a:fillRect/>
          </a:stretch>
        </p:blipFill>
        <p:spPr>
          <a:xfrm>
            <a:off x="4847825" y="1340800"/>
            <a:ext cx="3582350" cy="2728875"/>
          </a:xfrm>
          <a:prstGeom prst="rect">
            <a:avLst/>
          </a:prstGeom>
          <a:noFill/>
          <a:ln>
            <a:noFill/>
          </a:ln>
        </p:spPr>
      </p:pic>
      <p:sp>
        <p:nvSpPr>
          <p:cNvPr id="274" name="Google Shape;274;p41"/>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2"/>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This means...</a:t>
            </a:r>
            <a:endParaRPr/>
          </a:p>
        </p:txBody>
      </p:sp>
      <p:sp>
        <p:nvSpPr>
          <p:cNvPr id="280" name="Google Shape;280;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GB"/>
              <a:t>When the PED value is </a:t>
            </a:r>
            <a:r>
              <a:rPr b="1" lang="en-GB"/>
              <a:t>less than 1,</a:t>
            </a:r>
            <a:r>
              <a:rPr lang="en-GB"/>
              <a:t> demand is said to be </a:t>
            </a:r>
            <a:r>
              <a:rPr b="1" lang="en-GB"/>
              <a:t>inelastic.</a:t>
            </a:r>
            <a:endParaRPr b="1"/>
          </a:p>
          <a:p>
            <a:pPr indent="457200" lvl="0" marL="0" rtl="0" algn="l">
              <a:spcBef>
                <a:spcPts val="1200"/>
              </a:spcBef>
              <a:spcAft>
                <a:spcPts val="0"/>
              </a:spcAft>
              <a:buNone/>
            </a:pPr>
            <a:r>
              <a:rPr lang="en-GB"/>
              <a:t>Demand for Product A is price inelastic being -0.5</a:t>
            </a:r>
            <a:endParaRPr/>
          </a:p>
          <a:p>
            <a:pPr indent="0" lvl="0" marL="0" rtl="0" algn="l">
              <a:spcBef>
                <a:spcPts val="1200"/>
              </a:spcBef>
              <a:spcAft>
                <a:spcPts val="0"/>
              </a:spcAft>
              <a:buNone/>
            </a:pPr>
            <a:r>
              <a:rPr lang="en-GB"/>
              <a:t>When the PED values i </a:t>
            </a:r>
            <a:r>
              <a:rPr b="1" lang="en-GB"/>
              <a:t>greater than 1</a:t>
            </a:r>
            <a:r>
              <a:rPr lang="en-GB"/>
              <a:t>, demand is said to be </a:t>
            </a:r>
            <a:r>
              <a:rPr b="1" lang="en-GB"/>
              <a:t>elastic.</a:t>
            </a:r>
            <a:endParaRPr b="1"/>
          </a:p>
          <a:p>
            <a:pPr indent="457200" lvl="0" marL="0" rtl="0" algn="l">
              <a:spcBef>
                <a:spcPts val="1200"/>
              </a:spcBef>
              <a:spcAft>
                <a:spcPts val="0"/>
              </a:spcAft>
              <a:buNone/>
            </a:pPr>
            <a:r>
              <a:rPr lang="en-GB"/>
              <a:t>Demand for product B is price elastic being -2.5</a:t>
            </a:r>
            <a:endParaRPr/>
          </a:p>
          <a:p>
            <a:pPr indent="0" lvl="0" marL="0" rtl="0" algn="l">
              <a:spcBef>
                <a:spcPts val="1200"/>
              </a:spcBef>
              <a:spcAft>
                <a:spcPts val="0"/>
              </a:spcAft>
              <a:buNone/>
            </a:pPr>
            <a:r>
              <a:rPr lang="en-GB"/>
              <a:t>If the PED </a:t>
            </a:r>
            <a:r>
              <a:rPr b="1" lang="en-GB"/>
              <a:t>value is zero</a:t>
            </a:r>
            <a:r>
              <a:rPr lang="en-GB"/>
              <a:t> demand is said to be </a:t>
            </a:r>
            <a:r>
              <a:rPr b="1" lang="en-GB"/>
              <a:t>perfectly inelastic</a:t>
            </a:r>
            <a:r>
              <a:rPr lang="en-GB"/>
              <a:t> - a change in price will result in no change in the quantity demanded.</a:t>
            </a:r>
            <a:endParaRPr/>
          </a:p>
          <a:p>
            <a:pPr indent="0" lvl="0" marL="0" rtl="0" algn="l">
              <a:spcBef>
                <a:spcPts val="1200"/>
              </a:spcBef>
              <a:spcAft>
                <a:spcPts val="0"/>
              </a:spcAft>
              <a:buNone/>
            </a:pPr>
            <a:r>
              <a:rPr lang="en-GB"/>
              <a:t>If PED is equal to </a:t>
            </a:r>
            <a:r>
              <a:rPr b="1" lang="en-GB"/>
              <a:t>infinity</a:t>
            </a:r>
            <a:r>
              <a:rPr lang="en-GB"/>
              <a:t> demand is said to be </a:t>
            </a:r>
            <a:r>
              <a:rPr b="1" lang="en-GB"/>
              <a:t>perfectly elastic</a:t>
            </a:r>
            <a:endParaRPr b="1"/>
          </a:p>
          <a:p>
            <a:pPr indent="0" lvl="0" marL="0" rtl="0" algn="l">
              <a:spcBef>
                <a:spcPts val="1200"/>
              </a:spcBef>
              <a:spcAft>
                <a:spcPts val="1200"/>
              </a:spcAft>
              <a:buNone/>
            </a:pPr>
            <a:r>
              <a:rPr lang="en-GB"/>
              <a:t>If PED is exactly -1, demand is said to be </a:t>
            </a:r>
            <a:r>
              <a:rPr b="1" lang="en-GB"/>
              <a:t>unitary elastic</a:t>
            </a:r>
            <a:endParaRPr b="1"/>
          </a:p>
        </p:txBody>
      </p:sp>
      <p:sp>
        <p:nvSpPr>
          <p:cNvPr id="281" name="Google Shape;281;p42"/>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43"/>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graphicFrame>
        <p:nvGraphicFramePr>
          <p:cNvPr id="287" name="Google Shape;287;p43"/>
          <p:cNvGraphicFramePr/>
          <p:nvPr/>
        </p:nvGraphicFramePr>
        <p:xfrm>
          <a:off x="475050" y="0"/>
          <a:ext cx="3000000" cy="3000000"/>
        </p:xfrm>
        <a:graphic>
          <a:graphicData uri="http://schemas.openxmlformats.org/drawingml/2006/table">
            <a:tbl>
              <a:tblPr>
                <a:noFill/>
                <a:tableStyleId>{40A372E2-AC30-4B10-928A-3073F6D0FE98}</a:tableStyleId>
              </a:tblPr>
              <a:tblGrid>
                <a:gridCol w="2043075"/>
                <a:gridCol w="2211800"/>
                <a:gridCol w="3954975"/>
              </a:tblGrid>
              <a:tr h="558825">
                <a:tc>
                  <a:txBody>
                    <a:bodyPr/>
                    <a:lstStyle/>
                    <a:p>
                      <a:pPr indent="0" lvl="0" marL="0" rtl="0" algn="ctr">
                        <a:lnSpc>
                          <a:spcPct val="115000"/>
                        </a:lnSpc>
                        <a:spcBef>
                          <a:spcPts val="0"/>
                        </a:spcBef>
                        <a:spcAft>
                          <a:spcPts val="0"/>
                        </a:spcAft>
                        <a:buNone/>
                      </a:pPr>
                      <a:r>
                        <a:rPr b="1" lang="en-GB" sz="1700">
                          <a:solidFill>
                            <a:srgbClr val="FFFFFF"/>
                          </a:solidFill>
                          <a:latin typeface="Century Gothic"/>
                          <a:ea typeface="Century Gothic"/>
                          <a:cs typeface="Century Gothic"/>
                          <a:sym typeface="Century Gothic"/>
                        </a:rPr>
                        <a:t>Values of PED</a:t>
                      </a:r>
                      <a:endParaRPr b="1" sz="1700">
                        <a:solidFill>
                          <a:srgbClr val="FFFFFF"/>
                        </a:solidFill>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10575">
                      <a:solidFill>
                        <a:srgbClr val="FFFFFF"/>
                      </a:solidFill>
                      <a:prstDash val="solid"/>
                      <a:round/>
                      <a:headEnd len="sm" w="sm" type="none"/>
                      <a:tailEnd len="sm" w="sm" type="none"/>
                    </a:lnT>
                    <a:lnB cap="flat" cmpd="sng" w="31750">
                      <a:solidFill>
                        <a:srgbClr val="FFFFFF"/>
                      </a:solidFill>
                      <a:prstDash val="solid"/>
                      <a:round/>
                      <a:headEnd len="sm" w="sm" type="none"/>
                      <a:tailEnd len="sm" w="sm" type="none"/>
                    </a:lnB>
                    <a:solidFill>
                      <a:srgbClr val="007CD5"/>
                    </a:solidFill>
                  </a:tcPr>
                </a:tc>
                <a:tc>
                  <a:txBody>
                    <a:bodyPr/>
                    <a:lstStyle/>
                    <a:p>
                      <a:pPr indent="0" lvl="0" marL="0" rtl="0" algn="ctr">
                        <a:lnSpc>
                          <a:spcPct val="115000"/>
                        </a:lnSpc>
                        <a:spcBef>
                          <a:spcPts val="0"/>
                        </a:spcBef>
                        <a:spcAft>
                          <a:spcPts val="0"/>
                        </a:spcAft>
                        <a:buNone/>
                      </a:pPr>
                      <a:r>
                        <a:rPr b="1" lang="en-GB" sz="1700">
                          <a:solidFill>
                            <a:srgbClr val="FFFFFF"/>
                          </a:solidFill>
                          <a:latin typeface="Century Gothic"/>
                          <a:ea typeface="Century Gothic"/>
                          <a:cs typeface="Century Gothic"/>
                          <a:sym typeface="Century Gothic"/>
                        </a:rPr>
                        <a:t>How is the demand called?</a:t>
                      </a:r>
                      <a:endParaRPr b="1" sz="1700">
                        <a:solidFill>
                          <a:srgbClr val="FFFFFF"/>
                        </a:solidFill>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10575">
                      <a:solidFill>
                        <a:srgbClr val="FFFFFF"/>
                      </a:solidFill>
                      <a:prstDash val="solid"/>
                      <a:round/>
                      <a:headEnd len="sm" w="sm" type="none"/>
                      <a:tailEnd len="sm" w="sm" type="none"/>
                    </a:lnT>
                    <a:lnB cap="flat" cmpd="sng" w="31750">
                      <a:solidFill>
                        <a:srgbClr val="FFFFFF"/>
                      </a:solidFill>
                      <a:prstDash val="solid"/>
                      <a:round/>
                      <a:headEnd len="sm" w="sm" type="none"/>
                      <a:tailEnd len="sm" w="sm" type="none"/>
                    </a:lnB>
                    <a:solidFill>
                      <a:srgbClr val="007CD5"/>
                    </a:solidFill>
                  </a:tcPr>
                </a:tc>
                <a:tc>
                  <a:txBody>
                    <a:bodyPr/>
                    <a:lstStyle/>
                    <a:p>
                      <a:pPr indent="0" lvl="0" marL="0" rtl="0" algn="ctr">
                        <a:lnSpc>
                          <a:spcPct val="115000"/>
                        </a:lnSpc>
                        <a:spcBef>
                          <a:spcPts val="0"/>
                        </a:spcBef>
                        <a:spcAft>
                          <a:spcPts val="0"/>
                        </a:spcAft>
                        <a:buNone/>
                      </a:pPr>
                      <a:r>
                        <a:rPr b="1" lang="en-GB" sz="1700">
                          <a:solidFill>
                            <a:srgbClr val="FFFFFF"/>
                          </a:solidFill>
                          <a:latin typeface="Century Gothic"/>
                          <a:ea typeface="Century Gothic"/>
                          <a:cs typeface="Century Gothic"/>
                          <a:sym typeface="Century Gothic"/>
                        </a:rPr>
                        <a:t>What does it mean?</a:t>
                      </a:r>
                      <a:endParaRPr b="1" sz="1700">
                        <a:solidFill>
                          <a:srgbClr val="FFFFFF"/>
                        </a:solidFill>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10575">
                      <a:solidFill>
                        <a:srgbClr val="FFFFFF"/>
                      </a:solidFill>
                      <a:prstDash val="solid"/>
                      <a:round/>
                      <a:headEnd len="sm" w="sm" type="none"/>
                      <a:tailEnd len="sm" w="sm" type="none"/>
                    </a:lnT>
                    <a:lnB cap="flat" cmpd="sng" w="31750">
                      <a:solidFill>
                        <a:srgbClr val="FFFFFF"/>
                      </a:solidFill>
                      <a:prstDash val="solid"/>
                      <a:round/>
                      <a:headEnd len="sm" w="sm" type="none"/>
                      <a:tailEnd len="sm" w="sm" type="none"/>
                    </a:lnB>
                    <a:solidFill>
                      <a:srgbClr val="007CD5"/>
                    </a:solidFill>
                  </a:tcPr>
                </a:tc>
              </a:tr>
              <a:tr h="810800">
                <a:tc>
                  <a:txBody>
                    <a:bodyPr/>
                    <a:lstStyle/>
                    <a:p>
                      <a:pPr indent="0" lvl="0" marL="0" rtl="0" algn="ctr">
                        <a:lnSpc>
                          <a:spcPct val="115000"/>
                        </a:lnSpc>
                        <a:spcBef>
                          <a:spcPts val="0"/>
                        </a:spcBef>
                        <a:spcAft>
                          <a:spcPts val="0"/>
                        </a:spcAft>
                        <a:buNone/>
                      </a:pPr>
                      <a:r>
                        <a:rPr lang="en-GB" sz="2300">
                          <a:latin typeface="Century Gothic"/>
                          <a:ea typeface="Century Gothic"/>
                          <a:cs typeface="Century Gothic"/>
                          <a:sym typeface="Century Gothic"/>
                        </a:rPr>
                        <a:t>PED &gt; 1</a:t>
                      </a:r>
                      <a:endParaRPr sz="2300">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31750">
                      <a:solidFill>
                        <a:srgbClr val="FFFFFF"/>
                      </a:solidFill>
                      <a:prstDash val="solid"/>
                      <a:round/>
                      <a:headEnd len="sm" w="sm" type="none"/>
                      <a:tailEnd len="sm" w="sm" type="none"/>
                    </a:lnT>
                    <a:lnB cap="flat" cmpd="sng" w="10575">
                      <a:solidFill>
                        <a:srgbClr val="FFFFFF"/>
                      </a:solidFill>
                      <a:prstDash val="solid"/>
                      <a:round/>
                      <a:headEnd len="sm" w="sm" type="none"/>
                      <a:tailEnd len="sm" w="sm" type="none"/>
                    </a:lnB>
                    <a:solidFill>
                      <a:srgbClr val="CBD7EF"/>
                    </a:solidFill>
                  </a:tcPr>
                </a:tc>
                <a:tc>
                  <a:txBody>
                    <a:bodyPr/>
                    <a:lstStyle/>
                    <a:p>
                      <a:pPr indent="0" lvl="0" marL="0" rtl="0" algn="ctr">
                        <a:lnSpc>
                          <a:spcPct val="115000"/>
                        </a:lnSpc>
                        <a:spcBef>
                          <a:spcPts val="0"/>
                        </a:spcBef>
                        <a:spcAft>
                          <a:spcPts val="0"/>
                        </a:spcAft>
                        <a:buNone/>
                      </a:pPr>
                      <a:r>
                        <a:rPr lang="en-GB" sz="1700">
                          <a:latin typeface="Century Gothic"/>
                          <a:ea typeface="Century Gothic"/>
                          <a:cs typeface="Century Gothic"/>
                          <a:sym typeface="Century Gothic"/>
                        </a:rPr>
                        <a:t>Price elastic demand</a:t>
                      </a:r>
                      <a:endParaRPr sz="1700">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31750">
                      <a:solidFill>
                        <a:srgbClr val="FFFFFF"/>
                      </a:solidFill>
                      <a:prstDash val="solid"/>
                      <a:round/>
                      <a:headEnd len="sm" w="sm" type="none"/>
                      <a:tailEnd len="sm" w="sm" type="none"/>
                    </a:lnT>
                    <a:lnB cap="flat" cmpd="sng" w="10575">
                      <a:solidFill>
                        <a:srgbClr val="FFFFFF"/>
                      </a:solidFill>
                      <a:prstDash val="solid"/>
                      <a:round/>
                      <a:headEnd len="sm" w="sm" type="none"/>
                      <a:tailEnd len="sm" w="sm" type="none"/>
                    </a:lnB>
                    <a:solidFill>
                      <a:srgbClr val="CBD7EF"/>
                    </a:solidFill>
                  </a:tcPr>
                </a:tc>
                <a:tc>
                  <a:txBody>
                    <a:bodyPr/>
                    <a:lstStyle/>
                    <a:p>
                      <a:pPr indent="0" lvl="0" marL="0" rtl="0" algn="l">
                        <a:lnSpc>
                          <a:spcPct val="115000"/>
                        </a:lnSpc>
                        <a:spcBef>
                          <a:spcPts val="0"/>
                        </a:spcBef>
                        <a:spcAft>
                          <a:spcPts val="0"/>
                        </a:spcAft>
                        <a:buNone/>
                      </a:pPr>
                      <a:r>
                        <a:rPr lang="en-GB" sz="1700">
                          <a:latin typeface="Century Gothic"/>
                          <a:ea typeface="Century Gothic"/>
                          <a:cs typeface="Century Gothic"/>
                          <a:sym typeface="Century Gothic"/>
                        </a:rPr>
                        <a:t>A change in price leads to a </a:t>
                      </a:r>
                      <a:r>
                        <a:rPr b="1" lang="en-GB" sz="1700" u="sng">
                          <a:latin typeface="Century Gothic"/>
                          <a:ea typeface="Century Gothic"/>
                          <a:cs typeface="Century Gothic"/>
                          <a:sym typeface="Century Gothic"/>
                        </a:rPr>
                        <a:t>proportionately greater</a:t>
                      </a:r>
                      <a:r>
                        <a:rPr lang="en-GB" sz="1700">
                          <a:latin typeface="Century Gothic"/>
                          <a:ea typeface="Century Gothic"/>
                          <a:cs typeface="Century Gothic"/>
                          <a:sym typeface="Century Gothic"/>
                        </a:rPr>
                        <a:t> change in the quantity demanded.</a:t>
                      </a:r>
                      <a:endParaRPr sz="1700">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31750">
                      <a:solidFill>
                        <a:srgbClr val="FFFFFF"/>
                      </a:solidFill>
                      <a:prstDash val="solid"/>
                      <a:round/>
                      <a:headEnd len="sm" w="sm" type="none"/>
                      <a:tailEnd len="sm" w="sm" type="none"/>
                    </a:lnT>
                    <a:lnB cap="flat" cmpd="sng" w="10575">
                      <a:solidFill>
                        <a:srgbClr val="FFFFFF"/>
                      </a:solidFill>
                      <a:prstDash val="solid"/>
                      <a:round/>
                      <a:headEnd len="sm" w="sm" type="none"/>
                      <a:tailEnd len="sm" w="sm" type="none"/>
                    </a:lnB>
                    <a:solidFill>
                      <a:srgbClr val="CBD7EF"/>
                    </a:solidFill>
                  </a:tcPr>
                </a:tc>
              </a:tr>
              <a:tr h="810800">
                <a:tc>
                  <a:txBody>
                    <a:bodyPr/>
                    <a:lstStyle/>
                    <a:p>
                      <a:pPr indent="0" lvl="0" marL="0" rtl="0" algn="ctr">
                        <a:lnSpc>
                          <a:spcPct val="115000"/>
                        </a:lnSpc>
                        <a:spcBef>
                          <a:spcPts val="0"/>
                        </a:spcBef>
                        <a:spcAft>
                          <a:spcPts val="0"/>
                        </a:spcAft>
                        <a:buNone/>
                      </a:pPr>
                      <a:r>
                        <a:rPr lang="en-GB" sz="2300">
                          <a:latin typeface="Century Gothic"/>
                          <a:ea typeface="Century Gothic"/>
                          <a:cs typeface="Century Gothic"/>
                          <a:sym typeface="Century Gothic"/>
                        </a:rPr>
                        <a:t>0&lt;PED&lt;1</a:t>
                      </a:r>
                      <a:endParaRPr sz="2300">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10575">
                      <a:solidFill>
                        <a:srgbClr val="FFFFFF"/>
                      </a:solidFill>
                      <a:prstDash val="solid"/>
                      <a:round/>
                      <a:headEnd len="sm" w="sm" type="none"/>
                      <a:tailEnd len="sm" w="sm" type="none"/>
                    </a:lnT>
                    <a:lnB cap="flat" cmpd="sng" w="10575">
                      <a:solidFill>
                        <a:srgbClr val="FFFFFF"/>
                      </a:solidFill>
                      <a:prstDash val="solid"/>
                      <a:round/>
                      <a:headEnd len="sm" w="sm" type="none"/>
                      <a:tailEnd len="sm" w="sm" type="none"/>
                    </a:lnB>
                    <a:solidFill>
                      <a:srgbClr val="E7ECF7"/>
                    </a:solidFill>
                  </a:tcPr>
                </a:tc>
                <a:tc>
                  <a:txBody>
                    <a:bodyPr/>
                    <a:lstStyle/>
                    <a:p>
                      <a:pPr indent="0" lvl="0" marL="0" rtl="0" algn="ctr">
                        <a:lnSpc>
                          <a:spcPct val="115000"/>
                        </a:lnSpc>
                        <a:spcBef>
                          <a:spcPts val="0"/>
                        </a:spcBef>
                        <a:spcAft>
                          <a:spcPts val="0"/>
                        </a:spcAft>
                        <a:buNone/>
                      </a:pPr>
                      <a:r>
                        <a:rPr lang="en-GB" sz="1700">
                          <a:latin typeface="Century Gothic"/>
                          <a:ea typeface="Century Gothic"/>
                          <a:cs typeface="Century Gothic"/>
                          <a:sym typeface="Century Gothic"/>
                        </a:rPr>
                        <a:t>Price inelastic demand</a:t>
                      </a:r>
                      <a:endParaRPr sz="1700">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10575">
                      <a:solidFill>
                        <a:srgbClr val="FFFFFF"/>
                      </a:solidFill>
                      <a:prstDash val="solid"/>
                      <a:round/>
                      <a:headEnd len="sm" w="sm" type="none"/>
                      <a:tailEnd len="sm" w="sm" type="none"/>
                    </a:lnT>
                    <a:lnB cap="flat" cmpd="sng" w="10575">
                      <a:solidFill>
                        <a:srgbClr val="FFFFFF"/>
                      </a:solidFill>
                      <a:prstDash val="solid"/>
                      <a:round/>
                      <a:headEnd len="sm" w="sm" type="none"/>
                      <a:tailEnd len="sm" w="sm" type="none"/>
                    </a:lnB>
                    <a:solidFill>
                      <a:srgbClr val="E7ECF7"/>
                    </a:solidFill>
                  </a:tcPr>
                </a:tc>
                <a:tc>
                  <a:txBody>
                    <a:bodyPr/>
                    <a:lstStyle/>
                    <a:p>
                      <a:pPr indent="0" lvl="0" marL="0" rtl="0" algn="l">
                        <a:lnSpc>
                          <a:spcPct val="115000"/>
                        </a:lnSpc>
                        <a:spcBef>
                          <a:spcPts val="0"/>
                        </a:spcBef>
                        <a:spcAft>
                          <a:spcPts val="0"/>
                        </a:spcAft>
                        <a:buNone/>
                      </a:pPr>
                      <a:r>
                        <a:rPr lang="en-GB" sz="1700">
                          <a:latin typeface="Century Gothic"/>
                          <a:ea typeface="Century Gothic"/>
                          <a:cs typeface="Century Gothic"/>
                          <a:sym typeface="Century Gothic"/>
                        </a:rPr>
                        <a:t>A change in price leads to a </a:t>
                      </a:r>
                      <a:r>
                        <a:rPr b="1" lang="en-GB" sz="1700" u="sng">
                          <a:latin typeface="Century Gothic"/>
                          <a:ea typeface="Century Gothic"/>
                          <a:cs typeface="Century Gothic"/>
                          <a:sym typeface="Century Gothic"/>
                        </a:rPr>
                        <a:t>proportionately smaller</a:t>
                      </a:r>
                      <a:r>
                        <a:rPr lang="en-GB" sz="1700">
                          <a:latin typeface="Century Gothic"/>
                          <a:ea typeface="Century Gothic"/>
                          <a:cs typeface="Century Gothic"/>
                          <a:sym typeface="Century Gothic"/>
                        </a:rPr>
                        <a:t> change in the quantity demanded.</a:t>
                      </a:r>
                      <a:endParaRPr sz="1700">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10575">
                      <a:solidFill>
                        <a:srgbClr val="FFFFFF"/>
                      </a:solidFill>
                      <a:prstDash val="solid"/>
                      <a:round/>
                      <a:headEnd len="sm" w="sm" type="none"/>
                      <a:tailEnd len="sm" w="sm" type="none"/>
                    </a:lnT>
                    <a:lnB cap="flat" cmpd="sng" w="10575">
                      <a:solidFill>
                        <a:srgbClr val="FFFFFF"/>
                      </a:solidFill>
                      <a:prstDash val="solid"/>
                      <a:round/>
                      <a:headEnd len="sm" w="sm" type="none"/>
                      <a:tailEnd len="sm" w="sm" type="none"/>
                    </a:lnB>
                    <a:solidFill>
                      <a:srgbClr val="E7ECF7"/>
                    </a:solidFill>
                  </a:tcPr>
                </a:tc>
              </a:tr>
              <a:tr h="810800">
                <a:tc>
                  <a:txBody>
                    <a:bodyPr/>
                    <a:lstStyle/>
                    <a:p>
                      <a:pPr indent="0" lvl="0" marL="0" rtl="0" algn="ctr">
                        <a:lnSpc>
                          <a:spcPct val="115000"/>
                        </a:lnSpc>
                        <a:spcBef>
                          <a:spcPts val="0"/>
                        </a:spcBef>
                        <a:spcAft>
                          <a:spcPts val="0"/>
                        </a:spcAft>
                        <a:buNone/>
                      </a:pPr>
                      <a:r>
                        <a:rPr lang="en-GB" sz="2300">
                          <a:latin typeface="Century Gothic"/>
                          <a:ea typeface="Century Gothic"/>
                          <a:cs typeface="Century Gothic"/>
                          <a:sym typeface="Century Gothic"/>
                        </a:rPr>
                        <a:t>PED = 1</a:t>
                      </a:r>
                      <a:endParaRPr sz="2300">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10575">
                      <a:solidFill>
                        <a:srgbClr val="FFFFFF"/>
                      </a:solidFill>
                      <a:prstDash val="solid"/>
                      <a:round/>
                      <a:headEnd len="sm" w="sm" type="none"/>
                      <a:tailEnd len="sm" w="sm" type="none"/>
                    </a:lnT>
                    <a:lnB cap="flat" cmpd="sng" w="10575">
                      <a:solidFill>
                        <a:srgbClr val="FFFFFF"/>
                      </a:solidFill>
                      <a:prstDash val="solid"/>
                      <a:round/>
                      <a:headEnd len="sm" w="sm" type="none"/>
                      <a:tailEnd len="sm" w="sm" type="none"/>
                    </a:lnB>
                    <a:solidFill>
                      <a:srgbClr val="CBD7EF"/>
                    </a:solidFill>
                  </a:tcPr>
                </a:tc>
                <a:tc>
                  <a:txBody>
                    <a:bodyPr/>
                    <a:lstStyle/>
                    <a:p>
                      <a:pPr indent="0" lvl="0" marL="0" rtl="0" algn="ctr">
                        <a:lnSpc>
                          <a:spcPct val="115000"/>
                        </a:lnSpc>
                        <a:spcBef>
                          <a:spcPts val="0"/>
                        </a:spcBef>
                        <a:spcAft>
                          <a:spcPts val="0"/>
                        </a:spcAft>
                        <a:buNone/>
                      </a:pPr>
                      <a:r>
                        <a:rPr lang="en-GB" sz="1700">
                          <a:latin typeface="Century Gothic"/>
                          <a:ea typeface="Century Gothic"/>
                          <a:cs typeface="Century Gothic"/>
                          <a:sym typeface="Century Gothic"/>
                        </a:rPr>
                        <a:t>Unitary elastic demand</a:t>
                      </a:r>
                      <a:endParaRPr sz="1700">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10575">
                      <a:solidFill>
                        <a:srgbClr val="FFFFFF"/>
                      </a:solidFill>
                      <a:prstDash val="solid"/>
                      <a:round/>
                      <a:headEnd len="sm" w="sm" type="none"/>
                      <a:tailEnd len="sm" w="sm" type="none"/>
                    </a:lnT>
                    <a:lnB cap="flat" cmpd="sng" w="10575">
                      <a:solidFill>
                        <a:srgbClr val="FFFFFF"/>
                      </a:solidFill>
                      <a:prstDash val="solid"/>
                      <a:round/>
                      <a:headEnd len="sm" w="sm" type="none"/>
                      <a:tailEnd len="sm" w="sm" type="none"/>
                    </a:lnB>
                    <a:solidFill>
                      <a:srgbClr val="CBD7EF"/>
                    </a:solidFill>
                  </a:tcPr>
                </a:tc>
                <a:tc>
                  <a:txBody>
                    <a:bodyPr/>
                    <a:lstStyle/>
                    <a:p>
                      <a:pPr indent="0" lvl="0" marL="0" rtl="0" algn="l">
                        <a:lnSpc>
                          <a:spcPct val="115000"/>
                        </a:lnSpc>
                        <a:spcBef>
                          <a:spcPts val="0"/>
                        </a:spcBef>
                        <a:spcAft>
                          <a:spcPts val="0"/>
                        </a:spcAft>
                        <a:buNone/>
                      </a:pPr>
                      <a:r>
                        <a:rPr lang="en-GB" sz="1700">
                          <a:latin typeface="Century Gothic"/>
                          <a:ea typeface="Century Gothic"/>
                          <a:cs typeface="Century Gothic"/>
                          <a:sym typeface="Century Gothic"/>
                        </a:rPr>
                        <a:t>A change in price leads to a </a:t>
                      </a:r>
                      <a:r>
                        <a:rPr b="1" lang="en-GB" sz="1700" u="sng">
                          <a:latin typeface="Century Gothic"/>
                          <a:ea typeface="Century Gothic"/>
                          <a:cs typeface="Century Gothic"/>
                          <a:sym typeface="Century Gothic"/>
                        </a:rPr>
                        <a:t>proportionately equal</a:t>
                      </a:r>
                      <a:r>
                        <a:rPr lang="en-GB" sz="1700">
                          <a:latin typeface="Century Gothic"/>
                          <a:ea typeface="Century Gothic"/>
                          <a:cs typeface="Century Gothic"/>
                          <a:sym typeface="Century Gothic"/>
                        </a:rPr>
                        <a:t> change in the quantity demanded.</a:t>
                      </a:r>
                      <a:endParaRPr sz="1700">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10575">
                      <a:solidFill>
                        <a:srgbClr val="FFFFFF"/>
                      </a:solidFill>
                      <a:prstDash val="solid"/>
                      <a:round/>
                      <a:headEnd len="sm" w="sm" type="none"/>
                      <a:tailEnd len="sm" w="sm" type="none"/>
                    </a:lnT>
                    <a:lnB cap="flat" cmpd="sng" w="10575">
                      <a:solidFill>
                        <a:srgbClr val="FFFFFF"/>
                      </a:solidFill>
                      <a:prstDash val="solid"/>
                      <a:round/>
                      <a:headEnd len="sm" w="sm" type="none"/>
                      <a:tailEnd len="sm" w="sm" type="none"/>
                    </a:lnB>
                    <a:solidFill>
                      <a:srgbClr val="CBD7EF"/>
                    </a:solidFill>
                  </a:tcPr>
                </a:tc>
              </a:tr>
              <a:tr h="658425">
                <a:tc>
                  <a:txBody>
                    <a:bodyPr/>
                    <a:lstStyle/>
                    <a:p>
                      <a:pPr indent="0" lvl="0" marL="0" rtl="0" algn="ctr">
                        <a:lnSpc>
                          <a:spcPct val="115000"/>
                        </a:lnSpc>
                        <a:spcBef>
                          <a:spcPts val="0"/>
                        </a:spcBef>
                        <a:spcAft>
                          <a:spcPts val="0"/>
                        </a:spcAft>
                        <a:buNone/>
                      </a:pPr>
                      <a:r>
                        <a:rPr lang="en-GB" sz="2300">
                          <a:latin typeface="Century Gothic"/>
                          <a:ea typeface="Century Gothic"/>
                          <a:cs typeface="Century Gothic"/>
                          <a:sym typeface="Century Gothic"/>
                        </a:rPr>
                        <a:t>PED = 0</a:t>
                      </a:r>
                      <a:endParaRPr sz="2300">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10575">
                      <a:solidFill>
                        <a:srgbClr val="FFFFFF"/>
                      </a:solidFill>
                      <a:prstDash val="solid"/>
                      <a:round/>
                      <a:headEnd len="sm" w="sm" type="none"/>
                      <a:tailEnd len="sm" w="sm" type="none"/>
                    </a:lnT>
                    <a:lnB cap="flat" cmpd="sng" w="10575">
                      <a:solidFill>
                        <a:srgbClr val="FFFFFF"/>
                      </a:solidFill>
                      <a:prstDash val="solid"/>
                      <a:round/>
                      <a:headEnd len="sm" w="sm" type="none"/>
                      <a:tailEnd len="sm" w="sm" type="none"/>
                    </a:lnB>
                    <a:solidFill>
                      <a:srgbClr val="E7ECF7"/>
                    </a:solidFill>
                  </a:tcPr>
                </a:tc>
                <a:tc>
                  <a:txBody>
                    <a:bodyPr/>
                    <a:lstStyle/>
                    <a:p>
                      <a:pPr indent="0" lvl="0" marL="0" rtl="0" algn="ctr">
                        <a:lnSpc>
                          <a:spcPct val="115000"/>
                        </a:lnSpc>
                        <a:spcBef>
                          <a:spcPts val="0"/>
                        </a:spcBef>
                        <a:spcAft>
                          <a:spcPts val="0"/>
                        </a:spcAft>
                        <a:buNone/>
                      </a:pPr>
                      <a:r>
                        <a:rPr lang="en-GB" sz="1700">
                          <a:latin typeface="Century Gothic"/>
                          <a:ea typeface="Century Gothic"/>
                          <a:cs typeface="Century Gothic"/>
                          <a:sym typeface="Century Gothic"/>
                        </a:rPr>
                        <a:t>Perfectly inelastic demand</a:t>
                      </a:r>
                      <a:endParaRPr sz="1700">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10575">
                      <a:solidFill>
                        <a:srgbClr val="FFFFFF"/>
                      </a:solidFill>
                      <a:prstDash val="solid"/>
                      <a:round/>
                      <a:headEnd len="sm" w="sm" type="none"/>
                      <a:tailEnd len="sm" w="sm" type="none"/>
                    </a:lnT>
                    <a:lnB cap="flat" cmpd="sng" w="10575">
                      <a:solidFill>
                        <a:srgbClr val="FFFFFF"/>
                      </a:solidFill>
                      <a:prstDash val="solid"/>
                      <a:round/>
                      <a:headEnd len="sm" w="sm" type="none"/>
                      <a:tailEnd len="sm" w="sm" type="none"/>
                    </a:lnB>
                    <a:solidFill>
                      <a:srgbClr val="E7ECF7"/>
                    </a:solidFill>
                  </a:tcPr>
                </a:tc>
                <a:tc>
                  <a:txBody>
                    <a:bodyPr/>
                    <a:lstStyle/>
                    <a:p>
                      <a:pPr indent="0" lvl="0" marL="0" rtl="0" algn="l">
                        <a:lnSpc>
                          <a:spcPct val="115000"/>
                        </a:lnSpc>
                        <a:spcBef>
                          <a:spcPts val="0"/>
                        </a:spcBef>
                        <a:spcAft>
                          <a:spcPts val="0"/>
                        </a:spcAft>
                        <a:buNone/>
                      </a:pPr>
                      <a:r>
                        <a:rPr lang="en-GB" sz="1700">
                          <a:latin typeface="Century Gothic"/>
                          <a:ea typeface="Century Gothic"/>
                          <a:cs typeface="Century Gothic"/>
                          <a:sym typeface="Century Gothic"/>
                        </a:rPr>
                        <a:t>A change in price leads to </a:t>
                      </a:r>
                      <a:r>
                        <a:rPr b="1" lang="en-GB" sz="1700" u="sng">
                          <a:latin typeface="Century Gothic"/>
                          <a:ea typeface="Century Gothic"/>
                          <a:cs typeface="Century Gothic"/>
                          <a:sym typeface="Century Gothic"/>
                        </a:rPr>
                        <a:t>no change </a:t>
                      </a:r>
                      <a:r>
                        <a:rPr lang="en-GB" sz="1700">
                          <a:latin typeface="Century Gothic"/>
                          <a:ea typeface="Century Gothic"/>
                          <a:cs typeface="Century Gothic"/>
                          <a:sym typeface="Century Gothic"/>
                        </a:rPr>
                        <a:t>in the quantity demanded.</a:t>
                      </a:r>
                      <a:endParaRPr sz="1700">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10575">
                      <a:solidFill>
                        <a:srgbClr val="FFFFFF"/>
                      </a:solidFill>
                      <a:prstDash val="solid"/>
                      <a:round/>
                      <a:headEnd len="sm" w="sm" type="none"/>
                      <a:tailEnd len="sm" w="sm" type="none"/>
                    </a:lnT>
                    <a:lnB cap="flat" cmpd="sng" w="10575">
                      <a:solidFill>
                        <a:srgbClr val="FFFFFF"/>
                      </a:solidFill>
                      <a:prstDash val="solid"/>
                      <a:round/>
                      <a:headEnd len="sm" w="sm" type="none"/>
                      <a:tailEnd len="sm" w="sm" type="none"/>
                    </a:lnB>
                    <a:solidFill>
                      <a:srgbClr val="E7ECF7"/>
                    </a:solidFill>
                  </a:tcPr>
                </a:tc>
              </a:tr>
              <a:tr h="810800">
                <a:tc>
                  <a:txBody>
                    <a:bodyPr/>
                    <a:lstStyle/>
                    <a:p>
                      <a:pPr indent="0" lvl="0" marL="0" rtl="0" algn="ctr">
                        <a:lnSpc>
                          <a:spcPct val="115000"/>
                        </a:lnSpc>
                        <a:spcBef>
                          <a:spcPts val="0"/>
                        </a:spcBef>
                        <a:spcAft>
                          <a:spcPts val="0"/>
                        </a:spcAft>
                        <a:buNone/>
                      </a:pPr>
                      <a:r>
                        <a:rPr lang="en-GB" sz="2300">
                          <a:latin typeface="Century Gothic"/>
                          <a:ea typeface="Century Gothic"/>
                          <a:cs typeface="Century Gothic"/>
                          <a:sym typeface="Century Gothic"/>
                        </a:rPr>
                        <a:t>PED = ∞</a:t>
                      </a:r>
                      <a:endParaRPr sz="2300">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10575">
                      <a:solidFill>
                        <a:srgbClr val="FFFFFF"/>
                      </a:solidFill>
                      <a:prstDash val="solid"/>
                      <a:round/>
                      <a:headEnd len="sm" w="sm" type="none"/>
                      <a:tailEnd len="sm" w="sm" type="none"/>
                    </a:lnT>
                    <a:lnB cap="flat" cmpd="sng" w="10575">
                      <a:solidFill>
                        <a:srgbClr val="FFFFFF"/>
                      </a:solidFill>
                      <a:prstDash val="solid"/>
                      <a:round/>
                      <a:headEnd len="sm" w="sm" type="none"/>
                      <a:tailEnd len="sm" w="sm" type="none"/>
                    </a:lnB>
                    <a:solidFill>
                      <a:srgbClr val="CBD7EF"/>
                    </a:solidFill>
                  </a:tcPr>
                </a:tc>
                <a:tc>
                  <a:txBody>
                    <a:bodyPr/>
                    <a:lstStyle/>
                    <a:p>
                      <a:pPr indent="0" lvl="0" marL="0" rtl="0" algn="ctr">
                        <a:lnSpc>
                          <a:spcPct val="115000"/>
                        </a:lnSpc>
                        <a:spcBef>
                          <a:spcPts val="0"/>
                        </a:spcBef>
                        <a:spcAft>
                          <a:spcPts val="0"/>
                        </a:spcAft>
                        <a:buNone/>
                      </a:pPr>
                      <a:r>
                        <a:rPr lang="en-GB" sz="1700">
                          <a:latin typeface="Century Gothic"/>
                          <a:ea typeface="Century Gothic"/>
                          <a:cs typeface="Century Gothic"/>
                          <a:sym typeface="Century Gothic"/>
                        </a:rPr>
                        <a:t>Perfectly elastic demand</a:t>
                      </a:r>
                      <a:endParaRPr sz="1700">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10575">
                      <a:solidFill>
                        <a:srgbClr val="FFFFFF"/>
                      </a:solidFill>
                      <a:prstDash val="solid"/>
                      <a:round/>
                      <a:headEnd len="sm" w="sm" type="none"/>
                      <a:tailEnd len="sm" w="sm" type="none"/>
                    </a:lnT>
                    <a:lnB cap="flat" cmpd="sng" w="10575">
                      <a:solidFill>
                        <a:srgbClr val="FFFFFF"/>
                      </a:solidFill>
                      <a:prstDash val="solid"/>
                      <a:round/>
                      <a:headEnd len="sm" w="sm" type="none"/>
                      <a:tailEnd len="sm" w="sm" type="none"/>
                    </a:lnB>
                    <a:solidFill>
                      <a:srgbClr val="CBD7EF"/>
                    </a:solidFill>
                  </a:tcPr>
                </a:tc>
                <a:tc>
                  <a:txBody>
                    <a:bodyPr/>
                    <a:lstStyle/>
                    <a:p>
                      <a:pPr indent="0" lvl="0" marL="0" rtl="0" algn="l">
                        <a:lnSpc>
                          <a:spcPct val="115000"/>
                        </a:lnSpc>
                        <a:spcBef>
                          <a:spcPts val="0"/>
                        </a:spcBef>
                        <a:spcAft>
                          <a:spcPts val="0"/>
                        </a:spcAft>
                        <a:buNone/>
                      </a:pPr>
                      <a:r>
                        <a:rPr lang="en-GB" sz="1700">
                          <a:latin typeface="Century Gothic"/>
                          <a:ea typeface="Century Gothic"/>
                          <a:cs typeface="Century Gothic"/>
                          <a:sym typeface="Century Gothic"/>
                        </a:rPr>
                        <a:t>A tiny change in price would lead to an </a:t>
                      </a:r>
                      <a:r>
                        <a:rPr b="1" lang="en-GB" sz="1700" u="sng">
                          <a:latin typeface="Century Gothic"/>
                          <a:ea typeface="Century Gothic"/>
                          <a:cs typeface="Century Gothic"/>
                          <a:sym typeface="Century Gothic"/>
                        </a:rPr>
                        <a:t>infinite change </a:t>
                      </a:r>
                      <a:r>
                        <a:rPr lang="en-GB" sz="1700">
                          <a:latin typeface="Century Gothic"/>
                          <a:ea typeface="Century Gothic"/>
                          <a:cs typeface="Century Gothic"/>
                          <a:sym typeface="Century Gothic"/>
                        </a:rPr>
                        <a:t>in the quantity demanded.</a:t>
                      </a:r>
                      <a:endParaRPr sz="1700">
                        <a:latin typeface="Century Gothic"/>
                        <a:ea typeface="Century Gothic"/>
                        <a:cs typeface="Century Gothic"/>
                        <a:sym typeface="Century Gothic"/>
                      </a:endParaRPr>
                    </a:p>
                  </a:txBody>
                  <a:tcPr marT="32125" marB="32125" marR="64250" marL="64250" anchor="ctr">
                    <a:lnL cap="flat" cmpd="sng" w="10575">
                      <a:solidFill>
                        <a:srgbClr val="FFFFFF"/>
                      </a:solidFill>
                      <a:prstDash val="solid"/>
                      <a:round/>
                      <a:headEnd len="sm" w="sm" type="none"/>
                      <a:tailEnd len="sm" w="sm" type="none"/>
                    </a:lnL>
                    <a:lnR cap="flat" cmpd="sng" w="10575">
                      <a:solidFill>
                        <a:srgbClr val="FFFFFF"/>
                      </a:solidFill>
                      <a:prstDash val="solid"/>
                      <a:round/>
                      <a:headEnd len="sm" w="sm" type="none"/>
                      <a:tailEnd len="sm" w="sm" type="none"/>
                    </a:lnR>
                    <a:lnT cap="flat" cmpd="sng" w="10575">
                      <a:solidFill>
                        <a:srgbClr val="FFFFFF"/>
                      </a:solidFill>
                      <a:prstDash val="solid"/>
                      <a:round/>
                      <a:headEnd len="sm" w="sm" type="none"/>
                      <a:tailEnd len="sm" w="sm" type="none"/>
                    </a:lnT>
                    <a:lnB cap="flat" cmpd="sng" w="10575">
                      <a:solidFill>
                        <a:srgbClr val="FFFFFF"/>
                      </a:solidFill>
                      <a:prstDash val="solid"/>
                      <a:round/>
                      <a:headEnd len="sm" w="sm" type="none"/>
                      <a:tailEnd len="sm" w="sm" type="none"/>
                    </a:lnB>
                    <a:solidFill>
                      <a:srgbClr val="CBD7EF"/>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44"/>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t>PED and total revenue</a:t>
            </a:r>
            <a:endParaRPr/>
          </a:p>
        </p:txBody>
      </p:sp>
      <p:sp>
        <p:nvSpPr>
          <p:cNvPr id="293" name="Google Shape;293;p44"/>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5"/>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PED of these products?</a:t>
            </a:r>
            <a:endParaRPr/>
          </a:p>
        </p:txBody>
      </p:sp>
      <p:sp>
        <p:nvSpPr>
          <p:cNvPr id="299" name="Google Shape;299;p45"/>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00" name="Google Shape;300;p45"/>
          <p:cNvSpPr txBox="1"/>
          <p:nvPr>
            <p:ph idx="2" type="body"/>
          </p:nvPr>
        </p:nvSpPr>
        <p:spPr>
          <a:xfrm>
            <a:off x="3143650" y="1152475"/>
            <a:ext cx="5688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Is a higher price or lower price better for Oil producers? Consider PED and the change in Quantity demanded.</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GB"/>
              <a:t>Is a higher price or a lower price better for The Coca Cola Company? </a:t>
            </a:r>
            <a:r>
              <a:rPr lang="en-GB"/>
              <a:t>Consider PED and the change in Quantity demanded.</a:t>
            </a:r>
            <a:endParaRPr/>
          </a:p>
        </p:txBody>
      </p:sp>
      <p:pic>
        <p:nvPicPr>
          <p:cNvPr id="301" name="Google Shape;301;p45"/>
          <p:cNvPicPr preferRelativeResize="0"/>
          <p:nvPr/>
        </p:nvPicPr>
        <p:blipFill>
          <a:blip r:embed="rId3">
            <a:alphaModFix/>
          </a:blip>
          <a:stretch>
            <a:fillRect/>
          </a:stretch>
        </p:blipFill>
        <p:spPr>
          <a:xfrm>
            <a:off x="311700" y="1152475"/>
            <a:ext cx="2662224" cy="1497499"/>
          </a:xfrm>
          <a:prstGeom prst="rect">
            <a:avLst/>
          </a:prstGeom>
          <a:noFill/>
          <a:ln>
            <a:noFill/>
          </a:ln>
        </p:spPr>
      </p:pic>
      <p:pic>
        <p:nvPicPr>
          <p:cNvPr id="302" name="Google Shape;302;p45"/>
          <p:cNvPicPr preferRelativeResize="0"/>
          <p:nvPr/>
        </p:nvPicPr>
        <p:blipFill>
          <a:blip r:embed="rId4">
            <a:alphaModFix/>
          </a:blip>
          <a:stretch>
            <a:fillRect/>
          </a:stretch>
        </p:blipFill>
        <p:spPr>
          <a:xfrm>
            <a:off x="311700" y="2663025"/>
            <a:ext cx="2662224" cy="199668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6"/>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The importance of PED on businesses</a:t>
            </a:r>
            <a:endParaRPr/>
          </a:p>
        </p:txBody>
      </p:sp>
      <p:sp>
        <p:nvSpPr>
          <p:cNvPr id="308" name="Google Shape;308;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How do you calculate the total income from a business?</a:t>
            </a:r>
            <a:endParaRPr/>
          </a:p>
          <a:p>
            <a:pPr indent="0" lvl="0" marL="0" rtl="0" algn="l">
              <a:spcBef>
                <a:spcPts val="1200"/>
              </a:spcBef>
              <a:spcAft>
                <a:spcPts val="0"/>
              </a:spcAft>
              <a:buNone/>
            </a:pPr>
            <a:r>
              <a:rPr lang="en-GB"/>
              <a:t>Total revenue = quantity sold x price</a:t>
            </a:r>
            <a:endParaRPr/>
          </a:p>
          <a:p>
            <a:pPr indent="0" lvl="0" marL="0" rtl="0" algn="l">
              <a:spcBef>
                <a:spcPts val="1200"/>
              </a:spcBef>
              <a:spcAft>
                <a:spcPts val="1200"/>
              </a:spcAft>
              <a:buNone/>
            </a:pPr>
            <a:r>
              <a:rPr lang="en-GB"/>
              <a:t>Why would PED be important for a business?</a:t>
            </a:r>
            <a:endParaRPr/>
          </a:p>
        </p:txBody>
      </p:sp>
      <p:sp>
        <p:nvSpPr>
          <p:cNvPr id="309" name="Google Shape;309;p46"/>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8">
                                            <p:txEl>
                                              <p:pRg end="0" st="0"/>
                                            </p:txEl>
                                          </p:spTgt>
                                        </p:tgtEl>
                                        <p:attrNameLst>
                                          <p:attrName>style.visibility</p:attrName>
                                        </p:attrNameLst>
                                      </p:cBhvr>
                                      <p:to>
                                        <p:strVal val="visible"/>
                                      </p:to>
                                    </p:set>
                                    <p:animEffect filter="fade" transition="in">
                                      <p:cBhvr>
                                        <p:cTn dur="1000"/>
                                        <p:tgtEl>
                                          <p:spTgt spid="30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8">
                                            <p:txEl>
                                              <p:pRg end="1" st="1"/>
                                            </p:txEl>
                                          </p:spTgt>
                                        </p:tgtEl>
                                        <p:attrNameLst>
                                          <p:attrName>style.visibility</p:attrName>
                                        </p:attrNameLst>
                                      </p:cBhvr>
                                      <p:to>
                                        <p:strVal val="visible"/>
                                      </p:to>
                                    </p:set>
                                    <p:animEffect filter="fade" transition="in">
                                      <p:cBhvr>
                                        <p:cTn dur="1000"/>
                                        <p:tgtEl>
                                          <p:spTgt spid="30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8">
                                            <p:txEl>
                                              <p:pRg end="2" st="2"/>
                                            </p:txEl>
                                          </p:spTgt>
                                        </p:tgtEl>
                                        <p:attrNameLst>
                                          <p:attrName>style.visibility</p:attrName>
                                        </p:attrNameLst>
                                      </p:cBhvr>
                                      <p:to>
                                        <p:strVal val="visible"/>
                                      </p:to>
                                    </p:set>
                                    <p:animEffect filter="fade" transition="in">
                                      <p:cBhvr>
                                        <p:cTn dur="1000"/>
                                        <p:tgtEl>
                                          <p:spTgt spid="308">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47"/>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Example</a:t>
            </a:r>
            <a:endParaRPr/>
          </a:p>
        </p:txBody>
      </p:sp>
      <p:sp>
        <p:nvSpPr>
          <p:cNvPr id="315" name="Google Shape;315;p47"/>
          <p:cNvSpPr txBox="1"/>
          <p:nvPr>
            <p:ph idx="1" type="body"/>
          </p:nvPr>
        </p:nvSpPr>
        <p:spPr>
          <a:xfrm>
            <a:off x="4672850" y="1266325"/>
            <a:ext cx="4159500" cy="330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What is the revenue for product A at both prices?</a:t>
            </a:r>
            <a:endParaRPr/>
          </a:p>
          <a:p>
            <a:pPr indent="0" lvl="0" marL="0" rtl="0" algn="l">
              <a:spcBef>
                <a:spcPts val="1200"/>
              </a:spcBef>
              <a:spcAft>
                <a:spcPts val="0"/>
              </a:spcAft>
              <a:buNone/>
            </a:pPr>
            <a:r>
              <a:t/>
            </a:r>
            <a:endParaRPr/>
          </a:p>
          <a:p>
            <a:pPr indent="0" lvl="0" marL="0" rtl="0" algn="l">
              <a:spcBef>
                <a:spcPts val="1200"/>
              </a:spcBef>
              <a:spcAft>
                <a:spcPts val="1200"/>
              </a:spcAft>
              <a:buNone/>
            </a:pPr>
            <a:r>
              <a:rPr lang="en-GB"/>
              <a:t>What is the revenue for product B at both prices?</a:t>
            </a:r>
            <a:endParaRPr/>
          </a:p>
        </p:txBody>
      </p:sp>
      <p:pic>
        <p:nvPicPr>
          <p:cNvPr id="316" name="Google Shape;316;p47"/>
          <p:cNvPicPr preferRelativeResize="0"/>
          <p:nvPr/>
        </p:nvPicPr>
        <p:blipFill>
          <a:blip r:embed="rId3">
            <a:alphaModFix/>
          </a:blip>
          <a:stretch>
            <a:fillRect/>
          </a:stretch>
        </p:blipFill>
        <p:spPr>
          <a:xfrm>
            <a:off x="311700" y="1203050"/>
            <a:ext cx="4267199" cy="3429256"/>
          </a:xfrm>
          <a:prstGeom prst="rect">
            <a:avLst/>
          </a:prstGeom>
          <a:noFill/>
          <a:ln>
            <a:noFill/>
          </a:ln>
        </p:spPr>
      </p:pic>
      <p:sp>
        <p:nvSpPr>
          <p:cNvPr id="317" name="Google Shape;317;p47"/>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48"/>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Activity</a:t>
            </a:r>
            <a:endParaRPr/>
          </a:p>
        </p:txBody>
      </p:sp>
      <p:sp>
        <p:nvSpPr>
          <p:cNvPr id="323" name="Google Shape;323;p4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GB" u="sng">
                <a:solidFill>
                  <a:schemeClr val="hlink"/>
                </a:solidFill>
                <a:hlinkClick r:id="rId3"/>
              </a:rPr>
              <a:t>IGCSE Econ 1.1.4a Price Elasticity of Demand - effect on total revenue</a:t>
            </a:r>
            <a:endParaRPr/>
          </a:p>
        </p:txBody>
      </p:sp>
      <p:sp>
        <p:nvSpPr>
          <p:cNvPr id="324" name="Google Shape;324;p48"/>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49"/>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Summary of total revenue for different elasticities</a:t>
            </a:r>
            <a:endParaRPr/>
          </a:p>
        </p:txBody>
      </p:sp>
      <p:graphicFrame>
        <p:nvGraphicFramePr>
          <p:cNvPr id="330" name="Google Shape;330;p49"/>
          <p:cNvGraphicFramePr/>
          <p:nvPr/>
        </p:nvGraphicFramePr>
        <p:xfrm>
          <a:off x="952500" y="1619250"/>
          <a:ext cx="3000000" cy="3000000"/>
        </p:xfrm>
        <a:graphic>
          <a:graphicData uri="http://schemas.openxmlformats.org/drawingml/2006/table">
            <a:tbl>
              <a:tblPr>
                <a:noFill/>
                <a:tableStyleId>{0A86587F-0E0C-476B-BFD1-58F8A08A83F9}</a:tableStyleId>
              </a:tblPr>
              <a:tblGrid>
                <a:gridCol w="1809750"/>
                <a:gridCol w="1809750"/>
                <a:gridCol w="1809750"/>
                <a:gridCol w="1809750"/>
              </a:tblGrid>
              <a:tr h="381000">
                <a:tc>
                  <a:txBody>
                    <a:bodyPr/>
                    <a:lstStyle/>
                    <a:p>
                      <a:pPr indent="0" lvl="0" marL="0" rtl="0" algn="l">
                        <a:spcBef>
                          <a:spcPts val="0"/>
                        </a:spcBef>
                        <a:spcAft>
                          <a:spcPts val="0"/>
                        </a:spcAft>
                        <a:buNone/>
                      </a:pPr>
                      <a:r>
                        <a:rPr lang="en-GB" sz="1800">
                          <a:solidFill>
                            <a:schemeClr val="dk1"/>
                          </a:solidFill>
                        </a:rPr>
                        <a:t>Price Elasticity</a:t>
                      </a:r>
                      <a:endParaRPr sz="1800">
                        <a:solidFill>
                          <a:schemeClr val="dk1"/>
                        </a:solidFill>
                      </a:endParaRPr>
                    </a:p>
                  </a:txBody>
                  <a:tcPr marT="91425" marB="91425" marR="91425" marL="91425">
                    <a:solidFill>
                      <a:srgbClr val="DFFBFC"/>
                    </a:solidFill>
                  </a:tcPr>
                </a:tc>
                <a:tc>
                  <a:txBody>
                    <a:bodyPr/>
                    <a:lstStyle/>
                    <a:p>
                      <a:pPr indent="0" lvl="0" marL="0" rtl="0" algn="l">
                        <a:spcBef>
                          <a:spcPts val="0"/>
                        </a:spcBef>
                        <a:spcAft>
                          <a:spcPts val="0"/>
                        </a:spcAft>
                        <a:buNone/>
                      </a:pPr>
                      <a:r>
                        <a:rPr lang="en-GB" sz="1800">
                          <a:solidFill>
                            <a:schemeClr val="dk1"/>
                          </a:solidFill>
                        </a:rPr>
                        <a:t>Value</a:t>
                      </a:r>
                      <a:endParaRPr sz="1800">
                        <a:solidFill>
                          <a:schemeClr val="dk1"/>
                        </a:solidFill>
                      </a:endParaRPr>
                    </a:p>
                  </a:txBody>
                  <a:tcPr marT="91425" marB="91425" marR="91425" marL="91425">
                    <a:solidFill>
                      <a:srgbClr val="DFFBFC"/>
                    </a:solidFill>
                  </a:tcPr>
                </a:tc>
                <a:tc>
                  <a:txBody>
                    <a:bodyPr/>
                    <a:lstStyle/>
                    <a:p>
                      <a:pPr indent="0" lvl="0" marL="0" rtl="0" algn="l">
                        <a:spcBef>
                          <a:spcPts val="0"/>
                        </a:spcBef>
                        <a:spcAft>
                          <a:spcPts val="0"/>
                        </a:spcAft>
                        <a:buNone/>
                      </a:pPr>
                      <a:r>
                        <a:rPr lang="en-GB" sz="1800">
                          <a:solidFill>
                            <a:schemeClr val="dk1"/>
                          </a:solidFill>
                        </a:rPr>
                        <a:t>Price Change</a:t>
                      </a:r>
                      <a:endParaRPr sz="1800">
                        <a:solidFill>
                          <a:schemeClr val="dk1"/>
                        </a:solidFill>
                      </a:endParaRPr>
                    </a:p>
                  </a:txBody>
                  <a:tcPr marT="91425" marB="91425" marR="91425" marL="91425">
                    <a:solidFill>
                      <a:srgbClr val="DFFBFC"/>
                    </a:solidFill>
                  </a:tcPr>
                </a:tc>
                <a:tc>
                  <a:txBody>
                    <a:bodyPr/>
                    <a:lstStyle/>
                    <a:p>
                      <a:pPr indent="0" lvl="0" marL="0" rtl="0" algn="l">
                        <a:spcBef>
                          <a:spcPts val="0"/>
                        </a:spcBef>
                        <a:spcAft>
                          <a:spcPts val="0"/>
                        </a:spcAft>
                        <a:buNone/>
                      </a:pPr>
                      <a:r>
                        <a:rPr lang="en-GB" sz="1800">
                          <a:solidFill>
                            <a:schemeClr val="dk1"/>
                          </a:solidFill>
                        </a:rPr>
                        <a:t>Effect on TR</a:t>
                      </a:r>
                      <a:endParaRPr sz="1800">
                        <a:solidFill>
                          <a:schemeClr val="dk1"/>
                        </a:solidFill>
                      </a:endParaRPr>
                    </a:p>
                  </a:txBody>
                  <a:tcPr marT="91425" marB="91425" marR="91425" marL="91425">
                    <a:solidFill>
                      <a:srgbClr val="DFFBFC"/>
                    </a:solidFill>
                  </a:tcPr>
                </a:tc>
              </a:tr>
              <a:tr h="381000">
                <a:tc>
                  <a:txBody>
                    <a:bodyPr/>
                    <a:lstStyle/>
                    <a:p>
                      <a:pPr indent="0" lvl="0" marL="0" rtl="0" algn="l">
                        <a:spcBef>
                          <a:spcPts val="0"/>
                        </a:spcBef>
                        <a:spcAft>
                          <a:spcPts val="0"/>
                        </a:spcAft>
                        <a:buNone/>
                      </a:pPr>
                      <a:r>
                        <a:rPr lang="en-GB" sz="1800"/>
                        <a:t>Inelastic</a:t>
                      </a:r>
                      <a:endParaRPr sz="1800"/>
                    </a:p>
                  </a:txBody>
                  <a:tcPr marT="91425" marB="91425" marR="91425" marL="91425"/>
                </a:tc>
                <a:tc>
                  <a:txBody>
                    <a:bodyPr/>
                    <a:lstStyle/>
                    <a:p>
                      <a:pPr indent="0" lvl="0" marL="0" rtl="0" algn="l">
                        <a:spcBef>
                          <a:spcPts val="0"/>
                        </a:spcBef>
                        <a:spcAft>
                          <a:spcPts val="0"/>
                        </a:spcAft>
                        <a:buNone/>
                      </a:pPr>
                      <a:r>
                        <a:rPr lang="en-GB" sz="1800"/>
                        <a:t>&lt; 1</a:t>
                      </a:r>
                      <a:endParaRPr sz="1800"/>
                    </a:p>
                  </a:txBody>
                  <a:tcPr marT="91425" marB="91425" marR="91425" marL="91425"/>
                </a:tc>
                <a:tc>
                  <a:txBody>
                    <a:bodyPr/>
                    <a:lstStyle/>
                    <a:p>
                      <a:pPr indent="0" lvl="0" marL="0" rtl="0" algn="l">
                        <a:spcBef>
                          <a:spcPts val="0"/>
                        </a:spcBef>
                        <a:spcAft>
                          <a:spcPts val="0"/>
                        </a:spcAft>
                        <a:buNone/>
                      </a:pPr>
                      <a:r>
                        <a:rPr lang="en-GB" sz="1800"/>
                        <a:t>Decrease</a:t>
                      </a:r>
                      <a:endParaRPr sz="1800"/>
                    </a:p>
                  </a:txBody>
                  <a:tcPr marT="91425" marB="91425" marR="91425" marL="91425"/>
                </a:tc>
                <a:tc>
                  <a:txBody>
                    <a:bodyPr/>
                    <a:lstStyle/>
                    <a:p>
                      <a:pPr indent="0" lvl="0" marL="0" rtl="0" algn="l">
                        <a:spcBef>
                          <a:spcPts val="0"/>
                        </a:spcBef>
                        <a:spcAft>
                          <a:spcPts val="0"/>
                        </a:spcAft>
                        <a:buNone/>
                      </a:pPr>
                      <a:r>
                        <a:rPr lang="en-GB" sz="1800"/>
                        <a:t>Fall</a:t>
                      </a:r>
                      <a:endParaRPr sz="1800"/>
                    </a:p>
                  </a:txBody>
                  <a:tcPr marT="91425" marB="91425" marR="91425" marL="91425"/>
                </a:tc>
              </a:tr>
              <a:tr h="381000">
                <a:tc>
                  <a:txBody>
                    <a:bodyPr/>
                    <a:lstStyle/>
                    <a:p>
                      <a:pPr indent="0" lvl="0" marL="0" rtl="0" algn="l">
                        <a:spcBef>
                          <a:spcPts val="0"/>
                        </a:spcBef>
                        <a:spcAft>
                          <a:spcPts val="0"/>
                        </a:spcAft>
                        <a:buNone/>
                      </a:pPr>
                      <a:r>
                        <a:rPr lang="en-GB" sz="1800"/>
                        <a:t>Inelastic</a:t>
                      </a:r>
                      <a:endParaRPr sz="1800"/>
                    </a:p>
                  </a:txBody>
                  <a:tcPr marT="91425" marB="91425" marR="91425" marL="91425"/>
                </a:tc>
                <a:tc>
                  <a:txBody>
                    <a:bodyPr/>
                    <a:lstStyle/>
                    <a:p>
                      <a:pPr indent="0" lvl="0" marL="0" rtl="0" algn="l">
                        <a:spcBef>
                          <a:spcPts val="0"/>
                        </a:spcBef>
                        <a:spcAft>
                          <a:spcPts val="0"/>
                        </a:spcAft>
                        <a:buNone/>
                      </a:pPr>
                      <a:r>
                        <a:rPr lang="en-GB" sz="1800"/>
                        <a:t>&lt; 1</a:t>
                      </a:r>
                      <a:endParaRPr sz="1800"/>
                    </a:p>
                  </a:txBody>
                  <a:tcPr marT="91425" marB="91425" marR="91425" marL="91425"/>
                </a:tc>
                <a:tc>
                  <a:txBody>
                    <a:bodyPr/>
                    <a:lstStyle/>
                    <a:p>
                      <a:pPr indent="0" lvl="0" marL="0" rtl="0" algn="l">
                        <a:spcBef>
                          <a:spcPts val="0"/>
                        </a:spcBef>
                        <a:spcAft>
                          <a:spcPts val="0"/>
                        </a:spcAft>
                        <a:buNone/>
                      </a:pPr>
                      <a:r>
                        <a:rPr lang="en-GB" sz="1800"/>
                        <a:t>Increase</a:t>
                      </a:r>
                      <a:endParaRPr sz="1800"/>
                    </a:p>
                  </a:txBody>
                  <a:tcPr marT="91425" marB="91425" marR="91425" marL="91425"/>
                </a:tc>
                <a:tc>
                  <a:txBody>
                    <a:bodyPr/>
                    <a:lstStyle/>
                    <a:p>
                      <a:pPr indent="0" lvl="0" marL="0" rtl="0" algn="l">
                        <a:spcBef>
                          <a:spcPts val="0"/>
                        </a:spcBef>
                        <a:spcAft>
                          <a:spcPts val="0"/>
                        </a:spcAft>
                        <a:buNone/>
                      </a:pPr>
                      <a:r>
                        <a:rPr lang="en-GB" sz="1800"/>
                        <a:t>Rise</a:t>
                      </a:r>
                      <a:endParaRPr sz="1800"/>
                    </a:p>
                  </a:txBody>
                  <a:tcPr marT="91425" marB="91425" marR="91425" marL="91425"/>
                </a:tc>
              </a:tr>
              <a:tr h="381000">
                <a:tc>
                  <a:txBody>
                    <a:bodyPr/>
                    <a:lstStyle/>
                    <a:p>
                      <a:pPr indent="0" lvl="0" marL="0" rtl="0" algn="l">
                        <a:spcBef>
                          <a:spcPts val="0"/>
                        </a:spcBef>
                        <a:spcAft>
                          <a:spcPts val="0"/>
                        </a:spcAft>
                        <a:buNone/>
                      </a:pPr>
                      <a:r>
                        <a:rPr lang="en-GB" sz="1800"/>
                        <a:t>Elastic</a:t>
                      </a:r>
                      <a:endParaRPr sz="1800"/>
                    </a:p>
                  </a:txBody>
                  <a:tcPr marT="91425" marB="91425" marR="91425" marL="91425"/>
                </a:tc>
                <a:tc>
                  <a:txBody>
                    <a:bodyPr/>
                    <a:lstStyle/>
                    <a:p>
                      <a:pPr indent="0" lvl="0" marL="0" rtl="0" algn="l">
                        <a:spcBef>
                          <a:spcPts val="0"/>
                        </a:spcBef>
                        <a:spcAft>
                          <a:spcPts val="0"/>
                        </a:spcAft>
                        <a:buNone/>
                      </a:pPr>
                      <a:r>
                        <a:rPr lang="en-GB" sz="1800"/>
                        <a:t>&gt; 1</a:t>
                      </a:r>
                      <a:endParaRPr sz="1800"/>
                    </a:p>
                  </a:txBody>
                  <a:tcPr marT="91425" marB="91425" marR="91425" marL="91425"/>
                </a:tc>
                <a:tc>
                  <a:txBody>
                    <a:bodyPr/>
                    <a:lstStyle/>
                    <a:p>
                      <a:pPr indent="0" lvl="0" marL="0" rtl="0" algn="l">
                        <a:spcBef>
                          <a:spcPts val="0"/>
                        </a:spcBef>
                        <a:spcAft>
                          <a:spcPts val="0"/>
                        </a:spcAft>
                        <a:buNone/>
                      </a:pPr>
                      <a:r>
                        <a:rPr lang="en-GB" sz="1800"/>
                        <a:t>Decrease</a:t>
                      </a:r>
                      <a:endParaRPr sz="1800"/>
                    </a:p>
                  </a:txBody>
                  <a:tcPr marT="91425" marB="91425" marR="91425" marL="91425"/>
                </a:tc>
                <a:tc>
                  <a:txBody>
                    <a:bodyPr/>
                    <a:lstStyle/>
                    <a:p>
                      <a:pPr indent="0" lvl="0" marL="0" rtl="0" algn="l">
                        <a:spcBef>
                          <a:spcPts val="0"/>
                        </a:spcBef>
                        <a:spcAft>
                          <a:spcPts val="0"/>
                        </a:spcAft>
                        <a:buNone/>
                      </a:pPr>
                      <a:r>
                        <a:rPr lang="en-GB" sz="1800"/>
                        <a:t>Rise</a:t>
                      </a:r>
                      <a:endParaRPr sz="1800"/>
                    </a:p>
                  </a:txBody>
                  <a:tcPr marT="91425" marB="91425" marR="91425" marL="91425"/>
                </a:tc>
              </a:tr>
              <a:tr h="381000">
                <a:tc>
                  <a:txBody>
                    <a:bodyPr/>
                    <a:lstStyle/>
                    <a:p>
                      <a:pPr indent="0" lvl="0" marL="0" rtl="0" algn="l">
                        <a:spcBef>
                          <a:spcPts val="0"/>
                        </a:spcBef>
                        <a:spcAft>
                          <a:spcPts val="0"/>
                        </a:spcAft>
                        <a:buNone/>
                      </a:pPr>
                      <a:r>
                        <a:rPr lang="en-GB" sz="1800"/>
                        <a:t>Elastic</a:t>
                      </a:r>
                      <a:endParaRPr sz="1800"/>
                    </a:p>
                  </a:txBody>
                  <a:tcPr marT="91425" marB="91425" marR="91425" marL="91425"/>
                </a:tc>
                <a:tc>
                  <a:txBody>
                    <a:bodyPr/>
                    <a:lstStyle/>
                    <a:p>
                      <a:pPr indent="0" lvl="0" marL="0" rtl="0" algn="l">
                        <a:spcBef>
                          <a:spcPts val="0"/>
                        </a:spcBef>
                        <a:spcAft>
                          <a:spcPts val="0"/>
                        </a:spcAft>
                        <a:buNone/>
                      </a:pPr>
                      <a:r>
                        <a:rPr lang="en-GB" sz="1800"/>
                        <a:t>&gt; 1</a:t>
                      </a:r>
                      <a:endParaRPr sz="1800"/>
                    </a:p>
                  </a:txBody>
                  <a:tcPr marT="91425" marB="91425" marR="91425" marL="91425"/>
                </a:tc>
                <a:tc>
                  <a:txBody>
                    <a:bodyPr/>
                    <a:lstStyle/>
                    <a:p>
                      <a:pPr indent="0" lvl="0" marL="0" rtl="0" algn="l">
                        <a:spcBef>
                          <a:spcPts val="0"/>
                        </a:spcBef>
                        <a:spcAft>
                          <a:spcPts val="0"/>
                        </a:spcAft>
                        <a:buNone/>
                      </a:pPr>
                      <a:r>
                        <a:rPr lang="en-GB" sz="1800"/>
                        <a:t>Increase</a:t>
                      </a:r>
                      <a:endParaRPr sz="1800"/>
                    </a:p>
                  </a:txBody>
                  <a:tcPr marT="91425" marB="91425" marR="91425" marL="91425"/>
                </a:tc>
                <a:tc>
                  <a:txBody>
                    <a:bodyPr/>
                    <a:lstStyle/>
                    <a:p>
                      <a:pPr indent="0" lvl="0" marL="0" rtl="0" algn="l">
                        <a:spcBef>
                          <a:spcPts val="0"/>
                        </a:spcBef>
                        <a:spcAft>
                          <a:spcPts val="0"/>
                        </a:spcAft>
                        <a:buNone/>
                      </a:pPr>
                      <a:r>
                        <a:rPr lang="en-GB" sz="1800"/>
                        <a:t>Fall</a:t>
                      </a:r>
                      <a:endParaRPr sz="1800"/>
                    </a:p>
                  </a:txBody>
                  <a:tcPr marT="91425" marB="91425" marR="91425" marL="91425"/>
                </a:tc>
              </a:tr>
            </a:tbl>
          </a:graphicData>
        </a:graphic>
      </p:graphicFrame>
      <p:sp>
        <p:nvSpPr>
          <p:cNvPr id="331" name="Google Shape;331;p49"/>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graphicFrame>
        <p:nvGraphicFramePr>
          <p:cNvPr id="336" name="Google Shape;336;p50"/>
          <p:cNvGraphicFramePr/>
          <p:nvPr/>
        </p:nvGraphicFramePr>
        <p:xfrm>
          <a:off x="345113" y="128400"/>
          <a:ext cx="3000000" cy="3000000"/>
        </p:xfrm>
        <a:graphic>
          <a:graphicData uri="http://schemas.openxmlformats.org/drawingml/2006/table">
            <a:tbl>
              <a:tblPr bandRow="1">
                <a:noFill/>
                <a:tableStyleId>{61E207E6-E6B0-4452-9DDD-739A7E06A36C}</a:tableStyleId>
              </a:tblPr>
              <a:tblGrid>
                <a:gridCol w="1718825"/>
                <a:gridCol w="2878475"/>
                <a:gridCol w="1537650"/>
                <a:gridCol w="2318825"/>
              </a:tblGrid>
              <a:tr h="640200">
                <a:tc>
                  <a:txBody>
                    <a:bodyPr/>
                    <a:lstStyle/>
                    <a:p>
                      <a:pPr indent="0" lvl="0" marL="0" rtl="0" algn="ctr">
                        <a:lnSpc>
                          <a:spcPct val="115000"/>
                        </a:lnSpc>
                        <a:spcBef>
                          <a:spcPts val="600"/>
                        </a:spcBef>
                        <a:spcAft>
                          <a:spcPts val="600"/>
                        </a:spcAft>
                        <a:buNone/>
                      </a:pPr>
                      <a:r>
                        <a:rPr b="1" lang="en-GB">
                          <a:latin typeface="Calibri"/>
                          <a:ea typeface="Calibri"/>
                          <a:cs typeface="Calibri"/>
                          <a:sym typeface="Calibri"/>
                        </a:rPr>
                        <a:t>Type of demand</a:t>
                      </a:r>
                      <a:endParaRPr b="1">
                        <a:latin typeface="Calibri"/>
                        <a:ea typeface="Calibri"/>
                        <a:cs typeface="Calibri"/>
                        <a:sym typeface="Calibri"/>
                      </a:endParaRPr>
                    </a:p>
                  </a:txBody>
                  <a:tcPr marT="0" marB="0" marR="68575" marL="68575" anchor="ctr">
                    <a:solidFill>
                      <a:srgbClr val="DFFBFC"/>
                    </a:solidFill>
                  </a:tcPr>
                </a:tc>
                <a:tc>
                  <a:txBody>
                    <a:bodyPr/>
                    <a:lstStyle/>
                    <a:p>
                      <a:pPr indent="0" lvl="0" marL="0" rtl="0" algn="ctr">
                        <a:lnSpc>
                          <a:spcPct val="115000"/>
                        </a:lnSpc>
                        <a:spcBef>
                          <a:spcPts val="600"/>
                        </a:spcBef>
                        <a:spcAft>
                          <a:spcPts val="600"/>
                        </a:spcAft>
                        <a:buNone/>
                      </a:pPr>
                      <a:r>
                        <a:rPr b="1" lang="en-GB">
                          <a:latin typeface="Calibri"/>
                          <a:ea typeface="Calibri"/>
                          <a:cs typeface="Calibri"/>
                          <a:sym typeface="Calibri"/>
                        </a:rPr>
                        <a:t>Definition</a:t>
                      </a:r>
                      <a:endParaRPr b="1">
                        <a:latin typeface="Calibri"/>
                        <a:ea typeface="Calibri"/>
                        <a:cs typeface="Calibri"/>
                        <a:sym typeface="Calibri"/>
                      </a:endParaRPr>
                    </a:p>
                  </a:txBody>
                  <a:tcPr marT="0" marB="0" marR="68575" marL="68575" anchor="ctr">
                    <a:solidFill>
                      <a:srgbClr val="DFFBFC"/>
                    </a:solidFill>
                  </a:tcPr>
                </a:tc>
                <a:tc>
                  <a:txBody>
                    <a:bodyPr/>
                    <a:lstStyle/>
                    <a:p>
                      <a:pPr indent="0" lvl="0" marL="0" rtl="0" algn="ctr">
                        <a:lnSpc>
                          <a:spcPct val="115000"/>
                        </a:lnSpc>
                        <a:spcBef>
                          <a:spcPts val="600"/>
                        </a:spcBef>
                        <a:spcAft>
                          <a:spcPts val="600"/>
                        </a:spcAft>
                        <a:buNone/>
                      </a:pPr>
                      <a:r>
                        <a:rPr b="1" lang="en-GB">
                          <a:latin typeface="Calibri"/>
                          <a:ea typeface="Calibri"/>
                          <a:cs typeface="Calibri"/>
                          <a:sym typeface="Calibri"/>
                        </a:rPr>
                        <a:t>Sign</a:t>
                      </a:r>
                      <a:endParaRPr b="1">
                        <a:latin typeface="Calibri"/>
                        <a:ea typeface="Calibri"/>
                        <a:cs typeface="Calibri"/>
                        <a:sym typeface="Calibri"/>
                      </a:endParaRPr>
                    </a:p>
                  </a:txBody>
                  <a:tcPr marT="0" marB="0" marR="68575" marL="68575" anchor="ctr">
                    <a:solidFill>
                      <a:srgbClr val="DFFBFC"/>
                    </a:solidFill>
                  </a:tcPr>
                </a:tc>
                <a:tc>
                  <a:txBody>
                    <a:bodyPr/>
                    <a:lstStyle/>
                    <a:p>
                      <a:pPr indent="0" lvl="0" marL="0" rtl="0" algn="ctr">
                        <a:lnSpc>
                          <a:spcPct val="115000"/>
                        </a:lnSpc>
                        <a:spcBef>
                          <a:spcPts val="600"/>
                        </a:spcBef>
                        <a:spcAft>
                          <a:spcPts val="600"/>
                        </a:spcAft>
                        <a:buNone/>
                      </a:pPr>
                      <a:r>
                        <a:rPr b="1" lang="en-GB">
                          <a:latin typeface="Calibri"/>
                          <a:ea typeface="Calibri"/>
                          <a:cs typeface="Calibri"/>
                          <a:sym typeface="Calibri"/>
                        </a:rPr>
                        <a:t>Impact on revenue of price increase</a:t>
                      </a:r>
                      <a:endParaRPr b="1">
                        <a:latin typeface="Calibri"/>
                        <a:ea typeface="Calibri"/>
                        <a:cs typeface="Calibri"/>
                        <a:sym typeface="Calibri"/>
                      </a:endParaRPr>
                    </a:p>
                  </a:txBody>
                  <a:tcPr marT="0" marB="0" marR="68575" marL="68575" anchor="ctr">
                    <a:solidFill>
                      <a:srgbClr val="DFFBFC"/>
                    </a:solidFill>
                  </a:tcPr>
                </a:tc>
              </a:tr>
              <a:tr h="597500">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perfectly elastic</a:t>
                      </a:r>
                      <a:endParaRPr>
                        <a:latin typeface="Calibri"/>
                        <a:ea typeface="Calibri"/>
                        <a:cs typeface="Calibri"/>
                        <a:sym typeface="Calibri"/>
                      </a:endParaRPr>
                    </a:p>
                  </a:txBody>
                  <a:tcPr marT="0" marB="0" marR="68575" marL="68575" anchor="ctr"/>
                </a:tc>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An increase in price will result in zero demand</a:t>
                      </a:r>
                      <a:endParaRPr>
                        <a:latin typeface="Calibri"/>
                        <a:ea typeface="Calibri"/>
                        <a:cs typeface="Calibri"/>
                        <a:sym typeface="Calibri"/>
                      </a:endParaRPr>
                    </a:p>
                  </a:txBody>
                  <a:tcPr marT="0" marB="0" marR="68575" marL="68575" anchor="ctr"/>
                </a:tc>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infinity</a:t>
                      </a:r>
                      <a:endParaRPr>
                        <a:latin typeface="Calibri"/>
                        <a:ea typeface="Calibri"/>
                        <a:cs typeface="Calibri"/>
                        <a:sym typeface="Calibri"/>
                      </a:endParaRPr>
                    </a:p>
                  </a:txBody>
                  <a:tcPr marT="0" marB="0" marR="68575" marL="68575" anchor="ctr"/>
                </a:tc>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decreases to zero</a:t>
                      </a:r>
                      <a:endParaRPr>
                        <a:latin typeface="Calibri"/>
                        <a:ea typeface="Calibri"/>
                        <a:cs typeface="Calibri"/>
                        <a:sym typeface="Calibri"/>
                      </a:endParaRPr>
                    </a:p>
                  </a:txBody>
                  <a:tcPr marT="0" marB="0" marR="68575" marL="68575" anchor="ctr"/>
                </a:tc>
              </a:tr>
              <a:tr h="597500">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perfectly inelastic</a:t>
                      </a:r>
                      <a:endParaRPr>
                        <a:latin typeface="Calibri"/>
                        <a:ea typeface="Calibri"/>
                        <a:cs typeface="Calibri"/>
                        <a:sym typeface="Calibri"/>
                      </a:endParaRPr>
                    </a:p>
                  </a:txBody>
                  <a:tcPr marT="0" marB="0" marR="68575" marL="68575" anchor="ctr"/>
                </a:tc>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A change in price will result in no change in the quantity demanded</a:t>
                      </a:r>
                      <a:endParaRPr>
                        <a:latin typeface="Calibri"/>
                        <a:ea typeface="Calibri"/>
                        <a:cs typeface="Calibri"/>
                        <a:sym typeface="Calibri"/>
                      </a:endParaRPr>
                    </a:p>
                  </a:txBody>
                  <a:tcPr marT="0" marB="0" marR="68575" marL="68575" anchor="ctr"/>
                </a:tc>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0</a:t>
                      </a:r>
                      <a:endParaRPr>
                        <a:latin typeface="Calibri"/>
                        <a:ea typeface="Calibri"/>
                        <a:cs typeface="Calibri"/>
                        <a:sym typeface="Calibri"/>
                      </a:endParaRPr>
                    </a:p>
                  </a:txBody>
                  <a:tcPr marT="0" marB="0" marR="68575" marL="68575" anchor="ctr"/>
                </a:tc>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increases</a:t>
                      </a:r>
                      <a:endParaRPr>
                        <a:latin typeface="Calibri"/>
                        <a:ea typeface="Calibri"/>
                        <a:cs typeface="Calibri"/>
                        <a:sym typeface="Calibri"/>
                      </a:endParaRPr>
                    </a:p>
                  </a:txBody>
                  <a:tcPr marT="0" marB="0" marR="68575" marL="68575" anchor="ctr"/>
                </a:tc>
              </a:tr>
              <a:tr h="825975">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unitary elasticity</a:t>
                      </a:r>
                      <a:endParaRPr>
                        <a:latin typeface="Calibri"/>
                        <a:ea typeface="Calibri"/>
                        <a:cs typeface="Calibri"/>
                        <a:sym typeface="Calibri"/>
                      </a:endParaRPr>
                    </a:p>
                  </a:txBody>
                  <a:tcPr marT="0" marB="0" marR="68575" marL="68575" anchor="ctr"/>
                </a:tc>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The responsiveness of demand is proportionately equal to the change in price</a:t>
                      </a:r>
                      <a:endParaRPr>
                        <a:latin typeface="Calibri"/>
                        <a:ea typeface="Calibri"/>
                        <a:cs typeface="Calibri"/>
                        <a:sym typeface="Calibri"/>
                      </a:endParaRPr>
                    </a:p>
                  </a:txBody>
                  <a:tcPr marT="0" marB="0" marR="68575" marL="68575" anchor="ctr"/>
                </a:tc>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1</a:t>
                      </a:r>
                      <a:endParaRPr>
                        <a:latin typeface="Calibri"/>
                        <a:ea typeface="Calibri"/>
                        <a:cs typeface="Calibri"/>
                        <a:sym typeface="Calibri"/>
                      </a:endParaRPr>
                    </a:p>
                  </a:txBody>
                  <a:tcPr marT="0" marB="0" marR="68575" marL="68575" anchor="ctr"/>
                </a:tc>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constant</a:t>
                      </a:r>
                      <a:endParaRPr>
                        <a:latin typeface="Calibri"/>
                        <a:ea typeface="Calibri"/>
                        <a:cs typeface="Calibri"/>
                        <a:sym typeface="Calibri"/>
                      </a:endParaRPr>
                    </a:p>
                  </a:txBody>
                  <a:tcPr marT="0" marB="0" marR="68575" marL="68575" anchor="ctr"/>
                </a:tc>
              </a:tr>
              <a:tr h="597500">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elastic</a:t>
                      </a:r>
                      <a:endParaRPr>
                        <a:latin typeface="Calibri"/>
                        <a:ea typeface="Calibri"/>
                        <a:cs typeface="Calibri"/>
                        <a:sym typeface="Calibri"/>
                      </a:endParaRPr>
                    </a:p>
                  </a:txBody>
                  <a:tcPr marT="0" marB="0" marR="68575" marL="68575" anchor="ctr"/>
                </a:tc>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Changes in price result in a greater change in the quantity demanded</a:t>
                      </a:r>
                      <a:endParaRPr>
                        <a:latin typeface="Calibri"/>
                        <a:ea typeface="Calibri"/>
                        <a:cs typeface="Calibri"/>
                        <a:sym typeface="Calibri"/>
                      </a:endParaRPr>
                    </a:p>
                  </a:txBody>
                  <a:tcPr marT="0" marB="0" marR="68575" marL="68575" anchor="ctr"/>
                </a:tc>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between 1 and infinity</a:t>
                      </a:r>
                      <a:endParaRPr>
                        <a:latin typeface="Calibri"/>
                        <a:ea typeface="Calibri"/>
                        <a:cs typeface="Calibri"/>
                        <a:sym typeface="Calibri"/>
                      </a:endParaRPr>
                    </a:p>
                  </a:txBody>
                  <a:tcPr marT="0" marB="0" marR="68575" marL="68575" anchor="ctr"/>
                </a:tc>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decreases</a:t>
                      </a:r>
                      <a:endParaRPr>
                        <a:latin typeface="Calibri"/>
                        <a:ea typeface="Calibri"/>
                        <a:cs typeface="Calibri"/>
                        <a:sym typeface="Calibri"/>
                      </a:endParaRPr>
                    </a:p>
                  </a:txBody>
                  <a:tcPr marT="0" marB="0" marR="68575" marL="68575" anchor="ctr"/>
                </a:tc>
              </a:tr>
              <a:tr h="825975">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inelastic</a:t>
                      </a:r>
                      <a:endParaRPr>
                        <a:latin typeface="Calibri"/>
                        <a:ea typeface="Calibri"/>
                        <a:cs typeface="Calibri"/>
                        <a:sym typeface="Calibri"/>
                      </a:endParaRPr>
                    </a:p>
                  </a:txBody>
                  <a:tcPr marT="0" marB="0" marR="68575" marL="68575" anchor="ctr"/>
                </a:tc>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Changes in price result in a proportionately smaller change in the quantity demanded</a:t>
                      </a:r>
                      <a:endParaRPr>
                        <a:latin typeface="Calibri"/>
                        <a:ea typeface="Calibri"/>
                        <a:cs typeface="Calibri"/>
                        <a:sym typeface="Calibri"/>
                      </a:endParaRPr>
                    </a:p>
                  </a:txBody>
                  <a:tcPr marT="0" marB="0" marR="68575" marL="68575" anchor="ctr"/>
                </a:tc>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between 0 and 1</a:t>
                      </a:r>
                      <a:endParaRPr>
                        <a:latin typeface="Calibri"/>
                        <a:ea typeface="Calibri"/>
                        <a:cs typeface="Calibri"/>
                        <a:sym typeface="Calibri"/>
                      </a:endParaRPr>
                    </a:p>
                  </a:txBody>
                  <a:tcPr marT="0" marB="0" marR="68575" marL="68575" anchor="ctr"/>
                </a:tc>
                <a:tc>
                  <a:txBody>
                    <a:bodyPr/>
                    <a:lstStyle/>
                    <a:p>
                      <a:pPr indent="0" lvl="0" marL="0" rtl="0" algn="ctr">
                        <a:lnSpc>
                          <a:spcPct val="115000"/>
                        </a:lnSpc>
                        <a:spcBef>
                          <a:spcPts val="600"/>
                        </a:spcBef>
                        <a:spcAft>
                          <a:spcPts val="600"/>
                        </a:spcAft>
                        <a:buNone/>
                      </a:pPr>
                      <a:r>
                        <a:rPr lang="en-GB">
                          <a:latin typeface="Calibri"/>
                          <a:ea typeface="Calibri"/>
                          <a:cs typeface="Calibri"/>
                          <a:sym typeface="Calibri"/>
                        </a:rPr>
                        <a:t>increases</a:t>
                      </a:r>
                      <a:endParaRPr>
                        <a:latin typeface="Calibri"/>
                        <a:ea typeface="Calibri"/>
                        <a:cs typeface="Calibri"/>
                        <a:sym typeface="Calibri"/>
                      </a:endParaRPr>
                    </a:p>
                  </a:txBody>
                  <a:tcPr marT="0" marB="0" marR="68575" marL="68575" anchor="ctr"/>
                </a:tc>
              </a:tr>
            </a:tbl>
          </a:graphicData>
        </a:graphic>
      </p:graphicFrame>
      <p:sp>
        <p:nvSpPr>
          <p:cNvPr id="337" name="Google Shape;337;p50"/>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5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p>
            <a:pPr indent="-257175" lvl="0" marL="269999" rtl="0" algn="l">
              <a:spcBef>
                <a:spcPts val="0"/>
              </a:spcBef>
              <a:spcAft>
                <a:spcPts val="0"/>
              </a:spcAft>
              <a:buSzPts val="1800"/>
              <a:buChar char="●"/>
            </a:pPr>
            <a:r>
              <a:rPr lang="en-GB"/>
              <a:t>Definition of PED.</a:t>
            </a:r>
            <a:endParaRPr/>
          </a:p>
          <a:p>
            <a:pPr indent="-257175" lvl="0" marL="269999" rtl="0" algn="l">
              <a:spcBef>
                <a:spcPts val="0"/>
              </a:spcBef>
              <a:spcAft>
                <a:spcPts val="0"/>
              </a:spcAft>
              <a:buSzPts val="1800"/>
              <a:buChar char="●"/>
            </a:pPr>
            <a:r>
              <a:rPr lang="en-GB"/>
              <a:t>Formula of PED.</a:t>
            </a:r>
            <a:endParaRPr/>
          </a:p>
          <a:p>
            <a:pPr indent="-257175" lvl="0" marL="269999" rtl="0" algn="l">
              <a:spcBef>
                <a:spcPts val="0"/>
              </a:spcBef>
              <a:spcAft>
                <a:spcPts val="0"/>
              </a:spcAft>
              <a:buSzPts val="1800"/>
              <a:buChar char="●"/>
            </a:pPr>
            <a:r>
              <a:rPr lang="en-GB"/>
              <a:t>Calculate the PED using given percentage changes in quantity demanded and percentage changes in price.</a:t>
            </a:r>
            <a:endParaRPr/>
          </a:p>
          <a:p>
            <a:pPr indent="-257175" lvl="0" marL="269999" rtl="0" algn="l">
              <a:spcBef>
                <a:spcPts val="0"/>
              </a:spcBef>
              <a:spcAft>
                <a:spcPts val="0"/>
              </a:spcAft>
              <a:buSzPts val="1800"/>
              <a:buChar char="●"/>
            </a:pPr>
            <a:r>
              <a:rPr lang="en-GB"/>
              <a:t>The use of diagrams to show price elastic and price inelastic demand.</a:t>
            </a:r>
            <a:endParaRPr/>
          </a:p>
          <a:p>
            <a:pPr indent="-257175" lvl="0" marL="269999" rtl="0" algn="l">
              <a:spcBef>
                <a:spcPts val="0"/>
              </a:spcBef>
              <a:spcAft>
                <a:spcPts val="0"/>
              </a:spcAft>
              <a:buSzPts val="1800"/>
              <a:buChar char="●"/>
            </a:pPr>
            <a:r>
              <a:rPr lang="en-GB"/>
              <a:t>Interpret numerical values of PED</a:t>
            </a:r>
            <a:endParaRPr/>
          </a:p>
        </p:txBody>
      </p:sp>
      <p:sp>
        <p:nvSpPr>
          <p:cNvPr id="343" name="Google Shape;343;p51"/>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344" name="Google Shape;344;p51"/>
          <p:cNvSpPr txBox="1"/>
          <p:nvPr/>
        </p:nvSpPr>
        <p:spPr>
          <a:xfrm>
            <a:off x="265450" y="724075"/>
            <a:ext cx="4045200" cy="1482300"/>
          </a:xfrm>
          <a:prstGeom prst="rect">
            <a:avLst/>
          </a:prstGeom>
          <a:noFill/>
          <a:ln>
            <a:noFill/>
          </a:ln>
        </p:spPr>
        <p:txBody>
          <a:bodyPr anchorCtr="0" anchor="b" bIns="91425" lIns="91425" spcFirstLastPara="1" rIns="91425" wrap="square" tIns="91425">
            <a:normAutofit/>
          </a:bodyPr>
          <a:lstStyle/>
          <a:p>
            <a:pPr indent="0" lvl="0" marL="0" rtl="0" algn="ctr">
              <a:spcBef>
                <a:spcPts val="0"/>
              </a:spcBef>
              <a:spcAft>
                <a:spcPts val="0"/>
              </a:spcAft>
              <a:buNone/>
            </a:pPr>
            <a:r>
              <a:rPr lang="en-GB" sz="4200">
                <a:solidFill>
                  <a:srgbClr val="000000"/>
                </a:solidFill>
                <a:latin typeface="Open Sans"/>
                <a:ea typeface="Open Sans"/>
                <a:cs typeface="Open Sans"/>
                <a:sym typeface="Open Sans"/>
              </a:rPr>
              <a:t>Learning objectives</a:t>
            </a:r>
            <a:endParaRPr sz="4200">
              <a:solidFill>
                <a:srgbClr val="000000"/>
              </a:solidFill>
              <a:latin typeface="Open Sans"/>
              <a:ea typeface="Open Sans"/>
              <a:cs typeface="Open Sans"/>
              <a:sym typeface="Open Sans"/>
            </a:endParaRPr>
          </a:p>
        </p:txBody>
      </p:sp>
      <p:sp>
        <p:nvSpPr>
          <p:cNvPr id="345" name="Google Shape;345;p51"/>
          <p:cNvSpPr txBox="1"/>
          <p:nvPr/>
        </p:nvSpPr>
        <p:spPr>
          <a:xfrm>
            <a:off x="265500" y="3702550"/>
            <a:ext cx="4045200" cy="1235100"/>
          </a:xfrm>
          <a:prstGeom prst="rect">
            <a:avLst/>
          </a:prstGeom>
          <a:noFill/>
          <a:ln>
            <a:noFill/>
          </a:ln>
        </p:spPr>
        <p:txBody>
          <a:bodyPr anchorCtr="0" anchor="t" bIns="91425" lIns="91425" spcFirstLastPara="1" rIns="91425" wrap="square" tIns="91425">
            <a:normAutofit/>
          </a:bodyPr>
          <a:lstStyle/>
          <a:p>
            <a:pPr indent="0" lvl="0" marL="0" rtl="0" algn="ctr">
              <a:spcBef>
                <a:spcPts val="0"/>
              </a:spcBef>
              <a:spcAft>
                <a:spcPts val="0"/>
              </a:spcAft>
              <a:buNone/>
            </a:pPr>
            <a:r>
              <a:rPr lang="en-GB" sz="2100">
                <a:solidFill>
                  <a:srgbClr val="595959"/>
                </a:solidFill>
                <a:latin typeface="Open Sans"/>
                <a:ea typeface="Open Sans"/>
                <a:cs typeface="Open Sans"/>
                <a:sym typeface="Open Sans"/>
              </a:rPr>
              <a:t>Today you will learn… </a:t>
            </a:r>
            <a:endParaRPr sz="2100">
              <a:solidFill>
                <a:srgbClr val="595959"/>
              </a:solidFill>
              <a:latin typeface="Open Sans"/>
              <a:ea typeface="Open Sans"/>
              <a:cs typeface="Open Sans"/>
              <a:sym typeface="Open Sans"/>
            </a:endParaRPr>
          </a:p>
        </p:txBody>
      </p:sp>
      <p:pic>
        <p:nvPicPr>
          <p:cNvPr id="346" name="Google Shape;346;p51"/>
          <p:cNvPicPr preferRelativeResize="0"/>
          <p:nvPr/>
        </p:nvPicPr>
        <p:blipFill>
          <a:blip r:embed="rId3">
            <a:alphaModFix/>
          </a:blip>
          <a:stretch>
            <a:fillRect/>
          </a:stretch>
        </p:blipFill>
        <p:spPr>
          <a:xfrm>
            <a:off x="986700" y="2206374"/>
            <a:ext cx="2602800" cy="1439400"/>
          </a:xfrm>
          <a:prstGeom prst="ellipse">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