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Work Sans"/>
      <p:regular r:id="rId17"/>
      <p:bold r:id="rId18"/>
      <p:italic r:id="rId19"/>
      <p:boldItalic r:id="rId20"/>
    </p:embeddedFont>
    <p:embeddedFont>
      <p:font typeface="Open Sans"/>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397">
          <p15:clr>
            <a:srgbClr val="747775"/>
          </p15:clr>
        </p15:guide>
        <p15:guide id="4" orient="horz" pos="136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397" orient="horz"/>
        <p:guide pos="1361"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WorkSans-boldItalic.fntdata"/><Relationship Id="rId11" Type="http://schemas.openxmlformats.org/officeDocument/2006/relationships/slide" Target="slides/slide6.xml"/><Relationship Id="rId22" Type="http://schemas.openxmlformats.org/officeDocument/2006/relationships/font" Target="fonts/OpenSans-bold.fntdata"/><Relationship Id="rId10" Type="http://schemas.openxmlformats.org/officeDocument/2006/relationships/slide" Target="slides/slide5.xml"/><Relationship Id="rId21" Type="http://schemas.openxmlformats.org/officeDocument/2006/relationships/font" Target="fonts/OpenSans-regular.fntdata"/><Relationship Id="rId13" Type="http://schemas.openxmlformats.org/officeDocument/2006/relationships/slide" Target="slides/slide8.xml"/><Relationship Id="rId24" Type="http://schemas.openxmlformats.org/officeDocument/2006/relationships/font" Target="fonts/OpenSans-boldItalic.fntdata"/><Relationship Id="rId12" Type="http://schemas.openxmlformats.org/officeDocument/2006/relationships/slide" Target="slides/slide7.xml"/><Relationship Id="rId23" Type="http://schemas.openxmlformats.org/officeDocument/2006/relationships/font" Target="fonts/Open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WorkSans-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WorkSans-italic.fntdata"/><Relationship Id="rId6" Type="http://schemas.openxmlformats.org/officeDocument/2006/relationships/slide" Target="slides/slide1.xml"/><Relationship Id="rId18" Type="http://schemas.openxmlformats.org/officeDocument/2006/relationships/font" Target="fonts/WorkSans-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ff56e9d76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ff56e9d76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638cd2465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638cd2465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1638cd2465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1638cd2465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1638cd2465d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1638cd2465d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All students pick 2 other students in the class. They must be an approximately equal distance between each of them.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638cd2465d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638cd2465d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288ac4932b7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288ac4932b7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88ac4932b7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88ac4932b7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64c2aa034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164c2aa034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64c2aa0348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64c2aa0348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88ac4932b7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288ac4932b7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Criss cross activity</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8969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31389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3" name="Google Shape;23;p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8" name="Google Shape;28;p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5" name="Google Shape;35;p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463475"/>
            <a:ext cx="4572000" cy="4224900"/>
          </a:xfrm>
          <a:prstGeom prst="rect">
            <a:avLst/>
          </a:prstGeom>
          <a:solidFill>
            <a:srgbClr val="DFFB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44" name="Google Shape;44;p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sz="1800"/>
            </a:lvl2pPr>
            <a:lvl3pPr indent="-342900" lvl="2" marL="1371600" algn="ctr">
              <a:spcBef>
                <a:spcPts val="0"/>
              </a:spcBef>
              <a:spcAft>
                <a:spcPts val="0"/>
              </a:spcAft>
              <a:buSzPts val="1800"/>
              <a:buChar char="■"/>
              <a:defRPr sz="1800"/>
            </a:lvl3pPr>
            <a:lvl4pPr indent="-342900" lvl="3" marL="1828800" algn="ctr">
              <a:spcBef>
                <a:spcPts val="0"/>
              </a:spcBef>
              <a:spcAft>
                <a:spcPts val="0"/>
              </a:spcAft>
              <a:buSzPts val="1800"/>
              <a:buChar char="●"/>
              <a:defRPr sz="1800"/>
            </a:lvl4pPr>
            <a:lvl5pPr indent="-342900" lvl="4" marL="2286000" algn="ctr">
              <a:spcBef>
                <a:spcPts val="0"/>
              </a:spcBef>
              <a:spcAft>
                <a:spcPts val="0"/>
              </a:spcAft>
              <a:buSzPts val="1800"/>
              <a:buChar char="○"/>
              <a:defRPr sz="1800"/>
            </a:lvl5pPr>
            <a:lvl6pPr indent="-342900" lvl="5" marL="2743200" algn="ctr">
              <a:spcBef>
                <a:spcPts val="0"/>
              </a:spcBef>
              <a:spcAft>
                <a:spcPts val="0"/>
              </a:spcAft>
              <a:buSzPts val="1800"/>
              <a:buChar char="■"/>
              <a:defRPr sz="1800"/>
            </a:lvl6pPr>
            <a:lvl7pPr indent="-342900" lvl="6" marL="3200400" algn="ctr">
              <a:spcBef>
                <a:spcPts val="0"/>
              </a:spcBef>
              <a:spcAft>
                <a:spcPts val="0"/>
              </a:spcAft>
              <a:buSzPts val="1800"/>
              <a:buChar char="●"/>
              <a:defRPr sz="1800"/>
            </a:lvl7pPr>
            <a:lvl8pPr indent="-342900" lvl="7" marL="3657600" algn="ctr">
              <a:spcBef>
                <a:spcPts val="0"/>
              </a:spcBef>
              <a:spcAft>
                <a:spcPts val="0"/>
              </a:spcAft>
              <a:buSzPts val="1800"/>
              <a:buChar char="○"/>
              <a:defRPr sz="1800"/>
            </a:lvl8pPr>
            <a:lvl9pPr indent="-342900" lvl="8" marL="4114800" algn="ctr">
              <a:spcBef>
                <a:spcPts val="0"/>
              </a:spcBef>
              <a:spcAft>
                <a:spcPts val="0"/>
              </a:spcAft>
              <a:buSzPts val="1800"/>
              <a:buChar char="■"/>
              <a:defRPr sz="1800"/>
            </a:lvl9pPr>
          </a:lstStyle>
          <a:p/>
        </p:txBody>
      </p:sp>
      <p:sp>
        <p:nvSpPr>
          <p:cNvPr id="51" name="Google Shape;51;p1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13"/>
          <p:cNvSpPr txBox="1"/>
          <p:nvPr>
            <p:ph type="title"/>
          </p:nvPr>
        </p:nvSpPr>
        <p:spPr>
          <a:xfrm>
            <a:off x="0" y="57150"/>
            <a:ext cx="91440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24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6" name="Google Shape;56;p1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 name="Google Shape;57;p1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8" name="Shape 58"/>
        <p:cNvGrpSpPr/>
        <p:nvPr/>
      </p:nvGrpSpPr>
      <p:grpSpPr>
        <a:xfrm>
          <a:off x="0" y="0"/>
          <a:ext cx="0" cy="0"/>
          <a:chOff x="0" y="0"/>
          <a:chExt cx="0" cy="0"/>
        </a:xfrm>
      </p:grpSpPr>
      <p:sp>
        <p:nvSpPr>
          <p:cNvPr id="59" name="Google Shape;59;p14"/>
          <p:cNvSpPr txBox="1"/>
          <p:nvPr>
            <p:ph type="title"/>
          </p:nvPr>
        </p:nvSpPr>
        <p:spPr>
          <a:xfrm>
            <a:off x="0" y="57150"/>
            <a:ext cx="9144000" cy="8574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SzPts val="24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60" name="Google Shape;60;p14"/>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1" name="Google Shape;61;p14"/>
          <p:cNvSpPr txBox="1"/>
          <p:nvPr>
            <p:ph idx="2" type="body"/>
          </p:nvPr>
        </p:nvSpPr>
        <p:spPr>
          <a:xfrm>
            <a:off x="4648200" y="1200150"/>
            <a:ext cx="4038600" cy="16395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2" name="Google Shape;62;p14"/>
          <p:cNvSpPr txBox="1"/>
          <p:nvPr>
            <p:ph idx="3" type="body"/>
          </p:nvPr>
        </p:nvSpPr>
        <p:spPr>
          <a:xfrm>
            <a:off x="4648200" y="2953941"/>
            <a:ext cx="4038600" cy="16407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50" y="0"/>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p:nvPr/>
        </p:nvSpPr>
        <p:spPr>
          <a:xfrm>
            <a:off x="0" y="4685971"/>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txBox="1"/>
          <p:nvPr>
            <p:ph type="title"/>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400"/>
              <a:buFont typeface="Open Sans"/>
              <a:buNone/>
              <a:defRPr sz="24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724253"/>
            <a:ext cx="548700" cy="393600"/>
          </a:xfrm>
          <a:prstGeom prst="rect">
            <a:avLst/>
          </a:prstGeom>
          <a:noFill/>
          <a:ln>
            <a:noFill/>
          </a:ln>
        </p:spPr>
        <p:txBody>
          <a:bodyPr anchorCtr="0" anchor="ctr" bIns="91425" lIns="91425" spcFirstLastPara="1" rIns="91425" wrap="square" tIns="91425">
            <a:noAutofit/>
          </a:bodyPr>
          <a:lstStyle>
            <a:lvl1pPr lvl="0" algn="r">
              <a:buNone/>
              <a:defRPr>
                <a:solidFill>
                  <a:schemeClr val="lt1"/>
                </a:solidFill>
                <a:latin typeface="Work Sans"/>
                <a:ea typeface="Work Sans"/>
                <a:cs typeface="Work Sans"/>
                <a:sym typeface="Work Sans"/>
              </a:defRPr>
            </a:lvl1pPr>
            <a:lvl2pPr lvl="1" algn="r">
              <a:buNone/>
              <a:defRPr>
                <a:solidFill>
                  <a:schemeClr val="lt1"/>
                </a:solidFill>
                <a:latin typeface="Work Sans"/>
                <a:ea typeface="Work Sans"/>
                <a:cs typeface="Work Sans"/>
                <a:sym typeface="Work Sans"/>
              </a:defRPr>
            </a:lvl2pPr>
            <a:lvl3pPr lvl="2" algn="r">
              <a:buNone/>
              <a:defRPr>
                <a:solidFill>
                  <a:schemeClr val="lt1"/>
                </a:solidFill>
                <a:latin typeface="Work Sans"/>
                <a:ea typeface="Work Sans"/>
                <a:cs typeface="Work Sans"/>
                <a:sym typeface="Work Sans"/>
              </a:defRPr>
            </a:lvl3pPr>
            <a:lvl4pPr lvl="3" algn="r">
              <a:buNone/>
              <a:defRPr>
                <a:solidFill>
                  <a:schemeClr val="lt1"/>
                </a:solidFill>
                <a:latin typeface="Work Sans"/>
                <a:ea typeface="Work Sans"/>
                <a:cs typeface="Work Sans"/>
                <a:sym typeface="Work Sans"/>
              </a:defRPr>
            </a:lvl4pPr>
            <a:lvl5pPr lvl="4" algn="r">
              <a:buNone/>
              <a:defRPr>
                <a:solidFill>
                  <a:schemeClr val="lt1"/>
                </a:solidFill>
                <a:latin typeface="Work Sans"/>
                <a:ea typeface="Work Sans"/>
                <a:cs typeface="Work Sans"/>
                <a:sym typeface="Work Sans"/>
              </a:defRPr>
            </a:lvl5pPr>
            <a:lvl6pPr lvl="5" algn="r">
              <a:buNone/>
              <a:defRPr>
                <a:solidFill>
                  <a:schemeClr val="lt1"/>
                </a:solidFill>
                <a:latin typeface="Work Sans"/>
                <a:ea typeface="Work Sans"/>
                <a:cs typeface="Work Sans"/>
                <a:sym typeface="Work Sans"/>
              </a:defRPr>
            </a:lvl6pPr>
            <a:lvl7pPr lvl="6" algn="r">
              <a:buNone/>
              <a:defRPr>
                <a:solidFill>
                  <a:schemeClr val="lt1"/>
                </a:solidFill>
                <a:latin typeface="Work Sans"/>
                <a:ea typeface="Work Sans"/>
                <a:cs typeface="Work Sans"/>
                <a:sym typeface="Work Sans"/>
              </a:defRPr>
            </a:lvl7pPr>
            <a:lvl8pPr lvl="7" algn="r">
              <a:buNone/>
              <a:defRPr>
                <a:solidFill>
                  <a:schemeClr val="lt1"/>
                </a:solidFill>
                <a:latin typeface="Work Sans"/>
                <a:ea typeface="Work Sans"/>
                <a:cs typeface="Work Sans"/>
                <a:sym typeface="Work Sans"/>
              </a:defRPr>
            </a:lvl8pPr>
            <a:lvl9pPr lvl="8" algn="r">
              <a:buNone/>
              <a:defRPr>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1"/>
          <p:cNvSpPr txBox="1"/>
          <p:nvPr/>
        </p:nvSpPr>
        <p:spPr>
          <a:xfrm>
            <a:off x="2395950" y="4720950"/>
            <a:ext cx="435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latin typeface="Work Sans"/>
                <a:ea typeface="Work Sans"/>
                <a:cs typeface="Work Sans"/>
                <a:sym typeface="Work Sans"/>
              </a:rPr>
              <a:t>IGCSE Economics</a:t>
            </a:r>
            <a:endParaRPr>
              <a:solidFill>
                <a:schemeClr val="lt1"/>
              </a:solidFill>
              <a:latin typeface="Work Sans"/>
              <a:ea typeface="Work Sans"/>
              <a:cs typeface="Work Sans"/>
              <a:sym typeface="Work Sans"/>
            </a:endParaRPr>
          </a:p>
        </p:txBody>
      </p:sp>
      <p:pic>
        <p:nvPicPr>
          <p:cNvPr id="12" name="Google Shape;12;p1"/>
          <p:cNvPicPr preferRelativeResize="0"/>
          <p:nvPr/>
        </p:nvPicPr>
        <p:blipFill>
          <a:blip r:embed="rId1">
            <a:alphaModFix/>
          </a:blip>
          <a:stretch>
            <a:fillRect/>
          </a:stretch>
        </p:blipFill>
        <p:spPr>
          <a:xfrm>
            <a:off x="62197" y="4745150"/>
            <a:ext cx="327963" cy="3442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docs.google.com/presentation/d/1OwfR2HHBweWKmtlR_zs5UYuweRFe7mkSmqpEyjv_Av8/edit?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docs.google.com/presentation/d/1fVRpuZ2y0F0nkGCXYCaRevjI7ZFMl9xfK6FWss9PD08/edit?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ctrTitle"/>
          </p:nvPr>
        </p:nvSpPr>
        <p:spPr>
          <a:xfrm>
            <a:off x="13" y="1430375"/>
            <a:ext cx="9144000" cy="2052600"/>
          </a:xfrm>
          <a:prstGeom prst="rect">
            <a:avLst/>
          </a:prstGeom>
          <a:solidFill>
            <a:srgbClr val="DFFBFC"/>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GB"/>
              <a:t>Market Equilibrium</a:t>
            </a:r>
            <a:endParaRPr/>
          </a:p>
        </p:txBody>
      </p:sp>
      <p:sp>
        <p:nvSpPr>
          <p:cNvPr id="68" name="Google Shape;68;p15"/>
          <p:cNvSpPr txBox="1"/>
          <p:nvPr>
            <p:ph idx="1" type="subTitle"/>
          </p:nvPr>
        </p:nvSpPr>
        <p:spPr>
          <a:xfrm>
            <a:off x="311700" y="367232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GB"/>
              <a:t>1.1.3 Demand, Supply and </a:t>
            </a:r>
            <a:br>
              <a:rPr lang="en-GB"/>
            </a:br>
            <a:r>
              <a:rPr lang="en-GB"/>
              <a:t>Market Equilibrium</a:t>
            </a:r>
            <a:endParaRPr/>
          </a:p>
        </p:txBody>
      </p:sp>
      <p:sp>
        <p:nvSpPr>
          <p:cNvPr id="69" name="Google Shape;69;p1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70" name="Google Shape;70;p15"/>
          <p:cNvPicPr preferRelativeResize="0"/>
          <p:nvPr/>
        </p:nvPicPr>
        <p:blipFill>
          <a:blip r:embed="rId3">
            <a:alphaModFix/>
          </a:blip>
          <a:stretch>
            <a:fillRect/>
          </a:stretch>
        </p:blipFill>
        <p:spPr>
          <a:xfrm>
            <a:off x="311700" y="3567027"/>
            <a:ext cx="675600" cy="933000"/>
          </a:xfrm>
          <a:prstGeom prst="roundRect">
            <a:avLst>
              <a:gd fmla="val 48384" name="adj"/>
            </a:avLst>
          </a:prstGeom>
          <a:noFill/>
          <a:ln>
            <a:noFill/>
          </a:ln>
        </p:spPr>
      </p:pic>
      <p:pic>
        <p:nvPicPr>
          <p:cNvPr id="71" name="Google Shape;71;p15"/>
          <p:cNvPicPr preferRelativeResize="0"/>
          <p:nvPr/>
        </p:nvPicPr>
        <p:blipFill>
          <a:blip r:embed="rId3">
            <a:alphaModFix/>
          </a:blip>
          <a:stretch>
            <a:fillRect/>
          </a:stretch>
        </p:blipFill>
        <p:spPr>
          <a:xfrm>
            <a:off x="8156700" y="3567027"/>
            <a:ext cx="675600" cy="933000"/>
          </a:xfrm>
          <a:prstGeom prst="roundRect">
            <a:avLst>
              <a:gd fmla="val 48384"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fontScale="92500" lnSpcReduction="20000"/>
          </a:bodyPr>
          <a:lstStyle/>
          <a:p>
            <a:pPr indent="-248603" lvl="0" marL="269999" rtl="0" algn="l">
              <a:spcBef>
                <a:spcPts val="0"/>
              </a:spcBef>
              <a:spcAft>
                <a:spcPts val="0"/>
              </a:spcAft>
              <a:buSzPct val="100000"/>
              <a:buChar char="●"/>
            </a:pPr>
            <a:r>
              <a:rPr lang="en-GB"/>
              <a:t>Equilibrium price and quantity and how they are determined.</a:t>
            </a:r>
            <a:endParaRPr/>
          </a:p>
          <a:p>
            <a:pPr indent="-248603" lvl="0" marL="269999" rtl="0" algn="l">
              <a:spcBef>
                <a:spcPts val="0"/>
              </a:spcBef>
              <a:spcAft>
                <a:spcPts val="0"/>
              </a:spcAft>
              <a:buSzPct val="100000"/>
              <a:buChar char="●"/>
            </a:pPr>
            <a:r>
              <a:rPr lang="en-GB"/>
              <a:t>The use of diagrams to show:</a:t>
            </a:r>
            <a:endParaRPr/>
          </a:p>
          <a:p>
            <a:pPr indent="-258128" lvl="1" marL="630000" rtl="0" algn="l">
              <a:spcBef>
                <a:spcPts val="0"/>
              </a:spcBef>
              <a:spcAft>
                <a:spcPts val="0"/>
              </a:spcAft>
              <a:buSzPct val="100000"/>
              <a:buChar char="○"/>
            </a:pPr>
            <a:r>
              <a:rPr lang="en-GB"/>
              <a:t>how shifts in supply and demand affect equilibrium price and quantity in real-world situations</a:t>
            </a:r>
            <a:endParaRPr/>
          </a:p>
          <a:p>
            <a:pPr indent="-258128" lvl="1" marL="630000" rtl="0" algn="l">
              <a:spcBef>
                <a:spcPts val="0"/>
              </a:spcBef>
              <a:spcAft>
                <a:spcPts val="0"/>
              </a:spcAft>
              <a:buSzPct val="100000"/>
              <a:buChar char="○"/>
            </a:pPr>
            <a:r>
              <a:rPr lang="en-GB"/>
              <a:t>excess demand</a:t>
            </a:r>
            <a:endParaRPr/>
          </a:p>
          <a:p>
            <a:pPr indent="-258128" lvl="1" marL="630000" rtl="0" algn="l">
              <a:spcBef>
                <a:spcPts val="0"/>
              </a:spcBef>
              <a:spcAft>
                <a:spcPts val="0"/>
              </a:spcAft>
              <a:buSzPct val="100000"/>
              <a:buChar char="○"/>
            </a:pPr>
            <a:r>
              <a:rPr lang="en-GB"/>
              <a:t>excess supply.</a:t>
            </a:r>
            <a:endParaRPr/>
          </a:p>
          <a:p>
            <a:pPr indent="-248603" lvl="0" marL="269999" rtl="0" algn="l">
              <a:spcBef>
                <a:spcPts val="0"/>
              </a:spcBef>
              <a:spcAft>
                <a:spcPts val="0"/>
              </a:spcAft>
              <a:buSzPct val="100000"/>
              <a:buChar char="●"/>
            </a:pPr>
            <a:r>
              <a:rPr lang="en-GB"/>
              <a:t>Define, calculate and draw excess demand and excess supply.</a:t>
            </a:r>
            <a:endParaRPr/>
          </a:p>
          <a:p>
            <a:pPr indent="-248603" lvl="0" marL="269999" rtl="0" algn="l">
              <a:spcBef>
                <a:spcPts val="0"/>
              </a:spcBef>
              <a:spcAft>
                <a:spcPts val="0"/>
              </a:spcAft>
              <a:buSzPct val="100000"/>
              <a:buChar char="●"/>
            </a:pPr>
            <a:r>
              <a:rPr lang="en-GB"/>
              <a:t>The use of market forces to remove excess supply or excess demand.</a:t>
            </a:r>
            <a:endParaRPr/>
          </a:p>
        </p:txBody>
      </p:sp>
      <p:sp>
        <p:nvSpPr>
          <p:cNvPr id="77" name="Google Shape;77;p1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78" name="Google Shape;78;p16"/>
          <p:cNvSpPr txBox="1"/>
          <p:nvPr/>
        </p:nvSpPr>
        <p:spPr>
          <a:xfrm>
            <a:off x="265450" y="724075"/>
            <a:ext cx="4045200" cy="14823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4200">
                <a:solidFill>
                  <a:srgbClr val="000000"/>
                </a:solidFill>
                <a:latin typeface="Open Sans"/>
                <a:ea typeface="Open Sans"/>
                <a:cs typeface="Open Sans"/>
                <a:sym typeface="Open Sans"/>
              </a:rPr>
              <a:t>Learning objectives</a:t>
            </a:r>
            <a:endParaRPr sz="4200">
              <a:solidFill>
                <a:srgbClr val="000000"/>
              </a:solidFill>
              <a:latin typeface="Open Sans"/>
              <a:ea typeface="Open Sans"/>
              <a:cs typeface="Open Sans"/>
              <a:sym typeface="Open Sans"/>
            </a:endParaRPr>
          </a:p>
        </p:txBody>
      </p:sp>
      <p:sp>
        <p:nvSpPr>
          <p:cNvPr id="79" name="Google Shape;79;p16"/>
          <p:cNvSpPr txBox="1"/>
          <p:nvPr/>
        </p:nvSpPr>
        <p:spPr>
          <a:xfrm>
            <a:off x="265500" y="3702550"/>
            <a:ext cx="4045200" cy="1235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100">
                <a:solidFill>
                  <a:srgbClr val="595959"/>
                </a:solidFill>
                <a:latin typeface="Open Sans"/>
                <a:ea typeface="Open Sans"/>
                <a:cs typeface="Open Sans"/>
                <a:sym typeface="Open Sans"/>
              </a:rPr>
              <a:t>Today you will learn… </a:t>
            </a:r>
            <a:endParaRPr sz="2100">
              <a:solidFill>
                <a:srgbClr val="595959"/>
              </a:solidFill>
              <a:latin typeface="Open Sans"/>
              <a:ea typeface="Open Sans"/>
              <a:cs typeface="Open Sans"/>
              <a:sym typeface="Open Sans"/>
            </a:endParaRPr>
          </a:p>
        </p:txBody>
      </p:sp>
      <p:pic>
        <p:nvPicPr>
          <p:cNvPr id="80" name="Google Shape;80;p16"/>
          <p:cNvPicPr preferRelativeResize="0"/>
          <p:nvPr/>
        </p:nvPicPr>
        <p:blipFill>
          <a:blip r:embed="rId3">
            <a:alphaModFix/>
          </a:blip>
          <a:stretch>
            <a:fillRect/>
          </a:stretch>
        </p:blipFill>
        <p:spPr>
          <a:xfrm>
            <a:off x="986700" y="2206374"/>
            <a:ext cx="2602800" cy="14394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Recap - demand</a:t>
            </a:r>
            <a:endParaRPr/>
          </a:p>
        </p:txBody>
      </p:sp>
      <p:sp>
        <p:nvSpPr>
          <p:cNvPr id="86" name="Google Shape;86;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t>Which are true about the demand curve?:</a:t>
            </a:r>
            <a:endParaRPr/>
          </a:p>
          <a:p>
            <a:pPr indent="-342900" lvl="0" marL="457200" rtl="0" algn="l">
              <a:spcBef>
                <a:spcPts val="1200"/>
              </a:spcBef>
              <a:spcAft>
                <a:spcPts val="0"/>
              </a:spcAft>
              <a:buSzPts val="1800"/>
              <a:buAutoNum type="alphaUcPeriod"/>
            </a:pPr>
            <a:r>
              <a:rPr lang="en-GB"/>
              <a:t>When the price falls, the quantity demanded falls.</a:t>
            </a:r>
            <a:endParaRPr/>
          </a:p>
          <a:p>
            <a:pPr indent="-342900" lvl="0" marL="457200" rtl="0" algn="l">
              <a:spcBef>
                <a:spcPts val="0"/>
              </a:spcBef>
              <a:spcAft>
                <a:spcPts val="0"/>
              </a:spcAft>
              <a:buSzPts val="1800"/>
              <a:buAutoNum type="alphaUcPeriod"/>
            </a:pPr>
            <a:r>
              <a:rPr lang="en-GB"/>
              <a:t>There is a proportionate relationship between price and the quantity demanded?</a:t>
            </a:r>
            <a:endParaRPr/>
          </a:p>
          <a:p>
            <a:pPr indent="-342900" lvl="0" marL="457200" rtl="0" algn="l">
              <a:spcBef>
                <a:spcPts val="0"/>
              </a:spcBef>
              <a:spcAft>
                <a:spcPts val="0"/>
              </a:spcAft>
              <a:buSzPts val="1800"/>
              <a:buAutoNum type="alphaUcPeriod"/>
            </a:pPr>
            <a:r>
              <a:rPr lang="en-GB"/>
              <a:t>It slopes from left to right.</a:t>
            </a:r>
            <a:endParaRPr/>
          </a:p>
          <a:p>
            <a:pPr indent="-342900" lvl="0" marL="457200" rtl="0" algn="l">
              <a:spcBef>
                <a:spcPts val="0"/>
              </a:spcBef>
              <a:spcAft>
                <a:spcPts val="0"/>
              </a:spcAft>
              <a:buSzPts val="1800"/>
              <a:buAutoNum type="alphaUcPeriod"/>
            </a:pPr>
            <a:r>
              <a:rPr lang="en-GB"/>
              <a:t>When there is a price change, there is a movement along the demand curve.</a:t>
            </a:r>
            <a:endParaRPr/>
          </a:p>
        </p:txBody>
      </p:sp>
      <p:sp>
        <p:nvSpPr>
          <p:cNvPr id="87" name="Google Shape;87;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GB"/>
              <a:t>Cars and petrols are examples of which goods?</a:t>
            </a:r>
            <a:endParaRPr/>
          </a:p>
          <a:p>
            <a:pPr indent="-308610" lvl="0" marL="457200" rtl="0" algn="l">
              <a:spcBef>
                <a:spcPts val="1200"/>
              </a:spcBef>
              <a:spcAft>
                <a:spcPts val="0"/>
              </a:spcAft>
              <a:buSzPct val="100000"/>
              <a:buAutoNum type="alphaUcPeriod"/>
            </a:pPr>
            <a:r>
              <a:rPr lang="en-GB"/>
              <a:t>Inferior goods</a:t>
            </a:r>
            <a:endParaRPr/>
          </a:p>
          <a:p>
            <a:pPr indent="-308610" lvl="0" marL="457200" rtl="0" algn="l">
              <a:spcBef>
                <a:spcPts val="0"/>
              </a:spcBef>
              <a:spcAft>
                <a:spcPts val="0"/>
              </a:spcAft>
              <a:buSzPct val="100000"/>
              <a:buAutoNum type="alphaUcPeriod"/>
            </a:pPr>
            <a:r>
              <a:rPr lang="en-GB"/>
              <a:t>Complementary goods</a:t>
            </a:r>
            <a:endParaRPr/>
          </a:p>
          <a:p>
            <a:pPr indent="-308610" lvl="0" marL="457200" rtl="0" algn="l">
              <a:spcBef>
                <a:spcPts val="0"/>
              </a:spcBef>
              <a:spcAft>
                <a:spcPts val="0"/>
              </a:spcAft>
              <a:buSzPct val="100000"/>
              <a:buAutoNum type="alphaUcPeriod"/>
            </a:pPr>
            <a:r>
              <a:rPr lang="en-GB"/>
              <a:t>Substitute goods</a:t>
            </a:r>
            <a:endParaRPr/>
          </a:p>
          <a:p>
            <a:pPr indent="-308610" lvl="0" marL="457200" rtl="0" algn="l">
              <a:spcBef>
                <a:spcPts val="0"/>
              </a:spcBef>
              <a:spcAft>
                <a:spcPts val="0"/>
              </a:spcAft>
              <a:buSzPct val="100000"/>
              <a:buAutoNum type="alphaUcPeriod"/>
            </a:pPr>
            <a:r>
              <a:rPr lang="en-GB"/>
              <a:t>Capital goods</a:t>
            </a:r>
            <a:endParaRPr/>
          </a:p>
          <a:p>
            <a:pPr indent="0" lvl="0" marL="0" rtl="0" algn="l">
              <a:spcBef>
                <a:spcPts val="1200"/>
              </a:spcBef>
              <a:spcAft>
                <a:spcPts val="0"/>
              </a:spcAft>
              <a:buNone/>
            </a:pPr>
            <a:r>
              <a:rPr lang="en-GB"/>
              <a:t>A rise in the price of car insurance may have which effect?</a:t>
            </a:r>
            <a:endParaRPr/>
          </a:p>
          <a:p>
            <a:pPr indent="-308610" lvl="0" marL="457200" rtl="0" algn="l">
              <a:spcBef>
                <a:spcPts val="1200"/>
              </a:spcBef>
              <a:spcAft>
                <a:spcPts val="0"/>
              </a:spcAft>
              <a:buSzPct val="100000"/>
              <a:buAutoNum type="alphaUcPeriod"/>
            </a:pPr>
            <a:r>
              <a:rPr lang="en-GB"/>
              <a:t>Increase the quantity demanded for cars</a:t>
            </a:r>
            <a:endParaRPr/>
          </a:p>
          <a:p>
            <a:pPr indent="-308610" lvl="0" marL="457200" rtl="0" algn="l">
              <a:spcBef>
                <a:spcPts val="0"/>
              </a:spcBef>
              <a:spcAft>
                <a:spcPts val="0"/>
              </a:spcAft>
              <a:buSzPct val="100000"/>
              <a:buAutoNum type="alphaUcPeriod"/>
            </a:pPr>
            <a:r>
              <a:rPr lang="en-GB"/>
              <a:t>Increase the quantity demanded for car insurance</a:t>
            </a:r>
            <a:endParaRPr/>
          </a:p>
          <a:p>
            <a:pPr indent="-308610" lvl="0" marL="457200" rtl="0" algn="l">
              <a:spcBef>
                <a:spcPts val="0"/>
              </a:spcBef>
              <a:spcAft>
                <a:spcPts val="0"/>
              </a:spcAft>
              <a:buSzPct val="100000"/>
              <a:buAutoNum type="alphaUcPeriod"/>
            </a:pPr>
            <a:r>
              <a:rPr lang="en-GB"/>
              <a:t>Shift the demand curve for cars to the left</a:t>
            </a:r>
            <a:endParaRPr/>
          </a:p>
          <a:p>
            <a:pPr indent="-308610" lvl="0" marL="457200" rtl="0" algn="l">
              <a:spcBef>
                <a:spcPts val="0"/>
              </a:spcBef>
              <a:spcAft>
                <a:spcPts val="0"/>
              </a:spcAft>
              <a:buSzPct val="100000"/>
              <a:buAutoNum type="alphaUcPeriod"/>
            </a:pPr>
            <a:r>
              <a:rPr lang="en-GB"/>
              <a:t>Shift the demand curve for the cars to the right</a:t>
            </a:r>
            <a:endParaRPr/>
          </a:p>
        </p:txBody>
      </p:sp>
      <p:sp>
        <p:nvSpPr>
          <p:cNvPr id="88" name="Google Shape;88;p1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Recap - supply</a:t>
            </a:r>
            <a:endParaRPr/>
          </a:p>
        </p:txBody>
      </p:sp>
      <p:sp>
        <p:nvSpPr>
          <p:cNvPr id="94" name="Google Shape;94;p1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GB"/>
              <a:t>Which of the following is true about supply?</a:t>
            </a:r>
            <a:endParaRPr/>
          </a:p>
          <a:p>
            <a:pPr indent="-342900" lvl="0" marL="457200" rtl="0" algn="l">
              <a:spcBef>
                <a:spcPts val="1200"/>
              </a:spcBef>
              <a:spcAft>
                <a:spcPts val="0"/>
              </a:spcAft>
              <a:buSzPts val="1800"/>
              <a:buAutoNum type="alphaUcPeriod"/>
            </a:pPr>
            <a:r>
              <a:rPr lang="en-GB"/>
              <a:t>If price increases the supply curve will shift to the right.</a:t>
            </a:r>
            <a:endParaRPr/>
          </a:p>
          <a:p>
            <a:pPr indent="-342900" lvl="0" marL="457200" rtl="0" algn="l">
              <a:spcBef>
                <a:spcPts val="0"/>
              </a:spcBef>
              <a:spcAft>
                <a:spcPts val="0"/>
              </a:spcAft>
              <a:buSzPts val="1800"/>
              <a:buAutoNum type="alphaUcPeriod"/>
            </a:pPr>
            <a:r>
              <a:rPr lang="en-GB"/>
              <a:t>If the price falls, the quantity supplied will also fall.</a:t>
            </a:r>
            <a:endParaRPr/>
          </a:p>
          <a:p>
            <a:pPr indent="-342900" lvl="0" marL="457200" rtl="0" algn="l">
              <a:spcBef>
                <a:spcPts val="0"/>
              </a:spcBef>
              <a:spcAft>
                <a:spcPts val="0"/>
              </a:spcAft>
              <a:buSzPts val="1800"/>
              <a:buAutoNum type="alphaUcPeriod"/>
            </a:pPr>
            <a:r>
              <a:rPr lang="en-GB"/>
              <a:t>The amount supplied and the price are inversely related?</a:t>
            </a:r>
            <a:endParaRPr/>
          </a:p>
          <a:p>
            <a:pPr indent="-342900" lvl="0" marL="457200" rtl="0" algn="l">
              <a:spcBef>
                <a:spcPts val="0"/>
              </a:spcBef>
              <a:spcAft>
                <a:spcPts val="0"/>
              </a:spcAft>
              <a:buSzPts val="1800"/>
              <a:buAutoNum type="alphaUcPeriod"/>
            </a:pPr>
            <a:r>
              <a:rPr lang="en-GB"/>
              <a:t>The supply curve is always horizontal</a:t>
            </a:r>
            <a:endParaRPr/>
          </a:p>
        </p:txBody>
      </p:sp>
      <p:sp>
        <p:nvSpPr>
          <p:cNvPr id="95" name="Google Shape;95;p1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en-GB"/>
              <a:t>Which of the following will shift a supply curve to the left?</a:t>
            </a:r>
            <a:endParaRPr/>
          </a:p>
          <a:p>
            <a:pPr indent="-308610" lvl="0" marL="457200" rtl="0" algn="l">
              <a:spcBef>
                <a:spcPts val="1200"/>
              </a:spcBef>
              <a:spcAft>
                <a:spcPts val="0"/>
              </a:spcAft>
              <a:buSzPct val="100000"/>
              <a:buAutoNum type="alphaUcPeriod"/>
            </a:pPr>
            <a:r>
              <a:rPr lang="en-GB"/>
              <a:t>A decrease in indirect taxes</a:t>
            </a:r>
            <a:endParaRPr/>
          </a:p>
          <a:p>
            <a:pPr indent="-308610" lvl="0" marL="457200" rtl="0" algn="l">
              <a:spcBef>
                <a:spcPts val="0"/>
              </a:spcBef>
              <a:spcAft>
                <a:spcPts val="0"/>
              </a:spcAft>
              <a:buSzPct val="100000"/>
              <a:buAutoNum type="alphaUcPeriod"/>
            </a:pPr>
            <a:r>
              <a:rPr lang="en-GB"/>
              <a:t>Higher production costs</a:t>
            </a:r>
            <a:endParaRPr/>
          </a:p>
          <a:p>
            <a:pPr indent="-308610" lvl="0" marL="457200" rtl="0" algn="l">
              <a:spcBef>
                <a:spcPts val="0"/>
              </a:spcBef>
              <a:spcAft>
                <a:spcPts val="0"/>
              </a:spcAft>
              <a:buSzPct val="100000"/>
              <a:buAutoNum type="alphaUcPeriod"/>
            </a:pPr>
            <a:r>
              <a:rPr lang="en-GB"/>
              <a:t>The introduction of new technology in production.</a:t>
            </a:r>
            <a:endParaRPr/>
          </a:p>
          <a:p>
            <a:pPr indent="-308610" lvl="0" marL="457200" rtl="0" algn="l">
              <a:spcBef>
                <a:spcPts val="0"/>
              </a:spcBef>
              <a:spcAft>
                <a:spcPts val="0"/>
              </a:spcAft>
              <a:buSzPct val="100000"/>
              <a:buAutoNum type="alphaUcPeriod"/>
            </a:pPr>
            <a:r>
              <a:rPr lang="en-GB"/>
              <a:t>A government subsidy</a:t>
            </a:r>
            <a:endParaRPr/>
          </a:p>
          <a:p>
            <a:pPr indent="0" lvl="0" marL="0" rtl="0" algn="l">
              <a:spcBef>
                <a:spcPts val="1200"/>
              </a:spcBef>
              <a:spcAft>
                <a:spcPts val="0"/>
              </a:spcAft>
              <a:buNone/>
            </a:pPr>
            <a:r>
              <a:rPr lang="en-GB"/>
              <a:t>A bumper wheat harvest across the world resulting from favourable weather conditions will do what?</a:t>
            </a:r>
            <a:endParaRPr/>
          </a:p>
          <a:p>
            <a:pPr indent="-308610" lvl="0" marL="457200" rtl="0" algn="l">
              <a:spcBef>
                <a:spcPts val="1200"/>
              </a:spcBef>
              <a:spcAft>
                <a:spcPts val="0"/>
              </a:spcAft>
              <a:buSzPct val="100000"/>
              <a:buAutoNum type="alphaUcPeriod"/>
            </a:pPr>
            <a:r>
              <a:rPr lang="en-GB"/>
              <a:t>Shift the supply curve for wheat to the right.</a:t>
            </a:r>
            <a:endParaRPr/>
          </a:p>
          <a:p>
            <a:pPr indent="-308610" lvl="0" marL="457200" rtl="0" algn="l">
              <a:spcBef>
                <a:spcPts val="0"/>
              </a:spcBef>
              <a:spcAft>
                <a:spcPts val="0"/>
              </a:spcAft>
              <a:buSzPct val="100000"/>
              <a:buAutoNum type="alphaUcPeriod"/>
            </a:pPr>
            <a:r>
              <a:rPr lang="en-GB"/>
              <a:t>Reduce the quantity demanded for bread</a:t>
            </a:r>
            <a:endParaRPr/>
          </a:p>
          <a:p>
            <a:pPr indent="-308610" lvl="0" marL="457200" rtl="0" algn="l">
              <a:spcBef>
                <a:spcPts val="0"/>
              </a:spcBef>
              <a:spcAft>
                <a:spcPts val="0"/>
              </a:spcAft>
              <a:buSzPct val="100000"/>
              <a:buAutoNum type="alphaUcPeriod"/>
            </a:pPr>
            <a:r>
              <a:rPr lang="en-GB"/>
              <a:t>Increase the price of wheat</a:t>
            </a:r>
            <a:endParaRPr/>
          </a:p>
          <a:p>
            <a:pPr indent="-308610" lvl="0" marL="457200" rtl="0" algn="l">
              <a:spcBef>
                <a:spcPts val="0"/>
              </a:spcBef>
              <a:spcAft>
                <a:spcPts val="0"/>
              </a:spcAft>
              <a:buSzPct val="100000"/>
              <a:buAutoNum type="alphaUcPeriod"/>
            </a:pPr>
            <a:r>
              <a:rPr lang="en-GB"/>
              <a:t>Reduce the price of butter</a:t>
            </a:r>
            <a:endParaRPr/>
          </a:p>
        </p:txBody>
      </p:sp>
      <p:sp>
        <p:nvSpPr>
          <p:cNvPr id="96" name="Google Shape;96;p1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Demand AND Supply</a:t>
            </a:r>
            <a:endParaRPr/>
          </a:p>
        </p:txBody>
      </p:sp>
      <p:sp>
        <p:nvSpPr>
          <p:cNvPr id="102" name="Google Shape;102;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Draw one graph with both demand and supply. </a:t>
            </a:r>
            <a:endParaRPr/>
          </a:p>
          <a:p>
            <a:pPr indent="0" lvl="0" marL="0" rtl="0" algn="l">
              <a:spcBef>
                <a:spcPts val="1200"/>
              </a:spcBef>
              <a:spcAft>
                <a:spcPts val="0"/>
              </a:spcAft>
              <a:buNone/>
            </a:pPr>
            <a:r>
              <a:rPr lang="en-GB"/>
              <a:t>What is the name of the point where the two curves cross?</a:t>
            </a:r>
            <a:endParaRPr/>
          </a:p>
          <a:p>
            <a:pPr indent="0" lvl="0" marL="0" rtl="0" algn="l">
              <a:spcBef>
                <a:spcPts val="1200"/>
              </a:spcBef>
              <a:spcAft>
                <a:spcPts val="0"/>
              </a:spcAft>
              <a:buNone/>
            </a:pPr>
            <a:r>
              <a:rPr lang="en-GB"/>
              <a:t>Equilibrium - what does equilibrium mean?</a:t>
            </a:r>
            <a:endParaRPr/>
          </a:p>
          <a:p>
            <a:pPr indent="-342900" lvl="0" marL="457200" rtl="0" algn="l">
              <a:spcBef>
                <a:spcPts val="1200"/>
              </a:spcBef>
              <a:spcAft>
                <a:spcPts val="0"/>
              </a:spcAft>
              <a:buSzPts val="1800"/>
              <a:buChar char="-"/>
            </a:pPr>
            <a:r>
              <a:rPr lang="en-GB"/>
              <a:t>Stand up equilibrium</a:t>
            </a:r>
            <a:endParaRPr/>
          </a:p>
        </p:txBody>
      </p:sp>
      <p:sp>
        <p:nvSpPr>
          <p:cNvPr id="103" name="Google Shape;103;p1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0" st="0"/>
                                            </p:txEl>
                                          </p:spTgt>
                                        </p:tgtEl>
                                        <p:attrNameLst>
                                          <p:attrName>style.visibility</p:attrName>
                                        </p:attrNameLst>
                                      </p:cBhvr>
                                      <p:to>
                                        <p:strVal val="visible"/>
                                      </p:to>
                                    </p:set>
                                    <p:animEffect filter="fade" transition="in">
                                      <p:cBhvr>
                                        <p:cTn dur="1000"/>
                                        <p:tgtEl>
                                          <p:spTgt spid="1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1" st="1"/>
                                            </p:txEl>
                                          </p:spTgt>
                                        </p:tgtEl>
                                        <p:attrNameLst>
                                          <p:attrName>style.visibility</p:attrName>
                                        </p:attrNameLst>
                                      </p:cBhvr>
                                      <p:to>
                                        <p:strVal val="visible"/>
                                      </p:to>
                                    </p:set>
                                    <p:animEffect filter="fade" transition="in">
                                      <p:cBhvr>
                                        <p:cTn dur="1000"/>
                                        <p:tgtEl>
                                          <p:spTgt spid="1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2" st="2"/>
                                            </p:txEl>
                                          </p:spTgt>
                                        </p:tgtEl>
                                        <p:attrNameLst>
                                          <p:attrName>style.visibility</p:attrName>
                                        </p:attrNameLst>
                                      </p:cBhvr>
                                      <p:to>
                                        <p:strVal val="visible"/>
                                      </p:to>
                                    </p:set>
                                    <p:animEffect filter="fade" transition="in">
                                      <p:cBhvr>
                                        <p:cTn dur="1000"/>
                                        <p:tgtEl>
                                          <p:spTgt spid="1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xEl>
                                              <p:pRg end="3" st="3"/>
                                            </p:txEl>
                                          </p:spTgt>
                                        </p:tgtEl>
                                        <p:attrNameLst>
                                          <p:attrName>style.visibility</p:attrName>
                                        </p:attrNameLst>
                                      </p:cBhvr>
                                      <p:to>
                                        <p:strVal val="visible"/>
                                      </p:to>
                                    </p:set>
                                    <p:animEffect filter="fade" transition="in">
                                      <p:cBhvr>
                                        <p:cTn dur="1000"/>
                                        <p:tgtEl>
                                          <p:spTgt spid="10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0"/>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market equilibrium</a:t>
            </a:r>
            <a:endParaRPr/>
          </a:p>
        </p:txBody>
      </p:sp>
      <p:sp>
        <p:nvSpPr>
          <p:cNvPr id="109" name="Google Shape;109;p20"/>
          <p:cNvSpPr txBox="1"/>
          <p:nvPr>
            <p:ph idx="1" type="body"/>
          </p:nvPr>
        </p:nvSpPr>
        <p:spPr>
          <a:xfrm>
            <a:off x="311700" y="1152475"/>
            <a:ext cx="4632900" cy="34164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en-GB"/>
              <a:t>The market equilibrium is where </a:t>
            </a:r>
            <a:r>
              <a:rPr b="1" lang="en-GB"/>
              <a:t>demand </a:t>
            </a:r>
            <a:r>
              <a:rPr i="1" lang="en-GB"/>
              <a:t>equals</a:t>
            </a:r>
            <a:r>
              <a:rPr lang="en-GB"/>
              <a:t> </a:t>
            </a:r>
            <a:r>
              <a:rPr b="1" lang="en-GB"/>
              <a:t>supply. </a:t>
            </a:r>
            <a:endParaRPr b="1"/>
          </a:p>
          <a:p>
            <a:pPr indent="0" lvl="0" marL="0" rtl="0" algn="l">
              <a:spcBef>
                <a:spcPts val="1200"/>
              </a:spcBef>
              <a:spcAft>
                <a:spcPts val="0"/>
              </a:spcAft>
              <a:buNone/>
            </a:pPr>
            <a:r>
              <a:rPr lang="en-GB"/>
              <a:t>At this point, </a:t>
            </a:r>
            <a:r>
              <a:rPr b="1" lang="en-GB"/>
              <a:t>b</a:t>
            </a:r>
            <a:r>
              <a:rPr b="1" lang="en-GB"/>
              <a:t>uyers </a:t>
            </a:r>
            <a:r>
              <a:rPr lang="en-GB"/>
              <a:t>and </a:t>
            </a:r>
            <a:r>
              <a:rPr b="1" lang="en-GB"/>
              <a:t>sellers </a:t>
            </a:r>
            <a:r>
              <a:rPr lang="en-GB"/>
              <a:t>are happy to sell at the price of the equilibrium point - Pe. </a:t>
            </a:r>
            <a:endParaRPr/>
          </a:p>
          <a:p>
            <a:pPr indent="0" lvl="0" marL="0" rtl="0" algn="l">
              <a:spcBef>
                <a:spcPts val="1200"/>
              </a:spcBef>
              <a:spcAft>
                <a:spcPts val="0"/>
              </a:spcAft>
              <a:buNone/>
            </a:pPr>
            <a:r>
              <a:rPr lang="en-GB"/>
              <a:t>At this price, there is only so many consumers that are willing and able to buy the product (demand) and only so many producers that are willing and able to sell the product (supply). The amount is Qe. </a:t>
            </a:r>
            <a:endParaRPr/>
          </a:p>
          <a:p>
            <a:pPr indent="0" lvl="0" marL="0" rtl="0" algn="l">
              <a:spcBef>
                <a:spcPts val="1200"/>
              </a:spcBef>
              <a:spcAft>
                <a:spcPts val="1200"/>
              </a:spcAft>
              <a:buNone/>
            </a:pPr>
            <a:r>
              <a:rPr lang="en-GB"/>
              <a:t>But how do we know what the equilibrium price is in real life?? For example, how do we know that the price for carbonated soft drinks is around HKD8?</a:t>
            </a:r>
            <a:endParaRPr/>
          </a:p>
        </p:txBody>
      </p:sp>
      <p:sp>
        <p:nvSpPr>
          <p:cNvPr id="110" name="Google Shape;110;p2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cxnSp>
        <p:nvCxnSpPr>
          <p:cNvPr id="111" name="Google Shape;111;p20"/>
          <p:cNvCxnSpPr/>
          <p:nvPr/>
        </p:nvCxnSpPr>
        <p:spPr>
          <a:xfrm>
            <a:off x="5772125" y="1259300"/>
            <a:ext cx="0" cy="2665200"/>
          </a:xfrm>
          <a:prstGeom prst="straightConnector1">
            <a:avLst/>
          </a:prstGeom>
          <a:noFill/>
          <a:ln cap="flat" cmpd="sng" w="19050">
            <a:solidFill>
              <a:schemeClr val="dk2"/>
            </a:solidFill>
            <a:prstDash val="solid"/>
            <a:round/>
            <a:headEnd len="med" w="med" type="none"/>
            <a:tailEnd len="med" w="med" type="none"/>
          </a:ln>
        </p:spPr>
      </p:cxnSp>
      <p:cxnSp>
        <p:nvCxnSpPr>
          <p:cNvPr id="112" name="Google Shape;112;p20"/>
          <p:cNvCxnSpPr/>
          <p:nvPr/>
        </p:nvCxnSpPr>
        <p:spPr>
          <a:xfrm>
            <a:off x="5779500" y="3924450"/>
            <a:ext cx="2687400" cy="0"/>
          </a:xfrm>
          <a:prstGeom prst="straightConnector1">
            <a:avLst/>
          </a:prstGeom>
          <a:noFill/>
          <a:ln cap="flat" cmpd="sng" w="19050">
            <a:solidFill>
              <a:schemeClr val="dk2"/>
            </a:solidFill>
            <a:prstDash val="solid"/>
            <a:round/>
            <a:headEnd len="med" w="med" type="none"/>
            <a:tailEnd len="med" w="med" type="none"/>
          </a:ln>
        </p:spPr>
      </p:cxnSp>
      <p:cxnSp>
        <p:nvCxnSpPr>
          <p:cNvPr id="113" name="Google Shape;113;p20"/>
          <p:cNvCxnSpPr/>
          <p:nvPr/>
        </p:nvCxnSpPr>
        <p:spPr>
          <a:xfrm>
            <a:off x="5926750" y="1384450"/>
            <a:ext cx="2381700" cy="2381700"/>
          </a:xfrm>
          <a:prstGeom prst="straightConnector1">
            <a:avLst/>
          </a:prstGeom>
          <a:noFill/>
          <a:ln cap="flat" cmpd="sng" w="19050">
            <a:solidFill>
              <a:schemeClr val="accent5"/>
            </a:solidFill>
            <a:prstDash val="solid"/>
            <a:round/>
            <a:headEnd len="med" w="med" type="none"/>
            <a:tailEnd len="med" w="med" type="none"/>
          </a:ln>
        </p:spPr>
      </p:cxnSp>
      <p:cxnSp>
        <p:nvCxnSpPr>
          <p:cNvPr id="114" name="Google Shape;114;p20"/>
          <p:cNvCxnSpPr/>
          <p:nvPr/>
        </p:nvCxnSpPr>
        <p:spPr>
          <a:xfrm flipH="1" rot="10800000">
            <a:off x="5941475" y="1384325"/>
            <a:ext cx="2429700" cy="2429700"/>
          </a:xfrm>
          <a:prstGeom prst="straightConnector1">
            <a:avLst/>
          </a:prstGeom>
          <a:noFill/>
          <a:ln cap="flat" cmpd="sng" w="19050">
            <a:solidFill>
              <a:schemeClr val="accent4"/>
            </a:solidFill>
            <a:prstDash val="solid"/>
            <a:round/>
            <a:headEnd len="med" w="med" type="none"/>
            <a:tailEnd len="med" w="med" type="none"/>
          </a:ln>
        </p:spPr>
      </p:cxnSp>
      <p:cxnSp>
        <p:nvCxnSpPr>
          <p:cNvPr id="115" name="Google Shape;115;p20"/>
          <p:cNvCxnSpPr/>
          <p:nvPr/>
        </p:nvCxnSpPr>
        <p:spPr>
          <a:xfrm>
            <a:off x="7148888" y="2613950"/>
            <a:ext cx="0" cy="1295700"/>
          </a:xfrm>
          <a:prstGeom prst="straightConnector1">
            <a:avLst/>
          </a:prstGeom>
          <a:noFill/>
          <a:ln cap="flat" cmpd="sng" w="19050">
            <a:solidFill>
              <a:schemeClr val="dk2"/>
            </a:solidFill>
            <a:prstDash val="dash"/>
            <a:round/>
            <a:headEnd len="med" w="med" type="none"/>
            <a:tailEnd len="med" w="med" type="none"/>
          </a:ln>
        </p:spPr>
      </p:cxnSp>
      <p:cxnSp>
        <p:nvCxnSpPr>
          <p:cNvPr id="116" name="Google Shape;116;p20"/>
          <p:cNvCxnSpPr/>
          <p:nvPr/>
        </p:nvCxnSpPr>
        <p:spPr>
          <a:xfrm rot="10800000">
            <a:off x="5779425" y="2606600"/>
            <a:ext cx="1384200" cy="0"/>
          </a:xfrm>
          <a:prstGeom prst="straightConnector1">
            <a:avLst/>
          </a:prstGeom>
          <a:noFill/>
          <a:ln cap="flat" cmpd="sng" w="19050">
            <a:solidFill>
              <a:schemeClr val="dk2"/>
            </a:solidFill>
            <a:prstDash val="dash"/>
            <a:round/>
            <a:headEnd len="med" w="med" type="none"/>
            <a:tailEnd len="med" w="med" type="none"/>
          </a:ln>
        </p:spPr>
      </p:cxnSp>
      <p:sp>
        <p:nvSpPr>
          <p:cNvPr id="117" name="Google Shape;117;p20"/>
          <p:cNvSpPr txBox="1"/>
          <p:nvPr/>
        </p:nvSpPr>
        <p:spPr>
          <a:xfrm>
            <a:off x="5315700" y="2421950"/>
            <a:ext cx="463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latin typeface="Open Sans"/>
                <a:ea typeface="Open Sans"/>
                <a:cs typeface="Open Sans"/>
                <a:sym typeface="Open Sans"/>
              </a:rPr>
              <a:t>Pe</a:t>
            </a:r>
            <a:endParaRPr sz="1200">
              <a:latin typeface="Open Sans"/>
              <a:ea typeface="Open Sans"/>
              <a:cs typeface="Open Sans"/>
              <a:sym typeface="Open Sans"/>
            </a:endParaRPr>
          </a:p>
        </p:txBody>
      </p:sp>
      <p:sp>
        <p:nvSpPr>
          <p:cNvPr id="118" name="Google Shape;118;p20"/>
          <p:cNvSpPr txBox="1"/>
          <p:nvPr/>
        </p:nvSpPr>
        <p:spPr>
          <a:xfrm>
            <a:off x="6917000" y="3939250"/>
            <a:ext cx="463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latin typeface="Open Sans"/>
                <a:ea typeface="Open Sans"/>
                <a:cs typeface="Open Sans"/>
                <a:sym typeface="Open Sans"/>
              </a:rPr>
              <a:t>Q</a:t>
            </a:r>
            <a:r>
              <a:rPr lang="en-GB" sz="1200">
                <a:latin typeface="Open Sans"/>
                <a:ea typeface="Open Sans"/>
                <a:cs typeface="Open Sans"/>
                <a:sym typeface="Open Sans"/>
              </a:rPr>
              <a:t>e</a:t>
            </a:r>
            <a:endParaRPr sz="1200">
              <a:latin typeface="Open Sans"/>
              <a:ea typeface="Open Sans"/>
              <a:cs typeface="Open Sans"/>
              <a:sym typeface="Open Sans"/>
            </a:endParaRPr>
          </a:p>
        </p:txBody>
      </p:sp>
      <p:sp>
        <p:nvSpPr>
          <p:cNvPr id="119" name="Google Shape;119;p20"/>
          <p:cNvSpPr txBox="1"/>
          <p:nvPr/>
        </p:nvSpPr>
        <p:spPr>
          <a:xfrm>
            <a:off x="8190650" y="3627150"/>
            <a:ext cx="463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accent5"/>
                </a:solidFill>
                <a:latin typeface="Open Sans"/>
                <a:ea typeface="Open Sans"/>
                <a:cs typeface="Open Sans"/>
                <a:sym typeface="Open Sans"/>
              </a:rPr>
              <a:t>D</a:t>
            </a:r>
            <a:endParaRPr sz="1200">
              <a:solidFill>
                <a:schemeClr val="accent5"/>
              </a:solidFill>
              <a:latin typeface="Open Sans"/>
              <a:ea typeface="Open Sans"/>
              <a:cs typeface="Open Sans"/>
              <a:sym typeface="Open Sans"/>
            </a:endParaRPr>
          </a:p>
        </p:txBody>
      </p:sp>
      <p:sp>
        <p:nvSpPr>
          <p:cNvPr id="120" name="Google Shape;120;p20"/>
          <p:cNvSpPr txBox="1"/>
          <p:nvPr/>
        </p:nvSpPr>
        <p:spPr>
          <a:xfrm>
            <a:off x="8225250" y="1188025"/>
            <a:ext cx="463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accent4"/>
                </a:solidFill>
                <a:latin typeface="Open Sans"/>
                <a:ea typeface="Open Sans"/>
                <a:cs typeface="Open Sans"/>
                <a:sym typeface="Open Sans"/>
              </a:rPr>
              <a:t>S</a:t>
            </a:r>
            <a:endParaRPr sz="1200">
              <a:solidFill>
                <a:schemeClr val="accent4"/>
              </a:solidFill>
              <a:latin typeface="Open Sans"/>
              <a:ea typeface="Open Sans"/>
              <a:cs typeface="Open Sans"/>
              <a:sym typeface="Open Sans"/>
            </a:endParaRPr>
          </a:p>
        </p:txBody>
      </p:sp>
      <p:sp>
        <p:nvSpPr>
          <p:cNvPr id="121" name="Google Shape;121;p20"/>
          <p:cNvSpPr txBox="1"/>
          <p:nvPr/>
        </p:nvSpPr>
        <p:spPr>
          <a:xfrm>
            <a:off x="7515450" y="2522975"/>
            <a:ext cx="15057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latin typeface="Open Sans"/>
                <a:ea typeface="Open Sans"/>
                <a:cs typeface="Open Sans"/>
                <a:sym typeface="Open Sans"/>
              </a:rPr>
              <a:t>Market equilibrium</a:t>
            </a:r>
            <a:endParaRPr sz="1200">
              <a:latin typeface="Open Sans"/>
              <a:ea typeface="Open Sans"/>
              <a:cs typeface="Open Sans"/>
              <a:sym typeface="Open Sans"/>
            </a:endParaRPr>
          </a:p>
        </p:txBody>
      </p:sp>
      <p:cxnSp>
        <p:nvCxnSpPr>
          <p:cNvPr id="122" name="Google Shape;122;p20"/>
          <p:cNvCxnSpPr/>
          <p:nvPr/>
        </p:nvCxnSpPr>
        <p:spPr>
          <a:xfrm rot="10800000">
            <a:off x="7217775" y="2620175"/>
            <a:ext cx="609900" cy="173400"/>
          </a:xfrm>
          <a:prstGeom prst="straightConnector1">
            <a:avLst/>
          </a:prstGeom>
          <a:noFill/>
          <a:ln cap="flat" cmpd="sng" w="19050">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animEffect filter="fade" transition="in">
                                      <p:cBhvr>
                                        <p:cTn dur="1000"/>
                                        <p:tgtEl>
                                          <p:spTgt spid="10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animEffect filter="fade" transition="in">
                                      <p:cBhvr>
                                        <p:cTn dur="1000"/>
                                        <p:tgtEl>
                                          <p:spTgt spid="10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animEffect filter="fade" transition="in">
                                      <p:cBhvr>
                                        <p:cTn dur="1000"/>
                                        <p:tgtEl>
                                          <p:spTgt spid="10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xEl>
                                              <p:pRg end="3" st="3"/>
                                            </p:txEl>
                                          </p:spTgt>
                                        </p:tgtEl>
                                        <p:attrNameLst>
                                          <p:attrName>style.visibility</p:attrName>
                                        </p:attrNameLst>
                                      </p:cBhvr>
                                      <p:to>
                                        <p:strVal val="visible"/>
                                      </p:to>
                                    </p:set>
                                    <p:animEffect filter="fade" transition="in">
                                      <p:cBhvr>
                                        <p:cTn dur="1000"/>
                                        <p:tgtEl>
                                          <p:spTgt spid="10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1"/>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28" name="Google Shape;128;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29" name="Google Shape;129;p2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30" name="Google Shape;130;p21"/>
          <p:cNvPicPr preferRelativeResize="0"/>
          <p:nvPr/>
        </p:nvPicPr>
        <p:blipFill>
          <a:blip r:embed="rId3">
            <a:alphaModFix/>
          </a:blip>
          <a:stretch>
            <a:fillRect/>
          </a:stretch>
        </p:blipFill>
        <p:spPr>
          <a:xfrm>
            <a:off x="450154" y="0"/>
            <a:ext cx="8243694"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36" name="Google Shape;136;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37" name="Google Shape;137;p2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138" name="Google Shape;138;p22"/>
          <p:cNvPicPr preferRelativeResize="0"/>
          <p:nvPr/>
        </p:nvPicPr>
        <p:blipFill>
          <a:blip r:embed="rId3">
            <a:alphaModFix/>
          </a:blip>
          <a:stretch>
            <a:fillRect/>
          </a:stretch>
        </p:blipFill>
        <p:spPr>
          <a:xfrm>
            <a:off x="2972350" y="600500"/>
            <a:ext cx="6171648" cy="42060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3"/>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How does a market settle at market equilibrium?</a:t>
            </a:r>
            <a:endParaRPr/>
          </a:p>
        </p:txBody>
      </p:sp>
      <p:sp>
        <p:nvSpPr>
          <p:cNvPr id="144" name="Google Shape;144;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Market equilibrium run through</a:t>
            </a:r>
            <a:r>
              <a:rPr lang="en-GB"/>
              <a:t>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Quiz</a:t>
            </a:r>
            <a:endParaRPr/>
          </a:p>
        </p:txBody>
      </p:sp>
      <p:sp>
        <p:nvSpPr>
          <p:cNvPr id="145" name="Google Shape;145;p2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Practice</a:t>
            </a:r>
            <a:endParaRPr/>
          </a:p>
        </p:txBody>
      </p:sp>
      <p:sp>
        <p:nvSpPr>
          <p:cNvPr id="151" name="Google Shape;15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Using the information on these </a:t>
            </a:r>
            <a:r>
              <a:rPr lang="en-GB" u="sng">
                <a:solidFill>
                  <a:schemeClr val="hlink"/>
                </a:solidFill>
                <a:hlinkClick r:id="rId3"/>
              </a:rPr>
              <a:t>slides</a:t>
            </a:r>
            <a:r>
              <a:rPr lang="en-GB"/>
              <a:t>, draw diagrams to illustrate what happens to the market following the changes on slides 6 and 7.</a:t>
            </a:r>
            <a:endParaRPr/>
          </a:p>
          <a:p>
            <a:pPr indent="0" lvl="0" marL="0" rtl="0" algn="l">
              <a:spcBef>
                <a:spcPts val="1200"/>
              </a:spcBef>
              <a:spcAft>
                <a:spcPts val="1200"/>
              </a:spcAft>
              <a:buNone/>
            </a:pPr>
            <a:r>
              <a:t/>
            </a:r>
            <a:endParaRPr/>
          </a:p>
        </p:txBody>
      </p:sp>
      <p:sp>
        <p:nvSpPr>
          <p:cNvPr id="152" name="Google Shape;152;p2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158" name="Google Shape;158;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59" name="Google Shape;159;p2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