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Arimo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7599DA5-C01D-4563-B283-56884EBF68F0}">
  <a:tblStyle styleId="{67599DA5-C01D-4563-B283-56884EBF68F0}" styleName="Table_0">
    <a:wholeTbl>
      <a:tcTxStyle b="off" i="off">
        <a:font>
          <a:latin typeface="Helvetica"/>
          <a:ea typeface="Helvetica"/>
          <a:cs typeface="Helvetic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Helvetica"/>
          <a:ea typeface="Helvetica"/>
          <a:cs typeface="Helvetic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Helvetica"/>
          <a:ea typeface="Helvetica"/>
          <a:cs typeface="Helvetic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Arimo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Arim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imo-boldItalic.fntdata"/><Relationship Id="rId30" Type="http://schemas.openxmlformats.org/officeDocument/2006/relationships/font" Target="fonts/Arimo-italic.fntdata"/><Relationship Id="rId11" Type="http://schemas.openxmlformats.org/officeDocument/2006/relationships/slide" Target="slides/slide5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4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7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6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15b9c71c2b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15b9c71c2b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5b9c71c2b1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15b9c71c2b1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5b9c71c2b1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g15b9c71c2b1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g15b9c71c2b1_0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5b9c71c2b1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15b9c71c2b1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5b9c71c2b1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g15b9c71c2b1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15b9c71c2b1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15b9c71c2b1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15b9c71c2b1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15b9c71c2b1_0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15b9c71c2b1_0_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5b9c71c2b1_0_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6" name="Google Shape;506;g15b9c71c2b1_0_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g15b9c71c2b1_0_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5b9c71c2b1_0_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3" name="Google Shape;523;g15b9c71c2b1_0_1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g15b9c71c2b1_0_1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15b9c71c2b1_0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15b9c71c2b1_0_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15b9c71c2b1_0_1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15b9c71c2b1_0_1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5b9c71c2b1_0_1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g15b9c71c2b1_0_1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15b9c71c2b1_0_1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g15b9c71c2b1_0_1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15b9c71c2b1_0_1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15b9c71c2b1_0_1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5b9c71c2b1_0_1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15b9c71c2b1_0_1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15b9c71c2b1_0_1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g15b9c71c2b1_0_1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15b9c71c2b1_0_1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g15b9c71c2b1_0_1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15b9c71c2b1_0_1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g15b9c71c2b1_0_1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830518650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830518650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15b9c71c2b1_0_2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g15b9c71c2b1_0_2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2"/>
          <p:cNvGrpSpPr/>
          <p:nvPr/>
        </p:nvGrpSpPr>
        <p:grpSpPr>
          <a:xfrm>
            <a:off x="-90" y="0"/>
            <a:ext cx="9144180" cy="5143500"/>
            <a:chOff x="-120" y="0"/>
            <a:chExt cx="12192240" cy="6858000"/>
          </a:xfrm>
        </p:grpSpPr>
        <p:cxnSp>
          <p:nvCxnSpPr>
            <p:cNvPr id="65" name="Google Shape;65;p2"/>
            <p:cNvCxnSpPr/>
            <p:nvPr/>
          </p:nvCxnSpPr>
          <p:spPr>
            <a:xfrm>
              <a:off x="61019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6" name="Google Shape;66;p2"/>
            <p:cNvCxnSpPr/>
            <p:nvPr/>
          </p:nvCxnSpPr>
          <p:spPr>
            <a:xfrm>
              <a:off x="182933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7" name="Google Shape;67;p2"/>
            <p:cNvCxnSpPr/>
            <p:nvPr/>
          </p:nvCxnSpPr>
          <p:spPr>
            <a:xfrm>
              <a:off x="304847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8" name="Google Shape;68;p2"/>
            <p:cNvCxnSpPr/>
            <p:nvPr/>
          </p:nvCxnSpPr>
          <p:spPr>
            <a:xfrm>
              <a:off x="426760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9" name="Google Shape;69;p2"/>
            <p:cNvCxnSpPr/>
            <p:nvPr/>
          </p:nvCxnSpPr>
          <p:spPr>
            <a:xfrm>
              <a:off x="548674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0" name="Google Shape;70;p2"/>
            <p:cNvCxnSpPr/>
            <p:nvPr/>
          </p:nvCxnSpPr>
          <p:spPr>
            <a:xfrm>
              <a:off x="670588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1" name="Google Shape;71;p2"/>
            <p:cNvCxnSpPr/>
            <p:nvPr/>
          </p:nvCxnSpPr>
          <p:spPr>
            <a:xfrm>
              <a:off x="792502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" name="Google Shape;72;p2"/>
            <p:cNvCxnSpPr/>
            <p:nvPr/>
          </p:nvCxnSpPr>
          <p:spPr>
            <a:xfrm>
              <a:off x="914416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3" name="Google Shape;73;p2"/>
            <p:cNvCxnSpPr/>
            <p:nvPr/>
          </p:nvCxnSpPr>
          <p:spPr>
            <a:xfrm>
              <a:off x="1036329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4" name="Google Shape;74;p2"/>
            <p:cNvCxnSpPr/>
            <p:nvPr/>
          </p:nvCxnSpPr>
          <p:spPr>
            <a:xfrm>
              <a:off x="1158243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5" name="Google Shape;75;p2"/>
            <p:cNvCxnSpPr/>
            <p:nvPr/>
          </p:nvCxnSpPr>
          <p:spPr>
            <a:xfrm>
              <a:off x="2819" y="38648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6" name="Google Shape;76;p2"/>
            <p:cNvCxnSpPr/>
            <p:nvPr/>
          </p:nvCxnSpPr>
          <p:spPr>
            <a:xfrm>
              <a:off x="2819" y="1611181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7" name="Google Shape;77;p2"/>
            <p:cNvCxnSpPr/>
            <p:nvPr/>
          </p:nvCxnSpPr>
          <p:spPr>
            <a:xfrm>
              <a:off x="2819" y="2835877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8" name="Google Shape;78;p2"/>
            <p:cNvCxnSpPr/>
            <p:nvPr/>
          </p:nvCxnSpPr>
          <p:spPr>
            <a:xfrm>
              <a:off x="2819" y="4060573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9" name="Google Shape;79;p2"/>
            <p:cNvCxnSpPr/>
            <p:nvPr/>
          </p:nvCxnSpPr>
          <p:spPr>
            <a:xfrm>
              <a:off x="2819" y="5285269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" name="Google Shape;80;p2"/>
            <p:cNvCxnSpPr/>
            <p:nvPr/>
          </p:nvCxnSpPr>
          <p:spPr>
            <a:xfrm>
              <a:off x="2819" y="650996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34902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81" name="Google Shape;81;p2"/>
            <p:cNvGrpSpPr/>
            <p:nvPr/>
          </p:nvGrpSpPr>
          <p:grpSpPr>
            <a:xfrm>
              <a:off x="-120" y="0"/>
              <a:ext cx="12192217" cy="6858000"/>
              <a:chOff x="-120" y="0"/>
              <a:chExt cx="12192217" cy="6858000"/>
            </a:xfrm>
          </p:grpSpPr>
          <p:cxnSp>
            <p:nvCxnSpPr>
              <p:cNvPr id="82" name="Google Shape;82;p2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83" name="Google Shape;83;p2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84" name="Google Shape;84;p2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85" name="Google Shape;85;p2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86" name="Google Shape;86;p2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87" name="Google Shape;87;p2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88" name="Google Shape;88;p2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89" name="Google Shape;89;p2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90" name="Google Shape;90;p2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91" name="Google Shape;91;p2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92" name="Google Shape;92;p2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93" name="Google Shape;93;p2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94" name="Google Shape;94;p2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95" name="Google Shape;95;p2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96" name="Google Shape;96;p2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97" name="Google Shape;97;p2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98" name="Google Shape;98;p2"/>
            <p:cNvGrpSpPr/>
            <p:nvPr/>
          </p:nvGrpSpPr>
          <p:grpSpPr>
            <a:xfrm flipH="1">
              <a:off x="-97" y="0"/>
              <a:ext cx="12192217" cy="6858000"/>
              <a:chOff x="-120" y="0"/>
              <a:chExt cx="12192217" cy="6858000"/>
            </a:xfrm>
          </p:grpSpPr>
          <p:cxnSp>
            <p:nvCxnSpPr>
              <p:cNvPr id="99" name="Google Shape;99;p2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00" name="Google Shape;100;p2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01" name="Google Shape;101;p2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02" name="Google Shape;102;p2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03" name="Google Shape;103;p2"/>
              <p:cNvCxnSpPr/>
              <p:nvPr/>
            </p:nvCxnSpPr>
            <p:spPr>
              <a:xfrm>
                <a:off x="515064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104" name="Google Shape;104;p2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105" name="Google Shape;105;p2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06" name="Google Shape;106;p2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07" name="Google Shape;107;p2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08" name="Google Shape;108;p2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09" name="Google Shape;109;p2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34902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10" name="Google Shape;110;p2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11" name="Google Shape;111;p2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12" name="Google Shape;112;p2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13" name="Google Shape;113;p2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14" name="Google Shape;114;p2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34902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115" name="Google Shape;115;p2"/>
          <p:cNvSpPr txBox="1"/>
          <p:nvPr>
            <p:ph type="ctrTitle"/>
          </p:nvPr>
        </p:nvSpPr>
        <p:spPr>
          <a:xfrm>
            <a:off x="970384" y="1432010"/>
            <a:ext cx="7203300" cy="25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7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"/>
          <p:cNvSpPr txBox="1"/>
          <p:nvPr>
            <p:ph idx="1" type="subTitle"/>
          </p:nvPr>
        </p:nvSpPr>
        <p:spPr>
          <a:xfrm>
            <a:off x="970384" y="4074423"/>
            <a:ext cx="72033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sz="1500">
                <a:solidFill>
                  <a:srgbClr val="A43E27"/>
                </a:solidFill>
              </a:defRPr>
            </a:lvl1pPr>
            <a:lvl2pPr lvl="1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117" name="Google Shape;117;p2"/>
          <p:cNvCxnSpPr/>
          <p:nvPr/>
        </p:nvCxnSpPr>
        <p:spPr>
          <a:xfrm>
            <a:off x="971550" y="3970631"/>
            <a:ext cx="7200900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>
            <p:ph type="title"/>
          </p:nvPr>
        </p:nvSpPr>
        <p:spPr>
          <a:xfrm>
            <a:off x="971550" y="48002"/>
            <a:ext cx="72009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3E2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0" name="Google Shape;120;p3"/>
          <p:cNvSpPr txBox="1"/>
          <p:nvPr>
            <p:ph idx="1" type="body"/>
          </p:nvPr>
        </p:nvSpPr>
        <p:spPr>
          <a:xfrm>
            <a:off x="971550" y="1485901"/>
            <a:ext cx="72009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▪"/>
              <a:defRPr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6pPr>
            <a:lvl7pPr indent="-3175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7pPr>
            <a:lvl8pPr indent="-3175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3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3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3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al world context">
  <p:cSld name="Real world con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/>
          <p:nvPr>
            <p:ph idx="2" type="pic"/>
          </p:nvPr>
        </p:nvSpPr>
        <p:spPr>
          <a:xfrm>
            <a:off x="0" y="1"/>
            <a:ext cx="9144000" cy="31440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4"/>
          <p:cNvSpPr txBox="1"/>
          <p:nvPr>
            <p:ph type="title"/>
          </p:nvPr>
        </p:nvSpPr>
        <p:spPr>
          <a:xfrm>
            <a:off x="320040" y="3320027"/>
            <a:ext cx="84354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Helvetica Neu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4"/>
          <p:cNvSpPr txBox="1"/>
          <p:nvPr>
            <p:ph idx="1" type="body"/>
          </p:nvPr>
        </p:nvSpPr>
        <p:spPr>
          <a:xfrm>
            <a:off x="320040" y="3733769"/>
            <a:ext cx="84354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8" name="Google Shape;128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gradFill>
          <a:gsLst>
            <a:gs pos="0">
              <a:schemeClr val="accent1"/>
            </a:gs>
            <a:gs pos="97000">
              <a:srgbClr val="AF4329"/>
            </a:gs>
            <a:gs pos="100000">
              <a:srgbClr val="AF432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-90" y="0"/>
            <a:ext cx="9144180" cy="5143500"/>
            <a:chOff x="-120" y="0"/>
            <a:chExt cx="12192240" cy="6858000"/>
          </a:xfrm>
        </p:grpSpPr>
        <p:cxnSp>
          <p:nvCxnSpPr>
            <p:cNvPr id="131" name="Google Shape;131;p5"/>
            <p:cNvCxnSpPr/>
            <p:nvPr/>
          </p:nvCxnSpPr>
          <p:spPr>
            <a:xfrm>
              <a:off x="61019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2" name="Google Shape;132;p5"/>
            <p:cNvCxnSpPr/>
            <p:nvPr/>
          </p:nvCxnSpPr>
          <p:spPr>
            <a:xfrm>
              <a:off x="182933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3" name="Google Shape;133;p5"/>
            <p:cNvCxnSpPr/>
            <p:nvPr/>
          </p:nvCxnSpPr>
          <p:spPr>
            <a:xfrm>
              <a:off x="304847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4" name="Google Shape;134;p5"/>
            <p:cNvCxnSpPr/>
            <p:nvPr/>
          </p:nvCxnSpPr>
          <p:spPr>
            <a:xfrm>
              <a:off x="426760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5" name="Google Shape;135;p5"/>
            <p:cNvCxnSpPr/>
            <p:nvPr/>
          </p:nvCxnSpPr>
          <p:spPr>
            <a:xfrm>
              <a:off x="548674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6" name="Google Shape;136;p5"/>
            <p:cNvCxnSpPr/>
            <p:nvPr/>
          </p:nvCxnSpPr>
          <p:spPr>
            <a:xfrm>
              <a:off x="670588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7" name="Google Shape;137;p5"/>
            <p:cNvCxnSpPr/>
            <p:nvPr/>
          </p:nvCxnSpPr>
          <p:spPr>
            <a:xfrm>
              <a:off x="792502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8" name="Google Shape;138;p5"/>
            <p:cNvCxnSpPr/>
            <p:nvPr/>
          </p:nvCxnSpPr>
          <p:spPr>
            <a:xfrm>
              <a:off x="914416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9" name="Google Shape;139;p5"/>
            <p:cNvCxnSpPr/>
            <p:nvPr/>
          </p:nvCxnSpPr>
          <p:spPr>
            <a:xfrm>
              <a:off x="1036329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0" name="Google Shape;140;p5"/>
            <p:cNvCxnSpPr/>
            <p:nvPr/>
          </p:nvCxnSpPr>
          <p:spPr>
            <a:xfrm>
              <a:off x="1158243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1" name="Google Shape;141;p5"/>
            <p:cNvCxnSpPr/>
            <p:nvPr/>
          </p:nvCxnSpPr>
          <p:spPr>
            <a:xfrm>
              <a:off x="2819" y="38648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2" name="Google Shape;142;p5"/>
            <p:cNvCxnSpPr/>
            <p:nvPr/>
          </p:nvCxnSpPr>
          <p:spPr>
            <a:xfrm>
              <a:off x="2819" y="1611181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3" name="Google Shape;143;p5"/>
            <p:cNvCxnSpPr/>
            <p:nvPr/>
          </p:nvCxnSpPr>
          <p:spPr>
            <a:xfrm>
              <a:off x="2819" y="2835877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4" name="Google Shape;144;p5"/>
            <p:cNvCxnSpPr/>
            <p:nvPr/>
          </p:nvCxnSpPr>
          <p:spPr>
            <a:xfrm>
              <a:off x="2819" y="4060573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5" name="Google Shape;145;p5"/>
            <p:cNvCxnSpPr/>
            <p:nvPr/>
          </p:nvCxnSpPr>
          <p:spPr>
            <a:xfrm>
              <a:off x="2819" y="5285269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6" name="Google Shape;146;p5"/>
            <p:cNvCxnSpPr/>
            <p:nvPr/>
          </p:nvCxnSpPr>
          <p:spPr>
            <a:xfrm>
              <a:off x="2819" y="650996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147" name="Google Shape;147;p5"/>
            <p:cNvGrpSpPr/>
            <p:nvPr/>
          </p:nvGrpSpPr>
          <p:grpSpPr>
            <a:xfrm>
              <a:off x="-120" y="0"/>
              <a:ext cx="12192217" cy="6858000"/>
              <a:chOff x="-120" y="0"/>
              <a:chExt cx="12192217" cy="6858000"/>
            </a:xfrm>
          </p:grpSpPr>
          <p:cxnSp>
            <p:nvCxnSpPr>
              <p:cNvPr id="148" name="Google Shape;148;p5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49" name="Google Shape;149;p5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0" name="Google Shape;150;p5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1" name="Google Shape;151;p5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52" name="Google Shape;152;p5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153" name="Google Shape;153;p5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154" name="Google Shape;154;p5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55" name="Google Shape;155;p5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56" name="Google Shape;156;p5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57" name="Google Shape;157;p5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58" name="Google Shape;158;p5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59" name="Google Shape;159;p5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0" name="Google Shape;160;p5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1" name="Google Shape;161;p5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2" name="Google Shape;162;p5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3" name="Google Shape;163;p5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164" name="Google Shape;164;p5"/>
            <p:cNvGrpSpPr/>
            <p:nvPr/>
          </p:nvGrpSpPr>
          <p:grpSpPr>
            <a:xfrm flipH="1">
              <a:off x="-97" y="0"/>
              <a:ext cx="12192217" cy="6858000"/>
              <a:chOff x="-120" y="0"/>
              <a:chExt cx="12192217" cy="6858000"/>
            </a:xfrm>
          </p:grpSpPr>
          <p:cxnSp>
            <p:nvCxnSpPr>
              <p:cNvPr id="165" name="Google Shape;165;p5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6" name="Google Shape;166;p5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7" name="Google Shape;167;p5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8" name="Google Shape;168;p5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9" name="Google Shape;169;p5"/>
              <p:cNvCxnSpPr/>
              <p:nvPr/>
            </p:nvCxnSpPr>
            <p:spPr>
              <a:xfrm>
                <a:off x="515064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170" name="Google Shape;170;p5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171" name="Google Shape;171;p5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72" name="Google Shape;172;p5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73" name="Google Shape;173;p5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74" name="Google Shape;174;p5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175" name="Google Shape;175;p5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76" name="Google Shape;176;p5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77" name="Google Shape;177;p5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78" name="Google Shape;178;p5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79" name="Google Shape;179;p5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80" name="Google Shape;180;p5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181" name="Google Shape;181;p5"/>
          <p:cNvSpPr txBox="1"/>
          <p:nvPr>
            <p:ph type="title"/>
          </p:nvPr>
        </p:nvSpPr>
        <p:spPr>
          <a:xfrm>
            <a:off x="971550" y="1906180"/>
            <a:ext cx="72009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2" name="Google Shape;182;p5"/>
          <p:cNvSpPr txBox="1"/>
          <p:nvPr>
            <p:ph idx="1" type="body"/>
          </p:nvPr>
        </p:nvSpPr>
        <p:spPr>
          <a:xfrm>
            <a:off x="971550" y="4073652"/>
            <a:ext cx="7200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sz="15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183" name="Google Shape;183;p5"/>
          <p:cNvCxnSpPr/>
          <p:nvPr/>
        </p:nvCxnSpPr>
        <p:spPr>
          <a:xfrm>
            <a:off x="971550" y="3970631"/>
            <a:ext cx="7200900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4" name="Google Shape;184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"/>
          <p:cNvSpPr txBox="1"/>
          <p:nvPr>
            <p:ph type="title"/>
          </p:nvPr>
        </p:nvSpPr>
        <p:spPr>
          <a:xfrm>
            <a:off x="971550" y="377890"/>
            <a:ext cx="72009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3E2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6"/>
          <p:cNvSpPr txBox="1"/>
          <p:nvPr>
            <p:ph idx="1" type="body"/>
          </p:nvPr>
        </p:nvSpPr>
        <p:spPr>
          <a:xfrm>
            <a:off x="971550" y="1485899"/>
            <a:ext cx="34290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500"/>
              <a:buChar char="▪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Char char="▪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8" name="Google Shape;188;p6"/>
          <p:cNvSpPr txBox="1"/>
          <p:nvPr>
            <p:ph idx="2" type="body"/>
          </p:nvPr>
        </p:nvSpPr>
        <p:spPr>
          <a:xfrm>
            <a:off x="4743450" y="1485899"/>
            <a:ext cx="34290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500"/>
              <a:buChar char="▪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Char char="▪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 sz="14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9" name="Google Shape;189;p6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0" name="Google Shape;190;p6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1" name="Google Shape;191;p6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"/>
          <p:cNvSpPr txBox="1"/>
          <p:nvPr>
            <p:ph type="title"/>
          </p:nvPr>
        </p:nvSpPr>
        <p:spPr>
          <a:xfrm>
            <a:off x="971550" y="377890"/>
            <a:ext cx="72009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3E2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4" name="Google Shape;194;p7"/>
          <p:cNvSpPr txBox="1"/>
          <p:nvPr>
            <p:ph idx="1" type="body"/>
          </p:nvPr>
        </p:nvSpPr>
        <p:spPr>
          <a:xfrm>
            <a:off x="971550" y="1363742"/>
            <a:ext cx="3429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sz="15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195" name="Google Shape;195;p7"/>
          <p:cNvSpPr txBox="1"/>
          <p:nvPr>
            <p:ph idx="2" type="body"/>
          </p:nvPr>
        </p:nvSpPr>
        <p:spPr>
          <a:xfrm>
            <a:off x="971550" y="1877785"/>
            <a:ext cx="34290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500"/>
              <a:buChar char="▪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Char char="▪"/>
              <a:defRPr sz="1100"/>
            </a:lvl5pPr>
            <a:lvl6pPr indent="-3048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▪"/>
              <a:defRPr sz="1200"/>
            </a:lvl6pPr>
            <a:lvl7pPr indent="-3048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▪"/>
              <a:defRPr sz="1200"/>
            </a:lvl7pPr>
            <a:lvl8pPr indent="-3048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▪"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6" name="Google Shape;196;p7"/>
          <p:cNvSpPr txBox="1"/>
          <p:nvPr>
            <p:ph idx="3" type="body"/>
          </p:nvPr>
        </p:nvSpPr>
        <p:spPr>
          <a:xfrm>
            <a:off x="4743450" y="1363742"/>
            <a:ext cx="34290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sz="15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197" name="Google Shape;197;p7"/>
          <p:cNvSpPr txBox="1"/>
          <p:nvPr>
            <p:ph idx="4" type="body"/>
          </p:nvPr>
        </p:nvSpPr>
        <p:spPr>
          <a:xfrm>
            <a:off x="4743450" y="1877785"/>
            <a:ext cx="34290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500"/>
              <a:buChar char="▪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Char char="▪"/>
              <a:defRPr sz="1100"/>
            </a:lvl5pPr>
            <a:lvl6pPr indent="-3048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▪"/>
              <a:defRPr sz="1200"/>
            </a:lvl6pPr>
            <a:lvl7pPr indent="-3048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▪"/>
              <a:defRPr sz="1200"/>
            </a:lvl7pPr>
            <a:lvl8pPr indent="-3048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Char char="▪"/>
              <a:defRPr sz="12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8" name="Google Shape;198;p7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9" name="Google Shape;199;p7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0" name="Google Shape;200;p7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 txBox="1"/>
          <p:nvPr>
            <p:ph type="title"/>
          </p:nvPr>
        </p:nvSpPr>
        <p:spPr>
          <a:xfrm>
            <a:off x="971550" y="377890"/>
            <a:ext cx="72009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3E2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3" name="Google Shape;203;p8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4" name="Google Shape;204;p8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5" name="Google Shape;205;p8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9"/>
          <p:cNvGrpSpPr/>
          <p:nvPr/>
        </p:nvGrpSpPr>
        <p:grpSpPr>
          <a:xfrm>
            <a:off x="-90" y="0"/>
            <a:ext cx="9144180" cy="5143500"/>
            <a:chOff x="-120" y="0"/>
            <a:chExt cx="12192240" cy="6858000"/>
          </a:xfrm>
        </p:grpSpPr>
        <p:cxnSp>
          <p:nvCxnSpPr>
            <p:cNvPr id="208" name="Google Shape;208;p9"/>
            <p:cNvCxnSpPr/>
            <p:nvPr/>
          </p:nvCxnSpPr>
          <p:spPr>
            <a:xfrm>
              <a:off x="61019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9" name="Google Shape;209;p9"/>
            <p:cNvCxnSpPr/>
            <p:nvPr/>
          </p:nvCxnSpPr>
          <p:spPr>
            <a:xfrm>
              <a:off x="182933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0" name="Google Shape;210;p9"/>
            <p:cNvCxnSpPr/>
            <p:nvPr/>
          </p:nvCxnSpPr>
          <p:spPr>
            <a:xfrm>
              <a:off x="304847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1" name="Google Shape;211;p9"/>
            <p:cNvCxnSpPr/>
            <p:nvPr/>
          </p:nvCxnSpPr>
          <p:spPr>
            <a:xfrm>
              <a:off x="426760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2" name="Google Shape;212;p9"/>
            <p:cNvCxnSpPr/>
            <p:nvPr/>
          </p:nvCxnSpPr>
          <p:spPr>
            <a:xfrm>
              <a:off x="548674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3" name="Google Shape;213;p9"/>
            <p:cNvCxnSpPr/>
            <p:nvPr/>
          </p:nvCxnSpPr>
          <p:spPr>
            <a:xfrm>
              <a:off x="670588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4" name="Google Shape;214;p9"/>
            <p:cNvCxnSpPr/>
            <p:nvPr/>
          </p:nvCxnSpPr>
          <p:spPr>
            <a:xfrm>
              <a:off x="792502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5" name="Google Shape;215;p9"/>
            <p:cNvCxnSpPr/>
            <p:nvPr/>
          </p:nvCxnSpPr>
          <p:spPr>
            <a:xfrm>
              <a:off x="914416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6" name="Google Shape;216;p9"/>
            <p:cNvCxnSpPr/>
            <p:nvPr/>
          </p:nvCxnSpPr>
          <p:spPr>
            <a:xfrm>
              <a:off x="1036329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7" name="Google Shape;217;p9"/>
            <p:cNvCxnSpPr/>
            <p:nvPr/>
          </p:nvCxnSpPr>
          <p:spPr>
            <a:xfrm>
              <a:off x="1158243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8" name="Google Shape;218;p9"/>
            <p:cNvCxnSpPr/>
            <p:nvPr/>
          </p:nvCxnSpPr>
          <p:spPr>
            <a:xfrm>
              <a:off x="2819" y="38648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9" name="Google Shape;219;p9"/>
            <p:cNvCxnSpPr/>
            <p:nvPr/>
          </p:nvCxnSpPr>
          <p:spPr>
            <a:xfrm>
              <a:off x="2819" y="1611181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0" name="Google Shape;220;p9"/>
            <p:cNvCxnSpPr/>
            <p:nvPr/>
          </p:nvCxnSpPr>
          <p:spPr>
            <a:xfrm>
              <a:off x="2819" y="2835877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1" name="Google Shape;221;p9"/>
            <p:cNvCxnSpPr/>
            <p:nvPr/>
          </p:nvCxnSpPr>
          <p:spPr>
            <a:xfrm>
              <a:off x="2819" y="4060573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2" name="Google Shape;222;p9"/>
            <p:cNvCxnSpPr/>
            <p:nvPr/>
          </p:nvCxnSpPr>
          <p:spPr>
            <a:xfrm>
              <a:off x="2819" y="5285269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3" name="Google Shape;223;p9"/>
            <p:cNvCxnSpPr/>
            <p:nvPr/>
          </p:nvCxnSpPr>
          <p:spPr>
            <a:xfrm>
              <a:off x="2819" y="650996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9804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224" name="Google Shape;224;p9"/>
            <p:cNvGrpSpPr/>
            <p:nvPr/>
          </p:nvGrpSpPr>
          <p:grpSpPr>
            <a:xfrm>
              <a:off x="-120" y="0"/>
              <a:ext cx="12192217" cy="6858000"/>
              <a:chOff x="-120" y="0"/>
              <a:chExt cx="12192217" cy="6858000"/>
            </a:xfrm>
          </p:grpSpPr>
          <p:cxnSp>
            <p:nvCxnSpPr>
              <p:cNvPr id="225" name="Google Shape;225;p9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26" name="Google Shape;226;p9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27" name="Google Shape;227;p9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28" name="Google Shape;228;p9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29" name="Google Shape;229;p9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230" name="Google Shape;230;p9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231" name="Google Shape;231;p9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2" name="Google Shape;232;p9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3" name="Google Shape;233;p9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4" name="Google Shape;234;p9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35" name="Google Shape;235;p9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236" name="Google Shape;236;p9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37" name="Google Shape;237;p9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38" name="Google Shape;238;p9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39" name="Google Shape;239;p9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40" name="Google Shape;240;p9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41" name="Google Shape;241;p9"/>
            <p:cNvGrpSpPr/>
            <p:nvPr/>
          </p:nvGrpSpPr>
          <p:grpSpPr>
            <a:xfrm flipH="1">
              <a:off x="-97" y="0"/>
              <a:ext cx="12192217" cy="6858000"/>
              <a:chOff x="-120" y="0"/>
              <a:chExt cx="12192217" cy="6858000"/>
            </a:xfrm>
          </p:grpSpPr>
          <p:cxnSp>
            <p:nvCxnSpPr>
              <p:cNvPr id="242" name="Google Shape;242;p9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43" name="Google Shape;243;p9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44" name="Google Shape;244;p9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45" name="Google Shape;245;p9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46" name="Google Shape;246;p9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247" name="Google Shape;247;p9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248" name="Google Shape;248;p9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49" name="Google Shape;249;p9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0" name="Google Shape;250;p9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1" name="Google Shape;251;p9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52" name="Google Shape;252;p9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9804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253" name="Google Shape;253;p9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4" name="Google Shape;254;p9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5" name="Google Shape;255;p9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6" name="Google Shape;256;p9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7" name="Google Shape;257;p9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9804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258" name="Google Shape;258;p9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9" name="Google Shape;259;p9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0" name="Google Shape;260;p9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bg>
      <p:bgPr>
        <a:gradFill>
          <a:gsLst>
            <a:gs pos="0">
              <a:schemeClr val="accent1"/>
            </a:gs>
            <a:gs pos="100000">
              <a:srgbClr val="AF432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10"/>
          <p:cNvGrpSpPr/>
          <p:nvPr/>
        </p:nvGrpSpPr>
        <p:grpSpPr>
          <a:xfrm>
            <a:off x="-90" y="0"/>
            <a:ext cx="9144180" cy="5143500"/>
            <a:chOff x="-120" y="0"/>
            <a:chExt cx="12192240" cy="6858000"/>
          </a:xfrm>
        </p:grpSpPr>
        <p:cxnSp>
          <p:nvCxnSpPr>
            <p:cNvPr id="263" name="Google Shape;263;p10"/>
            <p:cNvCxnSpPr/>
            <p:nvPr/>
          </p:nvCxnSpPr>
          <p:spPr>
            <a:xfrm>
              <a:off x="61019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4" name="Google Shape;264;p10"/>
            <p:cNvCxnSpPr/>
            <p:nvPr/>
          </p:nvCxnSpPr>
          <p:spPr>
            <a:xfrm>
              <a:off x="182933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5" name="Google Shape;265;p10"/>
            <p:cNvCxnSpPr/>
            <p:nvPr/>
          </p:nvCxnSpPr>
          <p:spPr>
            <a:xfrm>
              <a:off x="304847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6" name="Google Shape;266;p10"/>
            <p:cNvCxnSpPr/>
            <p:nvPr/>
          </p:nvCxnSpPr>
          <p:spPr>
            <a:xfrm>
              <a:off x="426760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7" name="Google Shape;267;p10"/>
            <p:cNvCxnSpPr/>
            <p:nvPr/>
          </p:nvCxnSpPr>
          <p:spPr>
            <a:xfrm>
              <a:off x="548674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8" name="Google Shape;268;p10"/>
            <p:cNvCxnSpPr/>
            <p:nvPr/>
          </p:nvCxnSpPr>
          <p:spPr>
            <a:xfrm>
              <a:off x="670588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69" name="Google Shape;269;p10"/>
            <p:cNvCxnSpPr/>
            <p:nvPr/>
          </p:nvCxnSpPr>
          <p:spPr>
            <a:xfrm>
              <a:off x="792502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0" name="Google Shape;270;p10"/>
            <p:cNvCxnSpPr/>
            <p:nvPr/>
          </p:nvCxnSpPr>
          <p:spPr>
            <a:xfrm>
              <a:off x="914416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1" name="Google Shape;271;p10"/>
            <p:cNvCxnSpPr/>
            <p:nvPr/>
          </p:nvCxnSpPr>
          <p:spPr>
            <a:xfrm>
              <a:off x="1036329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2" name="Google Shape;272;p10"/>
            <p:cNvCxnSpPr/>
            <p:nvPr/>
          </p:nvCxnSpPr>
          <p:spPr>
            <a:xfrm>
              <a:off x="1158243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3" name="Google Shape;273;p10"/>
            <p:cNvCxnSpPr/>
            <p:nvPr/>
          </p:nvCxnSpPr>
          <p:spPr>
            <a:xfrm>
              <a:off x="2819" y="38648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4" name="Google Shape;274;p10"/>
            <p:cNvCxnSpPr/>
            <p:nvPr/>
          </p:nvCxnSpPr>
          <p:spPr>
            <a:xfrm>
              <a:off x="2819" y="1611181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5" name="Google Shape;275;p10"/>
            <p:cNvCxnSpPr/>
            <p:nvPr/>
          </p:nvCxnSpPr>
          <p:spPr>
            <a:xfrm>
              <a:off x="2819" y="2835877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6" name="Google Shape;276;p10"/>
            <p:cNvCxnSpPr/>
            <p:nvPr/>
          </p:nvCxnSpPr>
          <p:spPr>
            <a:xfrm>
              <a:off x="2819" y="4060573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7" name="Google Shape;277;p10"/>
            <p:cNvCxnSpPr/>
            <p:nvPr/>
          </p:nvCxnSpPr>
          <p:spPr>
            <a:xfrm>
              <a:off x="2819" y="5285269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78" name="Google Shape;278;p10"/>
            <p:cNvCxnSpPr/>
            <p:nvPr/>
          </p:nvCxnSpPr>
          <p:spPr>
            <a:xfrm>
              <a:off x="2819" y="650996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279" name="Google Shape;279;p10"/>
            <p:cNvGrpSpPr/>
            <p:nvPr/>
          </p:nvGrpSpPr>
          <p:grpSpPr>
            <a:xfrm>
              <a:off x="-120" y="0"/>
              <a:ext cx="12192217" cy="6858000"/>
              <a:chOff x="-120" y="0"/>
              <a:chExt cx="12192217" cy="6858000"/>
            </a:xfrm>
          </p:grpSpPr>
          <p:cxnSp>
            <p:nvCxnSpPr>
              <p:cNvPr id="280" name="Google Shape;280;p10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1" name="Google Shape;281;p10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2" name="Google Shape;282;p10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3" name="Google Shape;283;p10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4" name="Google Shape;284;p10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285" name="Google Shape;285;p10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286" name="Google Shape;286;p10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87" name="Google Shape;287;p10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88" name="Google Shape;288;p10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89" name="Google Shape;289;p10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290" name="Google Shape;290;p10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291" name="Google Shape;291;p10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2" name="Google Shape;292;p10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3" name="Google Shape;293;p10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4" name="Google Shape;294;p10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5" name="Google Shape;295;p10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96" name="Google Shape;296;p10"/>
            <p:cNvGrpSpPr/>
            <p:nvPr/>
          </p:nvGrpSpPr>
          <p:grpSpPr>
            <a:xfrm flipH="1">
              <a:off x="-97" y="0"/>
              <a:ext cx="12192217" cy="6858000"/>
              <a:chOff x="-120" y="0"/>
              <a:chExt cx="12192217" cy="6858000"/>
            </a:xfrm>
          </p:grpSpPr>
          <p:cxnSp>
            <p:nvCxnSpPr>
              <p:cNvPr id="297" name="Google Shape;297;p10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8" name="Google Shape;298;p10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9" name="Google Shape;299;p10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0" name="Google Shape;300;p10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1" name="Google Shape;301;p10"/>
              <p:cNvCxnSpPr/>
              <p:nvPr/>
            </p:nvCxnSpPr>
            <p:spPr>
              <a:xfrm>
                <a:off x="515064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302" name="Google Shape;302;p10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303" name="Google Shape;303;p10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04" name="Google Shape;304;p10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05" name="Google Shape;305;p10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06" name="Google Shape;306;p10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07" name="Google Shape;307;p10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308" name="Google Shape;308;p10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9" name="Google Shape;309;p10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0" name="Google Shape;310;p10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1" name="Google Shape;311;p10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2" name="Google Shape;312;p10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313" name="Google Shape;313;p10"/>
          <p:cNvSpPr/>
          <p:nvPr/>
        </p:nvSpPr>
        <p:spPr>
          <a:xfrm>
            <a:off x="0" y="0"/>
            <a:ext cx="54864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69000">
                <a:schemeClr val="lt1"/>
              </a:gs>
              <a:gs pos="100000">
                <a:srgbClr val="F2F2F2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0"/>
          <p:cNvSpPr txBox="1"/>
          <p:nvPr>
            <p:ph type="title"/>
          </p:nvPr>
        </p:nvSpPr>
        <p:spPr>
          <a:xfrm>
            <a:off x="5934864" y="428625"/>
            <a:ext cx="2743200" cy="1647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5" name="Google Shape;315;p10"/>
          <p:cNvSpPr txBox="1"/>
          <p:nvPr>
            <p:ph idx="1" type="body"/>
          </p:nvPr>
        </p:nvSpPr>
        <p:spPr>
          <a:xfrm>
            <a:off x="407398" y="428625"/>
            <a:ext cx="4663500" cy="42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500"/>
              <a:buChar char="▪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Char char="▪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100"/>
              <a:buChar char="▪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100"/>
              <a:buChar char="▪"/>
              <a:defRPr sz="1100"/>
            </a:lvl5pPr>
            <a:lvl6pPr indent="-3238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▪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▪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▪"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16" name="Google Shape;316;p10"/>
          <p:cNvSpPr txBox="1"/>
          <p:nvPr>
            <p:ph idx="2" type="body"/>
          </p:nvPr>
        </p:nvSpPr>
        <p:spPr>
          <a:xfrm>
            <a:off x="5934864" y="2246259"/>
            <a:ext cx="27432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cxnSp>
        <p:nvCxnSpPr>
          <p:cNvPr id="317" name="Google Shape;317;p10"/>
          <p:cNvCxnSpPr/>
          <p:nvPr/>
        </p:nvCxnSpPr>
        <p:spPr>
          <a:xfrm>
            <a:off x="5942317" y="2171700"/>
            <a:ext cx="2744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8" name="Google Shape;318;p10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9" name="Google Shape;319;p10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0" name="Google Shape;320;p10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bg>
      <p:bgPr>
        <a:gradFill>
          <a:gsLst>
            <a:gs pos="0">
              <a:schemeClr val="accent1"/>
            </a:gs>
            <a:gs pos="100000">
              <a:srgbClr val="AF432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11"/>
          <p:cNvGrpSpPr/>
          <p:nvPr/>
        </p:nvGrpSpPr>
        <p:grpSpPr>
          <a:xfrm>
            <a:off x="-90" y="0"/>
            <a:ext cx="9144180" cy="5143500"/>
            <a:chOff x="-120" y="0"/>
            <a:chExt cx="12192240" cy="6858000"/>
          </a:xfrm>
        </p:grpSpPr>
        <p:cxnSp>
          <p:nvCxnSpPr>
            <p:cNvPr id="323" name="Google Shape;323;p11"/>
            <p:cNvCxnSpPr/>
            <p:nvPr/>
          </p:nvCxnSpPr>
          <p:spPr>
            <a:xfrm>
              <a:off x="61019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4" name="Google Shape;324;p11"/>
            <p:cNvCxnSpPr/>
            <p:nvPr/>
          </p:nvCxnSpPr>
          <p:spPr>
            <a:xfrm>
              <a:off x="182933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5" name="Google Shape;325;p11"/>
            <p:cNvCxnSpPr/>
            <p:nvPr/>
          </p:nvCxnSpPr>
          <p:spPr>
            <a:xfrm>
              <a:off x="304847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6" name="Google Shape;326;p11"/>
            <p:cNvCxnSpPr/>
            <p:nvPr/>
          </p:nvCxnSpPr>
          <p:spPr>
            <a:xfrm>
              <a:off x="426760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7" name="Google Shape;327;p11"/>
            <p:cNvCxnSpPr/>
            <p:nvPr/>
          </p:nvCxnSpPr>
          <p:spPr>
            <a:xfrm>
              <a:off x="548674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8" name="Google Shape;328;p11"/>
            <p:cNvCxnSpPr/>
            <p:nvPr/>
          </p:nvCxnSpPr>
          <p:spPr>
            <a:xfrm>
              <a:off x="670588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9" name="Google Shape;329;p11"/>
            <p:cNvCxnSpPr/>
            <p:nvPr/>
          </p:nvCxnSpPr>
          <p:spPr>
            <a:xfrm>
              <a:off x="792502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0" name="Google Shape;330;p11"/>
            <p:cNvCxnSpPr/>
            <p:nvPr/>
          </p:nvCxnSpPr>
          <p:spPr>
            <a:xfrm>
              <a:off x="914416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1" name="Google Shape;331;p11"/>
            <p:cNvCxnSpPr/>
            <p:nvPr/>
          </p:nvCxnSpPr>
          <p:spPr>
            <a:xfrm>
              <a:off x="1036329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2" name="Google Shape;332;p11"/>
            <p:cNvCxnSpPr/>
            <p:nvPr/>
          </p:nvCxnSpPr>
          <p:spPr>
            <a:xfrm>
              <a:off x="1158243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3" name="Google Shape;333;p11"/>
            <p:cNvCxnSpPr/>
            <p:nvPr/>
          </p:nvCxnSpPr>
          <p:spPr>
            <a:xfrm>
              <a:off x="2819" y="38648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4" name="Google Shape;334;p11"/>
            <p:cNvCxnSpPr/>
            <p:nvPr/>
          </p:nvCxnSpPr>
          <p:spPr>
            <a:xfrm>
              <a:off x="2819" y="1611181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5" name="Google Shape;335;p11"/>
            <p:cNvCxnSpPr/>
            <p:nvPr/>
          </p:nvCxnSpPr>
          <p:spPr>
            <a:xfrm>
              <a:off x="2819" y="2835877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6" name="Google Shape;336;p11"/>
            <p:cNvCxnSpPr/>
            <p:nvPr/>
          </p:nvCxnSpPr>
          <p:spPr>
            <a:xfrm>
              <a:off x="2819" y="4060573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7" name="Google Shape;337;p11"/>
            <p:cNvCxnSpPr/>
            <p:nvPr/>
          </p:nvCxnSpPr>
          <p:spPr>
            <a:xfrm>
              <a:off x="2819" y="5285269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38" name="Google Shape;338;p11"/>
            <p:cNvCxnSpPr/>
            <p:nvPr/>
          </p:nvCxnSpPr>
          <p:spPr>
            <a:xfrm>
              <a:off x="2819" y="650996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A43E27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339" name="Google Shape;339;p11"/>
            <p:cNvGrpSpPr/>
            <p:nvPr/>
          </p:nvGrpSpPr>
          <p:grpSpPr>
            <a:xfrm>
              <a:off x="-120" y="0"/>
              <a:ext cx="12192217" cy="6858000"/>
              <a:chOff x="-120" y="0"/>
              <a:chExt cx="12192217" cy="6858000"/>
            </a:xfrm>
          </p:grpSpPr>
          <p:cxnSp>
            <p:nvCxnSpPr>
              <p:cNvPr id="340" name="Google Shape;340;p11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1" name="Google Shape;341;p11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2" name="Google Shape;342;p11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3" name="Google Shape;343;p11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44" name="Google Shape;344;p11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345" name="Google Shape;345;p11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346" name="Google Shape;346;p11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47" name="Google Shape;347;p11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48" name="Google Shape;348;p11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49" name="Google Shape;349;p11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50" name="Google Shape;350;p11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351" name="Google Shape;351;p11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2" name="Google Shape;352;p11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3" name="Google Shape;353;p11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4" name="Google Shape;354;p11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5" name="Google Shape;355;p11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356" name="Google Shape;356;p11"/>
            <p:cNvGrpSpPr/>
            <p:nvPr/>
          </p:nvGrpSpPr>
          <p:grpSpPr>
            <a:xfrm flipH="1">
              <a:off x="-97" y="0"/>
              <a:ext cx="12192217" cy="6858000"/>
              <a:chOff x="-120" y="0"/>
              <a:chExt cx="12192217" cy="6858000"/>
            </a:xfrm>
          </p:grpSpPr>
          <p:cxnSp>
            <p:nvCxnSpPr>
              <p:cNvPr id="357" name="Google Shape;357;p11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8" name="Google Shape;358;p11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59" name="Google Shape;359;p11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0" name="Google Shape;360;p11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1" name="Google Shape;361;p11"/>
              <p:cNvCxnSpPr/>
              <p:nvPr/>
            </p:nvCxnSpPr>
            <p:spPr>
              <a:xfrm>
                <a:off x="515064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362" name="Google Shape;362;p11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363" name="Google Shape;363;p11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64" name="Google Shape;364;p11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65" name="Google Shape;365;p11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66" name="Google Shape;366;p11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67" name="Google Shape;367;p11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A43E27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368" name="Google Shape;368;p11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9" name="Google Shape;369;p11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70" name="Google Shape;370;p11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71" name="Google Shape;371;p11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72" name="Google Shape;372;p11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A43E27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373" name="Google Shape;373;p11"/>
          <p:cNvSpPr/>
          <p:nvPr/>
        </p:nvSpPr>
        <p:spPr>
          <a:xfrm>
            <a:off x="0" y="0"/>
            <a:ext cx="54864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69000">
                <a:schemeClr val="lt1"/>
              </a:gs>
              <a:gs pos="100000">
                <a:srgbClr val="F2F2F2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4" name="Google Shape;374;p11"/>
          <p:cNvCxnSpPr/>
          <p:nvPr/>
        </p:nvCxnSpPr>
        <p:spPr>
          <a:xfrm>
            <a:off x="5942317" y="2171700"/>
            <a:ext cx="27444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5" name="Google Shape;375;p11"/>
          <p:cNvSpPr txBox="1"/>
          <p:nvPr>
            <p:ph type="title"/>
          </p:nvPr>
        </p:nvSpPr>
        <p:spPr>
          <a:xfrm>
            <a:off x="5932170" y="432054"/>
            <a:ext cx="2743200" cy="164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." id="376" name="Google Shape;376;p11"/>
          <p:cNvSpPr/>
          <p:nvPr>
            <p:ph idx="2" type="pic"/>
          </p:nvPr>
        </p:nvSpPr>
        <p:spPr>
          <a:xfrm>
            <a:off x="3309" y="-119"/>
            <a:ext cx="54864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11"/>
          <p:cNvSpPr txBox="1"/>
          <p:nvPr>
            <p:ph idx="1" type="body"/>
          </p:nvPr>
        </p:nvSpPr>
        <p:spPr>
          <a:xfrm>
            <a:off x="5932170" y="2249424"/>
            <a:ext cx="27432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78" name="Google Shape;378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>
            <a:lvl1pPr lvl="0">
              <a:buNone/>
              <a:defRPr sz="1300">
                <a:solidFill>
                  <a:schemeClr val="lt1"/>
                </a:solidFill>
              </a:defRPr>
            </a:lvl1pPr>
            <a:lvl2pPr lvl="1">
              <a:buNone/>
              <a:defRPr sz="1300">
                <a:solidFill>
                  <a:schemeClr val="lt1"/>
                </a:solidFill>
              </a:defRPr>
            </a:lvl2pPr>
            <a:lvl3pPr lvl="2">
              <a:buNone/>
              <a:defRPr sz="1300">
                <a:solidFill>
                  <a:schemeClr val="lt1"/>
                </a:solidFill>
              </a:defRPr>
            </a:lvl3pPr>
            <a:lvl4pPr lvl="3">
              <a:buNone/>
              <a:defRPr sz="1300">
                <a:solidFill>
                  <a:schemeClr val="lt1"/>
                </a:solidFill>
              </a:defRPr>
            </a:lvl4pPr>
            <a:lvl5pPr lvl="4">
              <a:buNone/>
              <a:defRPr sz="1300">
                <a:solidFill>
                  <a:schemeClr val="lt1"/>
                </a:solidFill>
              </a:defRPr>
            </a:lvl5pPr>
            <a:lvl6pPr lvl="5">
              <a:buNone/>
              <a:defRPr sz="1300">
                <a:solidFill>
                  <a:schemeClr val="lt1"/>
                </a:solidFill>
              </a:defRPr>
            </a:lvl6pPr>
            <a:lvl7pPr lvl="6">
              <a:buNone/>
              <a:defRPr sz="1300">
                <a:solidFill>
                  <a:schemeClr val="lt1"/>
                </a:solidFill>
              </a:defRPr>
            </a:lvl7pPr>
            <a:lvl8pPr lvl="7">
              <a:buNone/>
              <a:defRPr sz="1300">
                <a:solidFill>
                  <a:schemeClr val="lt1"/>
                </a:solidFill>
              </a:defRPr>
            </a:lvl8pPr>
            <a:lvl9pPr lvl="8">
              <a:buNone/>
              <a:defRPr sz="1300"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2"/>
          <p:cNvSpPr txBox="1"/>
          <p:nvPr>
            <p:ph type="title"/>
          </p:nvPr>
        </p:nvSpPr>
        <p:spPr>
          <a:xfrm>
            <a:off x="971550" y="377890"/>
            <a:ext cx="72009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3E2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1" name="Google Shape;381;p12"/>
          <p:cNvSpPr txBox="1"/>
          <p:nvPr>
            <p:ph idx="1" type="body"/>
          </p:nvPr>
        </p:nvSpPr>
        <p:spPr>
          <a:xfrm rot="5400000">
            <a:off x="3143250" y="-685799"/>
            <a:ext cx="2857500" cy="72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▪"/>
              <a:defRPr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6pPr>
            <a:lvl7pPr indent="-3175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7pPr>
            <a:lvl8pPr indent="-3175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p12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3" name="Google Shape;383;p12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4" name="Google Shape;384;p12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3"/>
          <p:cNvSpPr txBox="1"/>
          <p:nvPr>
            <p:ph type="title"/>
          </p:nvPr>
        </p:nvSpPr>
        <p:spPr>
          <a:xfrm rot="5400000">
            <a:off x="5551800" y="1722642"/>
            <a:ext cx="3975900" cy="1265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3E27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7" name="Google Shape;387;p13"/>
          <p:cNvSpPr txBox="1"/>
          <p:nvPr>
            <p:ph idx="1" type="body"/>
          </p:nvPr>
        </p:nvSpPr>
        <p:spPr>
          <a:xfrm rot="5400000">
            <a:off x="1828907" y="-489858"/>
            <a:ext cx="3975900" cy="56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▪"/>
              <a:defRPr/>
            </a:lvl1pPr>
            <a:lvl2pPr indent="-317500" lvl="1" marL="9144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6pPr>
            <a:lvl7pPr indent="-3175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7pPr>
            <a:lvl8pPr indent="-3175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▪"/>
              <a:defRPr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13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9" name="Google Shape;389;p13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0" name="Google Shape;390;p13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4"/>
          <p:cNvSpPr txBox="1"/>
          <p:nvPr>
            <p:ph type="title"/>
          </p:nvPr>
        </p:nvSpPr>
        <p:spPr>
          <a:xfrm>
            <a:off x="304800" y="514350"/>
            <a:ext cx="883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7E0000"/>
              </a:buClr>
              <a:buSzPts val="2800"/>
              <a:buFont typeface="Arimo"/>
              <a:buNone/>
              <a:defRPr sz="2800">
                <a:solidFill>
                  <a:srgbClr val="7E0000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3" name="Google Shape;393;p14"/>
          <p:cNvSpPr txBox="1"/>
          <p:nvPr>
            <p:ph idx="1" type="body"/>
          </p:nvPr>
        </p:nvSpPr>
        <p:spPr>
          <a:xfrm>
            <a:off x="1371600" y="0"/>
            <a:ext cx="762000" cy="400200"/>
          </a:xfrm>
          <a:prstGeom prst="rect">
            <a:avLst/>
          </a:prstGeom>
          <a:noFill/>
          <a:ln cap="flat" cmpd="sng" w="9525">
            <a:solidFill>
              <a:srgbClr val="80008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800080"/>
                </a:solidFill>
                <a:latin typeface="Arimo"/>
                <a:ea typeface="Arimo"/>
                <a:cs typeface="Arimo"/>
                <a:sym typeface="Arimo"/>
              </a:defRPr>
            </a:lvl1pPr>
            <a:lvl2pPr indent="-228600" lvl="1" marL="9144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2pPr>
            <a:lvl3pPr indent="-228600" lvl="2" marL="13716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3pPr>
            <a:lvl4pPr indent="-228600" lvl="3" marL="18288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4pPr>
            <a:lvl5pPr indent="-228600" lvl="4" marL="22860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228600" lvl="8" marL="4114800" rtl="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94" name="Google Shape;394;p14"/>
          <p:cNvSpPr/>
          <p:nvPr>
            <p:ph idx="12" type="sldNum"/>
          </p:nvPr>
        </p:nvSpPr>
        <p:spPr>
          <a:xfrm>
            <a:off x="8534400" y="4812506"/>
            <a:ext cx="609600" cy="27390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Only">
  <p:cSld name="4_Title Only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5"/>
          <p:cNvSpPr txBox="1"/>
          <p:nvPr>
            <p:ph type="title"/>
          </p:nvPr>
        </p:nvSpPr>
        <p:spPr>
          <a:xfrm>
            <a:off x="304800" y="514350"/>
            <a:ext cx="883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7E0000"/>
              </a:buClr>
              <a:buSzPts val="2800"/>
              <a:buFont typeface="Arimo"/>
              <a:buNone/>
              <a:defRPr sz="2800">
                <a:solidFill>
                  <a:srgbClr val="7E0000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7" name="Google Shape;397;p15"/>
          <p:cNvSpPr txBox="1"/>
          <p:nvPr>
            <p:ph idx="1" type="body"/>
          </p:nvPr>
        </p:nvSpPr>
        <p:spPr>
          <a:xfrm>
            <a:off x="1371600" y="0"/>
            <a:ext cx="762000" cy="400200"/>
          </a:xfrm>
          <a:prstGeom prst="rect">
            <a:avLst/>
          </a:prstGeom>
          <a:noFill/>
          <a:ln cap="flat" cmpd="sng" w="9525">
            <a:solidFill>
              <a:srgbClr val="80008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ctr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800080"/>
                </a:solidFill>
                <a:latin typeface="Arimo"/>
                <a:ea typeface="Arimo"/>
                <a:cs typeface="Arimo"/>
                <a:sym typeface="Arimo"/>
              </a:defRPr>
            </a:lvl1pPr>
            <a:lvl2pPr indent="-228600" lvl="1" marL="9144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2pPr>
            <a:lvl3pPr indent="-228600" lvl="2" marL="13716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3pPr>
            <a:lvl4pPr indent="-228600" lvl="3" marL="18288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4pPr>
            <a:lvl5pPr indent="-228600" lvl="4" marL="2286000" rt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004800"/>
                </a:solidFill>
                <a:latin typeface="Arimo"/>
                <a:ea typeface="Arimo"/>
                <a:cs typeface="Arimo"/>
                <a:sym typeface="Arimo"/>
              </a:defRPr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indent="-228600" lvl="8" marL="4114800" rtl="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15"/>
          <p:cNvSpPr/>
          <p:nvPr>
            <p:ph idx="12" type="sldNum"/>
          </p:nvPr>
        </p:nvSpPr>
        <p:spPr>
          <a:xfrm>
            <a:off x="8534400" y="4812506"/>
            <a:ext cx="609600" cy="27390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ctr">
              <a:spcBef>
                <a:spcPts val="0"/>
              </a:spcBef>
              <a:buNone/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 short">
  <p:cSld name="2_Title and Content short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6"/>
          <p:cNvSpPr txBox="1"/>
          <p:nvPr>
            <p:ph idx="1" type="body"/>
          </p:nvPr>
        </p:nvSpPr>
        <p:spPr>
          <a:xfrm>
            <a:off x="371474" y="907253"/>
            <a:ext cx="8415600" cy="18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>
            <a:lvl1pPr indent="-323850" lvl="0" marL="45720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▪"/>
              <a:defRPr/>
            </a:lvl1pPr>
            <a:lvl2pPr indent="-323850" lvl="1" marL="91440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▪"/>
              <a:defRPr/>
            </a:lvl2pPr>
            <a:lvl3pPr indent="-323850" lvl="2" marL="137160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▪"/>
              <a:defRPr/>
            </a:lvl3pPr>
            <a:lvl4pPr indent="-323850" lvl="3" marL="182880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▪"/>
              <a:defRPr/>
            </a:lvl4pPr>
            <a:lvl5pPr indent="-323850" lvl="4" marL="228600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▪"/>
              <a:defRPr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401" name="Google Shape;401;p16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Helvetica Neue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1pPr>
            <a:lvl2pPr indent="-317500" lvl="1" marL="914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indent="-317500" lvl="2" marL="13716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indent="-317500" lvl="3" marL="18288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4pPr>
            <a:lvl5pPr indent="-317500" lvl="4" marL="22860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404" name="Google Shape;404;p17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8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1pPr>
            <a:lvl2pPr indent="-317500" lvl="1" marL="9144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2pPr>
            <a:lvl3pPr indent="-317500" lvl="2" marL="13716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3pPr>
            <a:lvl4pPr indent="-317500" lvl="3" marL="18288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4pPr>
            <a:lvl5pPr indent="-317500" lvl="4" marL="22860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5pPr>
            <a:lvl6pPr indent="-31750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6pPr>
            <a:lvl7pPr indent="-31750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7pPr>
            <a:lvl8pPr indent="-31750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▪"/>
              <a:defRPr/>
            </a:lvl8pPr>
            <a:lvl9pPr indent="-22860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407" name="Google Shape;407;p18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3000">
              <a:schemeClr val="lt1"/>
            </a:gs>
            <a:gs pos="100000">
              <a:srgbClr val="F2F2F2">
                <a:alpha val="64706"/>
              </a:srgbClr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90" y="-146957"/>
            <a:ext cx="9144180" cy="5143500"/>
            <a:chOff x="-120" y="0"/>
            <a:chExt cx="12192240" cy="6858000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61019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>
              <a:off x="182933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9" name="Google Shape;9;p1"/>
            <p:cNvCxnSpPr/>
            <p:nvPr/>
          </p:nvCxnSpPr>
          <p:spPr>
            <a:xfrm>
              <a:off x="304847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" name="Google Shape;10;p1"/>
            <p:cNvCxnSpPr/>
            <p:nvPr/>
          </p:nvCxnSpPr>
          <p:spPr>
            <a:xfrm>
              <a:off x="426760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" name="Google Shape;11;p1"/>
            <p:cNvCxnSpPr/>
            <p:nvPr/>
          </p:nvCxnSpPr>
          <p:spPr>
            <a:xfrm>
              <a:off x="548674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" name="Google Shape;12;p1"/>
            <p:cNvCxnSpPr/>
            <p:nvPr/>
          </p:nvCxnSpPr>
          <p:spPr>
            <a:xfrm>
              <a:off x="6705884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" name="Google Shape;13;p1"/>
            <p:cNvCxnSpPr/>
            <p:nvPr/>
          </p:nvCxnSpPr>
          <p:spPr>
            <a:xfrm>
              <a:off x="7925022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" name="Google Shape;14;p1"/>
            <p:cNvCxnSpPr/>
            <p:nvPr/>
          </p:nvCxnSpPr>
          <p:spPr>
            <a:xfrm>
              <a:off x="9144160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5" name="Google Shape;15;p1"/>
            <p:cNvCxnSpPr/>
            <p:nvPr/>
          </p:nvCxnSpPr>
          <p:spPr>
            <a:xfrm>
              <a:off x="10363298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6" name="Google Shape;16;p1"/>
            <p:cNvCxnSpPr/>
            <p:nvPr/>
          </p:nvCxnSpPr>
          <p:spPr>
            <a:xfrm>
              <a:off x="11582436" y="0"/>
              <a:ext cx="0" cy="685800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7" name="Google Shape;17;p1"/>
            <p:cNvCxnSpPr/>
            <p:nvPr/>
          </p:nvCxnSpPr>
          <p:spPr>
            <a:xfrm>
              <a:off x="2819" y="38648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" name="Google Shape;18;p1"/>
            <p:cNvCxnSpPr/>
            <p:nvPr/>
          </p:nvCxnSpPr>
          <p:spPr>
            <a:xfrm>
              <a:off x="2819" y="1611181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" name="Google Shape;19;p1"/>
            <p:cNvCxnSpPr/>
            <p:nvPr/>
          </p:nvCxnSpPr>
          <p:spPr>
            <a:xfrm>
              <a:off x="2819" y="2835877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" name="Google Shape;20;p1"/>
            <p:cNvCxnSpPr/>
            <p:nvPr/>
          </p:nvCxnSpPr>
          <p:spPr>
            <a:xfrm>
              <a:off x="2819" y="4060573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" name="Google Shape;21;p1"/>
            <p:cNvCxnSpPr/>
            <p:nvPr/>
          </p:nvCxnSpPr>
          <p:spPr>
            <a:xfrm>
              <a:off x="2819" y="5285269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2" name="Google Shape;22;p1"/>
            <p:cNvCxnSpPr/>
            <p:nvPr/>
          </p:nvCxnSpPr>
          <p:spPr>
            <a:xfrm>
              <a:off x="2819" y="6509965"/>
              <a:ext cx="12189000" cy="0"/>
            </a:xfrm>
            <a:prstGeom prst="straightConnector1">
              <a:avLst/>
            </a:prstGeom>
            <a:noFill/>
            <a:ln cap="flat" cmpd="sng" w="9525">
              <a:solidFill>
                <a:srgbClr val="D8D8D8">
                  <a:alpha val="24706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23" name="Google Shape;23;p1"/>
            <p:cNvGrpSpPr/>
            <p:nvPr/>
          </p:nvGrpSpPr>
          <p:grpSpPr>
            <a:xfrm>
              <a:off x="-120" y="0"/>
              <a:ext cx="12192217" cy="6858000"/>
              <a:chOff x="-120" y="0"/>
              <a:chExt cx="12192217" cy="6858000"/>
            </a:xfrm>
          </p:grpSpPr>
          <p:cxnSp>
            <p:nvCxnSpPr>
              <p:cNvPr id="24" name="Google Shape;24;p1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" name="Google Shape;25;p1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6" name="Google Shape;26;p1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7" name="Google Shape;27;p1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" name="Google Shape;28;p1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29" name="Google Shape;29;p1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30" name="Google Shape;30;p1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1" name="Google Shape;31;p1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2" name="Google Shape;32;p1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3" name="Google Shape;33;p1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34" name="Google Shape;34;p1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35" name="Google Shape;35;p1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6" name="Google Shape;36;p1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7" name="Google Shape;37;p1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8" name="Google Shape;38;p1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9" name="Google Shape;39;p1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40" name="Google Shape;40;p1"/>
            <p:cNvGrpSpPr/>
            <p:nvPr/>
          </p:nvGrpSpPr>
          <p:grpSpPr>
            <a:xfrm flipH="1">
              <a:off x="-97" y="0"/>
              <a:ext cx="12192217" cy="6858000"/>
              <a:chOff x="-120" y="0"/>
              <a:chExt cx="12192217" cy="6858000"/>
            </a:xfrm>
          </p:grpSpPr>
          <p:cxnSp>
            <p:nvCxnSpPr>
              <p:cNvPr id="41" name="Google Shape;41;p1"/>
              <p:cNvCxnSpPr/>
              <p:nvPr/>
            </p:nvCxnSpPr>
            <p:spPr>
              <a:xfrm>
                <a:off x="225425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2" name="Google Shape;42;p1"/>
              <p:cNvCxnSpPr/>
              <p:nvPr/>
            </p:nvCxnSpPr>
            <p:spPr>
              <a:xfrm>
                <a:off x="1449154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3" name="Google Shape;43;p1"/>
              <p:cNvCxnSpPr/>
              <p:nvPr/>
            </p:nvCxnSpPr>
            <p:spPr>
              <a:xfrm>
                <a:off x="266598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4" name="Google Shape;44;p1"/>
              <p:cNvCxnSpPr/>
              <p:nvPr/>
            </p:nvCxnSpPr>
            <p:spPr>
              <a:xfrm>
                <a:off x="3885119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45" name="Google Shape;45;p1"/>
              <p:cNvCxnSpPr/>
              <p:nvPr/>
            </p:nvCxnSpPr>
            <p:spPr>
              <a:xfrm>
                <a:off x="5106502" y="0"/>
                <a:ext cx="6816000" cy="6858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grpSp>
            <p:nvGrpSpPr>
              <p:cNvPr id="46" name="Google Shape;46;p1"/>
              <p:cNvGrpSpPr/>
              <p:nvPr/>
            </p:nvGrpSpPr>
            <p:grpSpPr>
              <a:xfrm>
                <a:off x="6327885" y="0"/>
                <a:ext cx="5864212" cy="5898600"/>
                <a:chOff x="6327885" y="0"/>
                <a:chExt cx="5864212" cy="5898600"/>
              </a:xfrm>
            </p:grpSpPr>
            <p:cxnSp>
              <p:nvCxnSpPr>
                <p:cNvPr id="47" name="Google Shape;47;p1"/>
                <p:cNvCxnSpPr/>
                <p:nvPr/>
              </p:nvCxnSpPr>
              <p:spPr>
                <a:xfrm>
                  <a:off x="6327885" y="0"/>
                  <a:ext cx="5864100" cy="5898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48" name="Google Shape;48;p1"/>
                <p:cNvCxnSpPr/>
                <p:nvPr/>
              </p:nvCxnSpPr>
              <p:spPr>
                <a:xfrm>
                  <a:off x="7549268" y="0"/>
                  <a:ext cx="4642800" cy="4672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49" name="Google Shape;49;p1"/>
                <p:cNvCxnSpPr/>
                <p:nvPr/>
              </p:nvCxnSpPr>
              <p:spPr>
                <a:xfrm>
                  <a:off x="8772997" y="0"/>
                  <a:ext cx="3419100" cy="345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50" name="Google Shape;50;p1"/>
                <p:cNvCxnSpPr/>
                <p:nvPr/>
              </p:nvCxnSpPr>
              <p:spPr>
                <a:xfrm>
                  <a:off x="9982200" y="0"/>
                  <a:ext cx="2209800" cy="2226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  <p:cxnSp>
              <p:nvCxnSpPr>
                <p:cNvPr id="51" name="Google Shape;51;p1"/>
                <p:cNvCxnSpPr/>
                <p:nvPr/>
              </p:nvCxnSpPr>
              <p:spPr>
                <a:xfrm>
                  <a:off x="11199019" y="0"/>
                  <a:ext cx="993000" cy="1002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D8D8D8">
                      <a:alpha val="24706"/>
                    </a:srgbClr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52" name="Google Shape;52;p1"/>
              <p:cNvCxnSpPr/>
              <p:nvPr/>
            </p:nvCxnSpPr>
            <p:spPr>
              <a:xfrm rot="10800000">
                <a:off x="110" y="1012198"/>
                <a:ext cx="5828700" cy="5845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53" name="Google Shape;53;p1"/>
              <p:cNvCxnSpPr/>
              <p:nvPr/>
            </p:nvCxnSpPr>
            <p:spPr>
              <a:xfrm rot="10800000">
                <a:off x="-120" y="2227198"/>
                <a:ext cx="4614900" cy="46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54" name="Google Shape;54;p1"/>
              <p:cNvCxnSpPr/>
              <p:nvPr/>
            </p:nvCxnSpPr>
            <p:spPr>
              <a:xfrm rot="10800000">
                <a:off x="18" y="3432298"/>
                <a:ext cx="3398400" cy="3425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55" name="Google Shape;55;p1"/>
              <p:cNvCxnSpPr/>
              <p:nvPr/>
            </p:nvCxnSpPr>
            <p:spPr>
              <a:xfrm rot="10800000">
                <a:off x="-105" y="4651498"/>
                <a:ext cx="2196600" cy="2206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56" name="Google Shape;56;p1"/>
              <p:cNvCxnSpPr/>
              <p:nvPr/>
            </p:nvCxnSpPr>
            <p:spPr>
              <a:xfrm rot="10800000">
                <a:off x="2" y="5864398"/>
                <a:ext cx="987000" cy="9936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D8D8D8">
                    <a:alpha val="24706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57" name="Google Shape;57;p1"/>
          <p:cNvSpPr txBox="1"/>
          <p:nvPr>
            <p:ph type="title"/>
          </p:nvPr>
        </p:nvSpPr>
        <p:spPr>
          <a:xfrm>
            <a:off x="971550" y="377890"/>
            <a:ext cx="72009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3E27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A43E2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8" name="Google Shape;58;p1"/>
          <p:cNvSpPr txBox="1"/>
          <p:nvPr>
            <p:ph idx="1" type="body"/>
          </p:nvPr>
        </p:nvSpPr>
        <p:spPr>
          <a:xfrm>
            <a:off x="971550" y="1485901"/>
            <a:ext cx="72009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A43E27"/>
              </a:buClr>
              <a:buSzPts val="1500"/>
              <a:buFont typeface="Arial"/>
              <a:buChar char="▪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43E27"/>
              </a:buClr>
              <a:buSzPts val="1400"/>
              <a:buFont typeface="Arial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43E27"/>
              </a:buClr>
              <a:buSzPts val="1200"/>
              <a:buFont typeface="Arial"/>
              <a:buChar char="▪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43E27"/>
              </a:buClr>
              <a:buSzPts val="1100"/>
              <a:buFont typeface="Arial"/>
              <a:buChar char="▪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43E27"/>
              </a:buClr>
              <a:buSzPts val="1100"/>
              <a:buFont typeface="Arial"/>
              <a:buChar char="▪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43E27"/>
              </a:buClr>
              <a:buSzPts val="1100"/>
              <a:buFont typeface="Arial"/>
              <a:buChar char="▪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43E27"/>
              </a:buClr>
              <a:buSzPts val="1100"/>
              <a:buFont typeface="Arial"/>
              <a:buChar char="▪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43E27"/>
              </a:buClr>
              <a:buSzPts val="1100"/>
              <a:buFont typeface="Arial"/>
              <a:buChar char="▪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43E27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59" name="Google Shape;59;p1"/>
          <p:cNvCxnSpPr/>
          <p:nvPr/>
        </p:nvCxnSpPr>
        <p:spPr>
          <a:xfrm>
            <a:off x="457200" y="4629150"/>
            <a:ext cx="8229600" cy="0"/>
          </a:xfrm>
          <a:prstGeom prst="straightConnector1">
            <a:avLst/>
          </a:prstGeom>
          <a:noFill/>
          <a:ln cap="flat" cmpd="sng" w="12700">
            <a:solidFill>
              <a:srgbClr val="A43E27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0" name="Google Shape;60;p1"/>
          <p:cNvSpPr txBox="1"/>
          <p:nvPr>
            <p:ph idx="11" type="ftr"/>
          </p:nvPr>
        </p:nvSpPr>
        <p:spPr>
          <a:xfrm>
            <a:off x="457201" y="4717259"/>
            <a:ext cx="45960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"/>
          <p:cNvSpPr txBox="1"/>
          <p:nvPr>
            <p:ph idx="10" type="dt"/>
          </p:nvPr>
        </p:nvSpPr>
        <p:spPr>
          <a:xfrm>
            <a:off x="6970532" y="4717259"/>
            <a:ext cx="7245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"/>
          <p:cNvSpPr txBox="1"/>
          <p:nvPr>
            <p:ph idx="12" type="sldNum"/>
          </p:nvPr>
        </p:nvSpPr>
        <p:spPr>
          <a:xfrm>
            <a:off x="7998983" y="4717259"/>
            <a:ext cx="6891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41424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9"/>
          <p:cNvSpPr txBox="1"/>
          <p:nvPr>
            <p:ph type="ctrTitle"/>
          </p:nvPr>
        </p:nvSpPr>
        <p:spPr>
          <a:xfrm>
            <a:off x="970384" y="1432010"/>
            <a:ext cx="7203300" cy="2537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Market Equilibrium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0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Learning objectives</a:t>
            </a:r>
            <a:endParaRPr/>
          </a:p>
        </p:txBody>
      </p:sp>
      <p:pic>
        <p:nvPicPr>
          <p:cNvPr id="418" name="Google Shape;4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474" y="964472"/>
            <a:ext cx="4357688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1"/>
          <p:cNvSpPr txBox="1"/>
          <p:nvPr>
            <p:ph idx="1" type="body"/>
          </p:nvPr>
        </p:nvSpPr>
        <p:spPr>
          <a:xfrm>
            <a:off x="371474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An equilibrium is defined as a state in which opposing forces or influences are balanced.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4" name="Google Shape;424;p21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Equilibrium </a:t>
            </a:r>
            <a:endParaRPr/>
          </a:p>
        </p:txBody>
      </p:sp>
      <p:pic>
        <p:nvPicPr>
          <p:cNvPr descr="A picture containing drawing&#10;&#10;Description automatically generated" id="425" name="Google Shape;42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2528" y="1527095"/>
            <a:ext cx="2986088" cy="2832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2"/>
          <p:cNvSpPr txBox="1"/>
          <p:nvPr>
            <p:ph idx="1" type="body"/>
          </p:nvPr>
        </p:nvSpPr>
        <p:spPr>
          <a:xfrm>
            <a:off x="371474" y="754853"/>
            <a:ext cx="8415600" cy="18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137150" spcFirstLastPara="1" rIns="137150" wrap="square" tIns="6857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GB"/>
              <a:t>Market equilibrium</a:t>
            </a:r>
            <a:r>
              <a:rPr lang="en-GB"/>
              <a:t> occurs</a:t>
            </a:r>
            <a:r>
              <a:rPr b="1" lang="en-GB"/>
              <a:t> </a:t>
            </a:r>
            <a:r>
              <a:rPr lang="en-GB"/>
              <a:t>at the price where quantity demanded equals to quantity supplied. At this point, the market is cleared of any shortage or surplus.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2" name="Google Shape;432;p22"/>
          <p:cNvSpPr txBox="1"/>
          <p:nvPr>
            <p:ph type="title"/>
          </p:nvPr>
        </p:nvSpPr>
        <p:spPr>
          <a:xfrm>
            <a:off x="278606" y="278606"/>
            <a:ext cx="63063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Market equilibrium introduction</a:t>
            </a:r>
            <a:endParaRPr/>
          </a:p>
        </p:txBody>
      </p:sp>
      <p:grpSp>
        <p:nvGrpSpPr>
          <p:cNvPr id="433" name="Google Shape;433;p22"/>
          <p:cNvGrpSpPr/>
          <p:nvPr/>
        </p:nvGrpSpPr>
        <p:grpSpPr>
          <a:xfrm>
            <a:off x="2480916" y="1504811"/>
            <a:ext cx="4151585" cy="3088834"/>
            <a:chOff x="2993946" y="2301320"/>
            <a:chExt cx="5686324" cy="4148870"/>
          </a:xfrm>
        </p:grpSpPr>
        <p:grpSp>
          <p:nvGrpSpPr>
            <p:cNvPr id="434" name="Google Shape;434;p22"/>
            <p:cNvGrpSpPr/>
            <p:nvPr/>
          </p:nvGrpSpPr>
          <p:grpSpPr>
            <a:xfrm>
              <a:off x="2993946" y="2301320"/>
              <a:ext cx="5686324" cy="4148870"/>
              <a:chOff x="298514" y="2240869"/>
              <a:chExt cx="5686324" cy="4148870"/>
            </a:xfrm>
          </p:grpSpPr>
          <p:grpSp>
            <p:nvGrpSpPr>
              <p:cNvPr id="435" name="Google Shape;435;p22"/>
              <p:cNvGrpSpPr/>
              <p:nvPr/>
            </p:nvGrpSpPr>
            <p:grpSpPr>
              <a:xfrm>
                <a:off x="298514" y="2240869"/>
                <a:ext cx="5686324" cy="4148870"/>
                <a:chOff x="298514" y="2240869"/>
                <a:chExt cx="5686324" cy="4148870"/>
              </a:xfrm>
            </p:grpSpPr>
            <p:grpSp>
              <p:nvGrpSpPr>
                <p:cNvPr id="436" name="Google Shape;436;p22"/>
                <p:cNvGrpSpPr/>
                <p:nvPr/>
              </p:nvGrpSpPr>
              <p:grpSpPr>
                <a:xfrm>
                  <a:off x="298514" y="2240869"/>
                  <a:ext cx="5686324" cy="4148870"/>
                  <a:chOff x="298514" y="2240869"/>
                  <a:chExt cx="5686324" cy="4148870"/>
                </a:xfrm>
              </p:grpSpPr>
              <p:cxnSp>
                <p:nvCxnSpPr>
                  <p:cNvPr id="437" name="Google Shape;437;p22"/>
                  <p:cNvCxnSpPr/>
                  <p:nvPr/>
                </p:nvCxnSpPr>
                <p:spPr>
                  <a:xfrm rot="10800000">
                    <a:off x="1159152" y="2326157"/>
                    <a:ext cx="0" cy="374040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med" w="med" type="triangle"/>
                  </a:ln>
                </p:spPr>
              </p:cxnSp>
              <p:cxnSp>
                <p:nvCxnSpPr>
                  <p:cNvPr id="438" name="Google Shape;438;p22"/>
                  <p:cNvCxnSpPr/>
                  <p:nvPr/>
                </p:nvCxnSpPr>
                <p:spPr>
                  <a:xfrm>
                    <a:off x="869133" y="5773351"/>
                    <a:ext cx="4661100" cy="0"/>
                  </a:xfrm>
                  <a:prstGeom prst="straightConnector1">
                    <a:avLst/>
                  </a:prstGeom>
                  <a:noFill/>
                  <a:ln cap="flat" cmpd="sng" w="19050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med" w="med" type="triangle"/>
                  </a:ln>
                </p:spPr>
              </p:cxnSp>
              <p:sp>
                <p:nvSpPr>
                  <p:cNvPr id="439" name="Google Shape;439;p22"/>
                  <p:cNvSpPr txBox="1"/>
                  <p:nvPr/>
                </p:nvSpPr>
                <p:spPr>
                  <a:xfrm>
                    <a:off x="4258638" y="5800539"/>
                    <a:ext cx="1726200" cy="58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34275" lIns="68575" spcFirstLastPara="1" rIns="68575" wrap="square" tIns="34275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12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Quantity of rides</a:t>
                    </a:r>
                    <a:endParaRPr b="0" i="0" sz="11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440" name="Google Shape;440;p22"/>
                  <p:cNvSpPr txBox="1"/>
                  <p:nvPr/>
                </p:nvSpPr>
                <p:spPr>
                  <a:xfrm>
                    <a:off x="298514" y="2240869"/>
                    <a:ext cx="789300" cy="589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34275" lIns="68575" spcFirstLastPara="1" rIns="68575" wrap="square" tIns="34275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12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Price</a:t>
                    </a:r>
                    <a:endParaRPr sz="1100"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12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($/km)</a:t>
                    </a:r>
                    <a:endParaRPr b="0" i="0" sz="11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</p:grpSp>
            <p:sp>
              <p:nvSpPr>
                <p:cNvPr id="441" name="Google Shape;441;p22"/>
                <p:cNvSpPr txBox="1"/>
                <p:nvPr/>
              </p:nvSpPr>
              <p:spPr>
                <a:xfrm>
                  <a:off x="1656022" y="2345048"/>
                  <a:ext cx="3244500" cy="341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34275" lIns="68575" spcFirstLastPara="1" rIns="68575" wrap="square" tIns="34275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i="0" sz="12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endParaRPr>
                </a:p>
              </p:txBody>
            </p:sp>
          </p:grpSp>
          <p:grpSp>
            <p:nvGrpSpPr>
              <p:cNvPr id="442" name="Google Shape;442;p22"/>
              <p:cNvGrpSpPr/>
              <p:nvPr/>
            </p:nvGrpSpPr>
            <p:grpSpPr>
              <a:xfrm>
                <a:off x="838265" y="2789585"/>
                <a:ext cx="4172139" cy="3341036"/>
                <a:chOff x="838265" y="2789585"/>
                <a:chExt cx="4172139" cy="3341036"/>
              </a:xfrm>
            </p:grpSpPr>
            <p:sp>
              <p:nvSpPr>
                <p:cNvPr id="443" name="Google Shape;443;p22"/>
                <p:cNvSpPr/>
                <p:nvPr/>
              </p:nvSpPr>
              <p:spPr>
                <a:xfrm>
                  <a:off x="3201401" y="4029012"/>
                  <a:ext cx="91500" cy="83400"/>
                </a:xfrm>
                <a:prstGeom prst="ellipse">
                  <a:avLst/>
                </a:prstGeom>
                <a:solidFill>
                  <a:srgbClr val="0070C0"/>
                </a:solidFill>
                <a:ln cap="flat" cmpd="sng" w="25400">
                  <a:solidFill>
                    <a:srgbClr val="0070C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34275" lIns="68575" spcFirstLastPara="1" rIns="68575" wrap="square" tIns="34275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i="0" lang="en-GB" sz="1400" u="none" cap="none" strike="noStrike">
                      <a:solidFill>
                        <a:schemeClr val="lt1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rPr>
                    <a:t>	</a:t>
                  </a:r>
                  <a:endParaRPr b="0" i="0" sz="1400" u="none" cap="none" strike="noStrike">
                    <a:solidFill>
                      <a:schemeClr val="lt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endParaRPr>
                </a:p>
              </p:txBody>
            </p:sp>
            <p:grpSp>
              <p:nvGrpSpPr>
                <p:cNvPr id="444" name="Google Shape;444;p22"/>
                <p:cNvGrpSpPr/>
                <p:nvPr/>
              </p:nvGrpSpPr>
              <p:grpSpPr>
                <a:xfrm>
                  <a:off x="838265" y="2789585"/>
                  <a:ext cx="4172139" cy="3341036"/>
                  <a:chOff x="838265" y="2789585"/>
                  <a:chExt cx="4172139" cy="3341036"/>
                </a:xfrm>
              </p:grpSpPr>
              <p:grpSp>
                <p:nvGrpSpPr>
                  <p:cNvPr id="445" name="Google Shape;445;p22"/>
                  <p:cNvGrpSpPr/>
                  <p:nvPr/>
                </p:nvGrpSpPr>
                <p:grpSpPr>
                  <a:xfrm>
                    <a:off x="1185236" y="4070784"/>
                    <a:ext cx="2062450" cy="1702739"/>
                    <a:chOff x="1538239" y="3935453"/>
                    <a:chExt cx="1725900" cy="1564011"/>
                  </a:xfrm>
                </p:grpSpPr>
                <p:cxnSp>
                  <p:nvCxnSpPr>
                    <p:cNvPr id="446" name="Google Shape;446;p22"/>
                    <p:cNvCxnSpPr/>
                    <p:nvPr/>
                  </p:nvCxnSpPr>
                  <p:spPr>
                    <a:xfrm>
                      <a:off x="1538239" y="3935453"/>
                      <a:ext cx="1725900" cy="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4A7DBA"/>
                      </a:solidFill>
                      <a:prstDash val="dash"/>
                      <a:round/>
                      <a:headEnd len="sm" w="sm" type="none"/>
                      <a:tailEnd len="sm" w="sm" type="none"/>
                    </a:ln>
                  </p:spPr>
                </p:cxnSp>
                <p:cxnSp>
                  <p:nvCxnSpPr>
                    <p:cNvPr id="447" name="Google Shape;447;p22"/>
                    <p:cNvCxnSpPr/>
                    <p:nvPr/>
                  </p:nvCxnSpPr>
                  <p:spPr>
                    <a:xfrm rot="10800000">
                      <a:off x="3263563" y="3935564"/>
                      <a:ext cx="0" cy="15639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4A7DBA"/>
                      </a:solidFill>
                      <a:prstDash val="dash"/>
                      <a:round/>
                      <a:headEnd len="sm" w="sm" type="none"/>
                      <a:tailEnd len="sm" w="sm" type="none"/>
                    </a:ln>
                  </p:spPr>
                </p:cxnSp>
              </p:grpSp>
              <p:grpSp>
                <p:nvGrpSpPr>
                  <p:cNvPr id="448" name="Google Shape;448;p22"/>
                  <p:cNvGrpSpPr/>
                  <p:nvPr/>
                </p:nvGrpSpPr>
                <p:grpSpPr>
                  <a:xfrm>
                    <a:off x="1820941" y="2789585"/>
                    <a:ext cx="3189463" cy="2798188"/>
                    <a:chOff x="1820941" y="2789585"/>
                    <a:chExt cx="3189463" cy="2798188"/>
                  </a:xfrm>
                </p:grpSpPr>
                <p:cxnSp>
                  <p:nvCxnSpPr>
                    <p:cNvPr id="449" name="Google Shape;449;p22"/>
                    <p:cNvCxnSpPr/>
                    <p:nvPr/>
                  </p:nvCxnSpPr>
                  <p:spPr>
                    <a:xfrm>
                      <a:off x="1820941" y="2789585"/>
                      <a:ext cx="2811300" cy="25206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4A7DBA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</p:cxnSp>
                <p:sp>
                  <p:nvSpPr>
                    <p:cNvPr id="450" name="Google Shape;450;p22"/>
                    <p:cNvSpPr txBox="1"/>
                    <p:nvPr/>
                  </p:nvSpPr>
                  <p:spPr>
                    <a:xfrm>
                      <a:off x="4696004" y="5267373"/>
                      <a:ext cx="314400" cy="3204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34275" lIns="68575" spcFirstLastPara="1" rIns="68575" wrap="square" tIns="34275">
                      <a:sp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11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p:txBody>
                </p:sp>
              </p:grpSp>
              <p:sp>
                <p:nvSpPr>
                  <p:cNvPr id="451" name="Google Shape;451;p22"/>
                  <p:cNvSpPr txBox="1"/>
                  <p:nvPr/>
                </p:nvSpPr>
                <p:spPr>
                  <a:xfrm>
                    <a:off x="838265" y="3916775"/>
                    <a:ext cx="313200" cy="320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34275" lIns="68575" spcFirstLastPara="1" rIns="68575" wrap="square" tIns="34275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11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P</a:t>
                    </a:r>
                    <a:endParaRPr b="0" i="0" sz="11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452" name="Google Shape;452;p22"/>
                  <p:cNvSpPr txBox="1"/>
                  <p:nvPr/>
                </p:nvSpPr>
                <p:spPr>
                  <a:xfrm>
                    <a:off x="3080621" y="5810221"/>
                    <a:ext cx="333000" cy="320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34275" lIns="68575" spcFirstLastPara="1" rIns="68575" wrap="square" tIns="34275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1100" u="none" cap="none" strike="noStrike">
                        <a:solidFill>
                          <a:srgbClr val="000000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Q</a:t>
                    </a:r>
                    <a:endParaRPr b="0" i="0" sz="1100" u="none" cap="none" strike="noStrike">
                      <a:solidFill>
                        <a:srgbClr val="000000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</p:grpSp>
          </p:grpSp>
        </p:grpSp>
        <p:grpSp>
          <p:nvGrpSpPr>
            <p:cNvPr id="453" name="Google Shape;453;p22"/>
            <p:cNvGrpSpPr/>
            <p:nvPr/>
          </p:nvGrpSpPr>
          <p:grpSpPr>
            <a:xfrm>
              <a:off x="4309117" y="2582878"/>
              <a:ext cx="3466305" cy="2878691"/>
              <a:chOff x="4309117" y="2582878"/>
              <a:chExt cx="3466305" cy="2878691"/>
            </a:xfrm>
          </p:grpSpPr>
          <p:cxnSp>
            <p:nvCxnSpPr>
              <p:cNvPr id="454" name="Google Shape;454;p22"/>
              <p:cNvCxnSpPr/>
              <p:nvPr/>
            </p:nvCxnSpPr>
            <p:spPr>
              <a:xfrm flipH="1" rot="10800000">
                <a:off x="4309117" y="2890569"/>
                <a:ext cx="3161400" cy="25710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4A7DBA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455" name="Google Shape;455;p22"/>
              <p:cNvSpPr txBox="1"/>
              <p:nvPr/>
            </p:nvSpPr>
            <p:spPr>
              <a:xfrm>
                <a:off x="7470622" y="2582878"/>
                <a:ext cx="304800" cy="32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4275" lIns="68575" spcFirstLastPara="1" rIns="68575" wrap="square" tIns="34275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1100" u="none" cap="none" strike="noStrike">
                    <a:solidFill>
                      <a:srgbClr val="00000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S</a:t>
                </a:r>
                <a:endParaRPr b="0" i="0" sz="1100" u="none" cap="none" strike="noStrik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</p:grpSp>
      <p:sp>
        <p:nvSpPr>
          <p:cNvPr id="456" name="Google Shape;456;p22"/>
          <p:cNvSpPr txBox="1"/>
          <p:nvPr/>
        </p:nvSpPr>
        <p:spPr>
          <a:xfrm>
            <a:off x="3723818" y="1610733"/>
            <a:ext cx="18645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for Uber Rides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3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The market demand and supply of Uber rides is displayed below.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2" name="Google Shape;462;p23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Market equilibrium – activity</a:t>
            </a:r>
            <a:endParaRPr/>
          </a:p>
        </p:txBody>
      </p:sp>
      <p:sp>
        <p:nvSpPr>
          <p:cNvPr id="463" name="Google Shape;463;p23"/>
          <p:cNvSpPr txBox="1"/>
          <p:nvPr/>
        </p:nvSpPr>
        <p:spPr>
          <a:xfrm>
            <a:off x="4715924" y="1390729"/>
            <a:ext cx="41640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24765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Plot the demand and supply curves.</a:t>
            </a:r>
            <a:endParaRPr sz="1100"/>
          </a:p>
          <a:p>
            <a:pPr indent="-24765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the equilibrium price &amp; quantity.</a:t>
            </a:r>
            <a:endParaRPr sz="1100"/>
          </a:p>
          <a:p>
            <a:pPr indent="-24765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happens if the price is $10/km?</a:t>
            </a:r>
            <a:endParaRPr sz="1100"/>
          </a:p>
          <a:p>
            <a:pPr indent="-24765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happens if the price is $25/km?</a:t>
            </a:r>
            <a:endParaRPr sz="1100"/>
          </a:p>
        </p:txBody>
      </p:sp>
      <p:graphicFrame>
        <p:nvGraphicFramePr>
          <p:cNvPr id="464" name="Google Shape;464;p23"/>
          <p:cNvGraphicFramePr/>
          <p:nvPr/>
        </p:nvGraphicFramePr>
        <p:xfrm>
          <a:off x="366031" y="139072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1292475"/>
                <a:gridCol w="1384775"/>
                <a:gridCol w="1384775"/>
              </a:tblGrid>
              <a:tr h="883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Price of rides ($/km) 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demanded (Riders)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supplied (Drivers)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4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Market equilibrium – activity</a:t>
            </a:r>
            <a:endParaRPr/>
          </a:p>
        </p:txBody>
      </p:sp>
      <p:sp>
        <p:nvSpPr>
          <p:cNvPr id="471" name="Google Shape;471;p24"/>
          <p:cNvSpPr txBox="1"/>
          <p:nvPr/>
        </p:nvSpPr>
        <p:spPr>
          <a:xfrm>
            <a:off x="159326" y="-1485900"/>
            <a:ext cx="1386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72" name="Google Shape;472;p24"/>
          <p:cNvGraphicFramePr/>
          <p:nvPr/>
        </p:nvGraphicFramePr>
        <p:xfrm>
          <a:off x="366031" y="139072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1292475"/>
                <a:gridCol w="1384775"/>
                <a:gridCol w="1384775"/>
              </a:tblGrid>
              <a:tr h="883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Price of rides ($/km) 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demanded (Riders)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supplied (Drivers)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pic>
        <p:nvPicPr>
          <p:cNvPr id="473" name="Google Shape;47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481" y="1515581"/>
            <a:ext cx="4219800" cy="309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4" name="Google Shape;474;p24"/>
          <p:cNvGrpSpPr/>
          <p:nvPr/>
        </p:nvGrpSpPr>
        <p:grpSpPr>
          <a:xfrm>
            <a:off x="5322557" y="1682879"/>
            <a:ext cx="2222693" cy="2316462"/>
            <a:chOff x="7377913" y="1994809"/>
            <a:chExt cx="2785679" cy="2868683"/>
          </a:xfrm>
        </p:grpSpPr>
        <p:cxnSp>
          <p:nvCxnSpPr>
            <p:cNvPr id="475" name="Google Shape;475;p24"/>
            <p:cNvCxnSpPr/>
            <p:nvPr/>
          </p:nvCxnSpPr>
          <p:spPr>
            <a:xfrm>
              <a:off x="9521619" y="2602232"/>
              <a:ext cx="0" cy="601500"/>
            </a:xfrm>
            <a:prstGeom prst="straightConnector1">
              <a:avLst/>
            </a:prstGeom>
            <a:noFill/>
            <a:ln cap="flat" cmpd="sng" w="9525">
              <a:solidFill>
                <a:srgbClr val="BD4B48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476" name="Google Shape;476;p24"/>
            <p:cNvSpPr txBox="1"/>
            <p:nvPr/>
          </p:nvSpPr>
          <p:spPr>
            <a:xfrm>
              <a:off x="8960292" y="1994809"/>
              <a:ext cx="1203300" cy="54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200" u="none" cap="none" strike="noStrike">
                  <a:solidFill>
                    <a:schemeClr val="accent2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Market equilibrium</a:t>
              </a:r>
              <a:endParaRPr sz="1100"/>
            </a:p>
          </p:txBody>
        </p:sp>
        <p:cxnSp>
          <p:nvCxnSpPr>
            <p:cNvPr id="477" name="Google Shape;477;p24"/>
            <p:cNvCxnSpPr/>
            <p:nvPr/>
          </p:nvCxnSpPr>
          <p:spPr>
            <a:xfrm>
              <a:off x="7377913" y="3328568"/>
              <a:ext cx="2173200" cy="14700"/>
            </a:xfrm>
            <a:prstGeom prst="straightConnector1">
              <a:avLst/>
            </a:prstGeom>
            <a:noFill/>
            <a:ln cap="flat" cmpd="sng" w="28575">
              <a:solidFill>
                <a:srgbClr val="4A7DBA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478" name="Google Shape;478;p24"/>
            <p:cNvCxnSpPr/>
            <p:nvPr/>
          </p:nvCxnSpPr>
          <p:spPr>
            <a:xfrm flipH="1">
              <a:off x="9524955" y="3388692"/>
              <a:ext cx="3600" cy="1474800"/>
            </a:xfrm>
            <a:prstGeom prst="straightConnector1">
              <a:avLst/>
            </a:prstGeom>
            <a:noFill/>
            <a:ln cap="flat" cmpd="sng" w="28575">
              <a:solidFill>
                <a:srgbClr val="4A7DBA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sp>
        <p:nvSpPr>
          <p:cNvPr id="479" name="Google Shape;479;p24"/>
          <p:cNvSpPr/>
          <p:nvPr/>
        </p:nvSpPr>
        <p:spPr>
          <a:xfrm>
            <a:off x="6989763" y="2735254"/>
            <a:ext cx="75600" cy="73200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0" name="Google Shape;480;p24"/>
          <p:cNvSpPr txBox="1"/>
          <p:nvPr/>
        </p:nvSpPr>
        <p:spPr>
          <a:xfrm>
            <a:off x="5954083" y="1221148"/>
            <a:ext cx="2222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for Uber Rides</a:t>
            </a:r>
            <a:endParaRPr b="1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1" name="Google Shape;481;p24"/>
          <p:cNvSpPr txBox="1"/>
          <p:nvPr/>
        </p:nvSpPr>
        <p:spPr>
          <a:xfrm>
            <a:off x="297874" y="905469"/>
            <a:ext cx="4572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24765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Plot the demand and supply curves.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5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Market equilibrium – activity</a:t>
            </a:r>
            <a:endParaRPr/>
          </a:p>
        </p:txBody>
      </p:sp>
      <p:sp>
        <p:nvSpPr>
          <p:cNvPr id="487" name="Google Shape;487;p25"/>
          <p:cNvSpPr txBox="1"/>
          <p:nvPr/>
        </p:nvSpPr>
        <p:spPr>
          <a:xfrm>
            <a:off x="4715924" y="1324198"/>
            <a:ext cx="4062300" cy="23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33655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 startAt="2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the equilibrium price &amp; quantity.</a:t>
            </a:r>
            <a:b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500" u="none" cap="none" strike="noStrike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Equilibrium price = $15</a:t>
            </a:r>
            <a:br>
              <a:rPr b="0" i="0" lang="en-GB" sz="1500" u="none" cap="none" strike="noStrike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500" u="none" cap="none" strike="noStrike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Equilibrium quantity = 6,000 rides</a:t>
            </a:r>
            <a:endParaRPr sz="1100"/>
          </a:p>
          <a:p>
            <a:pPr indent="-24765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 startAt="2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happens if the price is $10/km?</a:t>
            </a:r>
            <a:b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500" u="none" cap="none" strike="noStrike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shortage of 4,000 drivers.</a:t>
            </a:r>
            <a:endParaRPr sz="1100"/>
          </a:p>
          <a:p>
            <a:pPr indent="-24765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AutoNum type="arabicPeriod" startAt="2"/>
            </a:pPr>
            <a: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happens if the price is $25/km?</a:t>
            </a:r>
            <a:br>
              <a:rPr b="0" i="0" lang="en-GB" sz="1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500" u="none" cap="none" strike="noStrike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surplus of 8,000 drivers.</a:t>
            </a:r>
            <a:endParaRPr sz="1100"/>
          </a:p>
        </p:txBody>
      </p:sp>
      <p:graphicFrame>
        <p:nvGraphicFramePr>
          <p:cNvPr id="488" name="Google Shape;488;p25"/>
          <p:cNvGraphicFramePr/>
          <p:nvPr/>
        </p:nvGraphicFramePr>
        <p:xfrm>
          <a:off x="366031" y="139072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1292475"/>
                <a:gridCol w="1384775"/>
                <a:gridCol w="1384775"/>
              </a:tblGrid>
              <a:tr h="883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Price of rides ($/km) 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demanded (Riders)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supplied (Drivers)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481" y="1439381"/>
            <a:ext cx="4219800" cy="30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6"/>
          <p:cNvSpPr txBox="1"/>
          <p:nvPr>
            <p:ph idx="1" type="body"/>
          </p:nvPr>
        </p:nvSpPr>
        <p:spPr>
          <a:xfrm>
            <a:off x="386131" y="3564833"/>
            <a:ext cx="4324200" cy="13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At the market equilibrium, there are no surpluses or shortages. The market “clears” where every rider is matched with a driver and vice versa.</a:t>
            </a:r>
            <a:endParaRPr/>
          </a:p>
        </p:txBody>
      </p:sp>
      <p:sp>
        <p:nvSpPr>
          <p:cNvPr id="495" name="Google Shape;495;p26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Market equilibrium</a:t>
            </a:r>
            <a:endParaRPr/>
          </a:p>
        </p:txBody>
      </p:sp>
      <p:graphicFrame>
        <p:nvGraphicFramePr>
          <p:cNvPr id="496" name="Google Shape;496;p26"/>
          <p:cNvGraphicFramePr/>
          <p:nvPr/>
        </p:nvGraphicFramePr>
        <p:xfrm>
          <a:off x="371474" y="10734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1292475"/>
                <a:gridCol w="1384775"/>
                <a:gridCol w="1384775"/>
              </a:tblGrid>
              <a:tr h="883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Price of rides ($/km) 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demanded (Riders)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supplied (Drivers)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15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pSp>
        <p:nvGrpSpPr>
          <p:cNvPr id="497" name="Google Shape;497;p26"/>
          <p:cNvGrpSpPr/>
          <p:nvPr/>
        </p:nvGrpSpPr>
        <p:grpSpPr>
          <a:xfrm>
            <a:off x="5267152" y="1680498"/>
            <a:ext cx="2292387" cy="2303865"/>
            <a:chOff x="7290567" y="1994809"/>
            <a:chExt cx="2873025" cy="2853083"/>
          </a:xfrm>
        </p:grpSpPr>
        <p:cxnSp>
          <p:nvCxnSpPr>
            <p:cNvPr id="498" name="Google Shape;498;p26"/>
            <p:cNvCxnSpPr/>
            <p:nvPr/>
          </p:nvCxnSpPr>
          <p:spPr>
            <a:xfrm>
              <a:off x="9521619" y="2602232"/>
              <a:ext cx="0" cy="601500"/>
            </a:xfrm>
            <a:prstGeom prst="straightConnector1">
              <a:avLst/>
            </a:prstGeom>
            <a:noFill/>
            <a:ln cap="flat" cmpd="sng" w="9525">
              <a:solidFill>
                <a:srgbClr val="BD4B48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499" name="Google Shape;499;p26"/>
            <p:cNvSpPr txBox="1"/>
            <p:nvPr/>
          </p:nvSpPr>
          <p:spPr>
            <a:xfrm>
              <a:off x="8960292" y="1994809"/>
              <a:ext cx="1203300" cy="54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200" u="none" cap="none" strike="noStrike">
                  <a:solidFill>
                    <a:schemeClr val="accent2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Market equilibrium</a:t>
              </a:r>
              <a:endParaRPr sz="1100"/>
            </a:p>
          </p:txBody>
        </p:sp>
        <p:cxnSp>
          <p:nvCxnSpPr>
            <p:cNvPr id="500" name="Google Shape;500;p26"/>
            <p:cNvCxnSpPr/>
            <p:nvPr/>
          </p:nvCxnSpPr>
          <p:spPr>
            <a:xfrm>
              <a:off x="7290567" y="3343396"/>
              <a:ext cx="2260500" cy="0"/>
            </a:xfrm>
            <a:prstGeom prst="straightConnector1">
              <a:avLst/>
            </a:prstGeom>
            <a:noFill/>
            <a:ln cap="flat" cmpd="sng" w="28575">
              <a:solidFill>
                <a:srgbClr val="4A7DBA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501" name="Google Shape;501;p26"/>
            <p:cNvCxnSpPr/>
            <p:nvPr/>
          </p:nvCxnSpPr>
          <p:spPr>
            <a:xfrm>
              <a:off x="9503643" y="3388692"/>
              <a:ext cx="0" cy="1459200"/>
            </a:xfrm>
            <a:prstGeom prst="straightConnector1">
              <a:avLst/>
            </a:prstGeom>
            <a:noFill/>
            <a:ln cap="flat" cmpd="sng" w="28575">
              <a:solidFill>
                <a:srgbClr val="4A7DBA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sp>
        <p:nvSpPr>
          <p:cNvPr id="502" name="Google Shape;502;p26"/>
          <p:cNvSpPr/>
          <p:nvPr/>
        </p:nvSpPr>
        <p:spPr>
          <a:xfrm>
            <a:off x="7002164" y="2732873"/>
            <a:ext cx="75600" cy="73200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3" name="Google Shape;503;p26"/>
          <p:cNvSpPr txBox="1"/>
          <p:nvPr/>
        </p:nvSpPr>
        <p:spPr>
          <a:xfrm>
            <a:off x="5954083" y="1221148"/>
            <a:ext cx="2222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for Uber Rides</a:t>
            </a:r>
            <a:endParaRPr b="1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481" y="1439381"/>
            <a:ext cx="4219800" cy="30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7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Shortage – excess demand </a:t>
            </a:r>
            <a:endParaRPr/>
          </a:p>
        </p:txBody>
      </p:sp>
      <p:graphicFrame>
        <p:nvGraphicFramePr>
          <p:cNvPr id="511" name="Google Shape;511;p27"/>
          <p:cNvGraphicFramePr/>
          <p:nvPr/>
        </p:nvGraphicFramePr>
        <p:xfrm>
          <a:off x="371474" y="10734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1292475"/>
                <a:gridCol w="1384775"/>
                <a:gridCol w="1384775"/>
              </a:tblGrid>
              <a:tr h="883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Price of rides ($/km) 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demanded (Riders)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supplied (Drivers)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15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E8D0D0"/>
                    </a:solidFill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512" name="Google Shape;512;p27"/>
          <p:cNvSpPr txBox="1"/>
          <p:nvPr/>
        </p:nvSpPr>
        <p:spPr>
          <a:xfrm>
            <a:off x="371474" y="3572681"/>
            <a:ext cx="4134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25000" lnSpcReduction="20000"/>
          </a:bodyPr>
          <a:lstStyle/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GB" sz="6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 the price is lower than the equilibrium price, the quantity demanded is greater than quantity supplied. The market is in shortage.  </a:t>
            </a:r>
            <a:endParaRPr sz="1100"/>
          </a:p>
        </p:txBody>
      </p:sp>
      <p:cxnSp>
        <p:nvCxnSpPr>
          <p:cNvPr id="513" name="Google Shape;513;p27"/>
          <p:cNvCxnSpPr/>
          <p:nvPr/>
        </p:nvCxnSpPr>
        <p:spPr>
          <a:xfrm>
            <a:off x="5274413" y="3177248"/>
            <a:ext cx="2472000" cy="4500"/>
          </a:xfrm>
          <a:prstGeom prst="straightConnector1">
            <a:avLst/>
          </a:prstGeom>
          <a:noFill/>
          <a:ln cap="flat" cmpd="sng" w="2857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14" name="Google Shape;514;p27"/>
          <p:cNvCxnSpPr/>
          <p:nvPr/>
        </p:nvCxnSpPr>
        <p:spPr>
          <a:xfrm>
            <a:off x="6290192" y="3192351"/>
            <a:ext cx="0" cy="914400"/>
          </a:xfrm>
          <a:prstGeom prst="straightConnector1">
            <a:avLst/>
          </a:prstGeom>
          <a:noFill/>
          <a:ln cap="flat" cmpd="sng" w="2857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15" name="Google Shape;515;p27"/>
          <p:cNvCxnSpPr/>
          <p:nvPr/>
        </p:nvCxnSpPr>
        <p:spPr>
          <a:xfrm>
            <a:off x="7746275" y="3187760"/>
            <a:ext cx="0" cy="914400"/>
          </a:xfrm>
          <a:prstGeom prst="straightConnector1">
            <a:avLst/>
          </a:prstGeom>
          <a:noFill/>
          <a:ln cap="flat" cmpd="sng" w="2857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16" name="Google Shape;516;p27"/>
          <p:cNvSpPr/>
          <p:nvPr/>
        </p:nvSpPr>
        <p:spPr>
          <a:xfrm>
            <a:off x="6252392" y="3151184"/>
            <a:ext cx="75600" cy="73200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7" name="Google Shape;517;p27"/>
          <p:cNvSpPr/>
          <p:nvPr/>
        </p:nvSpPr>
        <p:spPr>
          <a:xfrm>
            <a:off x="7708475" y="3152866"/>
            <a:ext cx="75600" cy="73200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18" name="Google Shape;518;p27"/>
          <p:cNvCxnSpPr/>
          <p:nvPr/>
        </p:nvCxnSpPr>
        <p:spPr>
          <a:xfrm>
            <a:off x="6260374" y="3890246"/>
            <a:ext cx="14859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lg" w="lg" type="triangle"/>
            <a:tailEnd len="lg" w="lg" type="triangle"/>
          </a:ln>
        </p:spPr>
      </p:cxnSp>
      <p:sp>
        <p:nvSpPr>
          <p:cNvPr id="519" name="Google Shape;519;p27"/>
          <p:cNvSpPr txBox="1"/>
          <p:nvPr/>
        </p:nvSpPr>
        <p:spPr>
          <a:xfrm>
            <a:off x="6604120" y="3615307"/>
            <a:ext cx="9225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Shortage</a:t>
            </a:r>
            <a:endParaRPr sz="1100"/>
          </a:p>
        </p:txBody>
      </p:sp>
      <p:sp>
        <p:nvSpPr>
          <p:cNvPr id="520" name="Google Shape;520;p27"/>
          <p:cNvSpPr txBox="1"/>
          <p:nvPr/>
        </p:nvSpPr>
        <p:spPr>
          <a:xfrm>
            <a:off x="5954083" y="1221148"/>
            <a:ext cx="2222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for Uber Rides</a:t>
            </a:r>
            <a:endParaRPr b="1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481" y="1439381"/>
            <a:ext cx="4219800" cy="30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28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Surplus – excess supply </a:t>
            </a:r>
            <a:endParaRPr/>
          </a:p>
        </p:txBody>
      </p:sp>
      <p:graphicFrame>
        <p:nvGraphicFramePr>
          <p:cNvPr id="528" name="Google Shape;528;p28"/>
          <p:cNvGraphicFramePr/>
          <p:nvPr/>
        </p:nvGraphicFramePr>
        <p:xfrm>
          <a:off x="371474" y="10734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1292475"/>
                <a:gridCol w="1384775"/>
                <a:gridCol w="1384775"/>
              </a:tblGrid>
              <a:tr h="883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Price of rides ($/km) 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demanded (Riders)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Quantity supplied (Drivers)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25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FFFF00">
                        <a:alpha val="69800"/>
                      </a:srgbClr>
                    </a:solidFill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15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6,000</a:t>
                      </a:r>
                      <a:endParaRPr sz="1100"/>
                    </a:p>
                  </a:txBody>
                  <a:tcPr marT="45725" marB="45725" marR="91450" marL="91450" anchor="ctr">
                    <a:solidFill>
                      <a:srgbClr val="E8D0D0"/>
                    </a:solidFill>
                  </a:tcPr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8,000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4,000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  <a:tr h="3154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5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10,000</a:t>
                      </a:r>
                      <a:endParaRPr sz="11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2,000</a:t>
                      </a:r>
                      <a:endParaRPr sz="11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529" name="Google Shape;529;p28"/>
          <p:cNvSpPr txBox="1"/>
          <p:nvPr/>
        </p:nvSpPr>
        <p:spPr>
          <a:xfrm>
            <a:off x="389424" y="3564835"/>
            <a:ext cx="4193700" cy="9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25000" lnSpcReduction="20000"/>
          </a:bodyPr>
          <a:lstStyle/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GB" sz="6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 the price is higher than the equilibrium price, the quantity supplied is greater than quantity demanded. The market is in surplus.  </a:t>
            </a:r>
            <a:endParaRPr sz="1100"/>
          </a:p>
        </p:txBody>
      </p:sp>
      <p:cxnSp>
        <p:nvCxnSpPr>
          <p:cNvPr id="530" name="Google Shape;530;p28"/>
          <p:cNvCxnSpPr/>
          <p:nvPr/>
        </p:nvCxnSpPr>
        <p:spPr>
          <a:xfrm>
            <a:off x="5256014" y="1958450"/>
            <a:ext cx="3234300" cy="0"/>
          </a:xfrm>
          <a:prstGeom prst="straightConnector1">
            <a:avLst/>
          </a:prstGeom>
          <a:noFill/>
          <a:ln cap="flat" cmpd="sng" w="2857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31" name="Google Shape;531;p28"/>
          <p:cNvCxnSpPr/>
          <p:nvPr/>
        </p:nvCxnSpPr>
        <p:spPr>
          <a:xfrm flipH="1">
            <a:off x="5618078" y="1923161"/>
            <a:ext cx="5700" cy="2008500"/>
          </a:xfrm>
          <a:prstGeom prst="straightConnector1">
            <a:avLst/>
          </a:prstGeom>
          <a:noFill/>
          <a:ln cap="flat" cmpd="sng" w="2857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32" name="Google Shape;532;p28"/>
          <p:cNvCxnSpPr/>
          <p:nvPr/>
        </p:nvCxnSpPr>
        <p:spPr>
          <a:xfrm flipH="1">
            <a:off x="8451362" y="2006111"/>
            <a:ext cx="1200" cy="1959300"/>
          </a:xfrm>
          <a:prstGeom prst="straightConnector1">
            <a:avLst/>
          </a:prstGeom>
          <a:noFill/>
          <a:ln cap="flat" cmpd="sng" w="2857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33" name="Google Shape;533;p28"/>
          <p:cNvSpPr/>
          <p:nvPr/>
        </p:nvSpPr>
        <p:spPr>
          <a:xfrm>
            <a:off x="5580184" y="1923161"/>
            <a:ext cx="75600" cy="73200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4" name="Google Shape;534;p28"/>
          <p:cNvSpPr/>
          <p:nvPr/>
        </p:nvSpPr>
        <p:spPr>
          <a:xfrm>
            <a:off x="8414762" y="1923161"/>
            <a:ext cx="75600" cy="73200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535" name="Google Shape;535;p28"/>
          <p:cNvCxnSpPr/>
          <p:nvPr/>
        </p:nvCxnSpPr>
        <p:spPr>
          <a:xfrm>
            <a:off x="5623778" y="3869223"/>
            <a:ext cx="27909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lg" w="lg" type="triangle"/>
            <a:tailEnd len="lg" w="lg" type="triangle"/>
          </a:ln>
        </p:spPr>
      </p:cxnSp>
      <p:sp>
        <p:nvSpPr>
          <p:cNvPr id="536" name="Google Shape;536;p28"/>
          <p:cNvSpPr txBox="1"/>
          <p:nvPr/>
        </p:nvSpPr>
        <p:spPr>
          <a:xfrm>
            <a:off x="6604120" y="3615307"/>
            <a:ext cx="9225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Surplus</a:t>
            </a:r>
            <a:endParaRPr sz="1100"/>
          </a:p>
        </p:txBody>
      </p:sp>
      <p:sp>
        <p:nvSpPr>
          <p:cNvPr id="537" name="Google Shape;537;p28"/>
          <p:cNvSpPr txBox="1"/>
          <p:nvPr/>
        </p:nvSpPr>
        <p:spPr>
          <a:xfrm>
            <a:off x="5954083" y="1221148"/>
            <a:ext cx="2222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for Uber Rides</a:t>
            </a:r>
            <a:endParaRPr b="1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9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rPr b="1" lang="en-GB">
                <a:solidFill>
                  <a:srgbClr val="FF0000"/>
                </a:solidFill>
              </a:rPr>
              <a:t>Market equilibrium</a:t>
            </a:r>
            <a:r>
              <a:rPr lang="en-GB"/>
              <a:t>: occurs at a price where quantity demanded equals its quantity supplied. The market has no shortages or surpluses.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rPr b="1" lang="en-GB">
                <a:solidFill>
                  <a:srgbClr val="FF0000"/>
                </a:solidFill>
              </a:rPr>
              <a:t>Equilibrium price</a:t>
            </a:r>
            <a:r>
              <a:rPr lang="en-GB"/>
              <a:t>: Price at which quantity demanded equals quantity supplied.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rPr b="1" lang="en-GB">
                <a:solidFill>
                  <a:srgbClr val="FF0000"/>
                </a:solidFill>
              </a:rPr>
              <a:t>Equilibrium quantity</a:t>
            </a:r>
            <a:r>
              <a:rPr lang="en-GB"/>
              <a:t>: Quantity at which quantity demanded equals quantity supplied.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rPr b="1" lang="en-GB">
                <a:solidFill>
                  <a:srgbClr val="FF0000"/>
                </a:solidFill>
              </a:rPr>
              <a:t>Surplus</a:t>
            </a:r>
            <a:r>
              <a:rPr lang="en-GB"/>
              <a:t> </a:t>
            </a:r>
            <a:r>
              <a:rPr b="1" lang="en-GB">
                <a:solidFill>
                  <a:srgbClr val="FF0000"/>
                </a:solidFill>
              </a:rPr>
              <a:t>(Excess supply): </a:t>
            </a:r>
            <a:r>
              <a:rPr lang="en-GB"/>
              <a:t>When quantity supplied exceeds quantity demanded.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rPr b="1" lang="en-GB">
                <a:solidFill>
                  <a:srgbClr val="FF0000"/>
                </a:solidFill>
              </a:rPr>
              <a:t>Shortage</a:t>
            </a:r>
            <a:r>
              <a:rPr lang="en-GB"/>
              <a:t> </a:t>
            </a:r>
            <a:r>
              <a:rPr b="1" lang="en-GB">
                <a:solidFill>
                  <a:srgbClr val="FF0000"/>
                </a:solidFill>
              </a:rPr>
              <a:t>(Excess demand): </a:t>
            </a:r>
            <a:r>
              <a:rPr lang="en-GB"/>
              <a:t>When quantity demanded exceeds quantity supplied.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3" name="Google Shape;543;p29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Key terms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8" name="Google Shape;548;p30"/>
          <p:cNvGraphicFramePr/>
          <p:nvPr/>
        </p:nvGraphicFramePr>
        <p:xfrm>
          <a:off x="371475" y="9072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2802725"/>
                <a:gridCol w="2802725"/>
                <a:gridCol w="2802725"/>
              </a:tblGrid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cap="none" strike="noStrike"/>
                        <a:t>Price ($)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Quantity demanded (per week)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/>
                        <a:t>Quantity supplied (per week)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15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9,000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2,000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20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8,000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4,000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25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7,000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6,000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30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6,000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8,000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35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5,000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10,000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</a:tbl>
          </a:graphicData>
        </a:graphic>
      </p:graphicFrame>
      <p:sp>
        <p:nvSpPr>
          <p:cNvPr id="549" name="Google Shape;549;p30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Exam-style questions</a:t>
            </a:r>
            <a:endParaRPr/>
          </a:p>
        </p:txBody>
      </p:sp>
      <p:sp>
        <p:nvSpPr>
          <p:cNvPr id="550" name="Google Shape;550;p30"/>
          <p:cNvSpPr txBox="1"/>
          <p:nvPr/>
        </p:nvSpPr>
        <p:spPr>
          <a:xfrm>
            <a:off x="371475" y="2571749"/>
            <a:ext cx="8408400" cy="2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5400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 a price of $25, what situation does the market show?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Market equilibrium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Excess supply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Excess demand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Stockpiling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5" name="Google Shape;555;p31"/>
          <p:cNvGraphicFramePr/>
          <p:nvPr/>
        </p:nvGraphicFramePr>
        <p:xfrm>
          <a:off x="371475" y="90725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{67599DA5-C01D-4563-B283-56884EBF68F0}</a:tableStyleId>
              </a:tblPr>
              <a:tblGrid>
                <a:gridCol w="2802725"/>
                <a:gridCol w="2802725"/>
                <a:gridCol w="2802725"/>
              </a:tblGrid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Price ($)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Quantity demanded (per week)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Helvetica Neue"/>
                        <a:buNone/>
                      </a:pPr>
                      <a:r>
                        <a:rPr lang="en-GB" sz="1400"/>
                        <a:t>Quantity supplied (per week)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15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9,000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2,000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20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8,000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4,000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25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7,000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6,000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30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6,000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8,000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  <a:tr h="278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35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5,000</a:t>
                      </a:r>
                      <a:endParaRPr sz="11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10,000</a:t>
                      </a:r>
                      <a:endParaRPr sz="1100"/>
                    </a:p>
                  </a:txBody>
                  <a:tcPr marT="34300" marB="34300" marR="68600" marL="68600"/>
                </a:tc>
              </a:tr>
            </a:tbl>
          </a:graphicData>
        </a:graphic>
      </p:graphicFrame>
      <p:sp>
        <p:nvSpPr>
          <p:cNvPr id="556" name="Google Shape;556;p31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Exam-style questions</a:t>
            </a:r>
            <a:endParaRPr/>
          </a:p>
        </p:txBody>
      </p:sp>
      <p:sp>
        <p:nvSpPr>
          <p:cNvPr id="557" name="Google Shape;557;p31"/>
          <p:cNvSpPr txBox="1"/>
          <p:nvPr/>
        </p:nvSpPr>
        <p:spPr>
          <a:xfrm>
            <a:off x="371475" y="2571749"/>
            <a:ext cx="8408400" cy="20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5400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 startAt="2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If the average price is $30 over a four-week period of trading, how much excess will suppliers accumulate?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A. 2,000 units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B. 8,000 units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C. 24,000 units</a:t>
            </a:r>
            <a:b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D. 32,000 units</a:t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2"/>
          <p:cNvSpPr txBox="1"/>
          <p:nvPr>
            <p:ph idx="1" type="body"/>
          </p:nvPr>
        </p:nvSpPr>
        <p:spPr>
          <a:xfrm>
            <a:off x="371475" y="907256"/>
            <a:ext cx="82431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GB"/>
              <a:t>When there are changes in the non-price determinants of demand and supply, this will result in a change in the market equilibrium.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3" name="Google Shape;563;p32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Shifts in demand and supply</a:t>
            </a:r>
            <a:endParaRPr/>
          </a:p>
        </p:txBody>
      </p:sp>
      <p:sp>
        <p:nvSpPr>
          <p:cNvPr id="564" name="Google Shape;564;p32"/>
          <p:cNvSpPr txBox="1"/>
          <p:nvPr/>
        </p:nvSpPr>
        <p:spPr>
          <a:xfrm>
            <a:off x="371474" y="1834815"/>
            <a:ext cx="3929100" cy="27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10000"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Non-Price Determinants of Demand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astes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elated goods’ prices (substitutes and complements)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ncomes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uyers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xpectations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pecial circumstances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5" name="Google Shape;565;p32"/>
          <p:cNvSpPr txBox="1"/>
          <p:nvPr/>
        </p:nvSpPr>
        <p:spPr>
          <a:xfrm>
            <a:off x="4471988" y="1834815"/>
            <a:ext cx="4307700" cy="27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Non-Price Determinants of Supply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ubsidies and taxes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echnology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 related goods’ prices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esource costs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xpectations of producers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ize of the market</a:t>
            </a:r>
            <a:endParaRPr sz="1100"/>
          </a:p>
          <a:p>
            <a:pPr indent="0" lvl="0" marL="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3"/>
          <p:cNvSpPr txBox="1"/>
          <p:nvPr>
            <p:ph idx="1" type="body"/>
          </p:nvPr>
        </p:nvSpPr>
        <p:spPr>
          <a:xfrm>
            <a:off x="371475" y="907256"/>
            <a:ext cx="40722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rPr lang="en-GB"/>
              <a:t>For example, the Coronavirus pandemic increased the market demand for face masks. This is a change in the non-price determinant of demand: </a:t>
            </a:r>
            <a:r>
              <a:rPr i="1" lang="en-GB"/>
              <a:t>special circumstances</a:t>
            </a:r>
            <a:r>
              <a:rPr lang="en-GB"/>
              <a:t>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rPr lang="en-GB"/>
              <a:t>This causes demand to shift outwards (D1 to D2).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rPr lang="en-GB"/>
              <a:t>The market equilibrium changes from point A to B and the market equilibrium price increases from P1 to P2 and the market equilibrium quantity increases from Q1 to Q2. There has been an outward shift in demand resulting in a movement along the supply curve.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t/>
            </a:r>
            <a:endParaRPr/>
          </a:p>
        </p:txBody>
      </p:sp>
      <p:sp>
        <p:nvSpPr>
          <p:cNvPr id="571" name="Google Shape;571;p33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Shifts in demand</a:t>
            </a:r>
            <a:endParaRPr/>
          </a:p>
        </p:txBody>
      </p:sp>
      <p:pic>
        <p:nvPicPr>
          <p:cNvPr id="572" name="Google Shape;57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2961" y="1392235"/>
            <a:ext cx="3897716" cy="2963332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33"/>
          <p:cNvSpPr txBox="1"/>
          <p:nvPr/>
        </p:nvSpPr>
        <p:spPr>
          <a:xfrm>
            <a:off x="5113612" y="1025864"/>
            <a:ext cx="29040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for Face Masks in Hong Kong</a:t>
            </a:r>
            <a:endParaRPr sz="1100"/>
          </a:p>
        </p:txBody>
      </p:sp>
      <p:sp>
        <p:nvSpPr>
          <p:cNvPr id="574" name="Google Shape;574;p33"/>
          <p:cNvSpPr txBox="1"/>
          <p:nvPr/>
        </p:nvSpPr>
        <p:spPr>
          <a:xfrm>
            <a:off x="6703244" y="2341647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endParaRPr sz="1100"/>
          </a:p>
        </p:txBody>
      </p:sp>
      <p:sp>
        <p:nvSpPr>
          <p:cNvPr id="575" name="Google Shape;575;p33"/>
          <p:cNvSpPr txBox="1"/>
          <p:nvPr/>
        </p:nvSpPr>
        <p:spPr>
          <a:xfrm>
            <a:off x="6398468" y="2623982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endParaRPr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4"/>
          <p:cNvSpPr txBox="1"/>
          <p:nvPr>
            <p:ph idx="1" type="body"/>
          </p:nvPr>
        </p:nvSpPr>
        <p:spPr>
          <a:xfrm>
            <a:off x="371475" y="907256"/>
            <a:ext cx="40722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rPr lang="en-GB"/>
              <a:t>For example, the government imposes a sales tax on tobacco products. This is a change in the non-price determinant of supply: </a:t>
            </a:r>
            <a:r>
              <a:rPr i="1" lang="en-GB"/>
              <a:t>taxes</a:t>
            </a:r>
            <a:r>
              <a:rPr lang="en-GB"/>
              <a:t>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rPr lang="en-GB"/>
              <a:t>This causes supply to shift inwards (S1 to S2).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rPr lang="en-GB"/>
              <a:t>The market equilibrium changes from point A to B and the market equilibrium price increases from P1 to P2 and the market equilibrium quantity decreases from Q1 to Q2. There has been an inward shift in supply resulting in a movement along the demand curve.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93333"/>
              <a:buNone/>
            </a:pPr>
            <a:r>
              <a:t/>
            </a:r>
            <a:endParaRPr/>
          </a:p>
        </p:txBody>
      </p:sp>
      <p:sp>
        <p:nvSpPr>
          <p:cNvPr id="581" name="Google Shape;581;p34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Shifts in supply</a:t>
            </a:r>
            <a:endParaRPr/>
          </a:p>
        </p:txBody>
      </p:sp>
      <p:sp>
        <p:nvSpPr>
          <p:cNvPr id="582" name="Google Shape;582;p34"/>
          <p:cNvSpPr txBox="1"/>
          <p:nvPr/>
        </p:nvSpPr>
        <p:spPr>
          <a:xfrm>
            <a:off x="5113612" y="1025864"/>
            <a:ext cx="29040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Market for Tobacco Products</a:t>
            </a:r>
            <a:endParaRPr sz="1100"/>
          </a:p>
        </p:txBody>
      </p:sp>
      <p:pic>
        <p:nvPicPr>
          <p:cNvPr id="583" name="Google Shape;58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6210" y="1279779"/>
            <a:ext cx="3078956" cy="31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34"/>
          <p:cNvSpPr txBox="1"/>
          <p:nvPr/>
        </p:nvSpPr>
        <p:spPr>
          <a:xfrm>
            <a:off x="6102075" y="2099950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endParaRPr sz="1100"/>
          </a:p>
        </p:txBody>
      </p:sp>
      <p:sp>
        <p:nvSpPr>
          <p:cNvPr id="585" name="Google Shape;585;p34"/>
          <p:cNvSpPr txBox="1"/>
          <p:nvPr/>
        </p:nvSpPr>
        <p:spPr>
          <a:xfrm>
            <a:off x="6962533" y="2938177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5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54000" lvl="0" marL="25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GB"/>
              <a:t>Which statement explains why there might be a decrease in the demand for petrol?</a:t>
            </a:r>
            <a:br>
              <a:rPr lang="en-GB"/>
            </a:br>
            <a:r>
              <a:rPr lang="en-GB"/>
              <a:t>A. An increasing number of drivers buy electric cars</a:t>
            </a:r>
            <a:br>
              <a:rPr lang="en-GB"/>
            </a:br>
            <a:r>
              <a:rPr lang="en-GB"/>
              <a:t>B. Demand for new cars has increased</a:t>
            </a:r>
            <a:br>
              <a:rPr lang="en-GB"/>
            </a:br>
            <a:r>
              <a:rPr lang="en-GB"/>
              <a:t>C. New technologies reduce the time needed to extract oil</a:t>
            </a:r>
            <a:br>
              <a:rPr lang="en-GB"/>
            </a:br>
            <a:r>
              <a:rPr lang="en-GB"/>
              <a:t>D. There is an increase in world oil supplies.</a:t>
            </a:r>
            <a:endParaRPr/>
          </a:p>
          <a:p>
            <a:pPr indent="-165100" lvl="0" marL="2540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  <a:p>
            <a:pPr indent="-165100" lvl="0" marL="25400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1" name="Google Shape;591;p35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Multiple choice question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6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54000" lvl="0" marL="25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 startAt="2"/>
            </a:pPr>
            <a:r>
              <a:rPr lang="en-GB"/>
              <a:t>The diagram below shows a change in the market for agricultural output. What is likely to have caused the change in supply?</a:t>
            </a:r>
            <a:endParaRPr/>
          </a:p>
        </p:txBody>
      </p:sp>
      <p:sp>
        <p:nvSpPr>
          <p:cNvPr id="597" name="Google Shape;597;p36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Multiple choice question</a:t>
            </a:r>
            <a:endParaRPr/>
          </a:p>
        </p:txBody>
      </p:sp>
      <p:pic>
        <p:nvPicPr>
          <p:cNvPr id="598" name="Google Shape;59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497" y="1650206"/>
            <a:ext cx="3078956" cy="3121819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36"/>
          <p:cNvSpPr txBox="1"/>
          <p:nvPr/>
        </p:nvSpPr>
        <p:spPr>
          <a:xfrm>
            <a:off x="1544363" y="2470377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endParaRPr sz="1100"/>
          </a:p>
        </p:txBody>
      </p:sp>
      <p:sp>
        <p:nvSpPr>
          <p:cNvPr id="600" name="Google Shape;600;p36"/>
          <p:cNvSpPr txBox="1"/>
          <p:nvPr/>
        </p:nvSpPr>
        <p:spPr>
          <a:xfrm>
            <a:off x="2404820" y="3308604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endParaRPr sz="1100"/>
          </a:p>
        </p:txBody>
      </p:sp>
      <p:sp>
        <p:nvSpPr>
          <p:cNvPr id="601" name="Google Shape;601;p36"/>
          <p:cNvSpPr txBox="1"/>
          <p:nvPr/>
        </p:nvSpPr>
        <p:spPr>
          <a:xfrm>
            <a:off x="4200525" y="1650206"/>
            <a:ext cx="4072200" cy="29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5400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Subsidies provided to farmers</a:t>
            </a:r>
            <a:endParaRPr sz="1100"/>
          </a:p>
          <a:p>
            <a:pPr indent="-2540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Favourable weather conditions</a:t>
            </a:r>
            <a:endParaRPr sz="1100"/>
          </a:p>
          <a:p>
            <a:pPr indent="-2540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Higher cost of fertilisers</a:t>
            </a:r>
            <a:endParaRPr sz="1100"/>
          </a:p>
          <a:p>
            <a:pPr indent="-2540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Greater number of farmers</a:t>
            </a:r>
            <a:endParaRPr sz="1100"/>
          </a:p>
          <a:p>
            <a:pPr indent="-1651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7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54000" lvl="0" marL="254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 startAt="3"/>
            </a:pPr>
            <a:r>
              <a:rPr lang="en-GB"/>
              <a:t>The diagram below shows a change in the market for smartphones. What is likely to have caused the change in demand?</a:t>
            </a:r>
            <a:endParaRPr/>
          </a:p>
        </p:txBody>
      </p:sp>
      <p:sp>
        <p:nvSpPr>
          <p:cNvPr id="607" name="Google Shape;607;p37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Multiple choice question</a:t>
            </a:r>
            <a:endParaRPr/>
          </a:p>
        </p:txBody>
      </p:sp>
      <p:sp>
        <p:nvSpPr>
          <p:cNvPr id="608" name="Google Shape;608;p37"/>
          <p:cNvSpPr txBox="1"/>
          <p:nvPr/>
        </p:nvSpPr>
        <p:spPr>
          <a:xfrm>
            <a:off x="4457552" y="1659865"/>
            <a:ext cx="3707700" cy="29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54000" lvl="0" marL="254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fall in the price of laptops</a:t>
            </a:r>
            <a:endParaRPr sz="1100"/>
          </a:p>
          <a:p>
            <a:pPr indent="-2540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lower sales tax on electronic goods</a:t>
            </a:r>
            <a:endParaRPr sz="1100"/>
          </a:p>
          <a:p>
            <a:pPr indent="-2540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reduction in income tax rates</a:t>
            </a:r>
            <a:endParaRPr sz="1100"/>
          </a:p>
          <a:p>
            <a:pPr indent="-2540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lphaUcPeriod"/>
            </a:pPr>
            <a:r>
              <a:rPr b="0" i="0" lang="en-GB" sz="1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fall in the price of smartphones</a:t>
            </a:r>
            <a:endParaRPr sz="1100"/>
          </a:p>
          <a:p>
            <a:pPr indent="-165100" lvl="0" marL="254000" marR="0" rtl="0" algn="l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09" name="Google Shape;60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049" y="1745590"/>
            <a:ext cx="3897716" cy="2963332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37"/>
          <p:cNvSpPr txBox="1"/>
          <p:nvPr/>
        </p:nvSpPr>
        <p:spPr>
          <a:xfrm>
            <a:off x="2320332" y="2695002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endParaRPr sz="1100"/>
          </a:p>
        </p:txBody>
      </p:sp>
      <p:sp>
        <p:nvSpPr>
          <p:cNvPr id="611" name="Google Shape;611;p37"/>
          <p:cNvSpPr txBox="1"/>
          <p:nvPr/>
        </p:nvSpPr>
        <p:spPr>
          <a:xfrm>
            <a:off x="2015556" y="2977337"/>
            <a:ext cx="216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endParaRPr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8"/>
          <p:cNvSpPr txBox="1"/>
          <p:nvPr>
            <p:ph idx="1" type="body"/>
          </p:nvPr>
        </p:nvSpPr>
        <p:spPr>
          <a:xfrm>
            <a:off x="371475" y="907256"/>
            <a:ext cx="8408400" cy="3687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Complete notes page 40-47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Answer questions in the chapter </a:t>
            </a:r>
            <a:endParaRPr/>
          </a:p>
        </p:txBody>
      </p:sp>
      <p:sp>
        <p:nvSpPr>
          <p:cNvPr id="617" name="Google Shape;617;p38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Homework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9"/>
          <p:cNvSpPr txBox="1"/>
          <p:nvPr>
            <p:ph type="title"/>
          </p:nvPr>
        </p:nvSpPr>
        <p:spPr>
          <a:xfrm>
            <a:off x="371474" y="371475"/>
            <a:ext cx="84084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Helvetica Neue"/>
              <a:buNone/>
            </a:pPr>
            <a:r>
              <a:rPr lang="en-GB"/>
              <a:t>Learning objectives</a:t>
            </a:r>
            <a:endParaRPr/>
          </a:p>
        </p:txBody>
      </p:sp>
      <p:pic>
        <p:nvPicPr>
          <p:cNvPr id="623" name="Google Shape;62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474" y="964472"/>
            <a:ext cx="4357688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amond Grid 16x9">
  <a:themeElements>
    <a:clrScheme name="DiamondGrid">
      <a:dk1>
        <a:srgbClr val="2D2E2D"/>
      </a:dk1>
      <a:lt1>
        <a:srgbClr val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