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Work Sans"/>
      <p:regular r:id="rId26"/>
      <p:bold r:id="rId27"/>
      <p:italic r:id="rId28"/>
      <p:boldItalic r:id="rId29"/>
    </p:embeddedFont>
    <p:embeddedFont>
      <p:font typeface="Open Sans"/>
      <p:regular r:id="rId30"/>
      <p:bold r:id="rId31"/>
      <p:italic r:id="rId32"/>
      <p:boldItalic r:id="rId33"/>
    </p:embeddedFont>
    <p:embeddedFont>
      <p:font typeface="Century Gothic"/>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WorkSans-regular.fntdata"/><Relationship Id="rId25" Type="http://schemas.openxmlformats.org/officeDocument/2006/relationships/slide" Target="slides/slide20.xml"/><Relationship Id="rId28" Type="http://schemas.openxmlformats.org/officeDocument/2006/relationships/font" Target="fonts/WorkSans-italic.fntdata"/><Relationship Id="rId27" Type="http://schemas.openxmlformats.org/officeDocument/2006/relationships/font" Target="fonts/WorkSa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WorkSans-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bold.fntdata"/><Relationship Id="rId30" Type="http://schemas.openxmlformats.org/officeDocument/2006/relationships/font" Target="fonts/OpenSans-regular.fntdata"/><Relationship Id="rId11" Type="http://schemas.openxmlformats.org/officeDocument/2006/relationships/slide" Target="slides/slide6.xml"/><Relationship Id="rId33" Type="http://schemas.openxmlformats.org/officeDocument/2006/relationships/font" Target="fonts/OpenSans-boldItalic.fntdata"/><Relationship Id="rId10" Type="http://schemas.openxmlformats.org/officeDocument/2006/relationships/slide" Target="slides/slide5.xml"/><Relationship Id="rId32" Type="http://schemas.openxmlformats.org/officeDocument/2006/relationships/font" Target="fonts/OpenSans-italic.fntdata"/><Relationship Id="rId13" Type="http://schemas.openxmlformats.org/officeDocument/2006/relationships/slide" Target="slides/slide8.xml"/><Relationship Id="rId35" Type="http://schemas.openxmlformats.org/officeDocument/2006/relationships/font" Target="fonts/CenturyGothic-bold.fntdata"/><Relationship Id="rId12" Type="http://schemas.openxmlformats.org/officeDocument/2006/relationships/slide" Target="slides/slide7.xml"/><Relationship Id="rId34" Type="http://schemas.openxmlformats.org/officeDocument/2006/relationships/font" Target="fonts/CenturyGothic-regular.fntdata"/><Relationship Id="rId15" Type="http://schemas.openxmlformats.org/officeDocument/2006/relationships/slide" Target="slides/slide10.xml"/><Relationship Id="rId37" Type="http://schemas.openxmlformats.org/officeDocument/2006/relationships/font" Target="fonts/CenturyGothic-boldItalic.fntdata"/><Relationship Id="rId14" Type="http://schemas.openxmlformats.org/officeDocument/2006/relationships/slide" Target="slides/slide9.xml"/><Relationship Id="rId36" Type="http://schemas.openxmlformats.org/officeDocument/2006/relationships/font" Target="fonts/CenturyGothic-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ff56e9d76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ff56e9d76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15df139a49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15df139a49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15df139a49d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15df139a49d_0_1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g15df139a49d_0_12:notes"/>
          <p:cNvSpPr txBox="1"/>
          <p:nvPr>
            <p:ph idx="12" type="sldNum"/>
          </p:nvPr>
        </p:nvSpPr>
        <p:spPr>
          <a:xfrm>
            <a:off x="3886200" y="8686800"/>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en-GB"/>
              <a:t>‹#›</a:t>
            </a:fld>
            <a:endParaRPr sz="14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ff56e9d76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ff56e9d76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ff56e9d766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ff56e9d766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15df139a49d_0_62: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139" name="Google Shape;139;g15df139a49d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g15df139a49d_0_6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5d54ab2eca_0_37: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147" name="Google Shape;147;g15d54ab2eca_0_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g15d54ab2eca_0_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15d54ab2eca_0_48: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158" name="Google Shape;158;g15d54ab2eca_0_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9" name="Google Shape;159;g15d54ab2eca_0_4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5d54ab2eca_0_116: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226" name="Google Shape;226;g15d54ab2eca_0_1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7" name="Google Shape;227;g15d54ab2eca_0_1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5d54ab2eca_0_127: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237" name="Google Shape;237;g15d54ab2eca_0_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8" name="Google Shape;238;g15d54ab2eca_0_1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5d54ab2eca_0_152: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262" name="Google Shape;262;g15d54ab2eca_0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3" name="Google Shape;263;g15d54ab2eca_0_15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228600" rtl="0" algn="l">
              <a:spcBef>
                <a:spcPts val="0"/>
              </a:spcBef>
              <a:spcAft>
                <a:spcPts val="0"/>
              </a:spcAft>
              <a:buSzPts val="1800"/>
              <a:buNone/>
            </a:pPr>
            <a:r>
              <a:rPr lang="en-GB"/>
              <a:t>This is probably the hardest one to comprehend of all six.  Just imagine you are an automobile manufacturer.  You spend half your time producing cars and half your time producing trucks.  If the market for cars starts going bad (I.e. prices drop, or demand drops), you will probably focus more of your attention on making trucks.  Thus, increasing the supply of trucks (while simultaneously decreasing the supply for cars).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5d54ab2eca_0_232: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342" name="Google Shape;342;g15d54ab2eca_0_2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3" name="Google Shape;343;g15d54ab2eca_0_2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15df139a49d_0_428: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392" name="Google Shape;392;g15df139a49d_0_4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3" name="Google Shape;393;g15df139a49d_0_4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15d54ab2eca_0_288: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400" name="Google Shape;400;g15d54ab2eca_0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1" name="Google Shape;401;g15d54ab2eca_0_28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15d54ab2eca_0_299: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411" name="Google Shape;411;g15d54ab2eca_0_29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2" name="Google Shape;412;g15d54ab2eca_0_29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15d54ab2eca_0_309: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421" name="Google Shape;421;g15d54ab2eca_0_3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2" name="Google Shape;422;g15d54ab2eca_0_30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15d54ab2eca_0_320: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432" name="Google Shape;432;g15d54ab2eca_0_3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3" name="Google Shape;433;g15d54ab2eca_0_3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15d54ab2eca_0_332: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444" name="Google Shape;444;g15d54ab2eca_0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5" name="Google Shape;445;g15d54ab2eca_0_3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228600" rtl="0" algn="l">
              <a:spcBef>
                <a:spcPts val="0"/>
              </a:spcBef>
              <a:spcAft>
                <a:spcPts val="0"/>
              </a:spcAft>
              <a:buSzPts val="1800"/>
              <a:buNone/>
            </a:pPr>
            <a:r>
              <a:rPr lang="en-GB"/>
              <a:t>This is probably the hardest one to comprehend of all six.  Just imagine you are an automobile manufacturer.  You spend half your time producing cars and half your time producing trucks.  If the market for trucks is going well (I.e. prices rise, or demand rises), you will probably focus more of your attention on making trucks.  Thus, decreasing the supply of cars (while simultaneously increasing the supply for trucks).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15d54ab2eca_0_412:notes"/>
          <p:cNvSpPr txBox="1"/>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a:solidFill>
                  <a:srgbClr val="000000"/>
                </a:solidFill>
                <a:latin typeface="Arial"/>
                <a:ea typeface="Arial"/>
                <a:cs typeface="Arial"/>
                <a:sym typeface="Arial"/>
              </a:rPr>
              <a:t>‹#›</a:t>
            </a:fld>
            <a:endParaRPr/>
          </a:p>
        </p:txBody>
      </p:sp>
      <p:sp>
        <p:nvSpPr>
          <p:cNvPr id="524" name="Google Shape;524;g15d54ab2eca_0_4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5" name="Google Shape;525;g15d54ab2eca_0_4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8969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31389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3" name="Google Shape;23;p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8" name="Google Shape;28;p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5" name="Google Shape;35;p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463475"/>
            <a:ext cx="4572000" cy="4224900"/>
          </a:xfrm>
          <a:prstGeom prst="rect">
            <a:avLst/>
          </a:prstGeom>
          <a:solidFill>
            <a:srgbClr val="DFFB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44" name="Google Shape;44;p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sz="1800"/>
            </a:lvl2pPr>
            <a:lvl3pPr indent="-342900" lvl="2" marL="1371600" algn="ctr">
              <a:spcBef>
                <a:spcPts val="0"/>
              </a:spcBef>
              <a:spcAft>
                <a:spcPts val="0"/>
              </a:spcAft>
              <a:buSzPts val="1800"/>
              <a:buChar char="■"/>
              <a:defRPr sz="1800"/>
            </a:lvl3pPr>
            <a:lvl4pPr indent="-342900" lvl="3" marL="1828800" algn="ctr">
              <a:spcBef>
                <a:spcPts val="0"/>
              </a:spcBef>
              <a:spcAft>
                <a:spcPts val="0"/>
              </a:spcAft>
              <a:buSzPts val="1800"/>
              <a:buChar char="●"/>
              <a:defRPr sz="1800"/>
            </a:lvl4pPr>
            <a:lvl5pPr indent="-342900" lvl="4" marL="2286000" algn="ctr">
              <a:spcBef>
                <a:spcPts val="0"/>
              </a:spcBef>
              <a:spcAft>
                <a:spcPts val="0"/>
              </a:spcAft>
              <a:buSzPts val="1800"/>
              <a:buChar char="○"/>
              <a:defRPr sz="1800"/>
            </a:lvl5pPr>
            <a:lvl6pPr indent="-342900" lvl="5" marL="2743200" algn="ctr">
              <a:spcBef>
                <a:spcPts val="0"/>
              </a:spcBef>
              <a:spcAft>
                <a:spcPts val="0"/>
              </a:spcAft>
              <a:buSzPts val="1800"/>
              <a:buChar char="■"/>
              <a:defRPr sz="1800"/>
            </a:lvl6pPr>
            <a:lvl7pPr indent="-342900" lvl="6" marL="3200400" algn="ctr">
              <a:spcBef>
                <a:spcPts val="0"/>
              </a:spcBef>
              <a:spcAft>
                <a:spcPts val="0"/>
              </a:spcAft>
              <a:buSzPts val="1800"/>
              <a:buChar char="●"/>
              <a:defRPr sz="1800"/>
            </a:lvl7pPr>
            <a:lvl8pPr indent="-342900" lvl="7" marL="3657600" algn="ctr">
              <a:spcBef>
                <a:spcPts val="0"/>
              </a:spcBef>
              <a:spcAft>
                <a:spcPts val="0"/>
              </a:spcAft>
              <a:buSzPts val="1800"/>
              <a:buChar char="○"/>
              <a:defRPr sz="1800"/>
            </a:lvl8pPr>
            <a:lvl9pPr indent="-342900" lvl="8" marL="4114800" algn="ctr">
              <a:spcBef>
                <a:spcPts val="0"/>
              </a:spcBef>
              <a:spcAft>
                <a:spcPts val="0"/>
              </a:spcAft>
              <a:buSzPts val="1800"/>
              <a:buChar char="■"/>
              <a:defRPr sz="1800"/>
            </a:lvl9pPr>
          </a:lstStyle>
          <a:p/>
        </p:txBody>
      </p:sp>
      <p:sp>
        <p:nvSpPr>
          <p:cNvPr id="51" name="Google Shape;51;p1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13"/>
          <p:cNvSpPr txBox="1"/>
          <p:nvPr>
            <p:ph type="title"/>
          </p:nvPr>
        </p:nvSpPr>
        <p:spPr>
          <a:xfrm>
            <a:off x="0" y="57150"/>
            <a:ext cx="91440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24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56" name="Google Shape;56;p13"/>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7" name="Google Shape;57;p13"/>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50" y="0"/>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p:nvPr/>
        </p:nvSpPr>
        <p:spPr>
          <a:xfrm>
            <a:off x="0" y="4685971"/>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txBox="1"/>
          <p:nvPr>
            <p:ph type="title"/>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400"/>
              <a:buFont typeface="Open Sans"/>
              <a:buNone/>
              <a:defRPr sz="24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 name="Google Shape;9;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42900" lvl="1" marL="914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42900" lvl="2" marL="1371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indent="-342900" lvl="3" marL="1828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4pPr>
            <a:lvl5pPr indent="-342900" lvl="4" marL="22860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5pPr>
            <a:lvl6pPr indent="-342900" lvl="5" marL="2743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6pPr>
            <a:lvl7pPr indent="-342900" lvl="6" marL="3200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7pPr>
            <a:lvl8pPr indent="-342900" lvl="7" marL="3657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8pPr>
            <a:lvl9pPr indent="-342900" lvl="8" marL="4114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9pPr>
          </a:lstStyle>
          <a:p/>
        </p:txBody>
      </p:sp>
      <p:sp>
        <p:nvSpPr>
          <p:cNvPr id="10" name="Google Shape;10;p1"/>
          <p:cNvSpPr txBox="1"/>
          <p:nvPr>
            <p:ph idx="12" type="sldNum"/>
          </p:nvPr>
        </p:nvSpPr>
        <p:spPr>
          <a:xfrm>
            <a:off x="8472458" y="4724253"/>
            <a:ext cx="548700" cy="393600"/>
          </a:xfrm>
          <a:prstGeom prst="rect">
            <a:avLst/>
          </a:prstGeom>
          <a:noFill/>
          <a:ln>
            <a:noFill/>
          </a:ln>
        </p:spPr>
        <p:txBody>
          <a:bodyPr anchorCtr="0" anchor="ctr" bIns="91425" lIns="91425" spcFirstLastPara="1" rIns="91425" wrap="square" tIns="91425">
            <a:noAutofit/>
          </a:bodyPr>
          <a:lstStyle>
            <a:lvl1pPr lvl="0" algn="r">
              <a:buNone/>
              <a:defRPr>
                <a:solidFill>
                  <a:schemeClr val="lt1"/>
                </a:solidFill>
                <a:latin typeface="Work Sans"/>
                <a:ea typeface="Work Sans"/>
                <a:cs typeface="Work Sans"/>
                <a:sym typeface="Work Sans"/>
              </a:defRPr>
            </a:lvl1pPr>
            <a:lvl2pPr lvl="1" algn="r">
              <a:buNone/>
              <a:defRPr>
                <a:solidFill>
                  <a:schemeClr val="lt1"/>
                </a:solidFill>
                <a:latin typeface="Work Sans"/>
                <a:ea typeface="Work Sans"/>
                <a:cs typeface="Work Sans"/>
                <a:sym typeface="Work Sans"/>
              </a:defRPr>
            </a:lvl2pPr>
            <a:lvl3pPr lvl="2" algn="r">
              <a:buNone/>
              <a:defRPr>
                <a:solidFill>
                  <a:schemeClr val="lt1"/>
                </a:solidFill>
                <a:latin typeface="Work Sans"/>
                <a:ea typeface="Work Sans"/>
                <a:cs typeface="Work Sans"/>
                <a:sym typeface="Work Sans"/>
              </a:defRPr>
            </a:lvl3pPr>
            <a:lvl4pPr lvl="3" algn="r">
              <a:buNone/>
              <a:defRPr>
                <a:solidFill>
                  <a:schemeClr val="lt1"/>
                </a:solidFill>
                <a:latin typeface="Work Sans"/>
                <a:ea typeface="Work Sans"/>
                <a:cs typeface="Work Sans"/>
                <a:sym typeface="Work Sans"/>
              </a:defRPr>
            </a:lvl4pPr>
            <a:lvl5pPr lvl="4" algn="r">
              <a:buNone/>
              <a:defRPr>
                <a:solidFill>
                  <a:schemeClr val="lt1"/>
                </a:solidFill>
                <a:latin typeface="Work Sans"/>
                <a:ea typeface="Work Sans"/>
                <a:cs typeface="Work Sans"/>
                <a:sym typeface="Work Sans"/>
              </a:defRPr>
            </a:lvl5pPr>
            <a:lvl6pPr lvl="5" algn="r">
              <a:buNone/>
              <a:defRPr>
                <a:solidFill>
                  <a:schemeClr val="lt1"/>
                </a:solidFill>
                <a:latin typeface="Work Sans"/>
                <a:ea typeface="Work Sans"/>
                <a:cs typeface="Work Sans"/>
                <a:sym typeface="Work Sans"/>
              </a:defRPr>
            </a:lvl6pPr>
            <a:lvl7pPr lvl="6" algn="r">
              <a:buNone/>
              <a:defRPr>
                <a:solidFill>
                  <a:schemeClr val="lt1"/>
                </a:solidFill>
                <a:latin typeface="Work Sans"/>
                <a:ea typeface="Work Sans"/>
                <a:cs typeface="Work Sans"/>
                <a:sym typeface="Work Sans"/>
              </a:defRPr>
            </a:lvl7pPr>
            <a:lvl8pPr lvl="7" algn="r">
              <a:buNone/>
              <a:defRPr>
                <a:solidFill>
                  <a:schemeClr val="lt1"/>
                </a:solidFill>
                <a:latin typeface="Work Sans"/>
                <a:ea typeface="Work Sans"/>
                <a:cs typeface="Work Sans"/>
                <a:sym typeface="Work Sans"/>
              </a:defRPr>
            </a:lvl8pPr>
            <a:lvl9pPr lvl="8" algn="r">
              <a:buNone/>
              <a:defRPr>
                <a:solidFill>
                  <a:schemeClr val="lt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1"/>
          <p:cNvSpPr txBox="1"/>
          <p:nvPr/>
        </p:nvSpPr>
        <p:spPr>
          <a:xfrm>
            <a:off x="2395950" y="4720950"/>
            <a:ext cx="4352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latin typeface="Work Sans"/>
                <a:ea typeface="Work Sans"/>
                <a:cs typeface="Work Sans"/>
                <a:sym typeface="Work Sans"/>
              </a:rPr>
              <a:t>IGCSE Economics</a:t>
            </a:r>
            <a:endParaRPr>
              <a:solidFill>
                <a:schemeClr val="lt1"/>
              </a:solidFill>
              <a:latin typeface="Work Sans"/>
              <a:ea typeface="Work Sans"/>
              <a:cs typeface="Work Sans"/>
              <a:sym typeface="Work Sans"/>
            </a:endParaRPr>
          </a:p>
        </p:txBody>
      </p:sp>
      <p:pic>
        <p:nvPicPr>
          <p:cNvPr id="12" name="Google Shape;12;p1"/>
          <p:cNvPicPr preferRelativeResize="0"/>
          <p:nvPr/>
        </p:nvPicPr>
        <p:blipFill>
          <a:blip r:embed="rId1">
            <a:alphaModFix/>
          </a:blip>
          <a:stretch>
            <a:fillRect/>
          </a:stretch>
        </p:blipFill>
        <p:spPr>
          <a:xfrm>
            <a:off x="62197" y="4745150"/>
            <a:ext cx="327963" cy="3442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ctrTitle"/>
          </p:nvPr>
        </p:nvSpPr>
        <p:spPr>
          <a:xfrm>
            <a:off x="13" y="1430375"/>
            <a:ext cx="9144000" cy="2052600"/>
          </a:xfrm>
          <a:prstGeom prst="rect">
            <a:avLst/>
          </a:prstGeom>
          <a:solidFill>
            <a:srgbClr val="DFFBFC"/>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GB"/>
              <a:t>Supply</a:t>
            </a:r>
            <a:endParaRPr/>
          </a:p>
        </p:txBody>
      </p:sp>
      <p:sp>
        <p:nvSpPr>
          <p:cNvPr id="63" name="Google Shape;63;p14"/>
          <p:cNvSpPr txBox="1"/>
          <p:nvPr>
            <p:ph idx="1" type="subTitle"/>
          </p:nvPr>
        </p:nvSpPr>
        <p:spPr>
          <a:xfrm>
            <a:off x="311700" y="367232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lang="en-GB"/>
              <a:t>1.1.3 Demand, Supply and </a:t>
            </a:r>
            <a:br>
              <a:rPr lang="en-GB"/>
            </a:br>
            <a:r>
              <a:rPr lang="en-GB"/>
              <a:t>Market Equilibrium</a:t>
            </a:r>
            <a:endParaRPr/>
          </a:p>
        </p:txBody>
      </p:sp>
      <p:sp>
        <p:nvSpPr>
          <p:cNvPr id="64" name="Google Shape;64;p1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65" name="Google Shape;65;p14"/>
          <p:cNvPicPr preferRelativeResize="0"/>
          <p:nvPr/>
        </p:nvPicPr>
        <p:blipFill>
          <a:blip r:embed="rId3">
            <a:alphaModFix/>
          </a:blip>
          <a:stretch>
            <a:fillRect/>
          </a:stretch>
        </p:blipFill>
        <p:spPr>
          <a:xfrm>
            <a:off x="311700" y="3567027"/>
            <a:ext cx="675600" cy="933000"/>
          </a:xfrm>
          <a:prstGeom prst="roundRect">
            <a:avLst>
              <a:gd fmla="val 48384" name="adj"/>
            </a:avLst>
          </a:prstGeom>
          <a:noFill/>
          <a:ln>
            <a:noFill/>
          </a:ln>
        </p:spPr>
      </p:pic>
      <p:pic>
        <p:nvPicPr>
          <p:cNvPr id="66" name="Google Shape;66;p14"/>
          <p:cNvPicPr preferRelativeResize="0"/>
          <p:nvPr/>
        </p:nvPicPr>
        <p:blipFill>
          <a:blip r:embed="rId3">
            <a:alphaModFix/>
          </a:blip>
          <a:stretch>
            <a:fillRect/>
          </a:stretch>
        </p:blipFill>
        <p:spPr>
          <a:xfrm>
            <a:off x="8156700" y="3567027"/>
            <a:ext cx="675600" cy="933000"/>
          </a:xfrm>
          <a:prstGeom prst="roundRect">
            <a:avLst>
              <a:gd fmla="val 48384"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257175" lvl="0" marL="269999" rtl="0" algn="l">
              <a:spcBef>
                <a:spcPts val="0"/>
              </a:spcBef>
              <a:spcAft>
                <a:spcPts val="0"/>
              </a:spcAft>
              <a:buSzPts val="1800"/>
              <a:buChar char="●"/>
            </a:pPr>
            <a:r>
              <a:rPr lang="en-GB"/>
              <a:t>Definition of supply.</a:t>
            </a:r>
            <a:endParaRPr/>
          </a:p>
          <a:p>
            <a:pPr indent="-257175" lvl="0" marL="269999" rtl="0" algn="l">
              <a:spcBef>
                <a:spcPts val="0"/>
              </a:spcBef>
              <a:spcAft>
                <a:spcPts val="0"/>
              </a:spcAft>
              <a:buSzPts val="1800"/>
              <a:buChar char="●"/>
            </a:pPr>
            <a:r>
              <a:rPr lang="en-GB"/>
              <a:t>The use of supply curve diagram to show:</a:t>
            </a:r>
            <a:endParaRPr/>
          </a:p>
          <a:p>
            <a:pPr indent="-266700" lvl="1" marL="630000" rtl="0" algn="l">
              <a:spcBef>
                <a:spcPts val="0"/>
              </a:spcBef>
              <a:spcAft>
                <a:spcPts val="0"/>
              </a:spcAft>
              <a:buSzPts val="1800"/>
              <a:buChar char="○"/>
            </a:pPr>
            <a:r>
              <a:rPr lang="en-GB"/>
              <a:t>changes in price causing movements along a supply curve</a:t>
            </a:r>
            <a:endParaRPr/>
          </a:p>
          <a:p>
            <a:pPr indent="-266700" lvl="1" marL="630000" rtl="0" algn="l">
              <a:spcBef>
                <a:spcPts val="0"/>
              </a:spcBef>
              <a:spcAft>
                <a:spcPts val="0"/>
              </a:spcAft>
              <a:buSzPts val="1800"/>
              <a:buChar char="○"/>
            </a:pPr>
            <a:r>
              <a:rPr lang="en-GB"/>
              <a:t>shifts indicating increased and decreased supply.</a:t>
            </a:r>
            <a:endParaRPr/>
          </a:p>
          <a:p>
            <a:pPr indent="-257175" lvl="0" marL="269999" rtl="0" algn="l">
              <a:spcBef>
                <a:spcPts val="0"/>
              </a:spcBef>
              <a:spcAft>
                <a:spcPts val="0"/>
              </a:spcAft>
              <a:buSzPts val="1800"/>
              <a:buChar char="●"/>
            </a:pPr>
            <a:r>
              <a:rPr lang="en-GB"/>
              <a:t>Factors that may cause a shift in the supply curve,</a:t>
            </a:r>
            <a:endParaRPr/>
          </a:p>
        </p:txBody>
      </p:sp>
      <p:sp>
        <p:nvSpPr>
          <p:cNvPr id="72" name="Google Shape;72;p1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73" name="Google Shape;73;p15"/>
          <p:cNvSpPr txBox="1"/>
          <p:nvPr/>
        </p:nvSpPr>
        <p:spPr>
          <a:xfrm>
            <a:off x="265450" y="724075"/>
            <a:ext cx="4045200" cy="14823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4200">
                <a:solidFill>
                  <a:srgbClr val="000000"/>
                </a:solidFill>
                <a:latin typeface="Open Sans"/>
                <a:ea typeface="Open Sans"/>
                <a:cs typeface="Open Sans"/>
                <a:sym typeface="Open Sans"/>
              </a:rPr>
              <a:t>Learning objectives</a:t>
            </a:r>
            <a:endParaRPr sz="4200">
              <a:solidFill>
                <a:srgbClr val="000000"/>
              </a:solidFill>
              <a:latin typeface="Open Sans"/>
              <a:ea typeface="Open Sans"/>
              <a:cs typeface="Open Sans"/>
              <a:sym typeface="Open Sans"/>
            </a:endParaRPr>
          </a:p>
        </p:txBody>
      </p:sp>
      <p:sp>
        <p:nvSpPr>
          <p:cNvPr id="74" name="Google Shape;74;p15"/>
          <p:cNvSpPr txBox="1"/>
          <p:nvPr/>
        </p:nvSpPr>
        <p:spPr>
          <a:xfrm>
            <a:off x="265500" y="3702550"/>
            <a:ext cx="4045200" cy="1235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2100">
                <a:solidFill>
                  <a:srgbClr val="595959"/>
                </a:solidFill>
                <a:latin typeface="Open Sans"/>
                <a:ea typeface="Open Sans"/>
                <a:cs typeface="Open Sans"/>
                <a:sym typeface="Open Sans"/>
              </a:rPr>
              <a:t>Today you will learn… </a:t>
            </a:r>
            <a:endParaRPr sz="2100">
              <a:solidFill>
                <a:srgbClr val="595959"/>
              </a:solidFill>
              <a:latin typeface="Open Sans"/>
              <a:ea typeface="Open Sans"/>
              <a:cs typeface="Open Sans"/>
              <a:sym typeface="Open Sans"/>
            </a:endParaRPr>
          </a:p>
        </p:txBody>
      </p:sp>
      <p:pic>
        <p:nvPicPr>
          <p:cNvPr id="75" name="Google Shape;75;p15"/>
          <p:cNvPicPr preferRelativeResize="0"/>
          <p:nvPr/>
        </p:nvPicPr>
        <p:blipFill>
          <a:blip r:embed="rId3">
            <a:alphaModFix/>
          </a:blip>
          <a:stretch>
            <a:fillRect/>
          </a:stretch>
        </p:blipFill>
        <p:spPr>
          <a:xfrm>
            <a:off x="986700" y="2206374"/>
            <a:ext cx="2602800" cy="14394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is supply?</a:t>
            </a:r>
            <a:endParaRPr/>
          </a:p>
        </p:txBody>
      </p:sp>
      <p:sp>
        <p:nvSpPr>
          <p:cNvPr id="81" name="Google Shape;81;p16"/>
          <p:cNvSpPr txBox="1"/>
          <p:nvPr>
            <p:ph idx="1" type="body"/>
          </p:nvPr>
        </p:nvSpPr>
        <p:spPr>
          <a:xfrm>
            <a:off x="311700" y="1152475"/>
            <a:ext cx="59100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Supply definition:</a:t>
            </a:r>
            <a:endParaRPr/>
          </a:p>
          <a:p>
            <a:pPr indent="0" lvl="0" marL="457200" rtl="0" algn="l">
              <a:spcBef>
                <a:spcPts val="1200"/>
              </a:spcBef>
              <a:spcAft>
                <a:spcPts val="1200"/>
              </a:spcAft>
              <a:buNone/>
            </a:pPr>
            <a:r>
              <a:rPr i="1" lang="en-GB"/>
              <a:t>The willingness and ability of producers to sell a good or service at a given price in a </a:t>
            </a:r>
            <a:br>
              <a:rPr i="1" lang="en-GB"/>
            </a:br>
            <a:r>
              <a:rPr i="1" lang="en-GB"/>
              <a:t>g</a:t>
            </a:r>
            <a:r>
              <a:rPr i="1" lang="en-GB"/>
              <a:t>iven time period</a:t>
            </a:r>
            <a:endParaRPr/>
          </a:p>
        </p:txBody>
      </p:sp>
      <p:sp>
        <p:nvSpPr>
          <p:cNvPr id="82" name="Google Shape;82;p1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83" name="Google Shape;83;p16"/>
          <p:cNvPicPr preferRelativeResize="0"/>
          <p:nvPr/>
        </p:nvPicPr>
        <p:blipFill>
          <a:blip r:embed="rId3">
            <a:alphaModFix/>
          </a:blip>
          <a:stretch>
            <a:fillRect/>
          </a:stretch>
        </p:blipFill>
        <p:spPr>
          <a:xfrm>
            <a:off x="4678075" y="2201148"/>
            <a:ext cx="4154100" cy="2336100"/>
          </a:xfrm>
          <a:prstGeom prst="roundRect">
            <a:avLst>
              <a:gd fmla="val 16667" name="adj"/>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0" st="0"/>
                                            </p:txEl>
                                          </p:spTgt>
                                        </p:tgtEl>
                                        <p:attrNameLst>
                                          <p:attrName>style.visibility</p:attrName>
                                        </p:attrNameLst>
                                      </p:cBhvr>
                                      <p:to>
                                        <p:strVal val="visible"/>
                                      </p:to>
                                    </p:set>
                                    <p:animEffect filter="fade" transition="in">
                                      <p:cBhvr>
                                        <p:cTn dur="1000"/>
                                        <p:tgtEl>
                                          <p:spTgt spid="8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
                                            <p:txEl>
                                              <p:pRg end="1" st="1"/>
                                            </p:txEl>
                                          </p:spTgt>
                                        </p:tgtEl>
                                        <p:attrNameLst>
                                          <p:attrName>style.visibility</p:attrName>
                                        </p:attrNameLst>
                                      </p:cBhvr>
                                      <p:to>
                                        <p:strVal val="visible"/>
                                      </p:to>
                                    </p:set>
                                    <p:animEffect filter="fade" transition="in">
                                      <p:cBhvr>
                                        <p:cTn dur="1000"/>
                                        <p:tgtEl>
                                          <p:spTgt spid="81">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7"/>
          <p:cNvPicPr preferRelativeResize="0"/>
          <p:nvPr/>
        </p:nvPicPr>
        <p:blipFill rotWithShape="1">
          <a:blip r:embed="rId3">
            <a:alphaModFix/>
          </a:blip>
          <a:srcRect b="8458" l="18518" r="18518" t="8458"/>
          <a:stretch/>
        </p:blipFill>
        <p:spPr>
          <a:xfrm>
            <a:off x="5462900" y="1058525"/>
            <a:ext cx="3514099" cy="3091270"/>
          </a:xfrm>
          <a:prstGeom prst="rect">
            <a:avLst/>
          </a:prstGeom>
          <a:noFill/>
          <a:ln>
            <a:noFill/>
          </a:ln>
        </p:spPr>
      </p:pic>
      <p:sp>
        <p:nvSpPr>
          <p:cNvPr id="90" name="Google Shape;90;p1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Law of Supply</a:t>
            </a:r>
            <a:endParaRPr/>
          </a:p>
        </p:txBody>
      </p:sp>
      <p:sp>
        <p:nvSpPr>
          <p:cNvPr id="91" name="Google Shape;91;p17"/>
          <p:cNvSpPr txBox="1"/>
          <p:nvPr>
            <p:ph idx="1" type="body"/>
          </p:nvPr>
        </p:nvSpPr>
        <p:spPr>
          <a:xfrm>
            <a:off x="311700" y="1152475"/>
            <a:ext cx="49842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GB"/>
              <a:t>As the price of a product </a:t>
            </a:r>
            <a:r>
              <a:rPr b="1" lang="en-GB"/>
              <a:t>decreases</a:t>
            </a:r>
            <a:r>
              <a:rPr lang="en-GB"/>
              <a:t> the quantity supplied _________________</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GB"/>
              <a:t>As the price of a product </a:t>
            </a:r>
            <a:r>
              <a:rPr b="1" lang="en-GB"/>
              <a:t>increases</a:t>
            </a:r>
            <a:r>
              <a:rPr lang="en-GB"/>
              <a:t> the quantity supplied </a:t>
            </a:r>
            <a:r>
              <a:rPr lang="en-GB"/>
              <a:t>_________________</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GB"/>
              <a:t>It shows a </a:t>
            </a:r>
            <a:r>
              <a:rPr b="1" lang="en-GB"/>
              <a:t>positive</a:t>
            </a:r>
            <a:r>
              <a:rPr lang="en-GB"/>
              <a:t> </a:t>
            </a:r>
            <a:r>
              <a:rPr b="1" lang="en-GB"/>
              <a:t>relationship</a:t>
            </a:r>
            <a:r>
              <a:rPr lang="en-GB"/>
              <a:t> between price and output (Normal Goods)</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As price increases, there is an incentive for firms to produce more of a product to increase their profits. </a:t>
            </a:r>
            <a:endParaRPr/>
          </a:p>
        </p:txBody>
      </p:sp>
      <p:sp>
        <p:nvSpPr>
          <p:cNvPr id="92" name="Google Shape;92;p1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0" st="0"/>
                                            </p:txEl>
                                          </p:spTgt>
                                        </p:tgtEl>
                                        <p:attrNameLst>
                                          <p:attrName>style.visibility</p:attrName>
                                        </p:attrNameLst>
                                      </p:cBhvr>
                                      <p:to>
                                        <p:strVal val="visible"/>
                                      </p:to>
                                    </p:set>
                                    <p:animEffect filter="fade" transition="in">
                                      <p:cBhvr>
                                        <p:cTn dur="1000"/>
                                        <p:tgtEl>
                                          <p:spTgt spid="9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1" st="1"/>
                                            </p:txEl>
                                          </p:spTgt>
                                        </p:tgtEl>
                                        <p:attrNameLst>
                                          <p:attrName>style.visibility</p:attrName>
                                        </p:attrNameLst>
                                      </p:cBhvr>
                                      <p:to>
                                        <p:strVal val="visible"/>
                                      </p:to>
                                    </p:set>
                                    <p:animEffect filter="fade" transition="in">
                                      <p:cBhvr>
                                        <p:cTn dur="1000"/>
                                        <p:tgtEl>
                                          <p:spTgt spid="9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2" st="2"/>
                                            </p:txEl>
                                          </p:spTgt>
                                        </p:tgtEl>
                                        <p:attrNameLst>
                                          <p:attrName>style.visibility</p:attrName>
                                        </p:attrNameLst>
                                      </p:cBhvr>
                                      <p:to>
                                        <p:strVal val="visible"/>
                                      </p:to>
                                    </p:set>
                                    <p:animEffect filter="fade" transition="in">
                                      <p:cBhvr>
                                        <p:cTn dur="1000"/>
                                        <p:tgtEl>
                                          <p:spTgt spid="9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3" st="3"/>
                                            </p:txEl>
                                          </p:spTgt>
                                        </p:tgtEl>
                                        <p:attrNameLst>
                                          <p:attrName>style.visibility</p:attrName>
                                        </p:attrNameLst>
                                      </p:cBhvr>
                                      <p:to>
                                        <p:strVal val="visible"/>
                                      </p:to>
                                    </p:set>
                                    <p:animEffect filter="fade" transition="in">
                                      <p:cBhvr>
                                        <p:cTn dur="1000"/>
                                        <p:tgtEl>
                                          <p:spTgt spid="9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4" st="4"/>
                                            </p:txEl>
                                          </p:spTgt>
                                        </p:tgtEl>
                                        <p:attrNameLst>
                                          <p:attrName>style.visibility</p:attrName>
                                        </p:attrNameLst>
                                      </p:cBhvr>
                                      <p:to>
                                        <p:strVal val="visible"/>
                                      </p:to>
                                    </p:set>
                                    <p:animEffect filter="fade" transition="in">
                                      <p:cBhvr>
                                        <p:cTn dur="1000"/>
                                        <p:tgtEl>
                                          <p:spTgt spid="9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5" st="5"/>
                                            </p:txEl>
                                          </p:spTgt>
                                        </p:tgtEl>
                                        <p:attrNameLst>
                                          <p:attrName>style.visibility</p:attrName>
                                        </p:attrNameLst>
                                      </p:cBhvr>
                                      <p:to>
                                        <p:strVal val="visible"/>
                                      </p:to>
                                    </p:set>
                                    <p:animEffect filter="fade" transition="in">
                                      <p:cBhvr>
                                        <p:cTn dur="1000"/>
                                        <p:tgtEl>
                                          <p:spTgt spid="9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xEl>
                                              <p:pRg end="6" st="6"/>
                                            </p:txEl>
                                          </p:spTgt>
                                        </p:tgtEl>
                                        <p:attrNameLst>
                                          <p:attrName>style.visibility</p:attrName>
                                        </p:attrNameLst>
                                      </p:cBhvr>
                                      <p:to>
                                        <p:strVal val="visible"/>
                                      </p:to>
                                    </p:set>
                                    <p:animEffect filter="fade" transition="in">
                                      <p:cBhvr>
                                        <p:cTn dur="1000"/>
                                        <p:tgtEl>
                                          <p:spTgt spid="9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9"/>
                                        </p:tgtEl>
                                        <p:attrNameLst>
                                          <p:attrName>style.visibility</p:attrName>
                                        </p:attrNameLst>
                                      </p:cBhvr>
                                      <p:to>
                                        <p:strVal val="visible"/>
                                      </p:to>
                                    </p:set>
                                    <p:animEffect filter="fade" transition="in">
                                      <p:cBhvr>
                                        <p:cTn dur="1000"/>
                                        <p:tgtEl>
                                          <p:spTgt spid="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Supply can change in 2 ways</a:t>
            </a:r>
            <a:endParaRPr/>
          </a:p>
        </p:txBody>
      </p:sp>
      <p:sp>
        <p:nvSpPr>
          <p:cNvPr id="98" name="Google Shape;98;p18"/>
          <p:cNvSpPr txBox="1"/>
          <p:nvPr>
            <p:ph idx="1" type="body"/>
          </p:nvPr>
        </p:nvSpPr>
        <p:spPr>
          <a:xfrm>
            <a:off x="311700" y="1152475"/>
            <a:ext cx="5131200" cy="1856100"/>
          </a:xfrm>
          <a:prstGeom prst="rect">
            <a:avLst/>
          </a:prstGeom>
        </p:spPr>
        <p:txBody>
          <a:bodyPr anchorCtr="0" anchor="t" bIns="91425" lIns="91425" spcFirstLastPara="1" rIns="91425" wrap="square" tIns="91425">
            <a:normAutofit fontScale="92500" lnSpcReduction="10000"/>
          </a:bodyPr>
          <a:lstStyle/>
          <a:p>
            <a:pPr indent="-334328" lvl="0" marL="457200" rtl="0" algn="l">
              <a:spcBef>
                <a:spcPts val="0"/>
              </a:spcBef>
              <a:spcAft>
                <a:spcPts val="0"/>
              </a:spcAft>
              <a:buClr>
                <a:srgbClr val="008000"/>
              </a:buClr>
              <a:buSzPct val="100000"/>
              <a:buAutoNum type="arabicPeriod"/>
            </a:pPr>
            <a:r>
              <a:rPr b="1" lang="en-GB">
                <a:solidFill>
                  <a:srgbClr val="008000"/>
                </a:solidFill>
              </a:rPr>
              <a:t>Change in “Quantity Supplied”</a:t>
            </a:r>
            <a:endParaRPr b="1">
              <a:solidFill>
                <a:srgbClr val="008000"/>
              </a:solidFill>
            </a:endParaRPr>
          </a:p>
          <a:p>
            <a:pPr indent="-334328" lvl="1" marL="914400" rtl="0" algn="l">
              <a:spcBef>
                <a:spcPts val="0"/>
              </a:spcBef>
              <a:spcAft>
                <a:spcPts val="0"/>
              </a:spcAft>
              <a:buClr>
                <a:srgbClr val="008000"/>
              </a:buClr>
              <a:buSzPct val="100000"/>
              <a:buAutoNum type="alphaLcPeriod"/>
            </a:pPr>
            <a:r>
              <a:rPr lang="en-GB">
                <a:solidFill>
                  <a:srgbClr val="008000"/>
                </a:solidFill>
              </a:rPr>
              <a:t>This is just a change along the supply curve.</a:t>
            </a:r>
            <a:endParaRPr>
              <a:solidFill>
                <a:srgbClr val="008000"/>
              </a:solidFill>
            </a:endParaRPr>
          </a:p>
          <a:p>
            <a:pPr indent="-334328" lvl="1" marL="914400" rtl="0" algn="l">
              <a:spcBef>
                <a:spcPts val="0"/>
              </a:spcBef>
              <a:spcAft>
                <a:spcPts val="0"/>
              </a:spcAft>
              <a:buClr>
                <a:srgbClr val="008000"/>
              </a:buClr>
              <a:buSzPct val="100000"/>
              <a:buAutoNum type="alphaLcPeriod"/>
            </a:pPr>
            <a:r>
              <a:rPr lang="en-GB">
                <a:solidFill>
                  <a:srgbClr val="008000"/>
                </a:solidFill>
              </a:rPr>
              <a:t>Notice how the red supply line did not move.  Just price changed, so we moved from one “quantity” to another.</a:t>
            </a:r>
            <a:endParaRPr>
              <a:solidFill>
                <a:srgbClr val="008000"/>
              </a:solidFill>
            </a:endParaRPr>
          </a:p>
        </p:txBody>
      </p:sp>
      <p:sp>
        <p:nvSpPr>
          <p:cNvPr id="99" name="Google Shape;99;p1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100" name="Google Shape;100;p18"/>
          <p:cNvSpPr txBox="1"/>
          <p:nvPr>
            <p:ph idx="1" type="body"/>
          </p:nvPr>
        </p:nvSpPr>
        <p:spPr>
          <a:xfrm>
            <a:off x="311700" y="2745486"/>
            <a:ext cx="5131200" cy="18561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Clr>
                <a:srgbClr val="ED0056"/>
              </a:buClr>
              <a:buSzPts val="1800"/>
              <a:buAutoNum type="arabicPeriod" startAt="2"/>
            </a:pPr>
            <a:r>
              <a:rPr b="1" lang="en-GB">
                <a:solidFill>
                  <a:srgbClr val="ED0056"/>
                </a:solidFill>
              </a:rPr>
              <a:t>Change in “Supply”</a:t>
            </a:r>
            <a:endParaRPr b="1">
              <a:solidFill>
                <a:srgbClr val="ED0056"/>
              </a:solidFill>
            </a:endParaRPr>
          </a:p>
          <a:p>
            <a:pPr indent="-342900" lvl="1" marL="914400" rtl="0" algn="l">
              <a:spcBef>
                <a:spcPts val="0"/>
              </a:spcBef>
              <a:spcAft>
                <a:spcPts val="0"/>
              </a:spcAft>
              <a:buClr>
                <a:srgbClr val="ED0056"/>
              </a:buClr>
              <a:buSzPts val="1800"/>
              <a:buAutoNum type="alphaLcPeriod"/>
            </a:pPr>
            <a:r>
              <a:rPr lang="en-GB">
                <a:solidFill>
                  <a:srgbClr val="ED0056"/>
                </a:solidFill>
              </a:rPr>
              <a:t>This is a shift of the entire supply curve either “left” or “right.”</a:t>
            </a:r>
            <a:endParaRPr>
              <a:solidFill>
                <a:srgbClr val="ED0056"/>
              </a:solidFill>
            </a:endParaRPr>
          </a:p>
          <a:p>
            <a:pPr indent="-342900" lvl="1" marL="914400" rtl="0" algn="l">
              <a:spcBef>
                <a:spcPts val="0"/>
              </a:spcBef>
              <a:spcAft>
                <a:spcPts val="0"/>
              </a:spcAft>
              <a:buClr>
                <a:srgbClr val="ED0056"/>
              </a:buClr>
              <a:buSzPts val="1800"/>
              <a:buAutoNum type="alphaLcPeriod"/>
            </a:pPr>
            <a:r>
              <a:rPr lang="en-GB">
                <a:solidFill>
                  <a:srgbClr val="ED0056"/>
                </a:solidFill>
              </a:rPr>
              <a:t>Notice how the new red supply line shows that more lemonade will be supplied at every price.</a:t>
            </a:r>
            <a:endParaRPr b="1">
              <a:solidFill>
                <a:srgbClr val="008000"/>
              </a:solidFill>
            </a:endParaRPr>
          </a:p>
        </p:txBody>
      </p:sp>
      <p:pic>
        <p:nvPicPr>
          <p:cNvPr descr="Untitled5" id="101" name="Google Shape;101;p18"/>
          <p:cNvPicPr preferRelativeResize="0"/>
          <p:nvPr/>
        </p:nvPicPr>
        <p:blipFill rotWithShape="1">
          <a:blip r:embed="rId3">
            <a:alphaModFix/>
          </a:blip>
          <a:srcRect b="0" l="0" r="0" t="0"/>
          <a:stretch/>
        </p:blipFill>
        <p:spPr>
          <a:xfrm>
            <a:off x="5928850" y="2582690"/>
            <a:ext cx="2903451" cy="1954935"/>
          </a:xfrm>
          <a:prstGeom prst="rect">
            <a:avLst/>
          </a:prstGeom>
          <a:noFill/>
          <a:ln>
            <a:noFill/>
          </a:ln>
        </p:spPr>
      </p:pic>
      <p:cxnSp>
        <p:nvCxnSpPr>
          <p:cNvPr id="102" name="Google Shape;102;p18"/>
          <p:cNvCxnSpPr/>
          <p:nvPr/>
        </p:nvCxnSpPr>
        <p:spPr>
          <a:xfrm flipH="1" rot="-10680198">
            <a:off x="7302128" y="3169546"/>
            <a:ext cx="1360426" cy="864831"/>
          </a:xfrm>
          <a:prstGeom prst="straightConnector1">
            <a:avLst/>
          </a:prstGeom>
          <a:noFill/>
          <a:ln cap="flat" cmpd="sng" w="25400">
            <a:solidFill>
              <a:srgbClr val="FF0000"/>
            </a:solidFill>
            <a:prstDash val="solid"/>
            <a:miter lim="800000"/>
            <a:headEnd len="med" w="med" type="none"/>
            <a:tailEnd len="med" w="med" type="none"/>
          </a:ln>
        </p:spPr>
      </p:cxnSp>
      <p:sp>
        <p:nvSpPr>
          <p:cNvPr id="103" name="Google Shape;103;p18"/>
          <p:cNvSpPr txBox="1"/>
          <p:nvPr/>
        </p:nvSpPr>
        <p:spPr>
          <a:xfrm>
            <a:off x="8461652" y="3224900"/>
            <a:ext cx="4137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1200"/>
              <a:buFont typeface="Arial"/>
              <a:buNone/>
            </a:pPr>
            <a:r>
              <a:rPr b="1" i="0" lang="en-GB" sz="1200" u="none">
                <a:solidFill>
                  <a:srgbClr val="FF0000"/>
                </a:solidFill>
                <a:latin typeface="Arial"/>
                <a:ea typeface="Arial"/>
                <a:cs typeface="Arial"/>
                <a:sym typeface="Arial"/>
              </a:rPr>
              <a:t>S</a:t>
            </a:r>
            <a:r>
              <a:rPr b="1" baseline="-25000" i="0" lang="en-GB" sz="1200" u="none">
                <a:solidFill>
                  <a:srgbClr val="FF0000"/>
                </a:solidFill>
                <a:latin typeface="Arial"/>
                <a:ea typeface="Arial"/>
                <a:cs typeface="Arial"/>
                <a:sym typeface="Arial"/>
              </a:rPr>
              <a:t>2</a:t>
            </a:r>
            <a:endParaRPr/>
          </a:p>
        </p:txBody>
      </p:sp>
      <p:sp>
        <p:nvSpPr>
          <p:cNvPr id="104" name="Google Shape;104;p18"/>
          <p:cNvSpPr/>
          <p:nvPr/>
        </p:nvSpPr>
        <p:spPr>
          <a:xfrm>
            <a:off x="7573624" y="3802755"/>
            <a:ext cx="61800" cy="61800"/>
          </a:xfrm>
          <a:prstGeom prst="ellipse">
            <a:avLst/>
          </a:prstGeom>
          <a:solidFill>
            <a:srgbClr val="000000"/>
          </a:soli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rgbClr val="000000"/>
              </a:solidFill>
              <a:latin typeface="Arial"/>
              <a:ea typeface="Arial"/>
              <a:cs typeface="Arial"/>
              <a:sym typeface="Arial"/>
            </a:endParaRPr>
          </a:p>
        </p:txBody>
      </p:sp>
      <p:sp>
        <p:nvSpPr>
          <p:cNvPr id="105" name="Google Shape;105;p18"/>
          <p:cNvSpPr/>
          <p:nvPr/>
        </p:nvSpPr>
        <p:spPr>
          <a:xfrm>
            <a:off x="7087141" y="3802755"/>
            <a:ext cx="61800" cy="61800"/>
          </a:xfrm>
          <a:prstGeom prst="ellipse">
            <a:avLst/>
          </a:prstGeom>
          <a:solidFill>
            <a:srgbClr val="000000"/>
          </a:soli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rgbClr val="000000"/>
              </a:solidFill>
              <a:latin typeface="Arial"/>
              <a:ea typeface="Arial"/>
              <a:cs typeface="Arial"/>
              <a:sym typeface="Arial"/>
            </a:endParaRPr>
          </a:p>
        </p:txBody>
      </p:sp>
      <p:pic>
        <p:nvPicPr>
          <p:cNvPr descr="Untitled5" id="106" name="Google Shape;106;p18"/>
          <p:cNvPicPr preferRelativeResize="0"/>
          <p:nvPr/>
        </p:nvPicPr>
        <p:blipFill rotWithShape="1">
          <a:blip r:embed="rId3">
            <a:alphaModFix/>
          </a:blip>
          <a:srcRect b="0" l="0" r="0" t="0"/>
          <a:stretch/>
        </p:blipFill>
        <p:spPr>
          <a:xfrm>
            <a:off x="5928850" y="605875"/>
            <a:ext cx="2903451" cy="1954935"/>
          </a:xfrm>
          <a:prstGeom prst="rect">
            <a:avLst/>
          </a:prstGeom>
          <a:noFill/>
          <a:ln>
            <a:noFill/>
          </a:ln>
        </p:spPr>
      </p:pic>
      <p:cxnSp>
        <p:nvCxnSpPr>
          <p:cNvPr id="107" name="Google Shape;107;p18"/>
          <p:cNvCxnSpPr/>
          <p:nvPr/>
        </p:nvCxnSpPr>
        <p:spPr>
          <a:xfrm flipH="1" rot="-10561221">
            <a:off x="7146442" y="1479818"/>
            <a:ext cx="566265" cy="375629"/>
          </a:xfrm>
          <a:prstGeom prst="straightConnector1">
            <a:avLst/>
          </a:prstGeom>
          <a:noFill/>
          <a:ln cap="flat" cmpd="sng" w="25400">
            <a:solidFill>
              <a:srgbClr val="0000FF"/>
            </a:solidFill>
            <a:prstDash val="solid"/>
            <a:miter lim="800000"/>
            <a:headEnd len="med" w="med" type="none"/>
            <a:tailEnd len="med" w="med" type="triangle"/>
          </a:ln>
        </p:spPr>
      </p:cxnSp>
      <p:sp>
        <p:nvSpPr>
          <p:cNvPr id="108" name="Google Shape;108;p18"/>
          <p:cNvSpPr/>
          <p:nvPr/>
        </p:nvSpPr>
        <p:spPr>
          <a:xfrm>
            <a:off x="7728062" y="1441130"/>
            <a:ext cx="61800" cy="61800"/>
          </a:xfrm>
          <a:prstGeom prst="ellipse">
            <a:avLst/>
          </a:prstGeom>
          <a:solidFill>
            <a:srgbClr val="000000"/>
          </a:soli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rgbClr val="000000"/>
              </a:solidFill>
              <a:latin typeface="Arial"/>
              <a:ea typeface="Arial"/>
              <a:cs typeface="Arial"/>
              <a:sym typeface="Arial"/>
            </a:endParaRPr>
          </a:p>
        </p:txBody>
      </p:sp>
      <p:sp>
        <p:nvSpPr>
          <p:cNvPr id="109" name="Google Shape;109;p18"/>
          <p:cNvSpPr/>
          <p:nvPr/>
        </p:nvSpPr>
        <p:spPr>
          <a:xfrm>
            <a:off x="7080706" y="1828514"/>
            <a:ext cx="61800" cy="61800"/>
          </a:xfrm>
          <a:prstGeom prst="ellipse">
            <a:avLst/>
          </a:prstGeom>
          <a:solidFill>
            <a:srgbClr val="000000"/>
          </a:solidFill>
          <a:ln cap="flat" cmpd="sng" w="1270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rgbClr val="000000"/>
              </a:solidFill>
              <a:latin typeface="Arial"/>
              <a:ea typeface="Arial"/>
              <a:cs typeface="Arial"/>
              <a:sym typeface="Arial"/>
            </a:endParaRPr>
          </a:p>
        </p:txBody>
      </p:sp>
      <p:cxnSp>
        <p:nvCxnSpPr>
          <p:cNvPr id="110" name="Google Shape;110;p18"/>
          <p:cNvCxnSpPr/>
          <p:nvPr/>
        </p:nvCxnSpPr>
        <p:spPr>
          <a:xfrm>
            <a:off x="6484830" y="1856828"/>
            <a:ext cx="617700" cy="0"/>
          </a:xfrm>
          <a:prstGeom prst="straightConnector1">
            <a:avLst/>
          </a:prstGeom>
          <a:noFill/>
          <a:ln cap="flat" cmpd="sng" w="25400">
            <a:solidFill>
              <a:srgbClr val="000000"/>
            </a:solidFill>
            <a:prstDash val="solid"/>
            <a:miter lim="800000"/>
            <a:headEnd len="med" w="med" type="none"/>
            <a:tailEnd len="med" w="med" type="none"/>
          </a:ln>
        </p:spPr>
      </p:cxnSp>
      <p:cxnSp>
        <p:nvCxnSpPr>
          <p:cNvPr id="111" name="Google Shape;111;p18"/>
          <p:cNvCxnSpPr/>
          <p:nvPr/>
        </p:nvCxnSpPr>
        <p:spPr>
          <a:xfrm flipH="1" rot="10800000">
            <a:off x="6461664" y="1470653"/>
            <a:ext cx="1258500" cy="7800"/>
          </a:xfrm>
          <a:prstGeom prst="straightConnector1">
            <a:avLst/>
          </a:prstGeom>
          <a:noFill/>
          <a:ln cap="flat" cmpd="sng" w="25400">
            <a:solidFill>
              <a:srgbClr val="000000"/>
            </a:solidFill>
            <a:prstDash val="solid"/>
            <a:miter lim="800000"/>
            <a:headEnd len="med" w="med" type="none"/>
            <a:tailEnd len="med" w="med" type="none"/>
          </a:ln>
        </p:spPr>
      </p:cxnSp>
      <p:cxnSp>
        <p:nvCxnSpPr>
          <p:cNvPr id="112" name="Google Shape;112;p18"/>
          <p:cNvCxnSpPr/>
          <p:nvPr/>
        </p:nvCxnSpPr>
        <p:spPr>
          <a:xfrm rot="10800000">
            <a:off x="6670156" y="1532409"/>
            <a:ext cx="0" cy="247200"/>
          </a:xfrm>
          <a:prstGeom prst="straightConnector1">
            <a:avLst/>
          </a:prstGeom>
          <a:noFill/>
          <a:ln cap="flat" cmpd="sng" w="25400">
            <a:solidFill>
              <a:srgbClr val="000000"/>
            </a:solidFill>
            <a:prstDash val="solid"/>
            <a:miter lim="800000"/>
            <a:headEnd len="med" w="med" type="none"/>
            <a:tailEnd len="med" w="med" type="triangle"/>
          </a:ln>
        </p:spPr>
      </p:cxnSp>
      <p:cxnSp>
        <p:nvCxnSpPr>
          <p:cNvPr id="113" name="Google Shape;113;p18"/>
          <p:cNvCxnSpPr>
            <a:endCxn id="105" idx="6"/>
          </p:cNvCxnSpPr>
          <p:nvPr/>
        </p:nvCxnSpPr>
        <p:spPr>
          <a:xfrm>
            <a:off x="6469441" y="3825855"/>
            <a:ext cx="679500" cy="7800"/>
          </a:xfrm>
          <a:prstGeom prst="straightConnector1">
            <a:avLst/>
          </a:prstGeom>
          <a:noFill/>
          <a:ln cap="flat" cmpd="sng" w="25400">
            <a:solidFill>
              <a:srgbClr val="000000"/>
            </a:solidFill>
            <a:prstDash val="solid"/>
            <a:miter lim="800000"/>
            <a:headEnd len="med" w="med" type="none"/>
            <a:tailEnd len="med" w="med" type="none"/>
          </a:ln>
        </p:spPr>
      </p:cxnSp>
      <p:cxnSp>
        <p:nvCxnSpPr>
          <p:cNvPr id="114" name="Google Shape;114;p18"/>
          <p:cNvCxnSpPr/>
          <p:nvPr/>
        </p:nvCxnSpPr>
        <p:spPr>
          <a:xfrm rot="-5400000">
            <a:off x="7388361" y="4034477"/>
            <a:ext cx="432300" cy="0"/>
          </a:xfrm>
          <a:prstGeom prst="straightConnector1">
            <a:avLst/>
          </a:prstGeom>
          <a:noFill/>
          <a:ln cap="flat" cmpd="sng" w="25400">
            <a:solidFill>
              <a:srgbClr val="000000"/>
            </a:solidFill>
            <a:prstDash val="solid"/>
            <a:miter lim="800000"/>
            <a:headEnd len="med" w="med" type="none"/>
            <a:tailEnd len="med" w="med" type="none"/>
          </a:ln>
        </p:spPr>
      </p:cxnSp>
      <p:cxnSp>
        <p:nvCxnSpPr>
          <p:cNvPr id="115" name="Google Shape;115;p18"/>
          <p:cNvCxnSpPr/>
          <p:nvPr/>
        </p:nvCxnSpPr>
        <p:spPr>
          <a:xfrm rot="-5400000">
            <a:off x="6901879" y="4034477"/>
            <a:ext cx="432300" cy="0"/>
          </a:xfrm>
          <a:prstGeom prst="straightConnector1">
            <a:avLst/>
          </a:prstGeom>
          <a:noFill/>
          <a:ln cap="flat" cmpd="sng" w="25400">
            <a:solidFill>
              <a:srgbClr val="000000"/>
            </a:solidFill>
            <a:prstDash val="solid"/>
            <a:miter lim="800000"/>
            <a:headEnd len="med" w="med" type="none"/>
            <a:tailEnd len="med" w="med" type="none"/>
          </a:ln>
        </p:spPr>
      </p:cxnSp>
      <p:cxnSp>
        <p:nvCxnSpPr>
          <p:cNvPr id="116" name="Google Shape;116;p18"/>
          <p:cNvCxnSpPr/>
          <p:nvPr/>
        </p:nvCxnSpPr>
        <p:spPr>
          <a:xfrm>
            <a:off x="7541475" y="3644350"/>
            <a:ext cx="307800" cy="0"/>
          </a:xfrm>
          <a:prstGeom prst="straightConnector1">
            <a:avLst/>
          </a:prstGeom>
          <a:noFill/>
          <a:ln cap="flat" cmpd="sng" w="25400">
            <a:solidFill>
              <a:srgbClr val="000000"/>
            </a:solidFill>
            <a:prstDash val="solid"/>
            <a:miter lim="800000"/>
            <a:headEnd len="med" w="med" type="none"/>
            <a:tailEnd len="med" w="med" type="triangle"/>
          </a:ln>
        </p:spPr>
      </p:cxnSp>
      <p:cxnSp>
        <p:nvCxnSpPr>
          <p:cNvPr id="117" name="Google Shape;117;p18"/>
          <p:cNvCxnSpPr>
            <a:endCxn id="104" idx="2"/>
          </p:cNvCxnSpPr>
          <p:nvPr/>
        </p:nvCxnSpPr>
        <p:spPr>
          <a:xfrm>
            <a:off x="7089724" y="3825855"/>
            <a:ext cx="483900" cy="7800"/>
          </a:xfrm>
          <a:prstGeom prst="straightConnector1">
            <a:avLst/>
          </a:prstGeom>
          <a:noFill/>
          <a:ln cap="flat" cmpd="sng" w="25400">
            <a:solidFill>
              <a:srgbClr val="000000"/>
            </a:solidFill>
            <a:prstDash val="solid"/>
            <a:miter lim="800000"/>
            <a:headEnd len="med" w="med" type="none"/>
            <a:tailEnd len="med" w="med" type="none"/>
          </a:ln>
        </p:spPr>
      </p:cxnSp>
      <p:cxnSp>
        <p:nvCxnSpPr>
          <p:cNvPr id="118" name="Google Shape;118;p18"/>
          <p:cNvCxnSpPr/>
          <p:nvPr/>
        </p:nvCxnSpPr>
        <p:spPr>
          <a:xfrm rot="10800000">
            <a:off x="7118050" y="1890375"/>
            <a:ext cx="0" cy="349800"/>
          </a:xfrm>
          <a:prstGeom prst="straightConnector1">
            <a:avLst/>
          </a:prstGeom>
          <a:noFill/>
          <a:ln cap="flat" cmpd="sng" w="25400">
            <a:solidFill>
              <a:srgbClr val="000000"/>
            </a:solidFill>
            <a:prstDash val="solid"/>
            <a:miter lim="800000"/>
            <a:headEnd len="med" w="med" type="none"/>
            <a:tailEnd len="med" w="med" type="none"/>
          </a:ln>
        </p:spPr>
      </p:cxnSp>
      <p:cxnSp>
        <p:nvCxnSpPr>
          <p:cNvPr id="119" name="Google Shape;119;p18"/>
          <p:cNvCxnSpPr/>
          <p:nvPr/>
        </p:nvCxnSpPr>
        <p:spPr>
          <a:xfrm rot="10800000">
            <a:off x="7758950" y="1481200"/>
            <a:ext cx="0" cy="773700"/>
          </a:xfrm>
          <a:prstGeom prst="straightConnector1">
            <a:avLst/>
          </a:prstGeom>
          <a:noFill/>
          <a:ln cap="flat" cmpd="sng" w="25400">
            <a:solidFill>
              <a:srgbClr val="000000"/>
            </a:solidFill>
            <a:prstDash val="solid"/>
            <a:miter lim="800000"/>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par>
                                <p:cTn fill="hold" nodeType="with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par>
                                <p:cTn fill="hold" nodeType="withEffect" presetClass="entr" presetID="10" presetSubtype="0">
                                  <p:stCondLst>
                                    <p:cond delay="0"/>
                                  </p:stCondLst>
                                  <p:childTnLst>
                                    <p:set>
                                      <p:cBhvr>
                                        <p:cTn dur="1" fill="hold">
                                          <p:stCondLst>
                                            <p:cond delay="0"/>
                                          </p:stCondLst>
                                        </p:cTn>
                                        <p:tgtEl>
                                          <p:spTgt spid="119"/>
                                        </p:tgtEl>
                                        <p:attrNameLst>
                                          <p:attrName>style.visibility</p:attrName>
                                        </p:attrNameLst>
                                      </p:cBhvr>
                                      <p:to>
                                        <p:strVal val="visible"/>
                                      </p:to>
                                    </p:set>
                                    <p:animEffect filter="fade" transition="in">
                                      <p:cBhvr>
                                        <p:cTn dur="1000"/>
                                        <p:tgtEl>
                                          <p:spTgt spid="119"/>
                                        </p:tgtEl>
                                      </p:cBhvr>
                                    </p:animEffect>
                                  </p:childTnLst>
                                </p:cTn>
                              </p:par>
                              <p:par>
                                <p:cTn fill="hold" nodeType="with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000"/>
                                        <p:tgtEl>
                                          <p:spTgt spid="1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par>
                                <p:cTn fill="hold" nodeType="with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par>
                                <p:cTn fill="hold" nodeType="withEffect" presetClass="entr" presetID="10" presetSubtype="0">
                                  <p:stCondLst>
                                    <p:cond delay="0"/>
                                  </p:stCondLst>
                                  <p:childTnLst>
                                    <p:set>
                                      <p:cBhvr>
                                        <p:cTn dur="1" fill="hold">
                                          <p:stCondLst>
                                            <p:cond delay="0"/>
                                          </p:stCondLst>
                                        </p:cTn>
                                        <p:tgtEl>
                                          <p:spTgt spid="116"/>
                                        </p:tgtEl>
                                        <p:attrNameLst>
                                          <p:attrName>style.visibility</p:attrName>
                                        </p:attrNameLst>
                                      </p:cBhvr>
                                      <p:to>
                                        <p:strVal val="visible"/>
                                      </p:to>
                                    </p:set>
                                    <p:animEffect filter="fade" transition="in">
                                      <p:cBhvr>
                                        <p:cTn dur="1000"/>
                                        <p:tgtEl>
                                          <p:spTgt spid="116"/>
                                        </p:tgtEl>
                                      </p:cBhvr>
                                    </p:animEffect>
                                  </p:childTnLst>
                                </p:cTn>
                              </p:par>
                              <p:par>
                                <p:cTn fill="hold" nodeType="with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1000"/>
                                        <p:tgtEl>
                                          <p:spTgt spid="117"/>
                                        </p:tgtEl>
                                      </p:cBhvr>
                                    </p:animEffect>
                                  </p:childTnLst>
                                </p:cTn>
                              </p:par>
                              <p:par>
                                <p:cTn fill="hold" nodeType="with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9"/>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Drawing the graph</a:t>
            </a:r>
            <a:endParaRPr/>
          </a:p>
        </p:txBody>
      </p:sp>
      <p:sp>
        <p:nvSpPr>
          <p:cNvPr id="125" name="Google Shape;125;p19"/>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a:t>Increase in supply</a:t>
            </a:r>
            <a:endParaRPr b="1"/>
          </a:p>
          <a:p>
            <a:pPr indent="-342900" lvl="0" marL="457200" rtl="0" algn="l">
              <a:spcBef>
                <a:spcPts val="1200"/>
              </a:spcBef>
              <a:spcAft>
                <a:spcPts val="0"/>
              </a:spcAft>
              <a:buSzPts val="1800"/>
              <a:buChar char="●"/>
            </a:pPr>
            <a:r>
              <a:rPr lang="en-GB"/>
              <a:t>Rightward shift</a:t>
            </a:r>
            <a:endParaRPr/>
          </a:p>
          <a:p>
            <a:pPr indent="-342900" lvl="0" marL="457200" rtl="0" algn="l">
              <a:spcBef>
                <a:spcPts val="0"/>
              </a:spcBef>
              <a:spcAft>
                <a:spcPts val="0"/>
              </a:spcAft>
              <a:buSzPts val="1800"/>
              <a:buChar char="●"/>
            </a:pPr>
            <a:r>
              <a:rPr lang="en-GB"/>
              <a:t>Right = increase</a:t>
            </a:r>
            <a:endParaRPr/>
          </a:p>
        </p:txBody>
      </p:sp>
      <p:sp>
        <p:nvSpPr>
          <p:cNvPr id="126" name="Google Shape;126;p1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127" name="Google Shape;127;p1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GB"/>
              <a:t>Decrease in supply</a:t>
            </a:r>
            <a:endParaRPr b="1"/>
          </a:p>
          <a:p>
            <a:pPr indent="-342900" lvl="0" marL="457200" rtl="0" algn="l">
              <a:spcBef>
                <a:spcPts val="1200"/>
              </a:spcBef>
              <a:spcAft>
                <a:spcPts val="0"/>
              </a:spcAft>
              <a:buSzPts val="1800"/>
              <a:buChar char="●"/>
            </a:pPr>
            <a:r>
              <a:rPr lang="en-GB"/>
              <a:t>Leftward shift</a:t>
            </a:r>
            <a:endParaRPr/>
          </a:p>
          <a:p>
            <a:pPr indent="-342900" lvl="0" marL="457200" rtl="0" algn="l">
              <a:spcBef>
                <a:spcPts val="0"/>
              </a:spcBef>
              <a:spcAft>
                <a:spcPts val="0"/>
              </a:spcAft>
              <a:buSzPts val="1800"/>
              <a:buChar char="●"/>
            </a:pPr>
            <a:r>
              <a:rPr lang="en-GB"/>
              <a:t>Left = decrease</a:t>
            </a:r>
            <a:endParaRPr/>
          </a:p>
        </p:txBody>
      </p:sp>
      <p:sp>
        <p:nvSpPr>
          <p:cNvPr id="128" name="Google Shape;128;p19"/>
          <p:cNvSpPr/>
          <p:nvPr/>
        </p:nvSpPr>
        <p:spPr>
          <a:xfrm>
            <a:off x="7579925" y="566725"/>
            <a:ext cx="1494300" cy="942600"/>
          </a:xfrm>
          <a:prstGeom prst="roundRect">
            <a:avLst>
              <a:gd fmla="val 16667"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lt1"/>
                </a:solidFill>
                <a:latin typeface="Open Sans"/>
                <a:ea typeface="Open Sans"/>
                <a:cs typeface="Open Sans"/>
                <a:sym typeface="Open Sans"/>
              </a:rPr>
              <a:t>QUIZ</a:t>
            </a:r>
            <a:endParaRPr b="1">
              <a:solidFill>
                <a:schemeClr val="lt1"/>
              </a:solidFill>
              <a:latin typeface="Open Sans"/>
              <a:ea typeface="Open Sans"/>
              <a:cs typeface="Open Sans"/>
              <a:sym typeface="Open Sans"/>
            </a:endParaRPr>
          </a:p>
        </p:txBody>
      </p:sp>
      <p:pic>
        <p:nvPicPr>
          <p:cNvPr descr="Untitled5" id="129" name="Google Shape;129;p19"/>
          <p:cNvPicPr preferRelativeResize="0"/>
          <p:nvPr/>
        </p:nvPicPr>
        <p:blipFill rotWithShape="1">
          <a:blip r:embed="rId3">
            <a:alphaModFix/>
          </a:blip>
          <a:srcRect b="0" l="0" r="0" t="0"/>
          <a:stretch/>
        </p:blipFill>
        <p:spPr>
          <a:xfrm>
            <a:off x="4832400" y="2472340"/>
            <a:ext cx="2903451" cy="1954935"/>
          </a:xfrm>
          <a:prstGeom prst="rect">
            <a:avLst/>
          </a:prstGeom>
          <a:noFill/>
          <a:ln>
            <a:noFill/>
          </a:ln>
        </p:spPr>
      </p:pic>
      <p:pic>
        <p:nvPicPr>
          <p:cNvPr descr="Untitled5" id="130" name="Google Shape;130;p19"/>
          <p:cNvPicPr preferRelativeResize="0"/>
          <p:nvPr/>
        </p:nvPicPr>
        <p:blipFill rotWithShape="1">
          <a:blip r:embed="rId3">
            <a:alphaModFix/>
          </a:blip>
          <a:srcRect b="0" l="0" r="0" t="0"/>
          <a:stretch/>
        </p:blipFill>
        <p:spPr>
          <a:xfrm>
            <a:off x="499850" y="2472350"/>
            <a:ext cx="2903451" cy="1954935"/>
          </a:xfrm>
          <a:prstGeom prst="rect">
            <a:avLst/>
          </a:prstGeom>
          <a:noFill/>
          <a:ln>
            <a:noFill/>
          </a:ln>
        </p:spPr>
      </p:pic>
      <p:cxnSp>
        <p:nvCxnSpPr>
          <p:cNvPr id="131" name="Google Shape;131;p19"/>
          <p:cNvCxnSpPr/>
          <p:nvPr/>
        </p:nvCxnSpPr>
        <p:spPr>
          <a:xfrm flipH="1" rot="-10680198">
            <a:off x="1830078" y="3156821"/>
            <a:ext cx="1360426" cy="864831"/>
          </a:xfrm>
          <a:prstGeom prst="straightConnector1">
            <a:avLst/>
          </a:prstGeom>
          <a:noFill/>
          <a:ln cap="flat" cmpd="sng" w="25400">
            <a:solidFill>
              <a:srgbClr val="FF0000"/>
            </a:solidFill>
            <a:prstDash val="solid"/>
            <a:miter lim="800000"/>
            <a:headEnd len="med" w="med" type="none"/>
            <a:tailEnd len="med" w="med" type="none"/>
          </a:ln>
        </p:spPr>
      </p:cxnSp>
      <p:sp>
        <p:nvSpPr>
          <p:cNvPr id="132" name="Google Shape;132;p19"/>
          <p:cNvSpPr txBox="1"/>
          <p:nvPr/>
        </p:nvSpPr>
        <p:spPr>
          <a:xfrm>
            <a:off x="2989602" y="3212175"/>
            <a:ext cx="4137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1200"/>
              <a:buFont typeface="Arial"/>
              <a:buNone/>
            </a:pPr>
            <a:r>
              <a:rPr b="1" i="0" lang="en-GB" sz="1200" u="none">
                <a:solidFill>
                  <a:srgbClr val="FF0000"/>
                </a:solidFill>
                <a:latin typeface="Arial"/>
                <a:ea typeface="Arial"/>
                <a:cs typeface="Arial"/>
                <a:sym typeface="Arial"/>
              </a:rPr>
              <a:t>S</a:t>
            </a:r>
            <a:r>
              <a:rPr b="1" baseline="-25000" i="0" lang="en-GB" sz="1200" u="none">
                <a:solidFill>
                  <a:srgbClr val="FF0000"/>
                </a:solidFill>
                <a:latin typeface="Arial"/>
                <a:ea typeface="Arial"/>
                <a:cs typeface="Arial"/>
                <a:sym typeface="Arial"/>
              </a:rPr>
              <a:t>2</a:t>
            </a:r>
            <a:endParaRPr/>
          </a:p>
        </p:txBody>
      </p:sp>
      <p:cxnSp>
        <p:nvCxnSpPr>
          <p:cNvPr id="133" name="Google Shape;133;p19"/>
          <p:cNvCxnSpPr/>
          <p:nvPr/>
        </p:nvCxnSpPr>
        <p:spPr>
          <a:xfrm flipH="1" rot="-10680198">
            <a:off x="5426378" y="2813321"/>
            <a:ext cx="1360426" cy="864831"/>
          </a:xfrm>
          <a:prstGeom prst="straightConnector1">
            <a:avLst/>
          </a:prstGeom>
          <a:noFill/>
          <a:ln cap="flat" cmpd="sng" w="25400">
            <a:solidFill>
              <a:srgbClr val="FF0000"/>
            </a:solidFill>
            <a:prstDash val="solid"/>
            <a:miter lim="800000"/>
            <a:headEnd len="med" w="med" type="none"/>
            <a:tailEnd len="med" w="med" type="none"/>
          </a:ln>
        </p:spPr>
      </p:cxnSp>
      <p:sp>
        <p:nvSpPr>
          <p:cNvPr id="134" name="Google Shape;134;p19"/>
          <p:cNvSpPr txBox="1"/>
          <p:nvPr/>
        </p:nvSpPr>
        <p:spPr>
          <a:xfrm>
            <a:off x="6585902" y="2868675"/>
            <a:ext cx="4137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1200"/>
              <a:buFont typeface="Arial"/>
              <a:buNone/>
            </a:pPr>
            <a:r>
              <a:rPr b="1" i="0" lang="en-GB" sz="1200" u="none">
                <a:solidFill>
                  <a:srgbClr val="FF0000"/>
                </a:solidFill>
                <a:latin typeface="Arial"/>
                <a:ea typeface="Arial"/>
                <a:cs typeface="Arial"/>
                <a:sym typeface="Arial"/>
              </a:rPr>
              <a:t>S</a:t>
            </a:r>
            <a:r>
              <a:rPr b="1" baseline="-25000" i="0" lang="en-GB" sz="1200" u="none">
                <a:solidFill>
                  <a:srgbClr val="FF0000"/>
                </a:solidFill>
                <a:latin typeface="Arial"/>
                <a:ea typeface="Arial"/>
                <a:cs typeface="Arial"/>
                <a:sym typeface="Arial"/>
              </a:rPr>
              <a:t>2</a:t>
            </a:r>
            <a:endParaRPr/>
          </a:p>
        </p:txBody>
      </p:sp>
      <p:cxnSp>
        <p:nvCxnSpPr>
          <p:cNvPr id="135" name="Google Shape;135;p19"/>
          <p:cNvCxnSpPr/>
          <p:nvPr/>
        </p:nvCxnSpPr>
        <p:spPr>
          <a:xfrm>
            <a:off x="2270825" y="3449813"/>
            <a:ext cx="307800" cy="0"/>
          </a:xfrm>
          <a:prstGeom prst="straightConnector1">
            <a:avLst/>
          </a:prstGeom>
          <a:noFill/>
          <a:ln cap="flat" cmpd="sng" w="25400">
            <a:solidFill>
              <a:srgbClr val="000000"/>
            </a:solidFill>
            <a:prstDash val="solid"/>
            <a:miter lim="800000"/>
            <a:headEnd len="med" w="med" type="none"/>
            <a:tailEnd len="med" w="med" type="triangle"/>
          </a:ln>
        </p:spPr>
      </p:cxnSp>
      <p:cxnSp>
        <p:nvCxnSpPr>
          <p:cNvPr id="136" name="Google Shape;136;p19"/>
          <p:cNvCxnSpPr/>
          <p:nvPr/>
        </p:nvCxnSpPr>
        <p:spPr>
          <a:xfrm rot="10800000">
            <a:off x="6300000" y="3275400"/>
            <a:ext cx="332100" cy="0"/>
          </a:xfrm>
          <a:prstGeom prst="straightConnector1">
            <a:avLst/>
          </a:prstGeom>
          <a:noFill/>
          <a:ln cap="flat" cmpd="sng" w="25400">
            <a:solidFill>
              <a:srgbClr val="000000"/>
            </a:solidFill>
            <a:prstDash val="solid"/>
            <a:miter lim="800000"/>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0"/>
          <p:cNvSpPr txBox="1"/>
          <p:nvPr>
            <p:ph type="title"/>
          </p:nvPr>
        </p:nvSpPr>
        <p:spPr>
          <a:xfrm>
            <a:off x="311700" y="2150850"/>
            <a:ext cx="8520600" cy="841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Century Gothic"/>
              <a:buNone/>
            </a:pPr>
            <a:r>
              <a:rPr b="1" i="0" lang="en-GB" sz="4400" u="none">
                <a:solidFill>
                  <a:srgbClr val="008000"/>
                </a:solidFill>
              </a:rPr>
              <a:t>Increases</a:t>
            </a:r>
            <a:r>
              <a:rPr b="1" i="0" lang="en-GB" sz="4400" u="none">
                <a:solidFill>
                  <a:schemeClr val="dk2"/>
                </a:solidFill>
              </a:rPr>
              <a:t> in </a:t>
            </a:r>
            <a:r>
              <a:rPr b="1" lang="en-GB" sz="4400">
                <a:solidFill>
                  <a:schemeClr val="dk2"/>
                </a:solidFill>
              </a:rPr>
              <a:t>Supply</a:t>
            </a:r>
            <a:endParaRPr/>
          </a:p>
        </p:txBody>
      </p:sp>
      <p:sp>
        <p:nvSpPr>
          <p:cNvPr id="143" name="Google Shape;143;p20"/>
          <p:cNvSpPr txBox="1"/>
          <p:nvPr/>
        </p:nvSpPr>
        <p:spPr>
          <a:xfrm>
            <a:off x="0" y="2961950"/>
            <a:ext cx="91440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There are six factors that will cause </a:t>
            </a:r>
            <a:r>
              <a:rPr lang="en-GB" sz="2000">
                <a:solidFill>
                  <a:schemeClr val="dk1"/>
                </a:solidFill>
                <a:latin typeface="Open Sans"/>
                <a:ea typeface="Open Sans"/>
                <a:cs typeface="Open Sans"/>
                <a:sym typeface="Open Sans"/>
              </a:rPr>
              <a:t>an</a:t>
            </a:r>
            <a:r>
              <a:rPr i="0" lang="en-GB" sz="2000" u="none">
                <a:solidFill>
                  <a:schemeClr val="dk1"/>
                </a:solidFill>
                <a:latin typeface="Open Sans"/>
                <a:ea typeface="Open Sans"/>
                <a:cs typeface="Open Sans"/>
                <a:sym typeface="Open Sans"/>
              </a:rPr>
              <a:t> increase.</a:t>
            </a:r>
            <a:endParaRPr>
              <a:latin typeface="Open Sans"/>
              <a:ea typeface="Open Sans"/>
              <a:cs typeface="Open Sans"/>
              <a:sym typeface="Open Sans"/>
            </a:endParaRPr>
          </a:p>
        </p:txBody>
      </p:sp>
      <p:sp>
        <p:nvSpPr>
          <p:cNvPr id="144" name="Google Shape;144;p2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latin typeface="Open Sans"/>
                <a:ea typeface="Open Sans"/>
                <a:cs typeface="Open Sans"/>
                <a:sym typeface="Open Sans"/>
              </a:rPr>
              <a:t>‹#›</a:t>
            </a:fld>
            <a:endParaRPr>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1"/>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decrease</a:t>
            </a:r>
            <a:endParaRPr>
              <a:latin typeface="Open Sans"/>
              <a:ea typeface="Open Sans"/>
              <a:cs typeface="Open Sans"/>
              <a:sym typeface="Open Sans"/>
            </a:endParaRPr>
          </a:p>
        </p:txBody>
      </p:sp>
      <p:sp>
        <p:nvSpPr>
          <p:cNvPr id="151" name="Google Shape;151;p21"/>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This means that it costs less to make the item.  Materials, wages, and operating costs are some things that might get cheaper.</a:t>
            </a:r>
            <a:endParaRPr>
              <a:latin typeface="Open Sans"/>
              <a:ea typeface="Open Sans"/>
              <a:cs typeface="Open Sans"/>
              <a:sym typeface="Open Sans"/>
            </a:endParaRPr>
          </a:p>
        </p:txBody>
      </p:sp>
      <p:grpSp>
        <p:nvGrpSpPr>
          <p:cNvPr id="152" name="Google Shape;152;p21"/>
          <p:cNvGrpSpPr/>
          <p:nvPr/>
        </p:nvGrpSpPr>
        <p:grpSpPr>
          <a:xfrm>
            <a:off x="5410200" y="1702594"/>
            <a:ext cx="2655147" cy="1635814"/>
            <a:chOff x="4761" y="3244"/>
            <a:chExt cx="1680" cy="1380"/>
          </a:xfrm>
        </p:grpSpPr>
        <p:sp>
          <p:nvSpPr>
            <p:cNvPr id="153" name="Google Shape;153;p21"/>
            <p:cNvSpPr/>
            <p:nvPr/>
          </p:nvSpPr>
          <p:spPr>
            <a:xfrm>
              <a:off x="4761" y="3244"/>
              <a:ext cx="721" cy="1359"/>
            </a:xfrm>
            <a:prstGeom prst="rect">
              <a:avLst/>
            </a:prstGeom>
          </p:spPr>
          <p:txBody>
            <a:bodyPr>
              <a:prstTxWarp prst="textPlain"/>
            </a:bodyPr>
            <a:lstStyle/>
            <a:p>
              <a:pPr lvl="0" algn="ctr"/>
              <a:r>
                <a:rPr b="0" i="1">
                  <a:ln>
                    <a:noFill/>
                  </a:ln>
                  <a:solidFill>
                    <a:srgbClr val="008000"/>
                  </a:solidFill>
                  <a:latin typeface="Comic Sans MS"/>
                </a:rPr>
                <a:t>$ </a:t>
              </a:r>
            </a:p>
          </p:txBody>
        </p:sp>
        <p:sp>
          <p:nvSpPr>
            <p:cNvPr id="154" name="Google Shape;154;p21"/>
            <p:cNvSpPr/>
            <p:nvPr/>
          </p:nvSpPr>
          <p:spPr>
            <a:xfrm>
              <a:off x="5841" y="3424"/>
              <a:ext cx="600" cy="1200"/>
            </a:xfrm>
            <a:prstGeom prst="downArrow">
              <a:avLst>
                <a:gd fmla="val 50000" name="adj1"/>
                <a:gd fmla="val 50000" name="adj2"/>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155" name="Google Shape;155;p21"/>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008000"/>
                </a:solidFill>
                <a:latin typeface="Open Sans"/>
                <a:ea typeface="Open Sans"/>
                <a:cs typeface="Open Sans"/>
                <a:sym typeface="Open Sans"/>
              </a:rPr>
              <a:t>Increase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51"/>
                                        </p:tgtEl>
                                        <p:attrNameLst>
                                          <p:attrName>style.visibility</p:attrName>
                                        </p:attrNameLst>
                                      </p:cBhvr>
                                      <p:to>
                                        <p:strVal val="visible"/>
                                      </p:to>
                                    </p:set>
                                    <p:animEffect filter="fade" transition="in">
                                      <p:cBhvr>
                                        <p:cTn dur="1000"/>
                                        <p:tgtEl>
                                          <p:spTgt spid="1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2"/>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decrease</a:t>
            </a:r>
            <a:endParaRPr>
              <a:latin typeface="Open Sans"/>
              <a:ea typeface="Open Sans"/>
              <a:cs typeface="Open Sans"/>
              <a:sym typeface="Open Sans"/>
            </a:endParaRPr>
          </a:p>
        </p:txBody>
      </p:sp>
      <p:sp>
        <p:nvSpPr>
          <p:cNvPr id="162" name="Google Shape;162;p22"/>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New computers, new software, or new machinery could all make it easier to supply more products.</a:t>
            </a:r>
            <a:endParaRPr>
              <a:latin typeface="Open Sans"/>
              <a:ea typeface="Open Sans"/>
              <a:cs typeface="Open Sans"/>
              <a:sym typeface="Open Sans"/>
            </a:endParaRPr>
          </a:p>
        </p:txBody>
      </p:sp>
      <p:sp>
        <p:nvSpPr>
          <p:cNvPr id="163" name="Google Shape;163;p22"/>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improves</a:t>
            </a:r>
            <a:endParaRPr>
              <a:latin typeface="Open Sans"/>
              <a:ea typeface="Open Sans"/>
              <a:cs typeface="Open Sans"/>
              <a:sym typeface="Open Sans"/>
            </a:endParaRPr>
          </a:p>
        </p:txBody>
      </p:sp>
      <p:grpSp>
        <p:nvGrpSpPr>
          <p:cNvPr id="164" name="Google Shape;164;p22"/>
          <p:cNvGrpSpPr/>
          <p:nvPr/>
        </p:nvGrpSpPr>
        <p:grpSpPr>
          <a:xfrm>
            <a:off x="5715000" y="1600200"/>
            <a:ext cx="2332327" cy="1782586"/>
            <a:chOff x="1161" y="2164"/>
            <a:chExt cx="9600" cy="9780"/>
          </a:xfrm>
        </p:grpSpPr>
        <p:sp>
          <p:nvSpPr>
            <p:cNvPr id="165" name="Google Shape;165;p22"/>
            <p:cNvSpPr/>
            <p:nvPr/>
          </p:nvSpPr>
          <p:spPr>
            <a:xfrm flipH="1" rot="10800000">
              <a:off x="4581" y="7218"/>
              <a:ext cx="2700" cy="1998"/>
            </a:xfrm>
            <a:custGeom>
              <a:rect b="b" l="l" r="r" t="t"/>
              <a:pathLst>
                <a:path extrusionOk="0" h="21600" w="21600">
                  <a:moveTo>
                    <a:pt x="0" y="0"/>
                  </a:moveTo>
                  <a:lnTo>
                    <a:pt x="5400" y="21600"/>
                  </a:lnTo>
                  <a:lnTo>
                    <a:pt x="16200" y="21600"/>
                  </a:lnTo>
                  <a:lnTo>
                    <a:pt x="21600" y="0"/>
                  </a:lnTo>
                  <a:lnTo>
                    <a:pt x="0" y="0"/>
                  </a:lnTo>
                  <a:close/>
                </a:path>
              </a:pathLst>
            </a:custGeom>
            <a:gradFill>
              <a:gsLst>
                <a:gs pos="0">
                  <a:srgbClr val="767676"/>
                </a:gs>
                <a:gs pos="100000">
                  <a:srgbClr val="FFFFFF"/>
                </a:gs>
              </a:gsLst>
              <a:lin ang="5400012" scaled="0"/>
            </a:gradFill>
            <a:ln cap="flat" cmpd="sng" w="9525">
              <a:solidFill>
                <a:srgbClr val="000000"/>
              </a:solidFill>
              <a:prstDash val="solid"/>
              <a:miter lim="524288"/>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66" name="Google Shape;166;p22"/>
            <p:cNvSpPr/>
            <p:nvPr/>
          </p:nvSpPr>
          <p:spPr>
            <a:xfrm>
              <a:off x="5481" y="7924"/>
              <a:ext cx="3960" cy="1800"/>
            </a:xfrm>
            <a:custGeom>
              <a:rect b="b" l="l" r="r" t="t"/>
              <a:pathLst>
                <a:path extrusionOk="0" h="1800" w="3960">
                  <a:moveTo>
                    <a:pt x="0" y="1800"/>
                  </a:moveTo>
                  <a:cubicBezTo>
                    <a:pt x="330" y="1665"/>
                    <a:pt x="660" y="1530"/>
                    <a:pt x="1260" y="1440"/>
                  </a:cubicBezTo>
                  <a:cubicBezTo>
                    <a:pt x="1860" y="1350"/>
                    <a:pt x="3240" y="1350"/>
                    <a:pt x="3600" y="1260"/>
                  </a:cubicBezTo>
                  <a:cubicBezTo>
                    <a:pt x="3960" y="1170"/>
                    <a:pt x="3780" y="930"/>
                    <a:pt x="3420" y="900"/>
                  </a:cubicBezTo>
                  <a:cubicBezTo>
                    <a:pt x="3060" y="870"/>
                    <a:pt x="1800" y="1110"/>
                    <a:pt x="1440" y="1080"/>
                  </a:cubicBezTo>
                  <a:cubicBezTo>
                    <a:pt x="1080" y="1050"/>
                    <a:pt x="1170" y="810"/>
                    <a:pt x="1260" y="720"/>
                  </a:cubicBezTo>
                  <a:cubicBezTo>
                    <a:pt x="1350" y="630"/>
                    <a:pt x="1860" y="660"/>
                    <a:pt x="1980" y="540"/>
                  </a:cubicBezTo>
                  <a:cubicBezTo>
                    <a:pt x="2100" y="420"/>
                    <a:pt x="2040" y="210"/>
                    <a:pt x="1980" y="0"/>
                  </a:cubicBezTo>
                </a:path>
              </a:pathLst>
            </a:custGeom>
            <a:noFill/>
            <a:ln cap="flat" cmpd="sng" w="285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67" name="Google Shape;167;p22"/>
            <p:cNvSpPr/>
            <p:nvPr/>
          </p:nvSpPr>
          <p:spPr>
            <a:xfrm>
              <a:off x="1161" y="2164"/>
              <a:ext cx="9600" cy="6000"/>
            </a:xfrm>
            <a:prstGeom prst="roundRect">
              <a:avLst>
                <a:gd fmla="val 16667" name="adj"/>
              </a:avLst>
            </a:prstGeom>
            <a:solidFill>
              <a:srgbClr val="C0C0C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68" name="Google Shape;168;p22"/>
            <p:cNvSpPr/>
            <p:nvPr/>
          </p:nvSpPr>
          <p:spPr>
            <a:xfrm>
              <a:off x="1161" y="2164"/>
              <a:ext cx="9600" cy="5100"/>
            </a:xfrm>
            <a:prstGeom prst="roundRect">
              <a:avLst>
                <a:gd fmla="val 16667"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69" name="Google Shape;169;p22"/>
            <p:cNvSpPr txBox="1"/>
            <p:nvPr/>
          </p:nvSpPr>
          <p:spPr>
            <a:xfrm>
              <a:off x="1701" y="2524"/>
              <a:ext cx="8400" cy="4200"/>
            </a:xfrm>
            <a:prstGeom prst="rect">
              <a:avLst/>
            </a:prstGeom>
            <a:solidFill>
              <a:srgbClr val="99CC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0" name="Google Shape;170;p22"/>
            <p:cNvSpPr/>
            <p:nvPr/>
          </p:nvSpPr>
          <p:spPr>
            <a:xfrm>
              <a:off x="1161" y="9544"/>
              <a:ext cx="9600" cy="2400"/>
            </a:xfrm>
            <a:prstGeom prst="roundRect">
              <a:avLst>
                <a:gd fmla="val 16667" name="adj"/>
              </a:avLst>
            </a:prstGeom>
            <a:solidFill>
              <a:srgbClr val="E9E9E9"/>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1" name="Google Shape;171;p22"/>
            <p:cNvSpPr/>
            <p:nvPr/>
          </p:nvSpPr>
          <p:spPr>
            <a:xfrm>
              <a:off x="152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2" name="Google Shape;172;p22"/>
            <p:cNvSpPr/>
            <p:nvPr/>
          </p:nvSpPr>
          <p:spPr>
            <a:xfrm>
              <a:off x="206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3" name="Google Shape;173;p22"/>
            <p:cNvSpPr/>
            <p:nvPr/>
          </p:nvSpPr>
          <p:spPr>
            <a:xfrm>
              <a:off x="260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4" name="Google Shape;174;p22"/>
            <p:cNvSpPr/>
            <p:nvPr/>
          </p:nvSpPr>
          <p:spPr>
            <a:xfrm>
              <a:off x="314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5" name="Google Shape;175;p22"/>
            <p:cNvSpPr/>
            <p:nvPr/>
          </p:nvSpPr>
          <p:spPr>
            <a:xfrm>
              <a:off x="368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6" name="Google Shape;176;p22"/>
            <p:cNvSpPr/>
            <p:nvPr/>
          </p:nvSpPr>
          <p:spPr>
            <a:xfrm>
              <a:off x="422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7" name="Google Shape;177;p22"/>
            <p:cNvSpPr/>
            <p:nvPr/>
          </p:nvSpPr>
          <p:spPr>
            <a:xfrm>
              <a:off x="476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8" name="Google Shape;178;p22"/>
            <p:cNvSpPr/>
            <p:nvPr/>
          </p:nvSpPr>
          <p:spPr>
            <a:xfrm>
              <a:off x="530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79" name="Google Shape;179;p22"/>
            <p:cNvSpPr/>
            <p:nvPr/>
          </p:nvSpPr>
          <p:spPr>
            <a:xfrm>
              <a:off x="584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0" name="Google Shape;180;p22"/>
            <p:cNvSpPr/>
            <p:nvPr/>
          </p:nvSpPr>
          <p:spPr>
            <a:xfrm>
              <a:off x="638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1" name="Google Shape;181;p22"/>
            <p:cNvSpPr/>
            <p:nvPr/>
          </p:nvSpPr>
          <p:spPr>
            <a:xfrm>
              <a:off x="692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2" name="Google Shape;182;p22"/>
            <p:cNvSpPr/>
            <p:nvPr/>
          </p:nvSpPr>
          <p:spPr>
            <a:xfrm>
              <a:off x="746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3" name="Google Shape;183;p22"/>
            <p:cNvSpPr/>
            <p:nvPr/>
          </p:nvSpPr>
          <p:spPr>
            <a:xfrm>
              <a:off x="176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4" name="Google Shape;184;p22"/>
            <p:cNvSpPr/>
            <p:nvPr/>
          </p:nvSpPr>
          <p:spPr>
            <a:xfrm>
              <a:off x="242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5" name="Google Shape;185;p22"/>
            <p:cNvSpPr/>
            <p:nvPr/>
          </p:nvSpPr>
          <p:spPr>
            <a:xfrm>
              <a:off x="314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6" name="Google Shape;186;p22"/>
            <p:cNvSpPr/>
            <p:nvPr/>
          </p:nvSpPr>
          <p:spPr>
            <a:xfrm>
              <a:off x="386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7" name="Google Shape;187;p22"/>
            <p:cNvSpPr/>
            <p:nvPr/>
          </p:nvSpPr>
          <p:spPr>
            <a:xfrm>
              <a:off x="458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8" name="Google Shape;188;p22"/>
            <p:cNvSpPr/>
            <p:nvPr/>
          </p:nvSpPr>
          <p:spPr>
            <a:xfrm>
              <a:off x="530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89" name="Google Shape;189;p22"/>
            <p:cNvSpPr/>
            <p:nvPr/>
          </p:nvSpPr>
          <p:spPr>
            <a:xfrm>
              <a:off x="602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0" name="Google Shape;190;p22"/>
            <p:cNvSpPr/>
            <p:nvPr/>
          </p:nvSpPr>
          <p:spPr>
            <a:xfrm>
              <a:off x="674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1" name="Google Shape;191;p22"/>
            <p:cNvSpPr/>
            <p:nvPr/>
          </p:nvSpPr>
          <p:spPr>
            <a:xfrm>
              <a:off x="728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2" name="Google Shape;192;p22"/>
            <p:cNvSpPr/>
            <p:nvPr/>
          </p:nvSpPr>
          <p:spPr>
            <a:xfrm>
              <a:off x="134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3" name="Google Shape;193;p22"/>
            <p:cNvSpPr/>
            <p:nvPr/>
          </p:nvSpPr>
          <p:spPr>
            <a:xfrm>
              <a:off x="188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4" name="Google Shape;194;p22"/>
            <p:cNvSpPr/>
            <p:nvPr/>
          </p:nvSpPr>
          <p:spPr>
            <a:xfrm>
              <a:off x="242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5" name="Google Shape;195;p22"/>
            <p:cNvSpPr/>
            <p:nvPr/>
          </p:nvSpPr>
          <p:spPr>
            <a:xfrm>
              <a:off x="296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6" name="Google Shape;196;p22"/>
            <p:cNvSpPr/>
            <p:nvPr/>
          </p:nvSpPr>
          <p:spPr>
            <a:xfrm>
              <a:off x="350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7" name="Google Shape;197;p22"/>
            <p:cNvSpPr/>
            <p:nvPr/>
          </p:nvSpPr>
          <p:spPr>
            <a:xfrm>
              <a:off x="404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8" name="Google Shape;198;p22"/>
            <p:cNvSpPr/>
            <p:nvPr/>
          </p:nvSpPr>
          <p:spPr>
            <a:xfrm>
              <a:off x="458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199" name="Google Shape;199;p22"/>
            <p:cNvSpPr/>
            <p:nvPr/>
          </p:nvSpPr>
          <p:spPr>
            <a:xfrm>
              <a:off x="512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0" name="Google Shape;200;p22"/>
            <p:cNvSpPr/>
            <p:nvPr/>
          </p:nvSpPr>
          <p:spPr>
            <a:xfrm>
              <a:off x="566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1" name="Google Shape;201;p22"/>
            <p:cNvSpPr/>
            <p:nvPr/>
          </p:nvSpPr>
          <p:spPr>
            <a:xfrm>
              <a:off x="620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2" name="Google Shape;202;p22"/>
            <p:cNvSpPr/>
            <p:nvPr/>
          </p:nvSpPr>
          <p:spPr>
            <a:xfrm>
              <a:off x="674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3" name="Google Shape;203;p22"/>
            <p:cNvSpPr/>
            <p:nvPr/>
          </p:nvSpPr>
          <p:spPr>
            <a:xfrm>
              <a:off x="728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4" name="Google Shape;204;p22"/>
            <p:cNvSpPr/>
            <p:nvPr/>
          </p:nvSpPr>
          <p:spPr>
            <a:xfrm>
              <a:off x="152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5" name="Google Shape;205;p22"/>
            <p:cNvSpPr/>
            <p:nvPr/>
          </p:nvSpPr>
          <p:spPr>
            <a:xfrm>
              <a:off x="206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6" name="Google Shape;206;p22"/>
            <p:cNvSpPr/>
            <p:nvPr/>
          </p:nvSpPr>
          <p:spPr>
            <a:xfrm>
              <a:off x="260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7" name="Google Shape;207;p22"/>
            <p:cNvSpPr/>
            <p:nvPr/>
          </p:nvSpPr>
          <p:spPr>
            <a:xfrm>
              <a:off x="3141" y="11344"/>
              <a:ext cx="30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8" name="Google Shape;208;p22"/>
            <p:cNvSpPr/>
            <p:nvPr/>
          </p:nvSpPr>
          <p:spPr>
            <a:xfrm>
              <a:off x="638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09" name="Google Shape;209;p22"/>
            <p:cNvSpPr/>
            <p:nvPr/>
          </p:nvSpPr>
          <p:spPr>
            <a:xfrm>
              <a:off x="692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0" name="Google Shape;210;p22"/>
            <p:cNvSpPr/>
            <p:nvPr/>
          </p:nvSpPr>
          <p:spPr>
            <a:xfrm>
              <a:off x="746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1" name="Google Shape;211;p22"/>
            <p:cNvSpPr/>
            <p:nvPr/>
          </p:nvSpPr>
          <p:spPr>
            <a:xfrm>
              <a:off x="998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2" name="Google Shape;212;p22"/>
            <p:cNvSpPr/>
            <p:nvPr/>
          </p:nvSpPr>
          <p:spPr>
            <a:xfrm>
              <a:off x="998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3" name="Google Shape;213;p22"/>
            <p:cNvSpPr/>
            <p:nvPr/>
          </p:nvSpPr>
          <p:spPr>
            <a:xfrm>
              <a:off x="998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4" name="Google Shape;214;p22"/>
            <p:cNvSpPr/>
            <p:nvPr/>
          </p:nvSpPr>
          <p:spPr>
            <a:xfrm>
              <a:off x="998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5" name="Google Shape;215;p22"/>
            <p:cNvSpPr/>
            <p:nvPr/>
          </p:nvSpPr>
          <p:spPr>
            <a:xfrm>
              <a:off x="944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6" name="Google Shape;216;p22"/>
            <p:cNvSpPr/>
            <p:nvPr/>
          </p:nvSpPr>
          <p:spPr>
            <a:xfrm>
              <a:off x="944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7" name="Google Shape;217;p22"/>
            <p:cNvSpPr/>
            <p:nvPr/>
          </p:nvSpPr>
          <p:spPr>
            <a:xfrm>
              <a:off x="944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8" name="Google Shape;218;p22"/>
            <p:cNvSpPr/>
            <p:nvPr/>
          </p:nvSpPr>
          <p:spPr>
            <a:xfrm>
              <a:off x="944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19" name="Google Shape;219;p22"/>
            <p:cNvSpPr/>
            <p:nvPr/>
          </p:nvSpPr>
          <p:spPr>
            <a:xfrm>
              <a:off x="8901" y="972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20" name="Google Shape;220;p22"/>
            <p:cNvSpPr/>
            <p:nvPr/>
          </p:nvSpPr>
          <p:spPr>
            <a:xfrm>
              <a:off x="8901" y="1026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21" name="Google Shape;221;p22"/>
            <p:cNvSpPr/>
            <p:nvPr/>
          </p:nvSpPr>
          <p:spPr>
            <a:xfrm>
              <a:off x="8901" y="1080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22" name="Google Shape;222;p22"/>
            <p:cNvSpPr/>
            <p:nvPr/>
          </p:nvSpPr>
          <p:spPr>
            <a:xfrm>
              <a:off x="8901" y="11344"/>
              <a:ext cx="300" cy="300"/>
            </a:xfrm>
            <a:prstGeom prst="roundRect">
              <a:avLst>
                <a:gd fmla="val 16667" name="adj"/>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223" name="Google Shape;223;p22"/>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008000"/>
                </a:solidFill>
                <a:latin typeface="Open Sans"/>
                <a:ea typeface="Open Sans"/>
                <a:cs typeface="Open Sans"/>
                <a:sym typeface="Open Sans"/>
              </a:rPr>
              <a:t>Increase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62"/>
                                        </p:tgtEl>
                                        <p:attrNameLst>
                                          <p:attrName>style.visibility</p:attrName>
                                        </p:attrNameLst>
                                      </p:cBhvr>
                                      <p:to>
                                        <p:strVal val="visible"/>
                                      </p:to>
                                    </p:set>
                                    <p:animEffect filter="fade" transition="in">
                                      <p:cBhvr>
                                        <p:cTn dur="1000"/>
                                        <p:tgtEl>
                                          <p:spTgt spid="1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3"/>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decrease</a:t>
            </a:r>
            <a:endParaRPr>
              <a:latin typeface="Open Sans"/>
              <a:ea typeface="Open Sans"/>
              <a:cs typeface="Open Sans"/>
              <a:sym typeface="Open Sans"/>
            </a:endParaRPr>
          </a:p>
        </p:txBody>
      </p:sp>
      <p:sp>
        <p:nvSpPr>
          <p:cNvPr id="230" name="Google Shape;230;p23"/>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An economy that is expanding is always a good sign for suppliers.  New homes are an indicator of good things in the future.</a:t>
            </a:r>
            <a:endParaRPr>
              <a:latin typeface="Open Sans"/>
              <a:ea typeface="Open Sans"/>
              <a:cs typeface="Open Sans"/>
              <a:sym typeface="Open Sans"/>
            </a:endParaRPr>
          </a:p>
        </p:txBody>
      </p:sp>
      <p:sp>
        <p:nvSpPr>
          <p:cNvPr id="231" name="Google Shape;231;p23"/>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improves</a:t>
            </a:r>
            <a:endParaRPr>
              <a:latin typeface="Open Sans"/>
              <a:ea typeface="Open Sans"/>
              <a:cs typeface="Open Sans"/>
              <a:sym typeface="Open Sans"/>
            </a:endParaRPr>
          </a:p>
        </p:txBody>
      </p:sp>
      <p:sp>
        <p:nvSpPr>
          <p:cNvPr id="232" name="Google Shape;232;p23"/>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good things in the future</a:t>
            </a:r>
            <a:endParaRPr>
              <a:latin typeface="Open Sans"/>
              <a:ea typeface="Open Sans"/>
              <a:cs typeface="Open Sans"/>
              <a:sym typeface="Open Sans"/>
            </a:endParaRPr>
          </a:p>
        </p:txBody>
      </p:sp>
      <p:pic>
        <p:nvPicPr>
          <p:cNvPr descr="Untitled1" id="233" name="Google Shape;233;p23"/>
          <p:cNvPicPr preferRelativeResize="0"/>
          <p:nvPr/>
        </p:nvPicPr>
        <p:blipFill rotWithShape="1">
          <a:blip r:embed="rId3">
            <a:alphaModFix/>
          </a:blip>
          <a:srcRect b="0" l="0" r="0" t="0"/>
          <a:stretch/>
        </p:blipFill>
        <p:spPr>
          <a:xfrm>
            <a:off x="5257800" y="1278731"/>
            <a:ext cx="2400301" cy="2093119"/>
          </a:xfrm>
          <a:prstGeom prst="rect">
            <a:avLst/>
          </a:prstGeom>
          <a:noFill/>
          <a:ln>
            <a:noFill/>
          </a:ln>
        </p:spPr>
      </p:pic>
      <p:sp>
        <p:nvSpPr>
          <p:cNvPr id="234" name="Google Shape;234;p23"/>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008000"/>
                </a:solidFill>
                <a:latin typeface="Open Sans"/>
                <a:ea typeface="Open Sans"/>
                <a:cs typeface="Open Sans"/>
                <a:sym typeface="Open Sans"/>
              </a:rPr>
              <a:t>Increase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1000"/>
                                        <p:tgtEl>
                                          <p:spTgt spid="232"/>
                                        </p:tgtEl>
                                      </p:cBhvr>
                                    </p:animEffect>
                                  </p:childTnLst>
                                </p:cTn>
                              </p:par>
                            </p:childTnLst>
                          </p:cTn>
                        </p:par>
                        <p:par>
                          <p:cTn fill="hold">
                            <p:stCondLst>
                              <p:cond delay="1000"/>
                            </p:stCondLst>
                            <p:childTnLst>
                              <p:par>
                                <p:cTn fill="hold" nodeType="afterEffect" presetClass="entr" presetID="10" presetSubtype="0">
                                  <p:stCondLst>
                                    <p:cond delay="1000"/>
                                  </p:stCondLst>
                                  <p:childTnLst>
                                    <p:set>
                                      <p:cBhvr>
                                        <p:cTn dur="1" fill="hold">
                                          <p:stCondLst>
                                            <p:cond delay="0"/>
                                          </p:stCondLst>
                                        </p:cTn>
                                        <p:tgtEl>
                                          <p:spTgt spid="233"/>
                                        </p:tgtEl>
                                        <p:attrNameLst>
                                          <p:attrName>style.visibility</p:attrName>
                                        </p:attrNameLst>
                                      </p:cBhvr>
                                      <p:to>
                                        <p:strVal val="visible"/>
                                      </p:to>
                                    </p:set>
                                    <p:animEffect filter="fade" transition="in">
                                      <p:cBhvr>
                                        <p:cTn dur="2000"/>
                                        <p:tgtEl>
                                          <p:spTgt spid="233"/>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1000"/>
                                        <p:tgtEl>
                                          <p:spTgt spid="2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4"/>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decrease</a:t>
            </a:r>
            <a:endParaRPr>
              <a:latin typeface="Open Sans"/>
              <a:ea typeface="Open Sans"/>
              <a:cs typeface="Open Sans"/>
              <a:sym typeface="Open Sans"/>
            </a:endParaRPr>
          </a:p>
        </p:txBody>
      </p:sp>
      <p:sp>
        <p:nvSpPr>
          <p:cNvPr id="241" name="Google Shape;241;p24"/>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This means that a new business is entering the market, or a business already in the market is opening new facilities.</a:t>
            </a:r>
            <a:endParaRPr>
              <a:latin typeface="Open Sans"/>
              <a:ea typeface="Open Sans"/>
              <a:cs typeface="Open Sans"/>
              <a:sym typeface="Open Sans"/>
            </a:endParaRPr>
          </a:p>
        </p:txBody>
      </p:sp>
      <p:sp>
        <p:nvSpPr>
          <p:cNvPr id="242" name="Google Shape;242;p24"/>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improves</a:t>
            </a:r>
            <a:endParaRPr>
              <a:latin typeface="Open Sans"/>
              <a:ea typeface="Open Sans"/>
              <a:cs typeface="Open Sans"/>
              <a:sym typeface="Open Sans"/>
            </a:endParaRPr>
          </a:p>
        </p:txBody>
      </p:sp>
      <p:sp>
        <p:nvSpPr>
          <p:cNvPr id="243" name="Google Shape;243;p24"/>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good things in the future</a:t>
            </a:r>
            <a:endParaRPr>
              <a:latin typeface="Open Sans"/>
              <a:ea typeface="Open Sans"/>
              <a:cs typeface="Open Sans"/>
              <a:sym typeface="Open Sans"/>
            </a:endParaRPr>
          </a:p>
        </p:txBody>
      </p:sp>
      <p:sp>
        <p:nvSpPr>
          <p:cNvPr id="244" name="Google Shape;244;p24"/>
          <p:cNvSpPr txBox="1"/>
          <p:nvPr/>
        </p:nvSpPr>
        <p:spPr>
          <a:xfrm>
            <a:off x="381000" y="27312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4) More sellers enter the market</a:t>
            </a:r>
            <a:endParaRPr>
              <a:latin typeface="Open Sans"/>
              <a:ea typeface="Open Sans"/>
              <a:cs typeface="Open Sans"/>
              <a:sym typeface="Open Sans"/>
            </a:endParaRPr>
          </a:p>
        </p:txBody>
      </p:sp>
      <p:grpSp>
        <p:nvGrpSpPr>
          <p:cNvPr id="245" name="Google Shape;245;p24"/>
          <p:cNvGrpSpPr/>
          <p:nvPr/>
        </p:nvGrpSpPr>
        <p:grpSpPr>
          <a:xfrm>
            <a:off x="4876800" y="1795463"/>
            <a:ext cx="3985172" cy="1537097"/>
            <a:chOff x="981" y="3244"/>
            <a:chExt cx="10500" cy="5400"/>
          </a:xfrm>
        </p:grpSpPr>
        <p:sp>
          <p:nvSpPr>
            <p:cNvPr id="246" name="Google Shape;246;p24"/>
            <p:cNvSpPr txBox="1"/>
            <p:nvPr/>
          </p:nvSpPr>
          <p:spPr>
            <a:xfrm>
              <a:off x="981" y="3244"/>
              <a:ext cx="10500" cy="5400"/>
            </a:xfrm>
            <a:prstGeom prst="rect">
              <a:avLst/>
            </a:prstGeom>
            <a:solidFill>
              <a:srgbClr val="666699"/>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7" name="Google Shape;247;p24"/>
            <p:cNvSpPr txBox="1"/>
            <p:nvPr/>
          </p:nvSpPr>
          <p:spPr>
            <a:xfrm>
              <a:off x="4941" y="5944"/>
              <a:ext cx="1200" cy="27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8" name="Google Shape;248;p24"/>
            <p:cNvSpPr txBox="1"/>
            <p:nvPr/>
          </p:nvSpPr>
          <p:spPr>
            <a:xfrm>
              <a:off x="6201" y="5944"/>
              <a:ext cx="1200" cy="27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49" name="Google Shape;249;p24"/>
            <p:cNvSpPr/>
            <p:nvPr/>
          </p:nvSpPr>
          <p:spPr>
            <a:xfrm>
              <a:off x="6021" y="7204"/>
              <a:ext cx="1" cy="360"/>
            </a:xfrm>
            <a:custGeom>
              <a:rect b="b" l="l" r="r" t="t"/>
              <a:pathLst>
                <a:path extrusionOk="0" h="360" w="1">
                  <a:moveTo>
                    <a:pt x="0" y="0"/>
                  </a:moveTo>
                  <a:cubicBezTo>
                    <a:pt x="0" y="0"/>
                    <a:pt x="0" y="180"/>
                    <a:pt x="0" y="360"/>
                  </a:cubicBezTo>
                </a:path>
              </a:pathLst>
            </a:custGeom>
            <a:noFill/>
            <a:ln cap="flat" cmpd="sng" w="254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0" name="Google Shape;250;p24"/>
            <p:cNvSpPr/>
            <p:nvPr/>
          </p:nvSpPr>
          <p:spPr>
            <a:xfrm>
              <a:off x="6380" y="7204"/>
              <a:ext cx="1" cy="360"/>
            </a:xfrm>
            <a:custGeom>
              <a:rect b="b" l="l" r="r" t="t"/>
              <a:pathLst>
                <a:path extrusionOk="0" h="360" w="1">
                  <a:moveTo>
                    <a:pt x="0" y="0"/>
                  </a:moveTo>
                  <a:cubicBezTo>
                    <a:pt x="0" y="0"/>
                    <a:pt x="0" y="180"/>
                    <a:pt x="0" y="360"/>
                  </a:cubicBezTo>
                </a:path>
              </a:pathLst>
            </a:custGeom>
            <a:noFill/>
            <a:ln cap="flat" cmpd="sng" w="254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1" name="Google Shape;251;p24"/>
            <p:cNvSpPr txBox="1"/>
            <p:nvPr/>
          </p:nvSpPr>
          <p:spPr>
            <a:xfrm>
              <a:off x="7821" y="5944"/>
              <a:ext cx="1200" cy="2400"/>
            </a:xfrm>
            <a:prstGeom prst="rect">
              <a:avLst/>
            </a:prstGeom>
            <a:gradFill>
              <a:gsLst>
                <a:gs pos="0">
                  <a:srgbClr val="EBEBEB"/>
                </a:gs>
                <a:gs pos="100000">
                  <a:srgbClr val="FFFFFF"/>
                </a:gs>
              </a:gsLst>
              <a:lin ang="10800025" scaled="0"/>
            </a:gra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2" name="Google Shape;252;p24"/>
            <p:cNvSpPr txBox="1"/>
            <p:nvPr/>
          </p:nvSpPr>
          <p:spPr>
            <a:xfrm>
              <a:off x="8901" y="5944"/>
              <a:ext cx="1200" cy="2400"/>
            </a:xfrm>
            <a:prstGeom prst="rect">
              <a:avLst/>
            </a:prstGeom>
            <a:gradFill>
              <a:gsLst>
                <a:gs pos="0">
                  <a:srgbClr val="EBEBEB"/>
                </a:gs>
                <a:gs pos="100000">
                  <a:srgbClr val="FFFFFF"/>
                </a:gs>
              </a:gsLst>
              <a:lin ang="10800025" scaled="0"/>
            </a:gra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3" name="Google Shape;253;p24"/>
            <p:cNvSpPr txBox="1"/>
            <p:nvPr/>
          </p:nvSpPr>
          <p:spPr>
            <a:xfrm>
              <a:off x="9981" y="5944"/>
              <a:ext cx="1200" cy="2400"/>
            </a:xfrm>
            <a:prstGeom prst="rect">
              <a:avLst/>
            </a:prstGeom>
            <a:gradFill>
              <a:gsLst>
                <a:gs pos="0">
                  <a:srgbClr val="EBEBEB"/>
                </a:gs>
                <a:gs pos="100000">
                  <a:srgbClr val="FFFFFF"/>
                </a:gs>
              </a:gsLst>
              <a:lin ang="10800025" scaled="0"/>
            </a:gra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4" name="Google Shape;254;p24"/>
            <p:cNvSpPr txBox="1"/>
            <p:nvPr/>
          </p:nvSpPr>
          <p:spPr>
            <a:xfrm>
              <a:off x="1341" y="5944"/>
              <a:ext cx="1200" cy="2400"/>
            </a:xfrm>
            <a:prstGeom prst="rect">
              <a:avLst/>
            </a:prstGeom>
            <a:gradFill>
              <a:gsLst>
                <a:gs pos="0">
                  <a:srgbClr val="EBEBEB"/>
                </a:gs>
                <a:gs pos="100000">
                  <a:srgbClr val="FFFFFF"/>
                </a:gs>
              </a:gsLst>
              <a:lin ang="10800025" scaled="0"/>
            </a:gra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5" name="Google Shape;255;p24"/>
            <p:cNvSpPr txBox="1"/>
            <p:nvPr/>
          </p:nvSpPr>
          <p:spPr>
            <a:xfrm>
              <a:off x="2421" y="5944"/>
              <a:ext cx="1200" cy="2400"/>
            </a:xfrm>
            <a:prstGeom prst="rect">
              <a:avLst/>
            </a:prstGeom>
            <a:gradFill>
              <a:gsLst>
                <a:gs pos="0">
                  <a:srgbClr val="EBEBEB"/>
                </a:gs>
                <a:gs pos="100000">
                  <a:srgbClr val="FFFFFF"/>
                </a:gs>
              </a:gsLst>
              <a:lin ang="10800025" scaled="0"/>
            </a:gra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6" name="Google Shape;256;p24"/>
            <p:cNvSpPr txBox="1"/>
            <p:nvPr/>
          </p:nvSpPr>
          <p:spPr>
            <a:xfrm>
              <a:off x="3501" y="5944"/>
              <a:ext cx="1200" cy="2400"/>
            </a:xfrm>
            <a:prstGeom prst="rect">
              <a:avLst/>
            </a:prstGeom>
            <a:gradFill>
              <a:gsLst>
                <a:gs pos="0">
                  <a:srgbClr val="EBEBEB"/>
                </a:gs>
                <a:gs pos="100000">
                  <a:srgbClr val="FFFFFF"/>
                </a:gs>
              </a:gsLst>
              <a:lin ang="10800025" scaled="0"/>
            </a:gra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7" name="Google Shape;257;p24"/>
            <p:cNvSpPr/>
            <p:nvPr/>
          </p:nvSpPr>
          <p:spPr>
            <a:xfrm>
              <a:off x="1161" y="3424"/>
              <a:ext cx="10200" cy="1500"/>
            </a:xfrm>
            <a:prstGeom prst="ellipseRibbon">
              <a:avLst>
                <a:gd fmla="val 3031" name="adj1"/>
                <a:gd fmla="val 50000" name="adj2"/>
                <a:gd fmla="val 12500" name="adj3"/>
              </a:avLst>
            </a:prstGeom>
            <a:solidFill>
              <a:srgbClr val="FF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58" name="Google Shape;258;p24"/>
            <p:cNvSpPr/>
            <p:nvPr/>
          </p:nvSpPr>
          <p:spPr>
            <a:xfrm>
              <a:off x="3241" y="3944"/>
              <a:ext cx="5838" cy="1021"/>
            </a:xfrm>
            <a:prstGeom prst="rect">
              <a:avLst/>
            </a:prstGeom>
          </p:spPr>
          <p:txBody>
            <a:bodyPr>
              <a:prstTxWarp prst="textPlain"/>
            </a:bodyPr>
            <a:lstStyle/>
            <a:p>
              <a:pPr lvl="0" algn="ctr"/>
              <a:r>
                <a:rPr b="0" i="0">
                  <a:ln cap="flat" cmpd="sng" w="9525">
                    <a:solidFill>
                      <a:srgbClr val="000000"/>
                    </a:solidFill>
                    <a:prstDash val="solid"/>
                    <a:miter lim="800000"/>
                    <a:headEnd len="sm" w="sm" type="none"/>
                    <a:tailEnd len="sm" w="sm" type="none"/>
                  </a:ln>
                  <a:solidFill>
                    <a:srgbClr val="FFFFFF"/>
                  </a:solidFill>
                  <a:latin typeface="Arial Black"/>
                </a:rPr>
                <a:t>Grand Opening </a:t>
              </a:r>
            </a:p>
          </p:txBody>
        </p:sp>
      </p:grpSp>
      <p:sp>
        <p:nvSpPr>
          <p:cNvPr id="259" name="Google Shape;259;p24"/>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008000"/>
                </a:solidFill>
                <a:latin typeface="Open Sans"/>
                <a:ea typeface="Open Sans"/>
                <a:cs typeface="Open Sans"/>
                <a:sym typeface="Open Sans"/>
              </a:rPr>
              <a:t>Increase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44"/>
                                        </p:tgtEl>
                                        <p:attrNameLst>
                                          <p:attrName>style.visibility</p:attrName>
                                        </p:attrNameLst>
                                      </p:cBhvr>
                                      <p:to>
                                        <p:strVal val="visible"/>
                                      </p:to>
                                    </p:set>
                                    <p:animEffect filter="fade" transition="in">
                                      <p:cBhvr>
                                        <p:cTn dur="1000"/>
                                        <p:tgtEl>
                                          <p:spTgt spid="244"/>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5"/>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decrease</a:t>
            </a:r>
            <a:endParaRPr>
              <a:latin typeface="Open Sans"/>
              <a:ea typeface="Open Sans"/>
              <a:cs typeface="Open Sans"/>
              <a:sym typeface="Open Sans"/>
            </a:endParaRPr>
          </a:p>
        </p:txBody>
      </p:sp>
      <p:sp>
        <p:nvSpPr>
          <p:cNvPr id="266" name="Google Shape;266;p25"/>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If related markets are doing poorly, suppliers will focus more attention on the current market.</a:t>
            </a:r>
            <a:endParaRPr>
              <a:latin typeface="Open Sans"/>
              <a:ea typeface="Open Sans"/>
              <a:cs typeface="Open Sans"/>
              <a:sym typeface="Open Sans"/>
            </a:endParaRPr>
          </a:p>
        </p:txBody>
      </p:sp>
      <p:sp>
        <p:nvSpPr>
          <p:cNvPr id="267" name="Google Shape;267;p25"/>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improves</a:t>
            </a:r>
            <a:endParaRPr>
              <a:latin typeface="Open Sans"/>
              <a:ea typeface="Open Sans"/>
              <a:cs typeface="Open Sans"/>
              <a:sym typeface="Open Sans"/>
            </a:endParaRPr>
          </a:p>
        </p:txBody>
      </p:sp>
      <p:sp>
        <p:nvSpPr>
          <p:cNvPr id="268" name="Google Shape;268;p25"/>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good things in the future</a:t>
            </a:r>
            <a:endParaRPr>
              <a:latin typeface="Open Sans"/>
              <a:ea typeface="Open Sans"/>
              <a:cs typeface="Open Sans"/>
              <a:sym typeface="Open Sans"/>
            </a:endParaRPr>
          </a:p>
        </p:txBody>
      </p:sp>
      <p:sp>
        <p:nvSpPr>
          <p:cNvPr id="269" name="Google Shape;269;p25"/>
          <p:cNvSpPr txBox="1"/>
          <p:nvPr/>
        </p:nvSpPr>
        <p:spPr>
          <a:xfrm>
            <a:off x="381000" y="27312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4) More sellers enter the market</a:t>
            </a:r>
            <a:endParaRPr>
              <a:latin typeface="Open Sans"/>
              <a:ea typeface="Open Sans"/>
              <a:cs typeface="Open Sans"/>
              <a:sym typeface="Open Sans"/>
            </a:endParaRPr>
          </a:p>
        </p:txBody>
      </p:sp>
      <p:sp>
        <p:nvSpPr>
          <p:cNvPr id="270" name="Google Shape;270;p25"/>
          <p:cNvSpPr txBox="1"/>
          <p:nvPr/>
        </p:nvSpPr>
        <p:spPr>
          <a:xfrm>
            <a:off x="381000" y="313134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5) Opportunities in different markets are bad</a:t>
            </a:r>
            <a:endParaRPr>
              <a:latin typeface="Open Sans"/>
              <a:ea typeface="Open Sans"/>
              <a:cs typeface="Open Sans"/>
              <a:sym typeface="Open Sans"/>
            </a:endParaRPr>
          </a:p>
        </p:txBody>
      </p:sp>
      <p:grpSp>
        <p:nvGrpSpPr>
          <p:cNvPr id="271" name="Google Shape;271;p25"/>
          <p:cNvGrpSpPr/>
          <p:nvPr/>
        </p:nvGrpSpPr>
        <p:grpSpPr>
          <a:xfrm>
            <a:off x="5562600" y="1485900"/>
            <a:ext cx="2486187" cy="1843938"/>
            <a:chOff x="621" y="1264"/>
            <a:chExt cx="10500" cy="10384"/>
          </a:xfrm>
        </p:grpSpPr>
        <p:sp>
          <p:nvSpPr>
            <p:cNvPr id="272" name="Google Shape;272;p25"/>
            <p:cNvSpPr/>
            <p:nvPr/>
          </p:nvSpPr>
          <p:spPr>
            <a:xfrm flipH="1">
              <a:off x="5973" y="6488"/>
              <a:ext cx="300" cy="4200"/>
            </a:xfrm>
            <a:prstGeom prst="roundRect">
              <a:avLst>
                <a:gd fmla="val 16667"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3" name="Google Shape;273;p25"/>
            <p:cNvSpPr/>
            <p:nvPr/>
          </p:nvSpPr>
          <p:spPr>
            <a:xfrm>
              <a:off x="9242" y="7609"/>
              <a:ext cx="300" cy="4179"/>
            </a:xfrm>
            <a:prstGeom prst="roundRect">
              <a:avLst>
                <a:gd fmla="val 16667"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4" name="Google Shape;274;p25"/>
            <p:cNvSpPr/>
            <p:nvPr/>
          </p:nvSpPr>
          <p:spPr>
            <a:xfrm flipH="1">
              <a:off x="2320" y="7609"/>
              <a:ext cx="300" cy="4179"/>
            </a:xfrm>
            <a:prstGeom prst="roundRect">
              <a:avLst>
                <a:gd fmla="val 16667"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5" name="Google Shape;275;p25"/>
            <p:cNvSpPr txBox="1"/>
            <p:nvPr/>
          </p:nvSpPr>
          <p:spPr>
            <a:xfrm>
              <a:off x="981" y="1444"/>
              <a:ext cx="9900" cy="6600"/>
            </a:xfrm>
            <a:prstGeom prst="rect">
              <a:avLst/>
            </a:prstGeom>
            <a:solidFill>
              <a:srgbClr val="99CC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6" name="Google Shape;276;p25"/>
            <p:cNvSpPr/>
            <p:nvPr/>
          </p:nvSpPr>
          <p:spPr>
            <a:xfrm>
              <a:off x="621" y="7744"/>
              <a:ext cx="10500" cy="300"/>
            </a:xfrm>
            <a:prstGeom prst="roundRect">
              <a:avLst>
                <a:gd fmla="val 10800"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77" name="Google Shape;277;p25"/>
            <p:cNvSpPr/>
            <p:nvPr/>
          </p:nvSpPr>
          <p:spPr>
            <a:xfrm>
              <a:off x="621" y="1264"/>
              <a:ext cx="10500" cy="300"/>
            </a:xfrm>
            <a:prstGeom prst="roundRect">
              <a:avLst>
                <a:gd fmla="val 10800"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278" name="Google Shape;278;p25"/>
            <p:cNvGrpSpPr/>
            <p:nvPr/>
          </p:nvGrpSpPr>
          <p:grpSpPr>
            <a:xfrm>
              <a:off x="1881" y="1984"/>
              <a:ext cx="8100" cy="900"/>
              <a:chOff x="1881" y="1984"/>
              <a:chExt cx="8100" cy="900"/>
            </a:xfrm>
          </p:grpSpPr>
          <p:sp>
            <p:nvSpPr>
              <p:cNvPr id="279" name="Google Shape;279;p25"/>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0" name="Google Shape;280;p25"/>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1" name="Google Shape;281;p25"/>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2" name="Google Shape;282;p25"/>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3" name="Google Shape;283;p25"/>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4" name="Google Shape;284;p25"/>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5" name="Google Shape;285;p25"/>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6" name="Google Shape;286;p25"/>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87" name="Google Shape;287;p25"/>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88" name="Google Shape;288;p25"/>
            <p:cNvGrpSpPr/>
            <p:nvPr/>
          </p:nvGrpSpPr>
          <p:grpSpPr>
            <a:xfrm>
              <a:off x="1881" y="2884"/>
              <a:ext cx="8100" cy="900"/>
              <a:chOff x="1881" y="1984"/>
              <a:chExt cx="8100" cy="900"/>
            </a:xfrm>
          </p:grpSpPr>
          <p:sp>
            <p:nvSpPr>
              <p:cNvPr id="289" name="Google Shape;289;p25"/>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0" name="Google Shape;290;p25"/>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1" name="Google Shape;291;p25"/>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2" name="Google Shape;292;p25"/>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3" name="Google Shape;293;p25"/>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4" name="Google Shape;294;p25"/>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5" name="Google Shape;295;p25"/>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6" name="Google Shape;296;p25"/>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297" name="Google Shape;297;p25"/>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298" name="Google Shape;298;p25"/>
            <p:cNvGrpSpPr/>
            <p:nvPr/>
          </p:nvGrpSpPr>
          <p:grpSpPr>
            <a:xfrm>
              <a:off x="1881" y="3784"/>
              <a:ext cx="8100" cy="900"/>
              <a:chOff x="1881" y="1984"/>
              <a:chExt cx="8100" cy="900"/>
            </a:xfrm>
          </p:grpSpPr>
          <p:sp>
            <p:nvSpPr>
              <p:cNvPr id="299" name="Google Shape;299;p25"/>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0" name="Google Shape;300;p25"/>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1" name="Google Shape;301;p25"/>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2" name="Google Shape;302;p25"/>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3" name="Google Shape;303;p25"/>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4" name="Google Shape;304;p25"/>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5" name="Google Shape;305;p25"/>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6" name="Google Shape;306;p25"/>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07" name="Google Shape;307;p25"/>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308" name="Google Shape;308;p25"/>
            <p:cNvGrpSpPr/>
            <p:nvPr/>
          </p:nvGrpSpPr>
          <p:grpSpPr>
            <a:xfrm>
              <a:off x="1881" y="4684"/>
              <a:ext cx="8100" cy="900"/>
              <a:chOff x="1881" y="1984"/>
              <a:chExt cx="8100" cy="900"/>
            </a:xfrm>
          </p:grpSpPr>
          <p:sp>
            <p:nvSpPr>
              <p:cNvPr id="309" name="Google Shape;309;p25"/>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0" name="Google Shape;310;p25"/>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1" name="Google Shape;311;p25"/>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2" name="Google Shape;312;p25"/>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3" name="Google Shape;313;p25"/>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4" name="Google Shape;314;p25"/>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5" name="Google Shape;315;p25"/>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6" name="Google Shape;316;p25"/>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17" name="Google Shape;317;p25"/>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318" name="Google Shape;318;p25"/>
            <p:cNvGrpSpPr/>
            <p:nvPr/>
          </p:nvGrpSpPr>
          <p:grpSpPr>
            <a:xfrm>
              <a:off x="1881" y="5584"/>
              <a:ext cx="8100" cy="900"/>
              <a:chOff x="1881" y="1984"/>
              <a:chExt cx="8100" cy="900"/>
            </a:xfrm>
          </p:grpSpPr>
          <p:sp>
            <p:nvSpPr>
              <p:cNvPr id="319" name="Google Shape;319;p25"/>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0" name="Google Shape;320;p25"/>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1" name="Google Shape;321;p25"/>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2" name="Google Shape;322;p25"/>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3" name="Google Shape;323;p25"/>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4" name="Google Shape;324;p25"/>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5" name="Google Shape;325;p25"/>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6" name="Google Shape;326;p25"/>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27" name="Google Shape;327;p25"/>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328" name="Google Shape;328;p25"/>
            <p:cNvGrpSpPr/>
            <p:nvPr/>
          </p:nvGrpSpPr>
          <p:grpSpPr>
            <a:xfrm>
              <a:off x="1881" y="6484"/>
              <a:ext cx="8100" cy="900"/>
              <a:chOff x="1881" y="1984"/>
              <a:chExt cx="8100" cy="900"/>
            </a:xfrm>
          </p:grpSpPr>
          <p:sp>
            <p:nvSpPr>
              <p:cNvPr id="329" name="Google Shape;329;p25"/>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0" name="Google Shape;330;p25"/>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1" name="Google Shape;331;p25"/>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2" name="Google Shape;332;p25"/>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3" name="Google Shape;333;p25"/>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4" name="Google Shape;334;p25"/>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5" name="Google Shape;335;p25"/>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6" name="Google Shape;336;p25"/>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37" name="Google Shape;337;p25"/>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338" name="Google Shape;338;p25"/>
            <p:cNvSpPr/>
            <p:nvPr/>
          </p:nvSpPr>
          <p:spPr>
            <a:xfrm>
              <a:off x="2061" y="2524"/>
              <a:ext cx="7560" cy="4320"/>
            </a:xfrm>
            <a:custGeom>
              <a:rect b="b" l="l" r="r" t="t"/>
              <a:pathLst>
                <a:path extrusionOk="0" h="4320" w="7560">
                  <a:moveTo>
                    <a:pt x="0" y="720"/>
                  </a:moveTo>
                  <a:lnTo>
                    <a:pt x="360" y="1080"/>
                  </a:lnTo>
                  <a:lnTo>
                    <a:pt x="1080" y="540"/>
                  </a:lnTo>
                  <a:lnTo>
                    <a:pt x="1620" y="1440"/>
                  </a:lnTo>
                  <a:lnTo>
                    <a:pt x="3060" y="360"/>
                  </a:lnTo>
                  <a:lnTo>
                    <a:pt x="3780" y="1440"/>
                  </a:lnTo>
                  <a:lnTo>
                    <a:pt x="4140" y="1080"/>
                  </a:lnTo>
                  <a:lnTo>
                    <a:pt x="6739" y="3908"/>
                  </a:lnTo>
                  <a:lnTo>
                    <a:pt x="6480" y="4140"/>
                  </a:lnTo>
                  <a:lnTo>
                    <a:pt x="7560" y="4320"/>
                  </a:lnTo>
                  <a:lnTo>
                    <a:pt x="7283" y="3540"/>
                  </a:lnTo>
                  <a:lnTo>
                    <a:pt x="7027" y="3700"/>
                  </a:lnTo>
                  <a:lnTo>
                    <a:pt x="4140" y="540"/>
                  </a:lnTo>
                  <a:lnTo>
                    <a:pt x="3780" y="900"/>
                  </a:lnTo>
                  <a:lnTo>
                    <a:pt x="3240" y="0"/>
                  </a:lnTo>
                  <a:lnTo>
                    <a:pt x="1800" y="900"/>
                  </a:lnTo>
                  <a:lnTo>
                    <a:pt x="1080" y="180"/>
                  </a:lnTo>
                  <a:lnTo>
                    <a:pt x="360" y="720"/>
                  </a:lnTo>
                  <a:lnTo>
                    <a:pt x="0" y="360"/>
                  </a:lnTo>
                  <a:lnTo>
                    <a:pt x="0" y="720"/>
                  </a:lnTo>
                  <a:close/>
                </a:path>
              </a:pathLst>
            </a:custGeom>
            <a:solidFill>
              <a:srgbClr val="FF0000"/>
            </a:solidFill>
            <a:ln cap="flat" cmpd="sng" w="254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339" name="Google Shape;339;p25"/>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008000"/>
                </a:solidFill>
                <a:latin typeface="Open Sans"/>
                <a:ea typeface="Open Sans"/>
                <a:cs typeface="Open Sans"/>
                <a:sym typeface="Open Sans"/>
              </a:rPr>
              <a:t>Increase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1000"/>
                                        <p:tgtEl>
                                          <p:spTgt spid="2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26"/>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decrease</a:t>
            </a:r>
            <a:endParaRPr>
              <a:latin typeface="Open Sans"/>
              <a:ea typeface="Open Sans"/>
              <a:cs typeface="Open Sans"/>
              <a:sym typeface="Open Sans"/>
            </a:endParaRPr>
          </a:p>
        </p:txBody>
      </p:sp>
      <p:sp>
        <p:nvSpPr>
          <p:cNvPr id="346" name="Google Shape;346;p26"/>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Such events might include plenty of sunshine and rain for crops, or the restoration of peace in a war zone.</a:t>
            </a:r>
            <a:endParaRPr>
              <a:latin typeface="Open Sans"/>
              <a:ea typeface="Open Sans"/>
              <a:cs typeface="Open Sans"/>
              <a:sym typeface="Open Sans"/>
            </a:endParaRPr>
          </a:p>
        </p:txBody>
      </p:sp>
      <p:sp>
        <p:nvSpPr>
          <p:cNvPr id="347" name="Google Shape;347;p26"/>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improves</a:t>
            </a:r>
            <a:endParaRPr>
              <a:latin typeface="Open Sans"/>
              <a:ea typeface="Open Sans"/>
              <a:cs typeface="Open Sans"/>
              <a:sym typeface="Open Sans"/>
            </a:endParaRPr>
          </a:p>
        </p:txBody>
      </p:sp>
      <p:sp>
        <p:nvSpPr>
          <p:cNvPr id="348" name="Google Shape;348;p26"/>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good things in the future</a:t>
            </a:r>
            <a:endParaRPr>
              <a:latin typeface="Open Sans"/>
              <a:ea typeface="Open Sans"/>
              <a:cs typeface="Open Sans"/>
              <a:sym typeface="Open Sans"/>
            </a:endParaRPr>
          </a:p>
        </p:txBody>
      </p:sp>
      <p:sp>
        <p:nvSpPr>
          <p:cNvPr id="349" name="Google Shape;349;p26"/>
          <p:cNvSpPr txBox="1"/>
          <p:nvPr/>
        </p:nvSpPr>
        <p:spPr>
          <a:xfrm>
            <a:off x="381000" y="27312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4) More sellers enter the market</a:t>
            </a:r>
            <a:endParaRPr>
              <a:latin typeface="Open Sans"/>
              <a:ea typeface="Open Sans"/>
              <a:cs typeface="Open Sans"/>
              <a:sym typeface="Open Sans"/>
            </a:endParaRPr>
          </a:p>
        </p:txBody>
      </p:sp>
      <p:sp>
        <p:nvSpPr>
          <p:cNvPr id="350" name="Google Shape;350;p26"/>
          <p:cNvSpPr txBox="1"/>
          <p:nvPr/>
        </p:nvSpPr>
        <p:spPr>
          <a:xfrm>
            <a:off x="381000" y="313134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5) Opportunities in different markets are bad</a:t>
            </a:r>
            <a:endParaRPr>
              <a:latin typeface="Open Sans"/>
              <a:ea typeface="Open Sans"/>
              <a:cs typeface="Open Sans"/>
              <a:sym typeface="Open Sans"/>
            </a:endParaRPr>
          </a:p>
        </p:txBody>
      </p:sp>
      <p:sp>
        <p:nvSpPr>
          <p:cNvPr id="351" name="Google Shape;351;p26"/>
          <p:cNvSpPr txBox="1"/>
          <p:nvPr/>
        </p:nvSpPr>
        <p:spPr>
          <a:xfrm>
            <a:off x="381000" y="37599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6) Favorable natural events</a:t>
            </a:r>
            <a:endParaRPr>
              <a:latin typeface="Open Sans"/>
              <a:ea typeface="Open Sans"/>
              <a:cs typeface="Open Sans"/>
              <a:sym typeface="Open Sans"/>
            </a:endParaRPr>
          </a:p>
        </p:txBody>
      </p:sp>
      <p:grpSp>
        <p:nvGrpSpPr>
          <p:cNvPr id="352" name="Google Shape;352;p26"/>
          <p:cNvGrpSpPr/>
          <p:nvPr/>
        </p:nvGrpSpPr>
        <p:grpSpPr>
          <a:xfrm>
            <a:off x="5468209" y="1350710"/>
            <a:ext cx="2743200" cy="1950350"/>
            <a:chOff x="1233" y="1624"/>
            <a:chExt cx="9048" cy="8580"/>
          </a:xfrm>
        </p:grpSpPr>
        <p:sp>
          <p:nvSpPr>
            <p:cNvPr id="353" name="Google Shape;353;p26"/>
            <p:cNvSpPr/>
            <p:nvPr/>
          </p:nvSpPr>
          <p:spPr>
            <a:xfrm>
              <a:off x="3141" y="3244"/>
              <a:ext cx="5700" cy="5700"/>
            </a:xfrm>
            <a:prstGeom prst="ellipse">
              <a:avLst/>
            </a:prstGeom>
            <a:gradFill>
              <a:gsLst>
                <a:gs pos="0">
                  <a:srgbClr val="E5E500"/>
                </a:gs>
                <a:gs pos="100000">
                  <a:srgbClr val="FFFF00"/>
                </a:gs>
              </a:gsLst>
              <a:lin ang="13500032" scaled="0"/>
            </a:gradFill>
            <a:ln cap="flat" cmpd="sng" w="38100">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cxnSp>
          <p:nvCxnSpPr>
            <p:cNvPr id="354" name="Google Shape;354;p26"/>
            <p:cNvCxnSpPr/>
            <p:nvPr/>
          </p:nvCxnSpPr>
          <p:spPr>
            <a:xfrm rot="10800000">
              <a:off x="3081" y="2820"/>
              <a:ext cx="600" cy="600"/>
            </a:xfrm>
            <a:prstGeom prst="straightConnector1">
              <a:avLst/>
            </a:prstGeom>
            <a:noFill/>
            <a:ln cap="flat" cmpd="sng" w="38100">
              <a:solidFill>
                <a:srgbClr val="000000"/>
              </a:solidFill>
              <a:prstDash val="solid"/>
              <a:miter lim="800000"/>
              <a:headEnd len="med" w="med" type="none"/>
              <a:tailEnd len="med" w="med" type="none"/>
            </a:ln>
          </p:spPr>
        </p:cxnSp>
        <p:cxnSp>
          <p:nvCxnSpPr>
            <p:cNvPr id="355" name="Google Shape;355;p26"/>
            <p:cNvCxnSpPr/>
            <p:nvPr/>
          </p:nvCxnSpPr>
          <p:spPr>
            <a:xfrm rot="10800000">
              <a:off x="4461" y="2464"/>
              <a:ext cx="300" cy="600"/>
            </a:xfrm>
            <a:prstGeom prst="straightConnector1">
              <a:avLst/>
            </a:prstGeom>
            <a:noFill/>
            <a:ln cap="flat" cmpd="sng" w="38100">
              <a:solidFill>
                <a:srgbClr val="000000"/>
              </a:solidFill>
              <a:prstDash val="solid"/>
              <a:miter lim="800000"/>
              <a:headEnd len="med" w="med" type="none"/>
              <a:tailEnd len="med" w="med" type="none"/>
            </a:ln>
          </p:spPr>
        </p:cxnSp>
        <p:cxnSp>
          <p:nvCxnSpPr>
            <p:cNvPr id="356" name="Google Shape;356;p26"/>
            <p:cNvCxnSpPr/>
            <p:nvPr/>
          </p:nvCxnSpPr>
          <p:spPr>
            <a:xfrm flipH="1" rot="10800000">
              <a:off x="6201" y="1684"/>
              <a:ext cx="300" cy="1200"/>
            </a:xfrm>
            <a:prstGeom prst="straightConnector1">
              <a:avLst/>
            </a:prstGeom>
            <a:noFill/>
            <a:ln cap="flat" cmpd="sng" w="38100">
              <a:solidFill>
                <a:srgbClr val="000000"/>
              </a:solidFill>
              <a:prstDash val="solid"/>
              <a:miter lim="800000"/>
              <a:headEnd len="med" w="med" type="none"/>
              <a:tailEnd len="med" w="med" type="none"/>
            </a:ln>
          </p:spPr>
        </p:cxnSp>
        <p:cxnSp>
          <p:nvCxnSpPr>
            <p:cNvPr id="357" name="Google Shape;357;p26"/>
            <p:cNvCxnSpPr/>
            <p:nvPr/>
          </p:nvCxnSpPr>
          <p:spPr>
            <a:xfrm flipH="1" rot="10800000">
              <a:off x="7461" y="2644"/>
              <a:ext cx="300" cy="600"/>
            </a:xfrm>
            <a:prstGeom prst="straightConnector1">
              <a:avLst/>
            </a:prstGeom>
            <a:noFill/>
            <a:ln cap="flat" cmpd="sng" w="38100">
              <a:solidFill>
                <a:srgbClr val="000000"/>
              </a:solidFill>
              <a:prstDash val="solid"/>
              <a:miter lim="800000"/>
              <a:headEnd len="med" w="med" type="none"/>
              <a:tailEnd len="med" w="med" type="none"/>
            </a:ln>
          </p:spPr>
        </p:cxnSp>
        <p:cxnSp>
          <p:nvCxnSpPr>
            <p:cNvPr id="358" name="Google Shape;358;p26"/>
            <p:cNvCxnSpPr/>
            <p:nvPr/>
          </p:nvCxnSpPr>
          <p:spPr>
            <a:xfrm flipH="1" rot="10800000">
              <a:off x="8541" y="3244"/>
              <a:ext cx="1200" cy="900"/>
            </a:xfrm>
            <a:prstGeom prst="straightConnector1">
              <a:avLst/>
            </a:prstGeom>
            <a:noFill/>
            <a:ln cap="flat" cmpd="sng" w="38100">
              <a:solidFill>
                <a:srgbClr val="000000"/>
              </a:solidFill>
              <a:prstDash val="solid"/>
              <a:miter lim="800000"/>
              <a:headEnd len="med" w="med" type="none"/>
              <a:tailEnd len="med" w="med" type="none"/>
            </a:ln>
          </p:spPr>
        </p:cxnSp>
        <p:cxnSp>
          <p:nvCxnSpPr>
            <p:cNvPr id="359" name="Google Shape;359;p26"/>
            <p:cNvCxnSpPr/>
            <p:nvPr/>
          </p:nvCxnSpPr>
          <p:spPr>
            <a:xfrm flipH="1" rot="10800000">
              <a:off x="9081" y="4744"/>
              <a:ext cx="600" cy="300"/>
            </a:xfrm>
            <a:prstGeom prst="straightConnector1">
              <a:avLst/>
            </a:prstGeom>
            <a:noFill/>
            <a:ln cap="flat" cmpd="sng" w="38100">
              <a:solidFill>
                <a:srgbClr val="000000"/>
              </a:solidFill>
              <a:prstDash val="solid"/>
              <a:miter lim="800000"/>
              <a:headEnd len="med" w="med" type="none"/>
              <a:tailEnd len="med" w="med" type="none"/>
            </a:ln>
          </p:spPr>
        </p:cxnSp>
        <p:cxnSp>
          <p:nvCxnSpPr>
            <p:cNvPr id="360" name="Google Shape;360;p26"/>
            <p:cNvCxnSpPr/>
            <p:nvPr/>
          </p:nvCxnSpPr>
          <p:spPr>
            <a:xfrm>
              <a:off x="9081" y="6304"/>
              <a:ext cx="1200" cy="300"/>
            </a:xfrm>
            <a:prstGeom prst="straightConnector1">
              <a:avLst/>
            </a:prstGeom>
            <a:noFill/>
            <a:ln cap="flat" cmpd="sng" w="38100">
              <a:solidFill>
                <a:srgbClr val="000000"/>
              </a:solidFill>
              <a:prstDash val="solid"/>
              <a:miter lim="800000"/>
              <a:headEnd len="med" w="med" type="none"/>
              <a:tailEnd len="med" w="med" type="none"/>
            </a:ln>
          </p:spPr>
        </p:cxnSp>
        <p:cxnSp>
          <p:nvCxnSpPr>
            <p:cNvPr id="361" name="Google Shape;361;p26"/>
            <p:cNvCxnSpPr/>
            <p:nvPr/>
          </p:nvCxnSpPr>
          <p:spPr>
            <a:xfrm>
              <a:off x="8721" y="7384"/>
              <a:ext cx="600" cy="300"/>
            </a:xfrm>
            <a:prstGeom prst="straightConnector1">
              <a:avLst/>
            </a:prstGeom>
            <a:noFill/>
            <a:ln cap="flat" cmpd="sng" w="38100">
              <a:solidFill>
                <a:srgbClr val="000000"/>
              </a:solidFill>
              <a:prstDash val="solid"/>
              <a:miter lim="800000"/>
              <a:headEnd len="med" w="med" type="none"/>
              <a:tailEnd len="med" w="med" type="none"/>
            </a:ln>
          </p:spPr>
        </p:cxnSp>
        <p:cxnSp>
          <p:nvCxnSpPr>
            <p:cNvPr id="362" name="Google Shape;362;p26"/>
            <p:cNvCxnSpPr/>
            <p:nvPr/>
          </p:nvCxnSpPr>
          <p:spPr>
            <a:xfrm>
              <a:off x="8001" y="8464"/>
              <a:ext cx="1200" cy="900"/>
            </a:xfrm>
            <a:prstGeom prst="straightConnector1">
              <a:avLst/>
            </a:prstGeom>
            <a:noFill/>
            <a:ln cap="flat" cmpd="sng" w="38100">
              <a:solidFill>
                <a:srgbClr val="000000"/>
              </a:solidFill>
              <a:prstDash val="solid"/>
              <a:miter lim="800000"/>
              <a:headEnd len="med" w="med" type="none"/>
              <a:tailEnd len="med" w="med" type="none"/>
            </a:ln>
          </p:spPr>
        </p:cxnSp>
        <p:cxnSp>
          <p:nvCxnSpPr>
            <p:cNvPr id="363" name="Google Shape;363;p26"/>
            <p:cNvCxnSpPr/>
            <p:nvPr/>
          </p:nvCxnSpPr>
          <p:spPr>
            <a:xfrm>
              <a:off x="6741" y="9004"/>
              <a:ext cx="300" cy="600"/>
            </a:xfrm>
            <a:prstGeom prst="straightConnector1">
              <a:avLst/>
            </a:prstGeom>
            <a:noFill/>
            <a:ln cap="flat" cmpd="sng" w="38100">
              <a:solidFill>
                <a:srgbClr val="000000"/>
              </a:solidFill>
              <a:prstDash val="solid"/>
              <a:miter lim="800000"/>
              <a:headEnd len="med" w="med" type="none"/>
              <a:tailEnd len="med" w="med" type="none"/>
            </a:ln>
          </p:spPr>
        </p:cxnSp>
        <p:cxnSp>
          <p:nvCxnSpPr>
            <p:cNvPr id="364" name="Google Shape;364;p26"/>
            <p:cNvCxnSpPr/>
            <p:nvPr/>
          </p:nvCxnSpPr>
          <p:spPr>
            <a:xfrm flipH="1">
              <a:off x="5361" y="9004"/>
              <a:ext cx="300" cy="1200"/>
            </a:xfrm>
            <a:prstGeom prst="straightConnector1">
              <a:avLst/>
            </a:prstGeom>
            <a:noFill/>
            <a:ln cap="flat" cmpd="sng" w="38100">
              <a:solidFill>
                <a:srgbClr val="000000"/>
              </a:solidFill>
              <a:prstDash val="solid"/>
              <a:miter lim="800000"/>
              <a:headEnd len="med" w="med" type="none"/>
              <a:tailEnd len="med" w="med" type="none"/>
            </a:ln>
          </p:spPr>
        </p:cxnSp>
        <p:cxnSp>
          <p:nvCxnSpPr>
            <p:cNvPr id="365" name="Google Shape;365;p26"/>
            <p:cNvCxnSpPr/>
            <p:nvPr/>
          </p:nvCxnSpPr>
          <p:spPr>
            <a:xfrm flipH="1">
              <a:off x="3801" y="8824"/>
              <a:ext cx="600" cy="600"/>
            </a:xfrm>
            <a:prstGeom prst="straightConnector1">
              <a:avLst/>
            </a:prstGeom>
            <a:noFill/>
            <a:ln cap="flat" cmpd="sng" w="38100">
              <a:solidFill>
                <a:srgbClr val="000000"/>
              </a:solidFill>
              <a:prstDash val="solid"/>
              <a:miter lim="800000"/>
              <a:headEnd len="med" w="med" type="none"/>
              <a:tailEnd len="med" w="med" type="none"/>
            </a:ln>
          </p:spPr>
        </p:cxnSp>
        <p:cxnSp>
          <p:nvCxnSpPr>
            <p:cNvPr id="366" name="Google Shape;366;p26"/>
            <p:cNvCxnSpPr/>
            <p:nvPr/>
          </p:nvCxnSpPr>
          <p:spPr>
            <a:xfrm flipH="1">
              <a:off x="2301" y="8104"/>
              <a:ext cx="1200" cy="900"/>
            </a:xfrm>
            <a:prstGeom prst="straightConnector1">
              <a:avLst/>
            </a:prstGeom>
            <a:noFill/>
            <a:ln cap="flat" cmpd="sng" w="38100">
              <a:solidFill>
                <a:srgbClr val="000000"/>
              </a:solidFill>
              <a:prstDash val="solid"/>
              <a:miter lim="800000"/>
              <a:headEnd len="med" w="med" type="none"/>
              <a:tailEnd len="med" w="med" type="none"/>
            </a:ln>
          </p:spPr>
        </p:cxnSp>
        <p:cxnSp>
          <p:nvCxnSpPr>
            <p:cNvPr id="367" name="Google Shape;367;p26"/>
            <p:cNvCxnSpPr/>
            <p:nvPr/>
          </p:nvCxnSpPr>
          <p:spPr>
            <a:xfrm flipH="1">
              <a:off x="2181" y="7204"/>
              <a:ext cx="600" cy="300"/>
            </a:xfrm>
            <a:prstGeom prst="straightConnector1">
              <a:avLst/>
            </a:prstGeom>
            <a:noFill/>
            <a:ln cap="flat" cmpd="sng" w="38100">
              <a:solidFill>
                <a:srgbClr val="000000"/>
              </a:solidFill>
              <a:prstDash val="solid"/>
              <a:miter lim="800000"/>
              <a:headEnd len="med" w="med" type="none"/>
              <a:tailEnd len="med" w="med" type="none"/>
            </a:ln>
          </p:spPr>
        </p:cxnSp>
        <p:cxnSp>
          <p:nvCxnSpPr>
            <p:cNvPr id="368" name="Google Shape;368;p26"/>
            <p:cNvCxnSpPr/>
            <p:nvPr/>
          </p:nvCxnSpPr>
          <p:spPr>
            <a:xfrm rot="10800000">
              <a:off x="1281" y="5764"/>
              <a:ext cx="1500" cy="0"/>
            </a:xfrm>
            <a:prstGeom prst="straightConnector1">
              <a:avLst/>
            </a:prstGeom>
            <a:noFill/>
            <a:ln cap="flat" cmpd="sng" w="38100">
              <a:solidFill>
                <a:srgbClr val="000000"/>
              </a:solidFill>
              <a:prstDash val="solid"/>
              <a:miter lim="800000"/>
              <a:headEnd len="med" w="med" type="none"/>
              <a:tailEnd len="med" w="med" type="none"/>
            </a:ln>
          </p:spPr>
        </p:cxnSp>
        <p:cxnSp>
          <p:nvCxnSpPr>
            <p:cNvPr id="369" name="Google Shape;369;p26"/>
            <p:cNvCxnSpPr/>
            <p:nvPr/>
          </p:nvCxnSpPr>
          <p:spPr>
            <a:xfrm rot="10800000">
              <a:off x="2361" y="4384"/>
              <a:ext cx="600" cy="300"/>
            </a:xfrm>
            <a:prstGeom prst="straightConnector1">
              <a:avLst/>
            </a:prstGeom>
            <a:noFill/>
            <a:ln cap="flat" cmpd="sng" w="38100">
              <a:solidFill>
                <a:srgbClr val="000000"/>
              </a:solidFill>
              <a:prstDash val="solid"/>
              <a:miter lim="800000"/>
              <a:headEnd len="med" w="med" type="none"/>
              <a:tailEnd len="med" w="med" type="none"/>
            </a:ln>
          </p:spPr>
        </p:cxnSp>
        <p:cxnSp>
          <p:nvCxnSpPr>
            <p:cNvPr id="370" name="Google Shape;370;p26"/>
            <p:cNvCxnSpPr/>
            <p:nvPr/>
          </p:nvCxnSpPr>
          <p:spPr>
            <a:xfrm rot="10800000">
              <a:off x="3033" y="2760"/>
              <a:ext cx="600" cy="600"/>
            </a:xfrm>
            <a:prstGeom prst="straightConnector1">
              <a:avLst/>
            </a:prstGeom>
            <a:noFill/>
            <a:ln cap="flat" cmpd="sng" w="38100">
              <a:solidFill>
                <a:srgbClr val="FFFF00"/>
              </a:solidFill>
              <a:prstDash val="solid"/>
              <a:miter lim="800000"/>
              <a:headEnd len="med" w="med" type="none"/>
              <a:tailEnd len="med" w="med" type="none"/>
            </a:ln>
          </p:spPr>
        </p:cxnSp>
        <p:cxnSp>
          <p:nvCxnSpPr>
            <p:cNvPr id="371" name="Google Shape;371;p26"/>
            <p:cNvCxnSpPr/>
            <p:nvPr/>
          </p:nvCxnSpPr>
          <p:spPr>
            <a:xfrm rot="10800000">
              <a:off x="4413" y="2404"/>
              <a:ext cx="300" cy="600"/>
            </a:xfrm>
            <a:prstGeom prst="straightConnector1">
              <a:avLst/>
            </a:prstGeom>
            <a:noFill/>
            <a:ln cap="flat" cmpd="sng" w="38100">
              <a:solidFill>
                <a:srgbClr val="FFFF00"/>
              </a:solidFill>
              <a:prstDash val="solid"/>
              <a:miter lim="800000"/>
              <a:headEnd len="med" w="med" type="none"/>
              <a:tailEnd len="med" w="med" type="none"/>
            </a:ln>
          </p:spPr>
        </p:cxnSp>
        <p:cxnSp>
          <p:nvCxnSpPr>
            <p:cNvPr id="372" name="Google Shape;372;p26"/>
            <p:cNvCxnSpPr/>
            <p:nvPr/>
          </p:nvCxnSpPr>
          <p:spPr>
            <a:xfrm flipH="1" rot="10800000">
              <a:off x="6153" y="1624"/>
              <a:ext cx="300" cy="1200"/>
            </a:xfrm>
            <a:prstGeom prst="straightConnector1">
              <a:avLst/>
            </a:prstGeom>
            <a:noFill/>
            <a:ln cap="flat" cmpd="sng" w="19050">
              <a:solidFill>
                <a:srgbClr val="FFFF00"/>
              </a:solidFill>
              <a:prstDash val="solid"/>
              <a:miter lim="800000"/>
              <a:headEnd len="med" w="med" type="none"/>
              <a:tailEnd len="med" w="med" type="none"/>
            </a:ln>
          </p:spPr>
        </p:cxnSp>
        <p:cxnSp>
          <p:nvCxnSpPr>
            <p:cNvPr id="373" name="Google Shape;373;p26"/>
            <p:cNvCxnSpPr/>
            <p:nvPr/>
          </p:nvCxnSpPr>
          <p:spPr>
            <a:xfrm flipH="1" rot="10800000">
              <a:off x="7413" y="2584"/>
              <a:ext cx="300" cy="600"/>
            </a:xfrm>
            <a:prstGeom prst="straightConnector1">
              <a:avLst/>
            </a:prstGeom>
            <a:noFill/>
            <a:ln cap="flat" cmpd="sng" w="38100">
              <a:solidFill>
                <a:srgbClr val="FFFF00"/>
              </a:solidFill>
              <a:prstDash val="solid"/>
              <a:miter lim="800000"/>
              <a:headEnd len="med" w="med" type="none"/>
              <a:tailEnd len="med" w="med" type="none"/>
            </a:ln>
          </p:spPr>
        </p:cxnSp>
        <p:cxnSp>
          <p:nvCxnSpPr>
            <p:cNvPr id="374" name="Google Shape;374;p26"/>
            <p:cNvCxnSpPr/>
            <p:nvPr/>
          </p:nvCxnSpPr>
          <p:spPr>
            <a:xfrm flipH="1" rot="10800000">
              <a:off x="8493" y="3184"/>
              <a:ext cx="1200" cy="900"/>
            </a:xfrm>
            <a:prstGeom prst="straightConnector1">
              <a:avLst/>
            </a:prstGeom>
            <a:noFill/>
            <a:ln cap="flat" cmpd="sng" w="38100">
              <a:solidFill>
                <a:srgbClr val="FFFF00"/>
              </a:solidFill>
              <a:prstDash val="solid"/>
              <a:miter lim="800000"/>
              <a:headEnd len="med" w="med" type="none"/>
              <a:tailEnd len="med" w="med" type="none"/>
            </a:ln>
          </p:spPr>
        </p:cxnSp>
        <p:cxnSp>
          <p:nvCxnSpPr>
            <p:cNvPr id="375" name="Google Shape;375;p26"/>
            <p:cNvCxnSpPr/>
            <p:nvPr/>
          </p:nvCxnSpPr>
          <p:spPr>
            <a:xfrm flipH="1" rot="10800000">
              <a:off x="9033" y="4684"/>
              <a:ext cx="600" cy="300"/>
            </a:xfrm>
            <a:prstGeom prst="straightConnector1">
              <a:avLst/>
            </a:prstGeom>
            <a:noFill/>
            <a:ln cap="flat" cmpd="sng" w="38100">
              <a:solidFill>
                <a:srgbClr val="FFFF00"/>
              </a:solidFill>
              <a:prstDash val="solid"/>
              <a:miter lim="800000"/>
              <a:headEnd len="med" w="med" type="none"/>
              <a:tailEnd len="med" w="med" type="none"/>
            </a:ln>
          </p:spPr>
        </p:cxnSp>
        <p:cxnSp>
          <p:nvCxnSpPr>
            <p:cNvPr id="376" name="Google Shape;376;p26"/>
            <p:cNvCxnSpPr/>
            <p:nvPr/>
          </p:nvCxnSpPr>
          <p:spPr>
            <a:xfrm>
              <a:off x="9033" y="6244"/>
              <a:ext cx="1200" cy="300"/>
            </a:xfrm>
            <a:prstGeom prst="straightConnector1">
              <a:avLst/>
            </a:prstGeom>
            <a:noFill/>
            <a:ln cap="flat" cmpd="sng" w="38100">
              <a:solidFill>
                <a:srgbClr val="FFFF00"/>
              </a:solidFill>
              <a:prstDash val="solid"/>
              <a:miter lim="800000"/>
              <a:headEnd len="med" w="med" type="none"/>
              <a:tailEnd len="med" w="med" type="none"/>
            </a:ln>
          </p:spPr>
        </p:cxnSp>
        <p:cxnSp>
          <p:nvCxnSpPr>
            <p:cNvPr id="377" name="Google Shape;377;p26"/>
            <p:cNvCxnSpPr/>
            <p:nvPr/>
          </p:nvCxnSpPr>
          <p:spPr>
            <a:xfrm>
              <a:off x="8673" y="7324"/>
              <a:ext cx="600" cy="300"/>
            </a:xfrm>
            <a:prstGeom prst="straightConnector1">
              <a:avLst/>
            </a:prstGeom>
            <a:noFill/>
            <a:ln cap="flat" cmpd="sng" w="38100">
              <a:solidFill>
                <a:srgbClr val="FFFF00"/>
              </a:solidFill>
              <a:prstDash val="solid"/>
              <a:miter lim="800000"/>
              <a:headEnd len="med" w="med" type="none"/>
              <a:tailEnd len="med" w="med" type="none"/>
            </a:ln>
          </p:spPr>
        </p:cxnSp>
        <p:cxnSp>
          <p:nvCxnSpPr>
            <p:cNvPr id="378" name="Google Shape;378;p26"/>
            <p:cNvCxnSpPr/>
            <p:nvPr/>
          </p:nvCxnSpPr>
          <p:spPr>
            <a:xfrm>
              <a:off x="7953" y="8404"/>
              <a:ext cx="1200" cy="900"/>
            </a:xfrm>
            <a:prstGeom prst="straightConnector1">
              <a:avLst/>
            </a:prstGeom>
            <a:noFill/>
            <a:ln cap="flat" cmpd="sng" w="38100">
              <a:solidFill>
                <a:srgbClr val="FFFF00"/>
              </a:solidFill>
              <a:prstDash val="solid"/>
              <a:miter lim="800000"/>
              <a:headEnd len="med" w="med" type="none"/>
              <a:tailEnd len="med" w="med" type="none"/>
            </a:ln>
          </p:spPr>
        </p:cxnSp>
        <p:cxnSp>
          <p:nvCxnSpPr>
            <p:cNvPr id="379" name="Google Shape;379;p26"/>
            <p:cNvCxnSpPr/>
            <p:nvPr/>
          </p:nvCxnSpPr>
          <p:spPr>
            <a:xfrm>
              <a:off x="6693" y="8944"/>
              <a:ext cx="300" cy="600"/>
            </a:xfrm>
            <a:prstGeom prst="straightConnector1">
              <a:avLst/>
            </a:prstGeom>
            <a:noFill/>
            <a:ln cap="flat" cmpd="sng" w="38100">
              <a:solidFill>
                <a:srgbClr val="FFFF00"/>
              </a:solidFill>
              <a:prstDash val="solid"/>
              <a:miter lim="800000"/>
              <a:headEnd len="med" w="med" type="none"/>
              <a:tailEnd len="med" w="med" type="none"/>
            </a:ln>
          </p:spPr>
        </p:cxnSp>
        <p:cxnSp>
          <p:nvCxnSpPr>
            <p:cNvPr id="380" name="Google Shape;380;p26"/>
            <p:cNvCxnSpPr/>
            <p:nvPr/>
          </p:nvCxnSpPr>
          <p:spPr>
            <a:xfrm flipH="1">
              <a:off x="5313" y="8944"/>
              <a:ext cx="300" cy="1200"/>
            </a:xfrm>
            <a:prstGeom prst="straightConnector1">
              <a:avLst/>
            </a:prstGeom>
            <a:noFill/>
            <a:ln cap="flat" cmpd="sng" w="38100">
              <a:solidFill>
                <a:srgbClr val="FFFF00"/>
              </a:solidFill>
              <a:prstDash val="solid"/>
              <a:miter lim="800000"/>
              <a:headEnd len="med" w="med" type="none"/>
              <a:tailEnd len="med" w="med" type="none"/>
            </a:ln>
          </p:spPr>
        </p:cxnSp>
        <p:cxnSp>
          <p:nvCxnSpPr>
            <p:cNvPr id="381" name="Google Shape;381;p26"/>
            <p:cNvCxnSpPr/>
            <p:nvPr/>
          </p:nvCxnSpPr>
          <p:spPr>
            <a:xfrm flipH="1">
              <a:off x="3753" y="8764"/>
              <a:ext cx="600" cy="600"/>
            </a:xfrm>
            <a:prstGeom prst="straightConnector1">
              <a:avLst/>
            </a:prstGeom>
            <a:noFill/>
            <a:ln cap="flat" cmpd="sng" w="38100">
              <a:solidFill>
                <a:srgbClr val="FFFF00"/>
              </a:solidFill>
              <a:prstDash val="solid"/>
              <a:miter lim="800000"/>
              <a:headEnd len="med" w="med" type="none"/>
              <a:tailEnd len="med" w="med" type="none"/>
            </a:ln>
          </p:spPr>
        </p:cxnSp>
        <p:cxnSp>
          <p:nvCxnSpPr>
            <p:cNvPr id="382" name="Google Shape;382;p26"/>
            <p:cNvCxnSpPr/>
            <p:nvPr/>
          </p:nvCxnSpPr>
          <p:spPr>
            <a:xfrm flipH="1">
              <a:off x="2253" y="8044"/>
              <a:ext cx="1200" cy="900"/>
            </a:xfrm>
            <a:prstGeom prst="straightConnector1">
              <a:avLst/>
            </a:prstGeom>
            <a:noFill/>
            <a:ln cap="flat" cmpd="sng" w="38100">
              <a:solidFill>
                <a:srgbClr val="FFFF00"/>
              </a:solidFill>
              <a:prstDash val="solid"/>
              <a:miter lim="800000"/>
              <a:headEnd len="med" w="med" type="none"/>
              <a:tailEnd len="med" w="med" type="none"/>
            </a:ln>
          </p:spPr>
        </p:cxnSp>
        <p:cxnSp>
          <p:nvCxnSpPr>
            <p:cNvPr id="383" name="Google Shape;383;p26"/>
            <p:cNvCxnSpPr/>
            <p:nvPr/>
          </p:nvCxnSpPr>
          <p:spPr>
            <a:xfrm flipH="1">
              <a:off x="2133" y="7144"/>
              <a:ext cx="600" cy="300"/>
            </a:xfrm>
            <a:prstGeom prst="straightConnector1">
              <a:avLst/>
            </a:prstGeom>
            <a:noFill/>
            <a:ln cap="flat" cmpd="sng" w="38100">
              <a:solidFill>
                <a:srgbClr val="FFFF00"/>
              </a:solidFill>
              <a:prstDash val="solid"/>
              <a:miter lim="800000"/>
              <a:headEnd len="med" w="med" type="none"/>
              <a:tailEnd len="med" w="med" type="none"/>
            </a:ln>
          </p:spPr>
        </p:cxnSp>
        <p:cxnSp>
          <p:nvCxnSpPr>
            <p:cNvPr id="384" name="Google Shape;384;p26"/>
            <p:cNvCxnSpPr/>
            <p:nvPr/>
          </p:nvCxnSpPr>
          <p:spPr>
            <a:xfrm rot="10800000">
              <a:off x="1233" y="5704"/>
              <a:ext cx="1500" cy="0"/>
            </a:xfrm>
            <a:prstGeom prst="straightConnector1">
              <a:avLst/>
            </a:prstGeom>
            <a:noFill/>
            <a:ln cap="flat" cmpd="sng" w="38100">
              <a:solidFill>
                <a:srgbClr val="FFFF00"/>
              </a:solidFill>
              <a:prstDash val="solid"/>
              <a:miter lim="800000"/>
              <a:headEnd len="med" w="med" type="none"/>
              <a:tailEnd len="med" w="med" type="none"/>
            </a:ln>
          </p:spPr>
        </p:cxnSp>
        <p:cxnSp>
          <p:nvCxnSpPr>
            <p:cNvPr id="385" name="Google Shape;385;p26"/>
            <p:cNvCxnSpPr/>
            <p:nvPr/>
          </p:nvCxnSpPr>
          <p:spPr>
            <a:xfrm rot="10800000">
              <a:off x="2313" y="4324"/>
              <a:ext cx="600" cy="300"/>
            </a:xfrm>
            <a:prstGeom prst="straightConnector1">
              <a:avLst/>
            </a:prstGeom>
            <a:noFill/>
            <a:ln cap="flat" cmpd="sng" w="38100">
              <a:solidFill>
                <a:srgbClr val="FFFF00"/>
              </a:solidFill>
              <a:prstDash val="solid"/>
              <a:miter lim="800000"/>
              <a:headEnd len="med" w="med" type="none"/>
              <a:tailEnd len="med" w="med" type="none"/>
            </a:ln>
          </p:spPr>
        </p:cxnSp>
        <p:sp>
          <p:nvSpPr>
            <p:cNvPr id="386" name="Google Shape;386;p26"/>
            <p:cNvSpPr/>
            <p:nvPr/>
          </p:nvSpPr>
          <p:spPr>
            <a:xfrm>
              <a:off x="4041" y="4804"/>
              <a:ext cx="1260" cy="600"/>
            </a:xfrm>
            <a:custGeom>
              <a:rect b="b" l="l" r="r" t="t"/>
              <a:pathLst>
                <a:path extrusionOk="0" h="600" w="1260">
                  <a:moveTo>
                    <a:pt x="0" y="600"/>
                  </a:moveTo>
                  <a:cubicBezTo>
                    <a:pt x="165" y="360"/>
                    <a:pt x="330" y="120"/>
                    <a:pt x="540" y="60"/>
                  </a:cubicBezTo>
                  <a:cubicBezTo>
                    <a:pt x="750" y="0"/>
                    <a:pt x="1005" y="120"/>
                    <a:pt x="1260" y="240"/>
                  </a:cubicBezTo>
                </a:path>
              </a:pathLst>
            </a:cu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7" name="Google Shape;387;p26"/>
            <p:cNvSpPr/>
            <p:nvPr/>
          </p:nvSpPr>
          <p:spPr>
            <a:xfrm>
              <a:off x="6021" y="4504"/>
              <a:ext cx="1261" cy="360"/>
            </a:xfrm>
            <a:custGeom>
              <a:rect b="b" l="l" r="r" t="t"/>
              <a:pathLst>
                <a:path extrusionOk="0" h="360" w="1080">
                  <a:moveTo>
                    <a:pt x="0" y="360"/>
                  </a:moveTo>
                  <a:cubicBezTo>
                    <a:pt x="90" y="180"/>
                    <a:pt x="180" y="0"/>
                    <a:pt x="360" y="0"/>
                  </a:cubicBezTo>
                  <a:cubicBezTo>
                    <a:pt x="540" y="0"/>
                    <a:pt x="810" y="180"/>
                    <a:pt x="1080" y="360"/>
                  </a:cubicBezTo>
                </a:path>
              </a:pathLst>
            </a:cu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388" name="Google Shape;388;p26"/>
            <p:cNvSpPr/>
            <p:nvPr/>
          </p:nvSpPr>
          <p:spPr>
            <a:xfrm>
              <a:off x="4041" y="5584"/>
              <a:ext cx="3780" cy="2013"/>
            </a:xfrm>
            <a:custGeom>
              <a:rect b="b" l="l" r="r" t="t"/>
              <a:pathLst>
                <a:path extrusionOk="0" h="2730" w="4320">
                  <a:moveTo>
                    <a:pt x="0" y="1080"/>
                  </a:moveTo>
                  <a:cubicBezTo>
                    <a:pt x="180" y="1485"/>
                    <a:pt x="360" y="1890"/>
                    <a:pt x="720" y="2160"/>
                  </a:cubicBezTo>
                  <a:cubicBezTo>
                    <a:pt x="1080" y="2430"/>
                    <a:pt x="1680" y="2730"/>
                    <a:pt x="2160" y="2700"/>
                  </a:cubicBezTo>
                  <a:cubicBezTo>
                    <a:pt x="2640" y="2670"/>
                    <a:pt x="3240" y="2430"/>
                    <a:pt x="3600" y="1980"/>
                  </a:cubicBezTo>
                  <a:cubicBezTo>
                    <a:pt x="3960" y="1530"/>
                    <a:pt x="4140" y="765"/>
                    <a:pt x="4320" y="0"/>
                  </a:cubicBezTo>
                </a:path>
              </a:pathLst>
            </a:custGeom>
            <a:no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389" name="Google Shape;389;p26"/>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008000"/>
                </a:solidFill>
                <a:latin typeface="Open Sans"/>
                <a:ea typeface="Open Sans"/>
                <a:cs typeface="Open Sans"/>
                <a:sym typeface="Open Sans"/>
              </a:rPr>
              <a:t>Increase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7"/>
          <p:cNvSpPr txBox="1"/>
          <p:nvPr>
            <p:ph type="title"/>
          </p:nvPr>
        </p:nvSpPr>
        <p:spPr>
          <a:xfrm>
            <a:off x="311700" y="2150850"/>
            <a:ext cx="8520600" cy="8418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2"/>
              </a:buClr>
              <a:buSzPts val="4400"/>
              <a:buFont typeface="Century Gothic"/>
              <a:buNone/>
            </a:pPr>
            <a:r>
              <a:rPr b="1" i="0" lang="en-GB" sz="4400" u="none">
                <a:solidFill>
                  <a:srgbClr val="DF0202"/>
                </a:solidFill>
                <a:latin typeface="Century Gothic"/>
                <a:ea typeface="Century Gothic"/>
                <a:cs typeface="Century Gothic"/>
                <a:sym typeface="Century Gothic"/>
              </a:rPr>
              <a:t>Decreases</a:t>
            </a:r>
            <a:r>
              <a:rPr b="1" i="0" lang="en-GB" sz="4400" u="none">
                <a:solidFill>
                  <a:schemeClr val="dk2"/>
                </a:solidFill>
                <a:latin typeface="Century Gothic"/>
                <a:ea typeface="Century Gothic"/>
                <a:cs typeface="Century Gothic"/>
                <a:sym typeface="Century Gothic"/>
              </a:rPr>
              <a:t> in </a:t>
            </a:r>
            <a:r>
              <a:rPr b="1" lang="en-GB" sz="4400">
                <a:solidFill>
                  <a:schemeClr val="dk2"/>
                </a:solidFill>
                <a:latin typeface="Century Gothic"/>
                <a:ea typeface="Century Gothic"/>
                <a:cs typeface="Century Gothic"/>
                <a:sym typeface="Century Gothic"/>
              </a:rPr>
              <a:t>Supply</a:t>
            </a:r>
            <a:endParaRPr/>
          </a:p>
        </p:txBody>
      </p:sp>
      <p:sp>
        <p:nvSpPr>
          <p:cNvPr id="396" name="Google Shape;396;p27"/>
          <p:cNvSpPr txBox="1"/>
          <p:nvPr/>
        </p:nvSpPr>
        <p:spPr>
          <a:xfrm>
            <a:off x="0" y="2992650"/>
            <a:ext cx="91440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000"/>
              <a:buFont typeface="Arial"/>
              <a:buNone/>
            </a:pPr>
            <a:r>
              <a:rPr b="0" i="0" lang="en-GB" sz="2000" u="none">
                <a:solidFill>
                  <a:schemeClr val="dk1"/>
                </a:solidFill>
                <a:latin typeface="Arial"/>
                <a:ea typeface="Arial"/>
                <a:cs typeface="Arial"/>
                <a:sym typeface="Arial"/>
              </a:rPr>
              <a:t>There are six factors that will cause demand to decrease.</a:t>
            </a:r>
            <a:endParaRPr/>
          </a:p>
        </p:txBody>
      </p:sp>
      <p:sp>
        <p:nvSpPr>
          <p:cNvPr id="397" name="Google Shape;397;p2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6"/>
                                        </p:tgtEl>
                                        <p:attrNameLst>
                                          <p:attrName>style.visibility</p:attrName>
                                        </p:attrNameLst>
                                      </p:cBhvr>
                                      <p:to>
                                        <p:strVal val="visible"/>
                                      </p:to>
                                    </p:set>
                                    <p:animEffect filter="fade" transition="in">
                                      <p:cBhvr>
                                        <p:cTn dur="1000"/>
                                        <p:tgtEl>
                                          <p:spTgt spid="3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8"/>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increase</a:t>
            </a:r>
            <a:endParaRPr>
              <a:latin typeface="Open Sans"/>
              <a:ea typeface="Open Sans"/>
              <a:cs typeface="Open Sans"/>
              <a:sym typeface="Open Sans"/>
            </a:endParaRPr>
          </a:p>
        </p:txBody>
      </p:sp>
      <p:sp>
        <p:nvSpPr>
          <p:cNvPr id="404" name="Google Shape;404;p28"/>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This means that it costs more to make the item.  Materials, wages, and operating costs are some things that might get more costly.</a:t>
            </a:r>
            <a:endParaRPr>
              <a:latin typeface="Open Sans"/>
              <a:ea typeface="Open Sans"/>
              <a:cs typeface="Open Sans"/>
              <a:sym typeface="Open Sans"/>
            </a:endParaRPr>
          </a:p>
        </p:txBody>
      </p:sp>
      <p:grpSp>
        <p:nvGrpSpPr>
          <p:cNvPr id="405" name="Google Shape;405;p28"/>
          <p:cNvGrpSpPr/>
          <p:nvPr/>
        </p:nvGrpSpPr>
        <p:grpSpPr>
          <a:xfrm>
            <a:off x="5384800" y="1659731"/>
            <a:ext cx="2726267" cy="1654190"/>
            <a:chOff x="4761" y="3244"/>
            <a:chExt cx="1680" cy="1359"/>
          </a:xfrm>
        </p:grpSpPr>
        <p:sp>
          <p:nvSpPr>
            <p:cNvPr id="406" name="Google Shape;406;p28"/>
            <p:cNvSpPr/>
            <p:nvPr/>
          </p:nvSpPr>
          <p:spPr>
            <a:xfrm>
              <a:off x="4761" y="3244"/>
              <a:ext cx="721" cy="1359"/>
            </a:xfrm>
            <a:prstGeom prst="rect">
              <a:avLst/>
            </a:prstGeom>
          </p:spPr>
          <p:txBody>
            <a:bodyPr>
              <a:prstTxWarp prst="textPlain"/>
            </a:bodyPr>
            <a:lstStyle/>
            <a:p>
              <a:pPr lvl="0" algn="ctr"/>
              <a:r>
                <a:rPr b="0" i="1">
                  <a:ln>
                    <a:noFill/>
                  </a:ln>
                  <a:solidFill>
                    <a:srgbClr val="008000"/>
                  </a:solidFill>
                  <a:latin typeface="Comic Sans MS"/>
                </a:rPr>
                <a:t>$ </a:t>
              </a:r>
            </a:p>
          </p:txBody>
        </p:sp>
        <p:sp>
          <p:nvSpPr>
            <p:cNvPr id="407" name="Google Shape;407;p28"/>
            <p:cNvSpPr/>
            <p:nvPr/>
          </p:nvSpPr>
          <p:spPr>
            <a:xfrm flipH="1" rot="10800000">
              <a:off x="5841" y="3304"/>
              <a:ext cx="600" cy="1200"/>
            </a:xfrm>
            <a:prstGeom prst="downArrow">
              <a:avLst>
                <a:gd fmla="val 50000" name="adj1"/>
                <a:gd fmla="val 50000" name="adj2"/>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408" name="Google Shape;408;p28"/>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C20000"/>
                </a:solidFill>
                <a:latin typeface="Open Sans"/>
                <a:ea typeface="Open Sans"/>
                <a:cs typeface="Open Sans"/>
                <a:sym typeface="Open Sans"/>
              </a:rPr>
              <a:t>Decrease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000"/>
                                        <p:tgtEl>
                                          <p:spTgt spid="40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9"/>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increase</a:t>
            </a:r>
            <a:endParaRPr>
              <a:latin typeface="Open Sans"/>
              <a:ea typeface="Open Sans"/>
              <a:cs typeface="Open Sans"/>
              <a:sym typeface="Open Sans"/>
            </a:endParaRPr>
          </a:p>
        </p:txBody>
      </p:sp>
      <p:sp>
        <p:nvSpPr>
          <p:cNvPr id="415" name="Google Shape;415;p29"/>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If machinery is not replaced when needed, or if software is not updated, it will be hard to maintain a high level of supply.</a:t>
            </a:r>
            <a:endParaRPr>
              <a:latin typeface="Open Sans"/>
              <a:ea typeface="Open Sans"/>
              <a:cs typeface="Open Sans"/>
              <a:sym typeface="Open Sans"/>
            </a:endParaRPr>
          </a:p>
        </p:txBody>
      </p:sp>
      <p:sp>
        <p:nvSpPr>
          <p:cNvPr id="416" name="Google Shape;416;p29"/>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becomes outdated</a:t>
            </a:r>
            <a:endParaRPr>
              <a:latin typeface="Open Sans"/>
              <a:ea typeface="Open Sans"/>
              <a:cs typeface="Open Sans"/>
              <a:sym typeface="Open Sans"/>
            </a:endParaRPr>
          </a:p>
        </p:txBody>
      </p:sp>
      <p:pic>
        <p:nvPicPr>
          <p:cNvPr descr="Untitled2" id="417" name="Google Shape;417;p29"/>
          <p:cNvPicPr preferRelativeResize="0"/>
          <p:nvPr/>
        </p:nvPicPr>
        <p:blipFill rotWithShape="1">
          <a:blip r:embed="rId3">
            <a:alphaModFix/>
          </a:blip>
          <a:srcRect b="0" l="0" r="0" t="0"/>
          <a:stretch/>
        </p:blipFill>
        <p:spPr>
          <a:xfrm>
            <a:off x="5715000" y="1557338"/>
            <a:ext cx="1781174" cy="1814513"/>
          </a:xfrm>
          <a:prstGeom prst="rect">
            <a:avLst/>
          </a:prstGeom>
          <a:noFill/>
          <a:ln>
            <a:noFill/>
          </a:ln>
        </p:spPr>
      </p:pic>
      <p:sp>
        <p:nvSpPr>
          <p:cNvPr id="418" name="Google Shape;418;p29"/>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C20000"/>
                </a:solidFill>
                <a:latin typeface="Open Sans"/>
                <a:ea typeface="Open Sans"/>
                <a:cs typeface="Open Sans"/>
                <a:sym typeface="Open Sans"/>
              </a:rPr>
              <a:t>Decrease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1000"/>
                                        <p:tgtEl>
                                          <p:spTgt spid="416"/>
                                        </p:tgtEl>
                                      </p:cBhvr>
                                    </p:animEffect>
                                  </p:childTnLst>
                                </p:cTn>
                              </p:par>
                            </p:childTnLst>
                          </p:cTn>
                        </p:par>
                        <p:par>
                          <p:cTn fill="hold">
                            <p:stCondLst>
                              <p:cond delay="1000"/>
                            </p:stCondLst>
                            <p:childTnLst>
                              <p:par>
                                <p:cTn fill="hold" nodeType="afterEffect" presetClass="entr" presetID="10" presetSubtype="0">
                                  <p:stCondLst>
                                    <p:cond delay="1000"/>
                                  </p:stCondLst>
                                  <p:childTnLst>
                                    <p:set>
                                      <p:cBhvr>
                                        <p:cTn dur="1" fill="hold">
                                          <p:stCondLst>
                                            <p:cond delay="0"/>
                                          </p:stCondLst>
                                        </p:cTn>
                                        <p:tgtEl>
                                          <p:spTgt spid="417"/>
                                        </p:tgtEl>
                                        <p:attrNameLst>
                                          <p:attrName>style.visibility</p:attrName>
                                        </p:attrNameLst>
                                      </p:cBhvr>
                                      <p:to>
                                        <p:strVal val="visible"/>
                                      </p:to>
                                    </p:set>
                                    <p:animEffect filter="fade" transition="in">
                                      <p:cBhvr>
                                        <p:cTn dur="2000"/>
                                        <p:tgtEl>
                                          <p:spTgt spid="417"/>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15"/>
                                        </p:tgtEl>
                                        <p:attrNameLst>
                                          <p:attrName>style.visibility</p:attrName>
                                        </p:attrNameLst>
                                      </p:cBhvr>
                                      <p:to>
                                        <p:strVal val="visible"/>
                                      </p:to>
                                    </p:set>
                                    <p:animEffect filter="fade" transition="in">
                                      <p:cBhvr>
                                        <p:cTn dur="1000"/>
                                        <p:tgtEl>
                                          <p:spTgt spid="4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descr="Untitled4" id="424" name="Google Shape;424;p30"/>
          <p:cNvPicPr preferRelativeResize="0"/>
          <p:nvPr/>
        </p:nvPicPr>
        <p:blipFill rotWithShape="1">
          <a:blip r:embed="rId3">
            <a:alphaModFix/>
          </a:blip>
          <a:srcRect b="0" l="0" r="0" t="0"/>
          <a:stretch/>
        </p:blipFill>
        <p:spPr>
          <a:xfrm>
            <a:off x="5257800" y="1278731"/>
            <a:ext cx="2400301" cy="2093119"/>
          </a:xfrm>
          <a:prstGeom prst="rect">
            <a:avLst/>
          </a:prstGeom>
          <a:noFill/>
          <a:ln>
            <a:noFill/>
          </a:ln>
        </p:spPr>
      </p:pic>
      <p:sp>
        <p:nvSpPr>
          <p:cNvPr id="425" name="Google Shape;425;p30"/>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increase</a:t>
            </a:r>
            <a:endParaRPr>
              <a:latin typeface="Open Sans"/>
              <a:ea typeface="Open Sans"/>
              <a:cs typeface="Open Sans"/>
              <a:sym typeface="Open Sans"/>
            </a:endParaRPr>
          </a:p>
        </p:txBody>
      </p:sp>
      <p:sp>
        <p:nvSpPr>
          <p:cNvPr id="426" name="Google Shape;426;p30"/>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An economy that is shrinking is a bad sign for suppliers.  Foreclosures on homes are an indicator of bad things in the future.</a:t>
            </a:r>
            <a:endParaRPr>
              <a:latin typeface="Open Sans"/>
              <a:ea typeface="Open Sans"/>
              <a:cs typeface="Open Sans"/>
              <a:sym typeface="Open Sans"/>
            </a:endParaRPr>
          </a:p>
        </p:txBody>
      </p:sp>
      <p:sp>
        <p:nvSpPr>
          <p:cNvPr id="427" name="Google Shape;427;p30"/>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becomes outdated</a:t>
            </a:r>
            <a:endParaRPr>
              <a:latin typeface="Open Sans"/>
              <a:ea typeface="Open Sans"/>
              <a:cs typeface="Open Sans"/>
              <a:sym typeface="Open Sans"/>
            </a:endParaRPr>
          </a:p>
        </p:txBody>
      </p:sp>
      <p:sp>
        <p:nvSpPr>
          <p:cNvPr id="428" name="Google Shape;428;p30"/>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bad things in the future</a:t>
            </a:r>
            <a:endParaRPr>
              <a:latin typeface="Open Sans"/>
              <a:ea typeface="Open Sans"/>
              <a:cs typeface="Open Sans"/>
              <a:sym typeface="Open Sans"/>
            </a:endParaRPr>
          </a:p>
        </p:txBody>
      </p:sp>
      <p:sp>
        <p:nvSpPr>
          <p:cNvPr id="429" name="Google Shape;429;p30"/>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C20000"/>
                </a:solidFill>
                <a:latin typeface="Open Sans"/>
                <a:ea typeface="Open Sans"/>
                <a:cs typeface="Open Sans"/>
                <a:sym typeface="Open Sans"/>
              </a:rPr>
              <a:t>Decrease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1000"/>
                                        <p:tgtEl>
                                          <p:spTgt spid="428"/>
                                        </p:tgtEl>
                                      </p:cBhvr>
                                    </p:animEffect>
                                  </p:childTnLst>
                                </p:cTn>
                              </p:par>
                            </p:childTnLst>
                          </p:cTn>
                        </p:par>
                        <p:par>
                          <p:cTn fill="hold">
                            <p:stCondLst>
                              <p:cond delay="1000"/>
                            </p:stCondLst>
                            <p:childTnLst>
                              <p:par>
                                <p:cTn fill="hold" nodeType="afterEffect" presetClass="entr" presetID="10" presetSubtype="0">
                                  <p:stCondLst>
                                    <p:cond delay="1000"/>
                                  </p:stCondLst>
                                  <p:childTnLst>
                                    <p:set>
                                      <p:cBhvr>
                                        <p:cTn dur="1" fill="hold">
                                          <p:stCondLst>
                                            <p:cond delay="0"/>
                                          </p:stCondLst>
                                        </p:cTn>
                                        <p:tgtEl>
                                          <p:spTgt spid="424"/>
                                        </p:tgtEl>
                                        <p:attrNameLst>
                                          <p:attrName>style.visibility</p:attrName>
                                        </p:attrNameLst>
                                      </p:cBhvr>
                                      <p:to>
                                        <p:strVal val="visible"/>
                                      </p:to>
                                    </p:set>
                                    <p:animEffect filter="fade" transition="in">
                                      <p:cBhvr>
                                        <p:cTn dur="2000"/>
                                        <p:tgtEl>
                                          <p:spTgt spid="424"/>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1000"/>
                                        <p:tgtEl>
                                          <p:spTgt spid="4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descr="Untitled5" id="435" name="Google Shape;435;p31"/>
          <p:cNvPicPr preferRelativeResize="0"/>
          <p:nvPr/>
        </p:nvPicPr>
        <p:blipFill rotWithShape="1">
          <a:blip r:embed="rId3">
            <a:alphaModFix/>
          </a:blip>
          <a:srcRect b="0" l="0" r="0" t="0"/>
          <a:stretch/>
        </p:blipFill>
        <p:spPr>
          <a:xfrm>
            <a:off x="4876800" y="1771650"/>
            <a:ext cx="3028951" cy="1563290"/>
          </a:xfrm>
          <a:prstGeom prst="rect">
            <a:avLst/>
          </a:prstGeom>
          <a:noFill/>
          <a:ln>
            <a:noFill/>
          </a:ln>
        </p:spPr>
      </p:pic>
      <p:sp>
        <p:nvSpPr>
          <p:cNvPr id="436" name="Google Shape;436;p31"/>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increase</a:t>
            </a:r>
            <a:endParaRPr>
              <a:latin typeface="Open Sans"/>
              <a:ea typeface="Open Sans"/>
              <a:cs typeface="Open Sans"/>
              <a:sym typeface="Open Sans"/>
            </a:endParaRPr>
          </a:p>
        </p:txBody>
      </p:sp>
      <p:sp>
        <p:nvSpPr>
          <p:cNvPr id="437" name="Google Shape;437;p31"/>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This means that a business was forced to close its doors, or a business already in the market closed some facilities.</a:t>
            </a:r>
            <a:endParaRPr>
              <a:latin typeface="Open Sans"/>
              <a:ea typeface="Open Sans"/>
              <a:cs typeface="Open Sans"/>
              <a:sym typeface="Open Sans"/>
            </a:endParaRPr>
          </a:p>
        </p:txBody>
      </p:sp>
      <p:sp>
        <p:nvSpPr>
          <p:cNvPr id="438" name="Google Shape;438;p31"/>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becomes outdated</a:t>
            </a:r>
            <a:endParaRPr>
              <a:latin typeface="Open Sans"/>
              <a:ea typeface="Open Sans"/>
              <a:cs typeface="Open Sans"/>
              <a:sym typeface="Open Sans"/>
            </a:endParaRPr>
          </a:p>
        </p:txBody>
      </p:sp>
      <p:sp>
        <p:nvSpPr>
          <p:cNvPr id="439" name="Google Shape;439;p31"/>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bad things in the future</a:t>
            </a:r>
            <a:endParaRPr>
              <a:latin typeface="Open Sans"/>
              <a:ea typeface="Open Sans"/>
              <a:cs typeface="Open Sans"/>
              <a:sym typeface="Open Sans"/>
            </a:endParaRPr>
          </a:p>
        </p:txBody>
      </p:sp>
      <p:sp>
        <p:nvSpPr>
          <p:cNvPr id="440" name="Google Shape;440;p31"/>
          <p:cNvSpPr txBox="1"/>
          <p:nvPr/>
        </p:nvSpPr>
        <p:spPr>
          <a:xfrm>
            <a:off x="381000" y="27312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4) Sellers leave the market</a:t>
            </a:r>
            <a:endParaRPr>
              <a:latin typeface="Open Sans"/>
              <a:ea typeface="Open Sans"/>
              <a:cs typeface="Open Sans"/>
              <a:sym typeface="Open Sans"/>
            </a:endParaRPr>
          </a:p>
        </p:txBody>
      </p:sp>
      <p:sp>
        <p:nvSpPr>
          <p:cNvPr id="441" name="Google Shape;441;p31"/>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C20000"/>
                </a:solidFill>
                <a:latin typeface="Open Sans"/>
                <a:ea typeface="Open Sans"/>
                <a:cs typeface="Open Sans"/>
                <a:sym typeface="Open Sans"/>
              </a:rPr>
              <a:t>Decrease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000"/>
                                        <p:tgtEl>
                                          <p:spTgt spid="440"/>
                                        </p:tgtEl>
                                      </p:cBhvr>
                                    </p:animEffect>
                                  </p:childTnLst>
                                </p:cTn>
                              </p:par>
                            </p:childTnLst>
                          </p:cTn>
                        </p:par>
                        <p:par>
                          <p:cTn fill="hold">
                            <p:stCondLst>
                              <p:cond delay="1000"/>
                            </p:stCondLst>
                            <p:childTnLst>
                              <p:par>
                                <p:cTn fill="hold" nodeType="afterEffect" presetClass="entr" presetID="10" presetSubtype="0">
                                  <p:stCondLst>
                                    <p:cond delay="1000"/>
                                  </p:stCondLst>
                                  <p:childTnLst>
                                    <p:set>
                                      <p:cBhvr>
                                        <p:cTn dur="1" fill="hold">
                                          <p:stCondLst>
                                            <p:cond delay="0"/>
                                          </p:stCondLst>
                                        </p:cTn>
                                        <p:tgtEl>
                                          <p:spTgt spid="435"/>
                                        </p:tgtEl>
                                        <p:attrNameLst>
                                          <p:attrName>style.visibility</p:attrName>
                                        </p:attrNameLst>
                                      </p:cBhvr>
                                      <p:to>
                                        <p:strVal val="visible"/>
                                      </p:to>
                                    </p:set>
                                    <p:animEffect filter="fade" transition="in">
                                      <p:cBhvr>
                                        <p:cTn dur="2000"/>
                                        <p:tgtEl>
                                          <p:spTgt spid="435"/>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000"/>
                                        <p:tgtEl>
                                          <p:spTgt spid="4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grpSp>
        <p:nvGrpSpPr>
          <p:cNvPr id="447" name="Google Shape;447;p32"/>
          <p:cNvGrpSpPr/>
          <p:nvPr/>
        </p:nvGrpSpPr>
        <p:grpSpPr>
          <a:xfrm>
            <a:off x="5562600" y="1485900"/>
            <a:ext cx="2486187" cy="1845123"/>
            <a:chOff x="621" y="1264"/>
            <a:chExt cx="10500" cy="10384"/>
          </a:xfrm>
        </p:grpSpPr>
        <p:sp>
          <p:nvSpPr>
            <p:cNvPr id="448" name="Google Shape;448;p32"/>
            <p:cNvSpPr/>
            <p:nvPr/>
          </p:nvSpPr>
          <p:spPr>
            <a:xfrm flipH="1">
              <a:off x="5973" y="6488"/>
              <a:ext cx="300" cy="4200"/>
            </a:xfrm>
            <a:prstGeom prst="roundRect">
              <a:avLst>
                <a:gd fmla="val 16667"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49" name="Google Shape;449;p32"/>
            <p:cNvSpPr/>
            <p:nvPr/>
          </p:nvSpPr>
          <p:spPr>
            <a:xfrm>
              <a:off x="9242" y="7609"/>
              <a:ext cx="300" cy="4179"/>
            </a:xfrm>
            <a:prstGeom prst="roundRect">
              <a:avLst>
                <a:gd fmla="val 16667"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0" name="Google Shape;450;p32"/>
            <p:cNvSpPr/>
            <p:nvPr/>
          </p:nvSpPr>
          <p:spPr>
            <a:xfrm flipH="1">
              <a:off x="2320" y="7609"/>
              <a:ext cx="300" cy="4179"/>
            </a:xfrm>
            <a:prstGeom prst="roundRect">
              <a:avLst>
                <a:gd fmla="val 16667"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1" name="Google Shape;451;p32"/>
            <p:cNvSpPr txBox="1"/>
            <p:nvPr/>
          </p:nvSpPr>
          <p:spPr>
            <a:xfrm>
              <a:off x="981" y="1444"/>
              <a:ext cx="9900" cy="6600"/>
            </a:xfrm>
            <a:prstGeom prst="rect">
              <a:avLst/>
            </a:prstGeom>
            <a:solidFill>
              <a:srgbClr val="99CC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2" name="Google Shape;452;p32"/>
            <p:cNvSpPr/>
            <p:nvPr/>
          </p:nvSpPr>
          <p:spPr>
            <a:xfrm>
              <a:off x="621" y="7744"/>
              <a:ext cx="10500" cy="300"/>
            </a:xfrm>
            <a:prstGeom prst="roundRect">
              <a:avLst>
                <a:gd fmla="val 10800"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3" name="Google Shape;453;p32"/>
            <p:cNvSpPr/>
            <p:nvPr/>
          </p:nvSpPr>
          <p:spPr>
            <a:xfrm>
              <a:off x="621" y="1264"/>
              <a:ext cx="10500" cy="300"/>
            </a:xfrm>
            <a:prstGeom prst="roundRect">
              <a:avLst>
                <a:gd fmla="val 10800" name="adj"/>
              </a:avLst>
            </a:prstGeom>
            <a:solidFill>
              <a:srgbClr val="00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nvGrpSpPr>
            <p:cNvPr id="454" name="Google Shape;454;p32"/>
            <p:cNvGrpSpPr/>
            <p:nvPr/>
          </p:nvGrpSpPr>
          <p:grpSpPr>
            <a:xfrm>
              <a:off x="1881" y="1984"/>
              <a:ext cx="8100" cy="900"/>
              <a:chOff x="1881" y="1984"/>
              <a:chExt cx="8100" cy="900"/>
            </a:xfrm>
          </p:grpSpPr>
          <p:sp>
            <p:nvSpPr>
              <p:cNvPr id="455" name="Google Shape;455;p32"/>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6" name="Google Shape;456;p32"/>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7" name="Google Shape;457;p32"/>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8" name="Google Shape;458;p32"/>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59" name="Google Shape;459;p32"/>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0" name="Google Shape;460;p32"/>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1" name="Google Shape;461;p32"/>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2" name="Google Shape;462;p32"/>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3" name="Google Shape;463;p32"/>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464" name="Google Shape;464;p32"/>
            <p:cNvGrpSpPr/>
            <p:nvPr/>
          </p:nvGrpSpPr>
          <p:grpSpPr>
            <a:xfrm>
              <a:off x="1881" y="2884"/>
              <a:ext cx="8100" cy="900"/>
              <a:chOff x="1881" y="1984"/>
              <a:chExt cx="8100" cy="900"/>
            </a:xfrm>
          </p:grpSpPr>
          <p:sp>
            <p:nvSpPr>
              <p:cNvPr id="465" name="Google Shape;465;p32"/>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6" name="Google Shape;466;p32"/>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7" name="Google Shape;467;p32"/>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8" name="Google Shape;468;p32"/>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69" name="Google Shape;469;p32"/>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0" name="Google Shape;470;p32"/>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1" name="Google Shape;471;p32"/>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2" name="Google Shape;472;p32"/>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3" name="Google Shape;473;p32"/>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474" name="Google Shape;474;p32"/>
            <p:cNvGrpSpPr/>
            <p:nvPr/>
          </p:nvGrpSpPr>
          <p:grpSpPr>
            <a:xfrm>
              <a:off x="1881" y="3784"/>
              <a:ext cx="8100" cy="900"/>
              <a:chOff x="1881" y="1984"/>
              <a:chExt cx="8100" cy="900"/>
            </a:xfrm>
          </p:grpSpPr>
          <p:sp>
            <p:nvSpPr>
              <p:cNvPr id="475" name="Google Shape;475;p32"/>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6" name="Google Shape;476;p32"/>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7" name="Google Shape;477;p32"/>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8" name="Google Shape;478;p32"/>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79" name="Google Shape;479;p32"/>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0" name="Google Shape;480;p32"/>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1" name="Google Shape;481;p32"/>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2" name="Google Shape;482;p32"/>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3" name="Google Shape;483;p32"/>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484" name="Google Shape;484;p32"/>
            <p:cNvGrpSpPr/>
            <p:nvPr/>
          </p:nvGrpSpPr>
          <p:grpSpPr>
            <a:xfrm>
              <a:off x="1881" y="4684"/>
              <a:ext cx="8100" cy="900"/>
              <a:chOff x="1881" y="1984"/>
              <a:chExt cx="8100" cy="900"/>
            </a:xfrm>
          </p:grpSpPr>
          <p:sp>
            <p:nvSpPr>
              <p:cNvPr id="485" name="Google Shape;485;p32"/>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6" name="Google Shape;486;p32"/>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7" name="Google Shape;487;p32"/>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8" name="Google Shape;488;p32"/>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89" name="Google Shape;489;p32"/>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0" name="Google Shape;490;p32"/>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1" name="Google Shape;491;p32"/>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2" name="Google Shape;492;p32"/>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3" name="Google Shape;493;p32"/>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494" name="Google Shape;494;p32"/>
            <p:cNvGrpSpPr/>
            <p:nvPr/>
          </p:nvGrpSpPr>
          <p:grpSpPr>
            <a:xfrm>
              <a:off x="1881" y="5584"/>
              <a:ext cx="8100" cy="900"/>
              <a:chOff x="1881" y="1984"/>
              <a:chExt cx="8100" cy="900"/>
            </a:xfrm>
          </p:grpSpPr>
          <p:sp>
            <p:nvSpPr>
              <p:cNvPr id="495" name="Google Shape;495;p32"/>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6" name="Google Shape;496;p32"/>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7" name="Google Shape;497;p32"/>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8" name="Google Shape;498;p32"/>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499" name="Google Shape;499;p32"/>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0" name="Google Shape;500;p32"/>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1" name="Google Shape;501;p32"/>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2" name="Google Shape;502;p32"/>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3" name="Google Shape;503;p32"/>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grpSp>
          <p:nvGrpSpPr>
            <p:cNvPr id="504" name="Google Shape;504;p32"/>
            <p:cNvGrpSpPr/>
            <p:nvPr/>
          </p:nvGrpSpPr>
          <p:grpSpPr>
            <a:xfrm>
              <a:off x="1881" y="6484"/>
              <a:ext cx="8100" cy="900"/>
              <a:chOff x="1881" y="1984"/>
              <a:chExt cx="8100" cy="900"/>
            </a:xfrm>
          </p:grpSpPr>
          <p:sp>
            <p:nvSpPr>
              <p:cNvPr id="505" name="Google Shape;505;p32"/>
              <p:cNvSpPr txBox="1"/>
              <p:nvPr/>
            </p:nvSpPr>
            <p:spPr>
              <a:xfrm>
                <a:off x="18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6" name="Google Shape;506;p32"/>
              <p:cNvSpPr txBox="1"/>
              <p:nvPr/>
            </p:nvSpPr>
            <p:spPr>
              <a:xfrm>
                <a:off x="27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7" name="Google Shape;507;p32"/>
              <p:cNvSpPr txBox="1"/>
              <p:nvPr/>
            </p:nvSpPr>
            <p:spPr>
              <a:xfrm>
                <a:off x="36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8" name="Google Shape;508;p32"/>
              <p:cNvSpPr txBox="1"/>
              <p:nvPr/>
            </p:nvSpPr>
            <p:spPr>
              <a:xfrm>
                <a:off x="45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09" name="Google Shape;509;p32"/>
              <p:cNvSpPr txBox="1"/>
              <p:nvPr/>
            </p:nvSpPr>
            <p:spPr>
              <a:xfrm>
                <a:off x="54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10" name="Google Shape;510;p32"/>
              <p:cNvSpPr txBox="1"/>
              <p:nvPr/>
            </p:nvSpPr>
            <p:spPr>
              <a:xfrm>
                <a:off x="63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11" name="Google Shape;511;p32"/>
              <p:cNvSpPr txBox="1"/>
              <p:nvPr/>
            </p:nvSpPr>
            <p:spPr>
              <a:xfrm>
                <a:off x="72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12" name="Google Shape;512;p32"/>
              <p:cNvSpPr txBox="1"/>
              <p:nvPr/>
            </p:nvSpPr>
            <p:spPr>
              <a:xfrm>
                <a:off x="81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13" name="Google Shape;513;p32"/>
              <p:cNvSpPr txBox="1"/>
              <p:nvPr/>
            </p:nvSpPr>
            <p:spPr>
              <a:xfrm>
                <a:off x="9081" y="1984"/>
                <a:ext cx="900" cy="900"/>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514" name="Google Shape;514;p32"/>
            <p:cNvSpPr/>
            <p:nvPr/>
          </p:nvSpPr>
          <p:spPr>
            <a:xfrm flipH="1" rot="10800000">
              <a:off x="2061" y="2524"/>
              <a:ext cx="7560" cy="4320"/>
            </a:xfrm>
            <a:custGeom>
              <a:rect b="b" l="l" r="r" t="t"/>
              <a:pathLst>
                <a:path extrusionOk="0" h="4320" w="7560">
                  <a:moveTo>
                    <a:pt x="0" y="720"/>
                  </a:moveTo>
                  <a:lnTo>
                    <a:pt x="360" y="1080"/>
                  </a:lnTo>
                  <a:lnTo>
                    <a:pt x="1080" y="540"/>
                  </a:lnTo>
                  <a:lnTo>
                    <a:pt x="1620" y="1440"/>
                  </a:lnTo>
                  <a:lnTo>
                    <a:pt x="3060" y="360"/>
                  </a:lnTo>
                  <a:lnTo>
                    <a:pt x="3780" y="1440"/>
                  </a:lnTo>
                  <a:lnTo>
                    <a:pt x="4140" y="1080"/>
                  </a:lnTo>
                  <a:lnTo>
                    <a:pt x="6739" y="3908"/>
                  </a:lnTo>
                  <a:lnTo>
                    <a:pt x="6480" y="4140"/>
                  </a:lnTo>
                  <a:lnTo>
                    <a:pt x="7560" y="4320"/>
                  </a:lnTo>
                  <a:lnTo>
                    <a:pt x="7283" y="3540"/>
                  </a:lnTo>
                  <a:lnTo>
                    <a:pt x="7027" y="3700"/>
                  </a:lnTo>
                  <a:lnTo>
                    <a:pt x="4140" y="540"/>
                  </a:lnTo>
                  <a:lnTo>
                    <a:pt x="3780" y="900"/>
                  </a:lnTo>
                  <a:lnTo>
                    <a:pt x="3240" y="0"/>
                  </a:lnTo>
                  <a:lnTo>
                    <a:pt x="1800" y="900"/>
                  </a:lnTo>
                  <a:lnTo>
                    <a:pt x="1080" y="180"/>
                  </a:lnTo>
                  <a:lnTo>
                    <a:pt x="360" y="720"/>
                  </a:lnTo>
                  <a:lnTo>
                    <a:pt x="0" y="360"/>
                  </a:lnTo>
                  <a:lnTo>
                    <a:pt x="0" y="720"/>
                  </a:lnTo>
                  <a:close/>
                </a:path>
              </a:pathLst>
            </a:custGeom>
            <a:solidFill>
              <a:srgbClr val="FF0000"/>
            </a:solidFill>
            <a:ln cap="flat" cmpd="sng" w="254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515" name="Google Shape;515;p32"/>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increase</a:t>
            </a:r>
            <a:endParaRPr>
              <a:latin typeface="Open Sans"/>
              <a:ea typeface="Open Sans"/>
              <a:cs typeface="Open Sans"/>
              <a:sym typeface="Open Sans"/>
            </a:endParaRPr>
          </a:p>
        </p:txBody>
      </p:sp>
      <p:sp>
        <p:nvSpPr>
          <p:cNvPr id="516" name="Google Shape;516;p32"/>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If related markets are doing well, suppliers will shift some of their resources to the more profitable market.</a:t>
            </a:r>
            <a:endParaRPr>
              <a:latin typeface="Open Sans"/>
              <a:ea typeface="Open Sans"/>
              <a:cs typeface="Open Sans"/>
              <a:sym typeface="Open Sans"/>
            </a:endParaRPr>
          </a:p>
        </p:txBody>
      </p:sp>
      <p:sp>
        <p:nvSpPr>
          <p:cNvPr id="517" name="Google Shape;517;p32"/>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becomes outdated</a:t>
            </a:r>
            <a:endParaRPr>
              <a:latin typeface="Open Sans"/>
              <a:ea typeface="Open Sans"/>
              <a:cs typeface="Open Sans"/>
              <a:sym typeface="Open Sans"/>
            </a:endParaRPr>
          </a:p>
        </p:txBody>
      </p:sp>
      <p:sp>
        <p:nvSpPr>
          <p:cNvPr id="518" name="Google Shape;518;p32"/>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bad things in the future</a:t>
            </a:r>
            <a:endParaRPr>
              <a:latin typeface="Open Sans"/>
              <a:ea typeface="Open Sans"/>
              <a:cs typeface="Open Sans"/>
              <a:sym typeface="Open Sans"/>
            </a:endParaRPr>
          </a:p>
        </p:txBody>
      </p:sp>
      <p:sp>
        <p:nvSpPr>
          <p:cNvPr id="519" name="Google Shape;519;p32"/>
          <p:cNvSpPr txBox="1"/>
          <p:nvPr/>
        </p:nvSpPr>
        <p:spPr>
          <a:xfrm>
            <a:off x="381000" y="27312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4) Sellers leave the market</a:t>
            </a:r>
            <a:endParaRPr>
              <a:latin typeface="Open Sans"/>
              <a:ea typeface="Open Sans"/>
              <a:cs typeface="Open Sans"/>
              <a:sym typeface="Open Sans"/>
            </a:endParaRPr>
          </a:p>
        </p:txBody>
      </p:sp>
      <p:sp>
        <p:nvSpPr>
          <p:cNvPr id="520" name="Google Shape;520;p32"/>
          <p:cNvSpPr txBox="1"/>
          <p:nvPr/>
        </p:nvSpPr>
        <p:spPr>
          <a:xfrm>
            <a:off x="381000" y="313134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5) Opportunities in different markets are good</a:t>
            </a:r>
            <a:endParaRPr>
              <a:latin typeface="Open Sans"/>
              <a:ea typeface="Open Sans"/>
              <a:cs typeface="Open Sans"/>
              <a:sym typeface="Open Sans"/>
            </a:endParaRPr>
          </a:p>
        </p:txBody>
      </p:sp>
      <p:sp>
        <p:nvSpPr>
          <p:cNvPr id="521" name="Google Shape;521;p32"/>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C20000"/>
                </a:solidFill>
                <a:latin typeface="Open Sans"/>
                <a:ea typeface="Open Sans"/>
                <a:cs typeface="Open Sans"/>
                <a:sym typeface="Open Sans"/>
              </a:rPr>
              <a:t>Decrease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0"/>
                                        </p:tgtEl>
                                        <p:attrNameLst>
                                          <p:attrName>style.visibility</p:attrName>
                                        </p:attrNameLst>
                                      </p:cBhvr>
                                      <p:to>
                                        <p:strVal val="visible"/>
                                      </p:to>
                                    </p:set>
                                    <p:animEffect filter="fade" transition="in">
                                      <p:cBhvr>
                                        <p:cTn dur="1000"/>
                                        <p:tgtEl>
                                          <p:spTgt spid="52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16"/>
                                        </p:tgtEl>
                                        <p:attrNameLst>
                                          <p:attrName>style.visibility</p:attrName>
                                        </p:attrNameLst>
                                      </p:cBhvr>
                                      <p:to>
                                        <p:strVal val="visible"/>
                                      </p:to>
                                    </p:set>
                                    <p:animEffect filter="fade" transition="in">
                                      <p:cBhvr>
                                        <p:cTn dur="1000"/>
                                        <p:tgtEl>
                                          <p:spTgt spid="5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33"/>
          <p:cNvSpPr txBox="1"/>
          <p:nvPr/>
        </p:nvSpPr>
        <p:spPr>
          <a:xfrm>
            <a:off x="381000" y="1371600"/>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1) Costs of production increase</a:t>
            </a:r>
            <a:endParaRPr>
              <a:latin typeface="Open Sans"/>
              <a:ea typeface="Open Sans"/>
              <a:cs typeface="Open Sans"/>
              <a:sym typeface="Open Sans"/>
            </a:endParaRPr>
          </a:p>
        </p:txBody>
      </p:sp>
      <p:sp>
        <p:nvSpPr>
          <p:cNvPr id="528" name="Google Shape;528;p33"/>
          <p:cNvSpPr txBox="1"/>
          <p:nvPr/>
        </p:nvSpPr>
        <p:spPr>
          <a:xfrm>
            <a:off x="4953000" y="3429000"/>
            <a:ext cx="3810000" cy="738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400"/>
              <a:buFont typeface="Arial"/>
              <a:buNone/>
            </a:pPr>
            <a:r>
              <a:rPr i="0" lang="en-GB" sz="1400" u="none">
                <a:solidFill>
                  <a:schemeClr val="dk1"/>
                </a:solidFill>
                <a:latin typeface="Open Sans"/>
                <a:ea typeface="Open Sans"/>
                <a:cs typeface="Open Sans"/>
                <a:sym typeface="Open Sans"/>
              </a:rPr>
              <a:t>Such events might include droughts, floods, hurricanes, earthquakes, riots, or the outbreak of war.</a:t>
            </a:r>
            <a:endParaRPr>
              <a:latin typeface="Open Sans"/>
              <a:ea typeface="Open Sans"/>
              <a:cs typeface="Open Sans"/>
              <a:sym typeface="Open Sans"/>
            </a:endParaRPr>
          </a:p>
        </p:txBody>
      </p:sp>
      <p:sp>
        <p:nvSpPr>
          <p:cNvPr id="529" name="Google Shape;529;p33"/>
          <p:cNvSpPr txBox="1"/>
          <p:nvPr/>
        </p:nvSpPr>
        <p:spPr>
          <a:xfrm>
            <a:off x="381000" y="175974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2) Technology becomes outdated</a:t>
            </a:r>
            <a:endParaRPr>
              <a:latin typeface="Open Sans"/>
              <a:ea typeface="Open Sans"/>
              <a:cs typeface="Open Sans"/>
              <a:sym typeface="Open Sans"/>
            </a:endParaRPr>
          </a:p>
        </p:txBody>
      </p:sp>
      <p:sp>
        <p:nvSpPr>
          <p:cNvPr id="530" name="Google Shape;530;p33"/>
          <p:cNvSpPr txBox="1"/>
          <p:nvPr/>
        </p:nvSpPr>
        <p:spPr>
          <a:xfrm>
            <a:off x="381000" y="215979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3) Sellers expect bad things in the future</a:t>
            </a:r>
            <a:endParaRPr>
              <a:latin typeface="Open Sans"/>
              <a:ea typeface="Open Sans"/>
              <a:cs typeface="Open Sans"/>
              <a:sym typeface="Open Sans"/>
            </a:endParaRPr>
          </a:p>
        </p:txBody>
      </p:sp>
      <p:sp>
        <p:nvSpPr>
          <p:cNvPr id="531" name="Google Shape;531;p33"/>
          <p:cNvSpPr txBox="1"/>
          <p:nvPr/>
        </p:nvSpPr>
        <p:spPr>
          <a:xfrm>
            <a:off x="381000" y="27312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4) Sellers leave the market</a:t>
            </a:r>
            <a:endParaRPr>
              <a:latin typeface="Open Sans"/>
              <a:ea typeface="Open Sans"/>
              <a:cs typeface="Open Sans"/>
              <a:sym typeface="Open Sans"/>
            </a:endParaRPr>
          </a:p>
        </p:txBody>
      </p:sp>
      <p:sp>
        <p:nvSpPr>
          <p:cNvPr id="532" name="Google Shape;532;p33"/>
          <p:cNvSpPr txBox="1"/>
          <p:nvPr/>
        </p:nvSpPr>
        <p:spPr>
          <a:xfrm>
            <a:off x="381000" y="3131344"/>
            <a:ext cx="41910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5) Opportunities in different markets are good</a:t>
            </a:r>
            <a:endParaRPr>
              <a:latin typeface="Open Sans"/>
              <a:ea typeface="Open Sans"/>
              <a:cs typeface="Open Sans"/>
              <a:sym typeface="Open Sans"/>
            </a:endParaRPr>
          </a:p>
        </p:txBody>
      </p:sp>
      <p:sp>
        <p:nvSpPr>
          <p:cNvPr id="533" name="Google Shape;533;p33"/>
          <p:cNvSpPr txBox="1"/>
          <p:nvPr/>
        </p:nvSpPr>
        <p:spPr>
          <a:xfrm>
            <a:off x="381000" y="3759994"/>
            <a:ext cx="4191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i="0" lang="en-GB" sz="2000" u="none">
                <a:solidFill>
                  <a:schemeClr val="dk1"/>
                </a:solidFill>
                <a:latin typeface="Open Sans"/>
                <a:ea typeface="Open Sans"/>
                <a:cs typeface="Open Sans"/>
                <a:sym typeface="Open Sans"/>
              </a:rPr>
              <a:t>6) Unfavorable natural events</a:t>
            </a:r>
            <a:endParaRPr>
              <a:latin typeface="Open Sans"/>
              <a:ea typeface="Open Sans"/>
              <a:cs typeface="Open Sans"/>
              <a:sym typeface="Open Sans"/>
            </a:endParaRPr>
          </a:p>
        </p:txBody>
      </p:sp>
      <p:grpSp>
        <p:nvGrpSpPr>
          <p:cNvPr id="534" name="Google Shape;534;p33"/>
          <p:cNvGrpSpPr/>
          <p:nvPr/>
        </p:nvGrpSpPr>
        <p:grpSpPr>
          <a:xfrm>
            <a:off x="5410200" y="1445419"/>
            <a:ext cx="2895600" cy="1828801"/>
            <a:chOff x="275" y="1804"/>
            <a:chExt cx="11549" cy="9720"/>
          </a:xfrm>
        </p:grpSpPr>
        <p:sp>
          <p:nvSpPr>
            <p:cNvPr id="535" name="Google Shape;535;p33"/>
            <p:cNvSpPr/>
            <p:nvPr/>
          </p:nvSpPr>
          <p:spPr>
            <a:xfrm>
              <a:off x="275" y="2652"/>
              <a:ext cx="11549" cy="6516"/>
            </a:xfrm>
            <a:custGeom>
              <a:rect b="b" l="l" r="r" t="t"/>
              <a:pathLst>
                <a:path extrusionOk="0" h="6516" w="11549">
                  <a:moveTo>
                    <a:pt x="1389" y="5236"/>
                  </a:moveTo>
                  <a:cubicBezTo>
                    <a:pt x="1037" y="5508"/>
                    <a:pt x="666" y="5887"/>
                    <a:pt x="813" y="6052"/>
                  </a:cubicBezTo>
                  <a:cubicBezTo>
                    <a:pt x="989" y="6225"/>
                    <a:pt x="2029" y="6311"/>
                    <a:pt x="2445" y="6276"/>
                  </a:cubicBezTo>
                  <a:cubicBezTo>
                    <a:pt x="2861" y="6241"/>
                    <a:pt x="3021" y="6180"/>
                    <a:pt x="3309" y="5844"/>
                  </a:cubicBezTo>
                  <a:cubicBezTo>
                    <a:pt x="3261" y="6356"/>
                    <a:pt x="3970" y="6287"/>
                    <a:pt x="4365" y="6372"/>
                  </a:cubicBezTo>
                  <a:cubicBezTo>
                    <a:pt x="4760" y="6457"/>
                    <a:pt x="5277" y="6439"/>
                    <a:pt x="5677" y="6356"/>
                  </a:cubicBezTo>
                  <a:cubicBezTo>
                    <a:pt x="6077" y="6273"/>
                    <a:pt x="6877" y="6484"/>
                    <a:pt x="6765" y="5876"/>
                  </a:cubicBezTo>
                  <a:cubicBezTo>
                    <a:pt x="6989" y="6516"/>
                    <a:pt x="7305" y="6255"/>
                    <a:pt x="7949" y="6244"/>
                  </a:cubicBezTo>
                  <a:cubicBezTo>
                    <a:pt x="8533" y="6260"/>
                    <a:pt x="9693" y="6167"/>
                    <a:pt x="10269" y="5972"/>
                  </a:cubicBezTo>
                  <a:cubicBezTo>
                    <a:pt x="10845" y="5777"/>
                    <a:pt x="11349" y="5377"/>
                    <a:pt x="11405" y="5076"/>
                  </a:cubicBezTo>
                  <a:cubicBezTo>
                    <a:pt x="11461" y="4775"/>
                    <a:pt x="11405" y="4148"/>
                    <a:pt x="10605" y="4164"/>
                  </a:cubicBezTo>
                  <a:cubicBezTo>
                    <a:pt x="11549" y="4052"/>
                    <a:pt x="11352" y="3524"/>
                    <a:pt x="11469" y="3188"/>
                  </a:cubicBezTo>
                  <a:cubicBezTo>
                    <a:pt x="11549" y="2865"/>
                    <a:pt x="11371" y="2361"/>
                    <a:pt x="11085" y="2228"/>
                  </a:cubicBezTo>
                  <a:cubicBezTo>
                    <a:pt x="10799" y="2095"/>
                    <a:pt x="10285" y="2244"/>
                    <a:pt x="9750" y="2392"/>
                  </a:cubicBezTo>
                  <a:cubicBezTo>
                    <a:pt x="10317" y="1972"/>
                    <a:pt x="10423" y="1406"/>
                    <a:pt x="10189" y="1076"/>
                  </a:cubicBezTo>
                  <a:cubicBezTo>
                    <a:pt x="9955" y="746"/>
                    <a:pt x="8915" y="403"/>
                    <a:pt x="8343" y="412"/>
                  </a:cubicBezTo>
                  <a:cubicBezTo>
                    <a:pt x="7771" y="421"/>
                    <a:pt x="7165" y="772"/>
                    <a:pt x="6759" y="1132"/>
                  </a:cubicBezTo>
                  <a:cubicBezTo>
                    <a:pt x="6973" y="788"/>
                    <a:pt x="5794" y="192"/>
                    <a:pt x="5149" y="132"/>
                  </a:cubicBezTo>
                  <a:cubicBezTo>
                    <a:pt x="4643" y="0"/>
                    <a:pt x="4090" y="113"/>
                    <a:pt x="3725" y="340"/>
                  </a:cubicBezTo>
                  <a:cubicBezTo>
                    <a:pt x="3360" y="567"/>
                    <a:pt x="2573" y="916"/>
                    <a:pt x="2957" y="1492"/>
                  </a:cubicBezTo>
                  <a:cubicBezTo>
                    <a:pt x="2653" y="868"/>
                    <a:pt x="1872" y="1020"/>
                    <a:pt x="1421" y="1140"/>
                  </a:cubicBezTo>
                  <a:cubicBezTo>
                    <a:pt x="970" y="1260"/>
                    <a:pt x="285" y="1905"/>
                    <a:pt x="250" y="2212"/>
                  </a:cubicBezTo>
                  <a:cubicBezTo>
                    <a:pt x="215" y="2519"/>
                    <a:pt x="477" y="2884"/>
                    <a:pt x="1213" y="2980"/>
                  </a:cubicBezTo>
                  <a:cubicBezTo>
                    <a:pt x="541" y="3044"/>
                    <a:pt x="268" y="3261"/>
                    <a:pt x="157" y="3588"/>
                  </a:cubicBezTo>
                  <a:cubicBezTo>
                    <a:pt x="0" y="3927"/>
                    <a:pt x="64" y="4737"/>
                    <a:pt x="269" y="5012"/>
                  </a:cubicBezTo>
                  <a:cubicBezTo>
                    <a:pt x="474" y="5287"/>
                    <a:pt x="765" y="5572"/>
                    <a:pt x="1389" y="5236"/>
                  </a:cubicBezTo>
                  <a:close/>
                </a:path>
              </a:pathLst>
            </a:custGeom>
            <a:solidFill>
              <a:srgbClr val="C0C0C0"/>
            </a:solidFill>
            <a:ln cap="flat" cmpd="sng" w="762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36" name="Google Shape;536;p33"/>
            <p:cNvSpPr/>
            <p:nvPr/>
          </p:nvSpPr>
          <p:spPr>
            <a:xfrm>
              <a:off x="1341" y="1804"/>
              <a:ext cx="6480" cy="9720"/>
            </a:xfrm>
            <a:custGeom>
              <a:rect b="b" l="l" r="r" t="t"/>
              <a:pathLst>
                <a:path extrusionOk="0" h="9720" w="6480">
                  <a:moveTo>
                    <a:pt x="6480" y="0"/>
                  </a:moveTo>
                  <a:lnTo>
                    <a:pt x="4787" y="16"/>
                  </a:lnTo>
                  <a:lnTo>
                    <a:pt x="3240" y="2520"/>
                  </a:lnTo>
                  <a:lnTo>
                    <a:pt x="4500" y="2520"/>
                  </a:lnTo>
                  <a:lnTo>
                    <a:pt x="2340" y="5220"/>
                  </a:lnTo>
                  <a:lnTo>
                    <a:pt x="3600" y="5220"/>
                  </a:lnTo>
                  <a:lnTo>
                    <a:pt x="0" y="9720"/>
                  </a:lnTo>
                  <a:lnTo>
                    <a:pt x="5580" y="4500"/>
                  </a:lnTo>
                  <a:lnTo>
                    <a:pt x="4019" y="4496"/>
                  </a:lnTo>
                  <a:lnTo>
                    <a:pt x="6179" y="1968"/>
                  </a:lnTo>
                  <a:lnTo>
                    <a:pt x="4563" y="1968"/>
                  </a:lnTo>
                  <a:lnTo>
                    <a:pt x="6480" y="0"/>
                  </a:lnTo>
                  <a:close/>
                </a:path>
              </a:pathLst>
            </a:custGeom>
            <a:solidFill>
              <a:srgbClr val="FFFF00"/>
            </a:solidFill>
            <a:ln cap="flat" cmpd="sng" w="762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37" name="Google Shape;537;p33"/>
            <p:cNvSpPr/>
            <p:nvPr/>
          </p:nvSpPr>
          <p:spPr>
            <a:xfrm>
              <a:off x="3861" y="954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38" name="Google Shape;538;p33"/>
            <p:cNvSpPr/>
            <p:nvPr/>
          </p:nvSpPr>
          <p:spPr>
            <a:xfrm>
              <a:off x="6021" y="990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39" name="Google Shape;539;p33"/>
            <p:cNvSpPr/>
            <p:nvPr/>
          </p:nvSpPr>
          <p:spPr>
            <a:xfrm>
              <a:off x="8361" y="972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40" name="Google Shape;540;p33"/>
            <p:cNvSpPr/>
            <p:nvPr/>
          </p:nvSpPr>
          <p:spPr>
            <a:xfrm>
              <a:off x="10161" y="936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41" name="Google Shape;541;p33"/>
            <p:cNvSpPr/>
            <p:nvPr/>
          </p:nvSpPr>
          <p:spPr>
            <a:xfrm>
              <a:off x="1406" y="936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42" name="Google Shape;542;p33"/>
            <p:cNvSpPr/>
            <p:nvPr/>
          </p:nvSpPr>
          <p:spPr>
            <a:xfrm>
              <a:off x="2666" y="1080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43" name="Google Shape;543;p33"/>
            <p:cNvSpPr/>
            <p:nvPr/>
          </p:nvSpPr>
          <p:spPr>
            <a:xfrm>
              <a:off x="4941" y="1080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44" name="Google Shape;544;p33"/>
            <p:cNvSpPr/>
            <p:nvPr/>
          </p:nvSpPr>
          <p:spPr>
            <a:xfrm>
              <a:off x="7461" y="1080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545" name="Google Shape;545;p33"/>
            <p:cNvSpPr/>
            <p:nvPr/>
          </p:nvSpPr>
          <p:spPr>
            <a:xfrm>
              <a:off x="9801" y="10624"/>
              <a:ext cx="402" cy="592"/>
            </a:xfrm>
            <a:custGeom>
              <a:rect b="b" l="l" r="r" t="t"/>
              <a:pathLst>
                <a:path extrusionOk="0" h="5637" w="3832">
                  <a:moveTo>
                    <a:pt x="1949" y="0"/>
                  </a:moveTo>
                  <a:cubicBezTo>
                    <a:pt x="1332" y="464"/>
                    <a:pt x="30" y="2485"/>
                    <a:pt x="20" y="3392"/>
                  </a:cubicBezTo>
                  <a:cubicBezTo>
                    <a:pt x="0" y="4331"/>
                    <a:pt x="1196" y="5637"/>
                    <a:pt x="1828" y="5632"/>
                  </a:cubicBezTo>
                  <a:cubicBezTo>
                    <a:pt x="2460" y="5627"/>
                    <a:pt x="3792" y="4299"/>
                    <a:pt x="3812" y="3360"/>
                  </a:cubicBezTo>
                  <a:cubicBezTo>
                    <a:pt x="3832" y="2421"/>
                    <a:pt x="2337" y="700"/>
                    <a:pt x="1949" y="0"/>
                  </a:cubicBezTo>
                  <a:close/>
                </a:path>
              </a:pathLst>
            </a:custGeom>
            <a:solidFill>
              <a:srgbClr val="0000FF"/>
            </a:solidFill>
            <a:ln cap="flat" cmpd="sng" w="38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grpSp>
      <p:sp>
        <p:nvSpPr>
          <p:cNvPr id="546" name="Google Shape;546;p33"/>
          <p:cNvSpPr txBox="1"/>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C20000"/>
                </a:solidFill>
                <a:latin typeface="Open Sans"/>
                <a:ea typeface="Open Sans"/>
                <a:cs typeface="Open Sans"/>
                <a:sym typeface="Open Sans"/>
              </a:rPr>
              <a:t>Decrease</a:t>
            </a:r>
            <a:r>
              <a:rPr lang="en-GB" sz="2400">
                <a:solidFill>
                  <a:srgbClr val="000000"/>
                </a:solidFill>
                <a:latin typeface="Open Sans"/>
                <a:ea typeface="Open Sans"/>
                <a:cs typeface="Open Sans"/>
                <a:sym typeface="Open Sans"/>
              </a:rPr>
              <a:t> in </a:t>
            </a:r>
            <a:r>
              <a:rPr lang="en-GB" sz="2400">
                <a:latin typeface="Open Sans"/>
                <a:ea typeface="Open Sans"/>
                <a:cs typeface="Open Sans"/>
                <a:sym typeface="Open Sans"/>
              </a:rPr>
              <a:t>supply</a:t>
            </a:r>
            <a:r>
              <a:rPr lang="en-GB" sz="2400">
                <a:solidFill>
                  <a:srgbClr val="000000"/>
                </a:solidFill>
                <a:latin typeface="Open Sans"/>
                <a:ea typeface="Open Sans"/>
                <a:cs typeface="Open Sans"/>
                <a:sym typeface="Open Sans"/>
              </a:rPr>
              <a:t> - 6 Determinants of </a:t>
            </a:r>
            <a:r>
              <a:rPr lang="en-GB" sz="2400">
                <a:latin typeface="Open Sans"/>
                <a:ea typeface="Open Sans"/>
                <a:cs typeface="Open Sans"/>
                <a:sym typeface="Open Sans"/>
              </a:rPr>
              <a:t>Supply</a:t>
            </a:r>
            <a:endParaRPr sz="2400">
              <a:solidFill>
                <a:srgbClr val="000000"/>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1000"/>
                                        <p:tgtEl>
                                          <p:spTgt spid="53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1000"/>
                                        <p:tgtEl>
                                          <p:spTgt spid="5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