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</p:sldIdLst>
  <p:sldSz cy="5143500" cx="9144000"/>
  <p:notesSz cx="6858000" cy="9144000"/>
  <p:embeddedFontLst>
    <p:embeddedFont>
      <p:font typeface="Work Sans"/>
      <p:regular r:id="rId27"/>
      <p:bold r:id="rId28"/>
      <p:italic r:id="rId29"/>
      <p:boldItalic r:id="rId30"/>
    </p:embeddedFont>
    <p:embeddedFont>
      <p:font typeface="Open Sans"/>
      <p:regular r:id="rId31"/>
      <p:bold r:id="rId32"/>
      <p:italic r:id="rId33"/>
      <p:boldItalic r:id="rId3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font" Target="fonts/WorkSans-bold.fntdata"/><Relationship Id="rId27" Type="http://schemas.openxmlformats.org/officeDocument/2006/relationships/font" Target="fonts/WorkSan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WorkSans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OpenSans-regular.fntdata"/><Relationship Id="rId30" Type="http://schemas.openxmlformats.org/officeDocument/2006/relationships/font" Target="fonts/WorkSans-boldItalic.fntdata"/><Relationship Id="rId11" Type="http://schemas.openxmlformats.org/officeDocument/2006/relationships/slide" Target="slides/slide6.xml"/><Relationship Id="rId33" Type="http://schemas.openxmlformats.org/officeDocument/2006/relationships/font" Target="fonts/OpenSans-italic.fntdata"/><Relationship Id="rId10" Type="http://schemas.openxmlformats.org/officeDocument/2006/relationships/slide" Target="slides/slide5.xml"/><Relationship Id="rId32" Type="http://schemas.openxmlformats.org/officeDocument/2006/relationships/font" Target="fonts/OpenSans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34" Type="http://schemas.openxmlformats.org/officeDocument/2006/relationships/font" Target="fonts/OpenSans-boldItalic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ff56e9d766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ff56e9d766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15df139a49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15df139a49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fafdfd2bba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" name="Google Shape;86;g3fafdfd2bba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5df139a49d_0_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5df139a49d_0_1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g15df139a49d_0_12:notes"/>
          <p:cNvSpPr txBox="1"/>
          <p:nvPr>
            <p:ph idx="12" type="sldNum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ff56e9d766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ff56e9d766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ff56e9d766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ff56e9d766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15df139a49d_0_6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46" name="Google Shape;146;g15df139a49d_0_6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7" name="Google Shape;147;g15df139a49d_0_6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5df139a49d_0_68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154" name="Google Shape;154;g15df139a49d_0_6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5" name="Google Shape;155;g15df139a49d_0_6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15df139a49d_0_11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00" name="Google Shape;200;g15df139a49d_0_1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01" name="Google Shape;201;g15df139a49d_0_113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2860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/>
              <a:t>This factor only holds true for normal goods.  For inferior goods consumers will actually purchase less as they get more money.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g15df139a49d_0_138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25" name="Google Shape;225;g15df139a49d_0_13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6" name="Google Shape;226;g15df139a49d_0_13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2860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/>
              <a:t>This factor is not always an absolute case.  Sometimes a good thing in the future (like a holiday purchasing season and all of its sales) will cause demand to actually decrease in the present moment.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15df139a49d_0_17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61" name="Google Shape;261;g15df139a49d_0_17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2" name="Google Shape;262;g15df139a49d_0_17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15df139a49d_0_20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92" name="Google Shape;292;g15df139a49d_0_20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93" name="Google Shape;293;g15df139a49d_0_20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15df139a49d_0_27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359" name="Google Shape;359;g15df139a49d_0_27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0" name="Google Shape;360;g15df139a49d_0_272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15df139a49d_0_428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515" name="Google Shape;515;g15df139a49d_0_4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6" name="Google Shape;516;g15df139a49d_0_428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15df139a49d_0_43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523" name="Google Shape;523;g15df139a49d_0_4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24" name="Google Shape;524;g15df139a49d_0_43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g15df139a49d_0_49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584" name="Google Shape;584;g15df139a49d_0_49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85" name="Google Shape;585;g15df139a49d_0_495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2860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/>
              <a:t>This factor only holds true for normal goods.  For inferior goods consumers will actually purchase more when they have less money.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15df139a49d_0_539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628" name="Google Shape;628;g15df139a49d_0_53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29" name="Google Shape;629;g15df139a49d_0_53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228600" rtl="0" algn="l"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/>
              <a:t>This factor is not always an absolute case.  Sometimes a bad thing in the future (like significantly higher taxes in the next year) will cause demand to actually increase in the present moment.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15df139a49d_0_57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663" name="Google Shape;663;g15df139a49d_0_57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64" name="Google Shape;664;g15df139a49d_0_574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15df139a49d_0_58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675" name="Google Shape;675;g15df139a49d_0_58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76" name="Google Shape;676;g15df139a49d_0_586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15df139a49d_0_599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688" name="Google Shape;688;g15df139a49d_0_59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89" name="Google Shape;689;g15df139a49d_0_599:notes"/>
          <p:cNvSpPr txBox="1"/>
          <p:nvPr>
            <p:ph idx="1" type="body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/>
          <p:nvPr>
            <p:ph type="ctrTitle"/>
          </p:nvPr>
        </p:nvSpPr>
        <p:spPr>
          <a:xfrm>
            <a:off x="311708" y="8969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2"/>
          <p:cNvSpPr txBox="1"/>
          <p:nvPr>
            <p:ph idx="1" type="subTitle"/>
          </p:nvPr>
        </p:nvSpPr>
        <p:spPr>
          <a:xfrm>
            <a:off x="311700" y="31389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3" name="Google Shape;23;p4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7" name="Google Shape;27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4" name="Google Shape;34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35" name="Google Shape;35;p7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8" name="Google Shape;38;p8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9"/>
          <p:cNvSpPr/>
          <p:nvPr/>
        </p:nvSpPr>
        <p:spPr>
          <a:xfrm>
            <a:off x="4572000" y="463475"/>
            <a:ext cx="4572000" cy="4224900"/>
          </a:xfrm>
          <a:prstGeom prst="rect">
            <a:avLst/>
          </a:prstGeom>
          <a:solidFill>
            <a:srgbClr val="DFFB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2" name="Google Shape;42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3" name="Google Shape;43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44" name="Google Shape;44;p9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7" name="Google Shape;47;p10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0" name="Google Shape;50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42900" lvl="1" marL="9144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2pPr>
            <a:lvl3pPr indent="-342900" lvl="2" marL="13716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4pPr>
            <a:lvl5pPr indent="-342900" lvl="4" marL="22860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5pPr>
            <a:lvl6pPr indent="-342900" lvl="5" marL="27432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6pPr>
            <a:lvl7pPr indent="-342900" lvl="6" marL="32004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 sz="1800"/>
            </a:lvl7pPr>
            <a:lvl8pPr indent="-342900" lvl="7" marL="3657600" algn="ctr">
              <a:spcBef>
                <a:spcPts val="0"/>
              </a:spcBef>
              <a:spcAft>
                <a:spcPts val="0"/>
              </a:spcAft>
              <a:buSzPts val="1800"/>
              <a:buChar char="○"/>
              <a:defRPr sz="1800"/>
            </a:lvl8pPr>
            <a:lvl9pPr indent="-342900" lvl="8" marL="4114800" algn="ctr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9pPr>
          </a:lstStyle>
          <a:p/>
        </p:txBody>
      </p:sp>
      <p:sp>
        <p:nvSpPr>
          <p:cNvPr id="51" name="Google Shape;51;p11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3"/>
          <p:cNvSpPr txBox="1"/>
          <p:nvPr>
            <p:ph type="title"/>
          </p:nvPr>
        </p:nvSpPr>
        <p:spPr>
          <a:xfrm>
            <a:off x="0" y="57150"/>
            <a:ext cx="91440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14" Type="http://schemas.openxmlformats.org/officeDocument/2006/relationships/theme" Target="../theme/theme1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-50" y="0"/>
            <a:ext cx="9144000" cy="462600"/>
          </a:xfrm>
          <a:prstGeom prst="rect">
            <a:avLst/>
          </a:prstGeom>
          <a:solidFill>
            <a:srgbClr val="16B9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" name="Google Shape;7;p1"/>
          <p:cNvSpPr/>
          <p:nvPr/>
        </p:nvSpPr>
        <p:spPr>
          <a:xfrm>
            <a:off x="0" y="4685971"/>
            <a:ext cx="9144000" cy="462600"/>
          </a:xfrm>
          <a:prstGeom prst="rect">
            <a:avLst/>
          </a:prstGeom>
          <a:solidFill>
            <a:srgbClr val="16B9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" name="Google Shape;8;p1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Open Sans"/>
              <a:buNone/>
              <a:defRPr sz="24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429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○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429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■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429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429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○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429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■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429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429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○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429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■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1pPr>
            <a:lvl2pPr lvl="1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2pPr>
            <a:lvl3pPr lvl="2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3pPr>
            <a:lvl4pPr lvl="3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4pPr>
            <a:lvl5pPr lvl="4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5pPr>
            <a:lvl6pPr lvl="5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6pPr>
            <a:lvl7pPr lvl="6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7pPr>
            <a:lvl8pPr lvl="7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8pPr>
            <a:lvl9pPr lvl="8" algn="r">
              <a:buNone/>
              <a:defRPr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1" name="Google Shape;11;p1"/>
          <p:cNvSpPr txBox="1"/>
          <p:nvPr/>
        </p:nvSpPr>
        <p:spPr>
          <a:xfrm>
            <a:off x="2395950" y="4720950"/>
            <a:ext cx="4352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chemeClr val="lt1"/>
                </a:solidFill>
                <a:latin typeface="Work Sans"/>
                <a:ea typeface="Work Sans"/>
                <a:cs typeface="Work Sans"/>
                <a:sym typeface="Work Sans"/>
              </a:rPr>
              <a:t>IGCSE Economics</a:t>
            </a:r>
            <a:endParaRPr>
              <a:solidFill>
                <a:schemeClr val="lt1"/>
              </a:solidFill>
              <a:latin typeface="Work Sans"/>
              <a:ea typeface="Work Sans"/>
              <a:cs typeface="Work Sans"/>
              <a:sym typeface="Work Sans"/>
            </a:endParaRPr>
          </a:p>
        </p:txBody>
      </p:sp>
      <p:pic>
        <p:nvPicPr>
          <p:cNvPr id="12" name="Google Shape;12;p1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62197" y="4745150"/>
            <a:ext cx="327963" cy="344249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forms.gle/rmagLvZSynirHsh19" TargetMode="External"/><Relationship Id="rId4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ctrTitle"/>
          </p:nvPr>
        </p:nvSpPr>
        <p:spPr>
          <a:xfrm>
            <a:off x="13" y="1430375"/>
            <a:ext cx="9144000" cy="2052600"/>
          </a:xfrm>
          <a:prstGeom prst="rect">
            <a:avLst/>
          </a:prstGeom>
          <a:solidFill>
            <a:srgbClr val="DFFBFC"/>
          </a:solidFill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Demand</a:t>
            </a:r>
            <a:endParaRPr/>
          </a:p>
        </p:txBody>
      </p:sp>
      <p:sp>
        <p:nvSpPr>
          <p:cNvPr id="63" name="Google Shape;63;p14"/>
          <p:cNvSpPr txBox="1"/>
          <p:nvPr>
            <p:ph idx="1" type="subTitle"/>
          </p:nvPr>
        </p:nvSpPr>
        <p:spPr>
          <a:xfrm>
            <a:off x="311700" y="36723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8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1.1.3 Demand, Supply and </a:t>
            </a:r>
            <a:br>
              <a:rPr lang="en-GB"/>
            </a:br>
            <a:r>
              <a:rPr lang="en-GB"/>
              <a:t>Market Equilibrium</a:t>
            </a:r>
            <a:endParaRPr/>
          </a:p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5" name="Google Shape;6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3567027"/>
            <a:ext cx="675600" cy="933000"/>
          </a:xfrm>
          <a:prstGeom prst="roundRect">
            <a:avLst>
              <a:gd fmla="val 48384" name="adj"/>
            </a:avLst>
          </a:prstGeom>
          <a:noFill/>
          <a:ln>
            <a:noFill/>
          </a:ln>
        </p:spPr>
      </p:pic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56700" y="3567027"/>
            <a:ext cx="675600" cy="933000"/>
          </a:xfrm>
          <a:prstGeom prst="roundRect">
            <a:avLst>
              <a:gd fmla="val 48384" name="adj"/>
            </a:avLst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-257175" lvl="0" marL="269999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Definition of demand.</a:t>
            </a:r>
            <a:endParaRPr/>
          </a:p>
          <a:p>
            <a:pPr indent="-257175" lvl="0" marL="269999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The use of demand curve diagram to show:</a:t>
            </a:r>
            <a:endParaRPr/>
          </a:p>
          <a:p>
            <a:pPr indent="-266700" lvl="1" marL="6300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/>
              <a:t>changes in price causing movements along a demand curve</a:t>
            </a:r>
            <a:endParaRPr/>
          </a:p>
          <a:p>
            <a:pPr indent="-266700" lvl="1" marL="630000" rtl="0" algn="l">
              <a:spcBef>
                <a:spcPts val="0"/>
              </a:spcBef>
              <a:spcAft>
                <a:spcPts val="0"/>
              </a:spcAft>
              <a:buSzPts val="1800"/>
              <a:buChar char="○"/>
            </a:pPr>
            <a:r>
              <a:rPr lang="en-GB"/>
              <a:t>shifts indicating increased and decreased demand.</a:t>
            </a:r>
            <a:endParaRPr/>
          </a:p>
          <a:p>
            <a:pPr indent="-257175" lvl="0" marL="269999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Factors that may cause a shift in the demand curve.</a:t>
            </a:r>
            <a:endParaRPr/>
          </a:p>
        </p:txBody>
      </p:sp>
      <p:sp>
        <p:nvSpPr>
          <p:cNvPr id="72" name="Google Shape;72;p15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73" name="Google Shape;73;p15"/>
          <p:cNvSpPr txBox="1"/>
          <p:nvPr/>
        </p:nvSpPr>
        <p:spPr>
          <a:xfrm>
            <a:off x="265450" y="7240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2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Learning objectives</a:t>
            </a:r>
            <a:endParaRPr sz="42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4" name="Google Shape;74;p15"/>
          <p:cNvSpPr txBox="1"/>
          <p:nvPr/>
        </p:nvSpPr>
        <p:spPr>
          <a:xfrm>
            <a:off x="265500" y="3702550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rgbClr val="595959"/>
                </a:solidFill>
                <a:latin typeface="Open Sans"/>
                <a:ea typeface="Open Sans"/>
                <a:cs typeface="Open Sans"/>
                <a:sym typeface="Open Sans"/>
              </a:rPr>
              <a:t>Today you will learn… </a:t>
            </a:r>
            <a:endParaRPr sz="2100">
              <a:solidFill>
                <a:srgbClr val="595959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75" name="Google Shape;75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6700" y="2206374"/>
            <a:ext cx="2602800" cy="1439400"/>
          </a:xfrm>
          <a:prstGeom prst="ellipse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Demand activity</a:t>
            </a:r>
            <a:endParaRPr/>
          </a:p>
        </p:txBody>
      </p:sp>
      <p:sp>
        <p:nvSpPr>
          <p:cNvPr id="81" name="Google Shape;81;p16"/>
          <p:cNvSpPr txBox="1"/>
          <p:nvPr>
            <p:ph idx="1" type="body"/>
          </p:nvPr>
        </p:nvSpPr>
        <p:spPr>
          <a:xfrm>
            <a:off x="311700" y="1152475"/>
            <a:ext cx="5910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is demand?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Demand definition: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en-GB"/>
              <a:t>The willingness and ability of consumers to buy a good or service at a given price in a given time period. </a:t>
            </a:r>
            <a:endParaRPr i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Complete the following </a:t>
            </a:r>
            <a:r>
              <a:rPr lang="en-GB" u="sng">
                <a:solidFill>
                  <a:schemeClr val="hlink"/>
                </a:solidFill>
                <a:hlinkClick r:id="rId3"/>
              </a:rPr>
              <a:t>Google Form</a:t>
            </a:r>
            <a:endParaRPr/>
          </a:p>
        </p:txBody>
      </p:sp>
      <p:sp>
        <p:nvSpPr>
          <p:cNvPr id="82" name="Google Shape;82;p16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963450" y="1660718"/>
            <a:ext cx="2617500" cy="261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7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Demand activity</a:t>
            </a:r>
            <a:endParaRPr/>
          </a:p>
        </p:txBody>
      </p:sp>
      <p:sp>
        <p:nvSpPr>
          <p:cNvPr id="89" name="Google Shape;89;p17"/>
          <p:cNvSpPr txBox="1"/>
          <p:nvPr>
            <p:ph idx="1" type="body"/>
          </p:nvPr>
        </p:nvSpPr>
        <p:spPr>
          <a:xfrm>
            <a:off x="311700" y="1152475"/>
            <a:ext cx="5910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What is demand?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Demand definition:</a:t>
            </a:r>
            <a:endParaRPr/>
          </a:p>
          <a:p>
            <a:pPr indent="0" lvl="0" marL="45720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i="1" lang="en-GB"/>
              <a:t>The willingness and ability of consumers to buy a good or service at a given price in a given time period. </a:t>
            </a:r>
            <a:endParaRPr i="1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7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1" name="Google Shape;9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3450" y="1660718"/>
            <a:ext cx="2617500" cy="261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Law of Demand</a:t>
            </a:r>
            <a:endParaRPr/>
          </a:p>
        </p:txBody>
      </p:sp>
      <p:sp>
        <p:nvSpPr>
          <p:cNvPr id="98" name="Google Shape;98;p18"/>
          <p:cNvSpPr txBox="1"/>
          <p:nvPr>
            <p:ph idx="1" type="body"/>
          </p:nvPr>
        </p:nvSpPr>
        <p:spPr>
          <a:xfrm>
            <a:off x="311700" y="1152475"/>
            <a:ext cx="4984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As the price of a product </a:t>
            </a:r>
            <a:r>
              <a:rPr b="1" lang="en-GB"/>
              <a:t>decreases</a:t>
            </a:r>
            <a:r>
              <a:rPr lang="en-GB"/>
              <a:t> the quantity demanded _________________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As the price of a product </a:t>
            </a:r>
            <a:r>
              <a:rPr b="1" lang="en-GB"/>
              <a:t>increases</a:t>
            </a:r>
            <a:r>
              <a:rPr lang="en-GB"/>
              <a:t> the quantity demanded </a:t>
            </a:r>
            <a:r>
              <a:rPr lang="en-GB"/>
              <a:t>_________________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It shows an </a:t>
            </a:r>
            <a:r>
              <a:rPr b="1" lang="en-GB"/>
              <a:t>inverse</a:t>
            </a:r>
            <a:r>
              <a:rPr lang="en-GB"/>
              <a:t> </a:t>
            </a:r>
            <a:r>
              <a:rPr b="1" lang="en-GB"/>
              <a:t>relationship</a:t>
            </a:r>
            <a:r>
              <a:rPr lang="en-GB"/>
              <a:t> between price and output (Normal Goods)</a:t>
            </a:r>
            <a:endParaRPr/>
          </a:p>
          <a:p>
            <a:pPr indent="-334328" lvl="0" marL="457200" rtl="0" algn="l">
              <a:spcBef>
                <a:spcPts val="1200"/>
              </a:spcBef>
              <a:spcAft>
                <a:spcPts val="0"/>
              </a:spcAft>
              <a:buSzPct val="100000"/>
              <a:buChar char="-"/>
            </a:pPr>
            <a:r>
              <a:rPr b="1" lang="en-GB"/>
              <a:t>Inverse relationship</a:t>
            </a:r>
            <a:r>
              <a:rPr lang="en-GB"/>
              <a:t> means as one increases ⬆️ the other decreases ⬇️</a:t>
            </a:r>
            <a:endParaRPr/>
          </a:p>
        </p:txBody>
      </p:sp>
      <p:sp>
        <p:nvSpPr>
          <p:cNvPr id="99" name="Google Shape;99;p18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00" name="Google Shape;100;p18"/>
          <p:cNvPicPr preferRelativeResize="0"/>
          <p:nvPr/>
        </p:nvPicPr>
        <p:blipFill rotWithShape="1">
          <a:blip r:embed="rId3">
            <a:alphaModFix/>
          </a:blip>
          <a:srcRect b="8396" l="15541" r="15541" t="8388"/>
          <a:stretch/>
        </p:blipFill>
        <p:spPr>
          <a:xfrm>
            <a:off x="5462900" y="1058525"/>
            <a:ext cx="3514099" cy="28287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98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9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Demand can change in 2 ways</a:t>
            </a:r>
            <a:endParaRPr/>
          </a:p>
        </p:txBody>
      </p:sp>
      <p:sp>
        <p:nvSpPr>
          <p:cNvPr id="106" name="Google Shape;106;p19"/>
          <p:cNvSpPr txBox="1"/>
          <p:nvPr>
            <p:ph idx="1" type="body"/>
          </p:nvPr>
        </p:nvSpPr>
        <p:spPr>
          <a:xfrm>
            <a:off x="311700" y="1152475"/>
            <a:ext cx="5131200" cy="185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1800"/>
              <a:buAutoNum type="arabicPeriod"/>
            </a:pPr>
            <a:r>
              <a:rPr b="1" lang="en-GB">
                <a:solidFill>
                  <a:srgbClr val="008000"/>
                </a:solidFill>
              </a:rPr>
              <a:t>Change in “Quantity Demanded”</a:t>
            </a:r>
            <a:endParaRPr b="1">
              <a:solidFill>
                <a:srgbClr val="008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1800"/>
              <a:buAutoNum type="alphaLcPeriod"/>
            </a:pPr>
            <a:r>
              <a:rPr lang="en-GB">
                <a:solidFill>
                  <a:srgbClr val="008000"/>
                </a:solidFill>
              </a:rPr>
              <a:t>Movement along the demand curve</a:t>
            </a:r>
            <a:endParaRPr>
              <a:solidFill>
                <a:srgbClr val="008000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008000"/>
              </a:buClr>
              <a:buSzPts val="1800"/>
              <a:buAutoNum type="alphaLcPeriod"/>
            </a:pPr>
            <a:r>
              <a:rPr lang="en-GB">
                <a:solidFill>
                  <a:srgbClr val="008000"/>
                </a:solidFill>
              </a:rPr>
              <a:t>Notice how the blue demand line did not move.  Just price changed, so we moved from one “quantity” to another. </a:t>
            </a:r>
            <a:endParaRPr>
              <a:solidFill>
                <a:srgbClr val="ED0056"/>
              </a:solidFill>
            </a:endParaRPr>
          </a:p>
        </p:txBody>
      </p:sp>
      <p:sp>
        <p:nvSpPr>
          <p:cNvPr id="107" name="Google Shape;107;p19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Untitled3" id="108" name="Google Shape;108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53613" y="632825"/>
            <a:ext cx="2750075" cy="195581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9" name="Google Shape;109;p19"/>
          <p:cNvCxnSpPr/>
          <p:nvPr/>
        </p:nvCxnSpPr>
        <p:spPr>
          <a:xfrm>
            <a:off x="6391975" y="1905575"/>
            <a:ext cx="1543800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10" name="Google Shape;110;p19"/>
          <p:cNvCxnSpPr/>
          <p:nvPr/>
        </p:nvCxnSpPr>
        <p:spPr>
          <a:xfrm>
            <a:off x="7448850" y="1470125"/>
            <a:ext cx="570300" cy="358500"/>
          </a:xfrm>
          <a:prstGeom prst="straightConnector1">
            <a:avLst/>
          </a:prstGeom>
          <a:noFill/>
          <a:ln cap="flat" cmpd="sng" w="25400">
            <a:solidFill>
              <a:srgbClr val="FF0000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111" name="Google Shape;111;p19"/>
          <p:cNvSpPr/>
          <p:nvPr/>
        </p:nvSpPr>
        <p:spPr>
          <a:xfrm>
            <a:off x="7859475" y="1877075"/>
            <a:ext cx="76200" cy="57000"/>
          </a:xfrm>
          <a:prstGeom prst="ellipse">
            <a:avLst/>
          </a:prstGeom>
          <a:solidFill>
            <a:srgbClr val="000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9"/>
          <p:cNvSpPr/>
          <p:nvPr/>
        </p:nvSpPr>
        <p:spPr>
          <a:xfrm>
            <a:off x="7257800" y="1491794"/>
            <a:ext cx="76200" cy="57000"/>
          </a:xfrm>
          <a:prstGeom prst="ellipse">
            <a:avLst/>
          </a:prstGeom>
          <a:solidFill>
            <a:srgbClr val="000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3" name="Google Shape;113;p19"/>
          <p:cNvCxnSpPr/>
          <p:nvPr/>
        </p:nvCxnSpPr>
        <p:spPr>
          <a:xfrm>
            <a:off x="6391975" y="1520300"/>
            <a:ext cx="904200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14" name="Google Shape;114;p19"/>
          <p:cNvCxnSpPr/>
          <p:nvPr/>
        </p:nvCxnSpPr>
        <p:spPr>
          <a:xfrm>
            <a:off x="6445875" y="1598625"/>
            <a:ext cx="0" cy="22860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pic>
        <p:nvPicPr>
          <p:cNvPr descr="Untitled3" id="115" name="Google Shape;11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853613" y="2678544"/>
            <a:ext cx="2750075" cy="195580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6" name="Google Shape;116;p19"/>
          <p:cNvCxnSpPr/>
          <p:nvPr/>
        </p:nvCxnSpPr>
        <p:spPr>
          <a:xfrm flipH="1" rot="10800000">
            <a:off x="7295775" y="3563019"/>
            <a:ext cx="563700" cy="300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17" name="Google Shape;117;p19"/>
          <p:cNvCxnSpPr/>
          <p:nvPr/>
        </p:nvCxnSpPr>
        <p:spPr>
          <a:xfrm rot="10800000">
            <a:off x="7297229" y="1540400"/>
            <a:ext cx="0" cy="73680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18" name="Google Shape;118;p19"/>
          <p:cNvCxnSpPr/>
          <p:nvPr/>
        </p:nvCxnSpPr>
        <p:spPr>
          <a:xfrm rot="10800000">
            <a:off x="7897575" y="1924900"/>
            <a:ext cx="0" cy="36510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19" name="Google Shape;119;p19"/>
          <p:cNvCxnSpPr/>
          <p:nvPr/>
        </p:nvCxnSpPr>
        <p:spPr>
          <a:xfrm rot="-5400000">
            <a:off x="6924500" y="3934425"/>
            <a:ext cx="742800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20" name="Google Shape;120;p19"/>
          <p:cNvCxnSpPr/>
          <p:nvPr/>
        </p:nvCxnSpPr>
        <p:spPr>
          <a:xfrm>
            <a:off x="7448850" y="2187375"/>
            <a:ext cx="339600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cxnSp>
        <p:nvCxnSpPr>
          <p:cNvPr id="121" name="Google Shape;121;p19"/>
          <p:cNvCxnSpPr/>
          <p:nvPr/>
        </p:nvCxnSpPr>
        <p:spPr>
          <a:xfrm>
            <a:off x="7000475" y="3007400"/>
            <a:ext cx="1486200" cy="915900"/>
          </a:xfrm>
          <a:prstGeom prst="straightConnector1">
            <a:avLst/>
          </a:prstGeom>
          <a:noFill/>
          <a:ln cap="flat" cmpd="sng" w="25400">
            <a:solidFill>
              <a:srgbClr val="0000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22" name="Google Shape;122;p19"/>
          <p:cNvSpPr txBox="1"/>
          <p:nvPr/>
        </p:nvSpPr>
        <p:spPr>
          <a:xfrm>
            <a:off x="8395575" y="3808822"/>
            <a:ext cx="3507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200"/>
              <a:buFont typeface="Arial"/>
              <a:buNone/>
            </a:pPr>
            <a:r>
              <a:rPr b="1" i="0" lang="en-GB" sz="9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b="1" baseline="-25000" i="0" lang="en-GB" sz="9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100"/>
          </a:p>
        </p:txBody>
      </p:sp>
      <p:sp>
        <p:nvSpPr>
          <p:cNvPr id="123" name="Google Shape;123;p19"/>
          <p:cNvSpPr/>
          <p:nvPr/>
        </p:nvSpPr>
        <p:spPr>
          <a:xfrm>
            <a:off x="7859475" y="3534519"/>
            <a:ext cx="76200" cy="57000"/>
          </a:xfrm>
          <a:prstGeom prst="ellipse">
            <a:avLst/>
          </a:prstGeom>
          <a:solidFill>
            <a:srgbClr val="000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19"/>
          <p:cNvSpPr/>
          <p:nvPr/>
        </p:nvSpPr>
        <p:spPr>
          <a:xfrm>
            <a:off x="7257800" y="3537397"/>
            <a:ext cx="76200" cy="57000"/>
          </a:xfrm>
          <a:prstGeom prst="ellipse">
            <a:avLst/>
          </a:prstGeom>
          <a:solidFill>
            <a:srgbClr val="000000"/>
          </a:solidFill>
          <a:ln cap="flat" cmpd="sng" w="12700">
            <a:solidFill>
              <a:schemeClr val="dk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4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25" name="Google Shape;125;p19"/>
          <p:cNvCxnSpPr>
            <a:endCxn id="124" idx="2"/>
          </p:cNvCxnSpPr>
          <p:nvPr/>
        </p:nvCxnSpPr>
        <p:spPr>
          <a:xfrm>
            <a:off x="6379100" y="3562897"/>
            <a:ext cx="878700" cy="300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26" name="Google Shape;126;p19"/>
          <p:cNvCxnSpPr/>
          <p:nvPr/>
        </p:nvCxnSpPr>
        <p:spPr>
          <a:xfrm rot="-5400000">
            <a:off x="7526175" y="3960175"/>
            <a:ext cx="742800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med" w="med" type="none"/>
            <a:tailEnd len="med" w="med" type="none"/>
          </a:ln>
        </p:spPr>
      </p:cxnSp>
      <p:cxnSp>
        <p:nvCxnSpPr>
          <p:cNvPr id="127" name="Google Shape;127;p19"/>
          <p:cNvCxnSpPr/>
          <p:nvPr/>
        </p:nvCxnSpPr>
        <p:spPr>
          <a:xfrm>
            <a:off x="7426938" y="4210150"/>
            <a:ext cx="339600" cy="0"/>
          </a:xfrm>
          <a:prstGeom prst="straightConnector1">
            <a:avLst/>
          </a:prstGeom>
          <a:noFill/>
          <a:ln cap="flat" cmpd="sng" w="25400">
            <a:solidFill>
              <a:schemeClr val="dk1"/>
            </a:solidFill>
            <a:prstDash val="solid"/>
            <a:miter lim="800000"/>
            <a:headEnd len="med" w="med" type="none"/>
            <a:tailEnd len="med" w="med" type="triangle"/>
          </a:ln>
        </p:spPr>
      </p:cxnSp>
      <p:sp>
        <p:nvSpPr>
          <p:cNvPr id="128" name="Google Shape;128;p19"/>
          <p:cNvSpPr txBox="1"/>
          <p:nvPr>
            <p:ph idx="1" type="body"/>
          </p:nvPr>
        </p:nvSpPr>
        <p:spPr>
          <a:xfrm>
            <a:off x="311700" y="2745486"/>
            <a:ext cx="5131200" cy="185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ED0056"/>
              </a:buClr>
              <a:buSzPts val="1800"/>
              <a:buAutoNum type="arabicPeriod" startAt="2"/>
            </a:pPr>
            <a:r>
              <a:rPr b="1" lang="en-GB">
                <a:solidFill>
                  <a:srgbClr val="ED0056"/>
                </a:solidFill>
              </a:rPr>
              <a:t>Change in “Demand”</a:t>
            </a:r>
            <a:endParaRPr b="1">
              <a:solidFill>
                <a:srgbClr val="ED0056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0056"/>
              </a:buClr>
              <a:buSzPts val="1800"/>
              <a:buAutoNum type="alphaLcPeriod"/>
            </a:pPr>
            <a:r>
              <a:rPr lang="en-GB">
                <a:solidFill>
                  <a:srgbClr val="ED0056"/>
                </a:solidFill>
              </a:rPr>
              <a:t>This is a shift of the entire demand curve either “left” or “right.”</a:t>
            </a:r>
            <a:endParaRPr>
              <a:solidFill>
                <a:srgbClr val="ED0056"/>
              </a:solidFill>
            </a:endParaRPr>
          </a:p>
          <a:p>
            <a:pPr indent="-342900" lvl="1" marL="914400" rtl="0" algn="l">
              <a:spcBef>
                <a:spcPts val="0"/>
              </a:spcBef>
              <a:spcAft>
                <a:spcPts val="0"/>
              </a:spcAft>
              <a:buClr>
                <a:srgbClr val="ED0056"/>
              </a:buClr>
              <a:buSzPts val="1800"/>
              <a:buAutoNum type="alphaLcPeriod"/>
            </a:pPr>
            <a:r>
              <a:rPr lang="en-GB">
                <a:solidFill>
                  <a:srgbClr val="ED0056"/>
                </a:solidFill>
              </a:rPr>
              <a:t>Notice how the new blue demand line shows that more lemonade will be demanded at every price.</a:t>
            </a:r>
            <a:endParaRPr b="1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0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Drawing the graph</a:t>
            </a:r>
            <a:endParaRPr/>
          </a:p>
        </p:txBody>
      </p:sp>
      <p:sp>
        <p:nvSpPr>
          <p:cNvPr id="134" name="Google Shape;134;p2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Increase in demand</a:t>
            </a:r>
            <a:endParaRPr b="1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Rightward shift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Right = increase</a:t>
            </a:r>
            <a:endParaRPr/>
          </a:p>
        </p:txBody>
      </p:sp>
      <p:sp>
        <p:nvSpPr>
          <p:cNvPr id="135" name="Google Shape;135;p20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Untitled3" id="136" name="Google Shape;13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6600" y="2571750"/>
            <a:ext cx="2750075" cy="1955816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2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Decrease in demand</a:t>
            </a:r>
            <a:endParaRPr b="1"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Leftward shift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Left = decrease</a:t>
            </a:r>
            <a:endParaRPr/>
          </a:p>
        </p:txBody>
      </p:sp>
      <p:pic>
        <p:nvPicPr>
          <p:cNvPr descr="Untitled3" id="138" name="Google Shape;138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57300" y="2571750"/>
            <a:ext cx="2750075" cy="195581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9" name="Google Shape;139;p20"/>
          <p:cNvCxnSpPr/>
          <p:nvPr/>
        </p:nvCxnSpPr>
        <p:spPr>
          <a:xfrm>
            <a:off x="5992650" y="3248075"/>
            <a:ext cx="1486200" cy="915900"/>
          </a:xfrm>
          <a:prstGeom prst="straightConnector1">
            <a:avLst/>
          </a:prstGeom>
          <a:noFill/>
          <a:ln cap="flat" cmpd="sng" w="25400">
            <a:solidFill>
              <a:srgbClr val="0000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40" name="Google Shape;140;p20"/>
          <p:cNvSpPr txBox="1"/>
          <p:nvPr/>
        </p:nvSpPr>
        <p:spPr>
          <a:xfrm>
            <a:off x="7387750" y="4049497"/>
            <a:ext cx="3507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200"/>
              <a:buFont typeface="Arial"/>
              <a:buNone/>
            </a:pPr>
            <a:r>
              <a:rPr b="1" i="0" lang="en-GB" sz="9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b="1" baseline="-25000" i="0" lang="en-GB" sz="9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100"/>
          </a:p>
        </p:txBody>
      </p:sp>
      <p:cxnSp>
        <p:nvCxnSpPr>
          <p:cNvPr id="141" name="Google Shape;141;p20"/>
          <p:cNvCxnSpPr/>
          <p:nvPr/>
        </p:nvCxnSpPr>
        <p:spPr>
          <a:xfrm>
            <a:off x="2076950" y="2887600"/>
            <a:ext cx="1486200" cy="915900"/>
          </a:xfrm>
          <a:prstGeom prst="straightConnector1">
            <a:avLst/>
          </a:prstGeom>
          <a:noFill/>
          <a:ln cap="flat" cmpd="sng" w="25400">
            <a:solidFill>
              <a:srgbClr val="0000FF"/>
            </a:solidFill>
            <a:prstDash val="solid"/>
            <a:miter lim="800000"/>
            <a:headEnd len="med" w="med" type="none"/>
            <a:tailEnd len="med" w="med" type="none"/>
          </a:ln>
        </p:spPr>
      </p:cxnSp>
      <p:sp>
        <p:nvSpPr>
          <p:cNvPr id="142" name="Google Shape;142;p20"/>
          <p:cNvSpPr txBox="1"/>
          <p:nvPr/>
        </p:nvSpPr>
        <p:spPr>
          <a:xfrm>
            <a:off x="3472050" y="3689022"/>
            <a:ext cx="350700" cy="23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1200"/>
              <a:buFont typeface="Arial"/>
              <a:buNone/>
            </a:pPr>
            <a:r>
              <a:rPr b="1" i="0" lang="en-GB" sz="9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b="1" baseline="-25000" i="0" lang="en-GB" sz="900" u="none" cap="none" strike="noStrike">
                <a:solidFill>
                  <a:srgbClr val="0000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100"/>
          </a:p>
        </p:txBody>
      </p:sp>
      <p:sp>
        <p:nvSpPr>
          <p:cNvPr id="143" name="Google Shape;143;p20"/>
          <p:cNvSpPr/>
          <p:nvPr/>
        </p:nvSpPr>
        <p:spPr>
          <a:xfrm>
            <a:off x="7579925" y="566725"/>
            <a:ext cx="1494300" cy="942600"/>
          </a:xfrm>
          <a:prstGeom prst="roundRect">
            <a:avLst>
              <a:gd fmla="val 16667" name="adj"/>
            </a:avLst>
          </a:prstGeom>
          <a:solidFill>
            <a:srgbClr val="0097A7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QUIZ</a:t>
            </a:r>
            <a:endParaRPr b="1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1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entury Gothic"/>
              <a:buNone/>
            </a:pPr>
            <a:r>
              <a:rPr b="1" i="0" lang="en-GB" sz="4400" u="none">
                <a:solidFill>
                  <a:srgbClr val="008000"/>
                </a:solidFill>
              </a:rPr>
              <a:t>Increases</a:t>
            </a:r>
            <a:r>
              <a:rPr b="1" i="0" lang="en-GB" sz="4400" u="none">
                <a:solidFill>
                  <a:schemeClr val="dk2"/>
                </a:solidFill>
              </a:rPr>
              <a:t> Demand</a:t>
            </a:r>
            <a:endParaRPr/>
          </a:p>
        </p:txBody>
      </p:sp>
      <p:sp>
        <p:nvSpPr>
          <p:cNvPr id="150" name="Google Shape;150;p21"/>
          <p:cNvSpPr txBox="1"/>
          <p:nvPr/>
        </p:nvSpPr>
        <p:spPr>
          <a:xfrm>
            <a:off x="0" y="296195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There are six factors that will cause demand to increase.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1" name="Google Shape;151;p21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"/>
          <p:cNvSpPr txBox="1"/>
          <p:nvPr/>
        </p:nvSpPr>
        <p:spPr>
          <a:xfrm>
            <a:off x="381000" y="1371600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1) Consumers enter the market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58" name="Google Shape;158;p22"/>
          <p:cNvSpPr txBox="1"/>
          <p:nvPr/>
        </p:nvSpPr>
        <p:spPr>
          <a:xfrm>
            <a:off x="4953000" y="3429000"/>
            <a:ext cx="381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0" lang="en-GB" sz="14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Examples include an increase in the birth rate, an influx of immigrants, or students arriving in a college town.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59" name="Google Shape;159;p22"/>
          <p:cNvGrpSpPr/>
          <p:nvPr/>
        </p:nvGrpSpPr>
        <p:grpSpPr>
          <a:xfrm>
            <a:off x="5791200" y="1314450"/>
            <a:ext cx="2160587" cy="2000250"/>
            <a:chOff x="1341" y="1444"/>
            <a:chExt cx="9329" cy="11520"/>
          </a:xfrm>
        </p:grpSpPr>
        <p:grpSp>
          <p:nvGrpSpPr>
            <p:cNvPr id="160" name="Google Shape;160;p22"/>
            <p:cNvGrpSpPr/>
            <p:nvPr/>
          </p:nvGrpSpPr>
          <p:grpSpPr>
            <a:xfrm flipH="1">
              <a:off x="8759" y="11344"/>
              <a:ext cx="1762" cy="1572"/>
              <a:chOff x="1444" y="11392"/>
              <a:chExt cx="1762" cy="1572"/>
            </a:xfrm>
          </p:grpSpPr>
          <p:sp>
            <p:nvSpPr>
              <p:cNvPr id="161" name="Google Shape;161;p22"/>
              <p:cNvSpPr/>
              <p:nvPr/>
            </p:nvSpPr>
            <p:spPr>
              <a:xfrm>
                <a:off x="1473" y="11524"/>
                <a:ext cx="1634" cy="1440"/>
              </a:xfrm>
              <a:custGeom>
                <a:rect b="b" l="l" r="r" t="t"/>
                <a:pathLst>
                  <a:path extrusionOk="0" h="1440" w="1634">
                    <a:moveTo>
                      <a:pt x="201" y="0"/>
                    </a:moveTo>
                    <a:cubicBezTo>
                      <a:pt x="201" y="0"/>
                      <a:pt x="0" y="1203"/>
                      <a:pt x="201" y="1440"/>
                    </a:cubicBezTo>
                    <a:cubicBezTo>
                      <a:pt x="668" y="1440"/>
                      <a:pt x="1407" y="1420"/>
                      <a:pt x="1407" y="1420"/>
                    </a:cubicBezTo>
                    <a:cubicBezTo>
                      <a:pt x="1634" y="1336"/>
                      <a:pt x="1615" y="460"/>
                      <a:pt x="1583" y="508"/>
                    </a:cubicBezTo>
                    <a:cubicBezTo>
                      <a:pt x="1551" y="60"/>
                      <a:pt x="1580" y="227"/>
                      <a:pt x="1583" y="60"/>
                    </a:cubicBezTo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2" name="Google Shape;162;p22"/>
              <p:cNvSpPr/>
              <p:nvPr/>
            </p:nvSpPr>
            <p:spPr>
              <a:xfrm>
                <a:off x="1444" y="11392"/>
                <a:ext cx="1762" cy="1572"/>
              </a:xfrm>
              <a:custGeom>
                <a:rect b="b" l="l" r="r" t="t"/>
                <a:pathLst>
                  <a:path extrusionOk="0" h="1572" w="1762">
                    <a:moveTo>
                      <a:pt x="205" y="132"/>
                    </a:moveTo>
                    <a:cubicBezTo>
                      <a:pt x="205" y="132"/>
                      <a:pt x="0" y="1333"/>
                      <a:pt x="205" y="1572"/>
                    </a:cubicBezTo>
                    <a:cubicBezTo>
                      <a:pt x="672" y="1572"/>
                      <a:pt x="1436" y="1568"/>
                      <a:pt x="1436" y="1568"/>
                    </a:cubicBezTo>
                    <a:cubicBezTo>
                      <a:pt x="1468" y="1120"/>
                      <a:pt x="1449" y="1040"/>
                      <a:pt x="1484" y="848"/>
                    </a:cubicBezTo>
                    <a:cubicBezTo>
                      <a:pt x="1519" y="656"/>
                      <a:pt x="1604" y="539"/>
                      <a:pt x="1644" y="416"/>
                    </a:cubicBezTo>
                    <a:cubicBezTo>
                      <a:pt x="1762" y="0"/>
                      <a:pt x="1681" y="195"/>
                      <a:pt x="1724" y="112"/>
                    </a:cubicBezTo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163" name="Google Shape;163;p22"/>
            <p:cNvGrpSpPr/>
            <p:nvPr/>
          </p:nvGrpSpPr>
          <p:grpSpPr>
            <a:xfrm>
              <a:off x="1444" y="11392"/>
              <a:ext cx="1762" cy="1572"/>
              <a:chOff x="1444" y="11392"/>
              <a:chExt cx="1762" cy="1572"/>
            </a:xfrm>
          </p:grpSpPr>
          <p:sp>
            <p:nvSpPr>
              <p:cNvPr id="164" name="Google Shape;164;p22"/>
              <p:cNvSpPr/>
              <p:nvPr/>
            </p:nvSpPr>
            <p:spPr>
              <a:xfrm>
                <a:off x="1473" y="11524"/>
                <a:ext cx="1634" cy="1440"/>
              </a:xfrm>
              <a:custGeom>
                <a:rect b="b" l="l" r="r" t="t"/>
                <a:pathLst>
                  <a:path extrusionOk="0" h="1440" w="1634">
                    <a:moveTo>
                      <a:pt x="201" y="0"/>
                    </a:moveTo>
                    <a:cubicBezTo>
                      <a:pt x="201" y="0"/>
                      <a:pt x="0" y="1203"/>
                      <a:pt x="201" y="1440"/>
                    </a:cubicBezTo>
                    <a:cubicBezTo>
                      <a:pt x="668" y="1440"/>
                      <a:pt x="1407" y="1420"/>
                      <a:pt x="1407" y="1420"/>
                    </a:cubicBezTo>
                    <a:cubicBezTo>
                      <a:pt x="1634" y="1336"/>
                      <a:pt x="1615" y="460"/>
                      <a:pt x="1583" y="508"/>
                    </a:cubicBezTo>
                    <a:cubicBezTo>
                      <a:pt x="1551" y="60"/>
                      <a:pt x="1580" y="227"/>
                      <a:pt x="1583" y="60"/>
                    </a:cubicBezTo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65" name="Google Shape;165;p22"/>
              <p:cNvSpPr/>
              <p:nvPr/>
            </p:nvSpPr>
            <p:spPr>
              <a:xfrm>
                <a:off x="1444" y="11392"/>
                <a:ext cx="1762" cy="1572"/>
              </a:xfrm>
              <a:custGeom>
                <a:rect b="b" l="l" r="r" t="t"/>
                <a:pathLst>
                  <a:path extrusionOk="0" h="1572" w="1762">
                    <a:moveTo>
                      <a:pt x="205" y="132"/>
                    </a:moveTo>
                    <a:cubicBezTo>
                      <a:pt x="205" y="132"/>
                      <a:pt x="0" y="1333"/>
                      <a:pt x="205" y="1572"/>
                    </a:cubicBezTo>
                    <a:cubicBezTo>
                      <a:pt x="672" y="1572"/>
                      <a:pt x="1436" y="1568"/>
                      <a:pt x="1436" y="1568"/>
                    </a:cubicBezTo>
                    <a:cubicBezTo>
                      <a:pt x="1468" y="1120"/>
                      <a:pt x="1449" y="1040"/>
                      <a:pt x="1484" y="848"/>
                    </a:cubicBezTo>
                    <a:cubicBezTo>
                      <a:pt x="1519" y="656"/>
                      <a:pt x="1604" y="539"/>
                      <a:pt x="1644" y="416"/>
                    </a:cubicBezTo>
                    <a:cubicBezTo>
                      <a:pt x="1762" y="0"/>
                      <a:pt x="1681" y="195"/>
                      <a:pt x="1724" y="112"/>
                    </a:cubicBezTo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66" name="Google Shape;166;p22"/>
            <p:cNvSpPr/>
            <p:nvPr/>
          </p:nvSpPr>
          <p:spPr>
            <a:xfrm>
              <a:off x="1341" y="5284"/>
              <a:ext cx="9275" cy="6955"/>
            </a:xfrm>
            <a:custGeom>
              <a:rect b="b" l="l" r="r" t="t"/>
              <a:pathLst>
                <a:path extrusionOk="0" h="6048" w="9275">
                  <a:moveTo>
                    <a:pt x="2027" y="128"/>
                  </a:moveTo>
                  <a:cubicBezTo>
                    <a:pt x="1563" y="256"/>
                    <a:pt x="779" y="1696"/>
                    <a:pt x="516" y="2684"/>
                  </a:cubicBezTo>
                  <a:cubicBezTo>
                    <a:pt x="253" y="3672"/>
                    <a:pt x="0" y="5568"/>
                    <a:pt x="347" y="5808"/>
                  </a:cubicBezTo>
                  <a:cubicBezTo>
                    <a:pt x="694" y="6048"/>
                    <a:pt x="8731" y="6032"/>
                    <a:pt x="9003" y="5824"/>
                  </a:cubicBezTo>
                  <a:cubicBezTo>
                    <a:pt x="9275" y="5616"/>
                    <a:pt x="8923" y="3200"/>
                    <a:pt x="8635" y="2304"/>
                  </a:cubicBezTo>
                  <a:cubicBezTo>
                    <a:pt x="8347" y="1408"/>
                    <a:pt x="7963" y="160"/>
                    <a:pt x="7355" y="80"/>
                  </a:cubicBezTo>
                  <a:cubicBezTo>
                    <a:pt x="6747" y="0"/>
                    <a:pt x="2491" y="0"/>
                    <a:pt x="2027" y="128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22"/>
            <p:cNvSpPr/>
            <p:nvPr/>
          </p:nvSpPr>
          <p:spPr>
            <a:xfrm>
              <a:off x="2241" y="1444"/>
              <a:ext cx="7500" cy="6900"/>
            </a:xfrm>
            <a:prstGeom prst="roundRect">
              <a:avLst>
                <a:gd fmla="val 2034" name="adj"/>
              </a:avLst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22"/>
            <p:cNvSpPr/>
            <p:nvPr/>
          </p:nvSpPr>
          <p:spPr>
            <a:xfrm>
              <a:off x="1365" y="5224"/>
              <a:ext cx="9275" cy="6048"/>
            </a:xfrm>
            <a:custGeom>
              <a:rect b="b" l="l" r="r" t="t"/>
              <a:pathLst>
                <a:path extrusionOk="0" h="6048" w="9275">
                  <a:moveTo>
                    <a:pt x="2027" y="128"/>
                  </a:moveTo>
                  <a:cubicBezTo>
                    <a:pt x="1563" y="256"/>
                    <a:pt x="779" y="1696"/>
                    <a:pt x="516" y="2684"/>
                  </a:cubicBezTo>
                  <a:cubicBezTo>
                    <a:pt x="253" y="3672"/>
                    <a:pt x="0" y="5568"/>
                    <a:pt x="347" y="5808"/>
                  </a:cubicBezTo>
                  <a:cubicBezTo>
                    <a:pt x="694" y="6048"/>
                    <a:pt x="8731" y="6032"/>
                    <a:pt x="9003" y="5824"/>
                  </a:cubicBezTo>
                  <a:cubicBezTo>
                    <a:pt x="9275" y="5616"/>
                    <a:pt x="8923" y="3200"/>
                    <a:pt x="8635" y="2304"/>
                  </a:cubicBezTo>
                  <a:cubicBezTo>
                    <a:pt x="8347" y="1408"/>
                    <a:pt x="7963" y="160"/>
                    <a:pt x="7355" y="80"/>
                  </a:cubicBezTo>
                  <a:cubicBezTo>
                    <a:pt x="6747" y="0"/>
                    <a:pt x="2491" y="0"/>
                    <a:pt x="2027" y="128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22"/>
            <p:cNvSpPr/>
            <p:nvPr/>
          </p:nvSpPr>
          <p:spPr>
            <a:xfrm>
              <a:off x="1881" y="4684"/>
              <a:ext cx="8262" cy="378"/>
            </a:xfrm>
            <a:custGeom>
              <a:rect b="b" l="l" r="r" t="t"/>
              <a:pathLst>
                <a:path extrusionOk="0" h="21600" w="21600">
                  <a:moveTo>
                    <a:pt x="0" y="0"/>
                  </a:moveTo>
                  <a:lnTo>
                    <a:pt x="1017" y="21600"/>
                  </a:lnTo>
                  <a:lnTo>
                    <a:pt x="20583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0C0C0"/>
            </a:solidFill>
            <a:ln cap="flat" cmpd="sng" w="9525">
              <a:solidFill>
                <a:srgbClr val="000000"/>
              </a:solidFill>
              <a:prstDash val="solid"/>
              <a:miter lim="524288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22"/>
            <p:cNvSpPr/>
            <p:nvPr/>
          </p:nvSpPr>
          <p:spPr>
            <a:xfrm>
              <a:off x="1701" y="1444"/>
              <a:ext cx="8700" cy="3300"/>
            </a:xfrm>
            <a:prstGeom prst="roundRect">
              <a:avLst>
                <a:gd fmla="val 2649" name="adj"/>
              </a:avLst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22"/>
            <p:cNvSpPr txBox="1"/>
            <p:nvPr/>
          </p:nvSpPr>
          <p:spPr>
            <a:xfrm>
              <a:off x="1701" y="3424"/>
              <a:ext cx="8700" cy="600"/>
            </a:xfrm>
            <a:prstGeom prst="rect">
              <a:avLst/>
            </a:prstGeom>
            <a:gradFill>
              <a:gsLst>
                <a:gs pos="0">
                  <a:srgbClr val="FF4C0E"/>
                </a:gs>
                <a:gs pos="50000">
                  <a:srgbClr val="FF703E"/>
                </a:gs>
                <a:gs pos="100000">
                  <a:srgbClr val="FF4C0E"/>
                </a:gs>
              </a:gsLst>
              <a:lin ang="10800025" scaled="0"/>
            </a:gra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22"/>
            <p:cNvSpPr/>
            <p:nvPr/>
          </p:nvSpPr>
          <p:spPr>
            <a:xfrm>
              <a:off x="2061" y="1624"/>
              <a:ext cx="600" cy="300"/>
            </a:xfrm>
            <a:prstGeom prst="roundRect">
              <a:avLst>
                <a:gd fmla="val 10800" name="adj"/>
              </a:avLst>
            </a:prstGeom>
            <a:solidFill>
              <a:srgbClr val="FFFF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22"/>
            <p:cNvSpPr/>
            <p:nvPr/>
          </p:nvSpPr>
          <p:spPr>
            <a:xfrm>
              <a:off x="9441" y="1624"/>
              <a:ext cx="600" cy="300"/>
            </a:xfrm>
            <a:prstGeom prst="roundRect">
              <a:avLst>
                <a:gd fmla="val 10800" name="adj"/>
              </a:avLst>
            </a:prstGeom>
            <a:solidFill>
              <a:srgbClr val="FFFF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22"/>
            <p:cNvSpPr/>
            <p:nvPr/>
          </p:nvSpPr>
          <p:spPr>
            <a:xfrm>
              <a:off x="2601" y="2164"/>
              <a:ext cx="6835" cy="899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9525">
                    <a:solidFill>
                      <a:srgbClr val="00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000000"/>
                  </a:solidFill>
                  <a:latin typeface="Arial Black"/>
                </a:rPr>
                <a:t>MOVERS </a:t>
              </a:r>
            </a:p>
          </p:txBody>
        </p:sp>
        <p:sp>
          <p:nvSpPr>
            <p:cNvPr id="175" name="Google Shape;175;p22"/>
            <p:cNvSpPr/>
            <p:nvPr/>
          </p:nvSpPr>
          <p:spPr>
            <a:xfrm>
              <a:off x="2061" y="5404"/>
              <a:ext cx="7930" cy="2706"/>
            </a:xfrm>
            <a:custGeom>
              <a:rect b="b" l="l" r="r" t="t"/>
              <a:pathLst>
                <a:path extrusionOk="0" h="6048" w="9275">
                  <a:moveTo>
                    <a:pt x="2027" y="128"/>
                  </a:moveTo>
                  <a:cubicBezTo>
                    <a:pt x="1563" y="256"/>
                    <a:pt x="779" y="1696"/>
                    <a:pt x="516" y="2684"/>
                  </a:cubicBezTo>
                  <a:cubicBezTo>
                    <a:pt x="253" y="3672"/>
                    <a:pt x="0" y="5568"/>
                    <a:pt x="347" y="5808"/>
                  </a:cubicBezTo>
                  <a:cubicBezTo>
                    <a:pt x="694" y="6048"/>
                    <a:pt x="8731" y="6032"/>
                    <a:pt x="9003" y="5824"/>
                  </a:cubicBezTo>
                  <a:cubicBezTo>
                    <a:pt x="9275" y="5616"/>
                    <a:pt x="8923" y="3200"/>
                    <a:pt x="8635" y="2304"/>
                  </a:cubicBezTo>
                  <a:cubicBezTo>
                    <a:pt x="8347" y="1408"/>
                    <a:pt x="7963" y="160"/>
                    <a:pt x="7355" y="80"/>
                  </a:cubicBezTo>
                  <a:cubicBezTo>
                    <a:pt x="6747" y="0"/>
                    <a:pt x="2491" y="0"/>
                    <a:pt x="2027" y="128"/>
                  </a:cubicBezTo>
                  <a:close/>
                </a:path>
              </a:pathLst>
            </a:custGeom>
            <a:solidFill>
              <a:srgbClr val="80808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6" name="Google Shape;176;p22"/>
            <p:cNvSpPr/>
            <p:nvPr/>
          </p:nvSpPr>
          <p:spPr>
            <a:xfrm>
              <a:off x="1489" y="9904"/>
              <a:ext cx="1500" cy="1200"/>
            </a:xfrm>
            <a:prstGeom prst="roundRect">
              <a:avLst>
                <a:gd fmla="val 16667" name="adj"/>
              </a:avLst>
            </a:prstGeom>
            <a:solidFill>
              <a:srgbClr val="333333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22"/>
            <p:cNvSpPr/>
            <p:nvPr/>
          </p:nvSpPr>
          <p:spPr>
            <a:xfrm>
              <a:off x="8837" y="9904"/>
              <a:ext cx="1500" cy="1200"/>
            </a:xfrm>
            <a:prstGeom prst="roundRect">
              <a:avLst>
                <a:gd fmla="val 16667" name="adj"/>
              </a:avLst>
            </a:prstGeom>
            <a:solidFill>
              <a:srgbClr val="333333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22"/>
            <p:cNvSpPr/>
            <p:nvPr/>
          </p:nvSpPr>
          <p:spPr>
            <a:xfrm>
              <a:off x="2961" y="9724"/>
              <a:ext cx="6000" cy="18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333333"/>
                </a:gs>
                <a:gs pos="50000">
                  <a:srgbClr val="818181"/>
                </a:gs>
                <a:gs pos="100000">
                  <a:srgbClr val="333333"/>
                </a:gs>
              </a:gsLst>
              <a:lin ang="10800025" scaled="0"/>
            </a:gra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22"/>
            <p:cNvSpPr/>
            <p:nvPr/>
          </p:nvSpPr>
          <p:spPr>
            <a:xfrm>
              <a:off x="3861" y="9904"/>
              <a:ext cx="4200" cy="300"/>
            </a:xfrm>
            <a:prstGeom prst="roundRect">
              <a:avLst>
                <a:gd fmla="val 16667" name="adj"/>
              </a:avLst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22"/>
            <p:cNvSpPr/>
            <p:nvPr/>
          </p:nvSpPr>
          <p:spPr>
            <a:xfrm>
              <a:off x="3861" y="10444"/>
              <a:ext cx="4200" cy="300"/>
            </a:xfrm>
            <a:prstGeom prst="roundRect">
              <a:avLst>
                <a:gd fmla="val 16667" name="adj"/>
              </a:avLst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22"/>
            <p:cNvSpPr/>
            <p:nvPr/>
          </p:nvSpPr>
          <p:spPr>
            <a:xfrm>
              <a:off x="3861" y="10984"/>
              <a:ext cx="4200" cy="300"/>
            </a:xfrm>
            <a:prstGeom prst="roundRect">
              <a:avLst>
                <a:gd fmla="val 16667" name="adj"/>
              </a:avLst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22"/>
            <p:cNvSpPr/>
            <p:nvPr/>
          </p:nvSpPr>
          <p:spPr>
            <a:xfrm>
              <a:off x="8361" y="9904"/>
              <a:ext cx="600" cy="1500"/>
            </a:xfrm>
            <a:prstGeom prst="flowChartDelay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22"/>
            <p:cNvSpPr/>
            <p:nvPr/>
          </p:nvSpPr>
          <p:spPr>
            <a:xfrm flipH="1">
              <a:off x="3081" y="9904"/>
              <a:ext cx="600" cy="1500"/>
            </a:xfrm>
            <a:prstGeom prst="flowChartDelay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4" name="Google Shape;184;p22"/>
            <p:cNvSpPr/>
            <p:nvPr/>
          </p:nvSpPr>
          <p:spPr>
            <a:xfrm>
              <a:off x="1601" y="10756"/>
              <a:ext cx="1200" cy="300"/>
            </a:xfrm>
            <a:prstGeom prst="roundRect">
              <a:avLst>
                <a:gd fmla="val 16667" name="adj"/>
              </a:avLst>
            </a:prstGeom>
            <a:solidFill>
              <a:srgbClr val="FFFF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5" name="Google Shape;185;p22"/>
            <p:cNvSpPr/>
            <p:nvPr/>
          </p:nvSpPr>
          <p:spPr>
            <a:xfrm>
              <a:off x="9129" y="10772"/>
              <a:ext cx="1200" cy="300"/>
            </a:xfrm>
            <a:prstGeom prst="roundRect">
              <a:avLst>
                <a:gd fmla="val 16667" name="adj"/>
              </a:avLst>
            </a:prstGeom>
            <a:solidFill>
              <a:srgbClr val="FFFF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22"/>
            <p:cNvSpPr/>
            <p:nvPr/>
          </p:nvSpPr>
          <p:spPr>
            <a:xfrm>
              <a:off x="1701" y="10084"/>
              <a:ext cx="1200" cy="600"/>
            </a:xfrm>
            <a:prstGeom prst="roundRect">
              <a:avLst>
                <a:gd fmla="val 6160" name="adj"/>
              </a:avLst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22"/>
            <p:cNvSpPr/>
            <p:nvPr/>
          </p:nvSpPr>
          <p:spPr>
            <a:xfrm>
              <a:off x="9261" y="10084"/>
              <a:ext cx="1200" cy="600"/>
            </a:xfrm>
            <a:prstGeom prst="roundRect">
              <a:avLst>
                <a:gd fmla="val 6160" name="adj"/>
              </a:avLst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22"/>
            <p:cNvSpPr/>
            <p:nvPr/>
          </p:nvSpPr>
          <p:spPr>
            <a:xfrm>
              <a:off x="1881" y="10180"/>
              <a:ext cx="600" cy="300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rgbClr val="949494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22"/>
            <p:cNvSpPr/>
            <p:nvPr/>
          </p:nvSpPr>
          <p:spPr>
            <a:xfrm>
              <a:off x="9441" y="10180"/>
              <a:ext cx="600" cy="300"/>
            </a:xfrm>
            <a:prstGeom prst="ellipse">
              <a:avLst/>
            </a:prstGeom>
            <a:gradFill>
              <a:gsLst>
                <a:gs pos="0">
                  <a:srgbClr val="FFFFFF"/>
                </a:gs>
                <a:gs pos="100000">
                  <a:srgbClr val="949494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22"/>
            <p:cNvSpPr/>
            <p:nvPr/>
          </p:nvSpPr>
          <p:spPr>
            <a:xfrm>
              <a:off x="2608" y="8032"/>
              <a:ext cx="353" cy="1872"/>
            </a:xfrm>
            <a:custGeom>
              <a:rect b="b" l="l" r="r" t="t"/>
              <a:pathLst>
                <a:path extrusionOk="0" h="1872" w="353">
                  <a:moveTo>
                    <a:pt x="0" y="0"/>
                  </a:moveTo>
                  <a:cubicBezTo>
                    <a:pt x="59" y="315"/>
                    <a:pt x="279" y="1482"/>
                    <a:pt x="353" y="1872"/>
                  </a:cubicBez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22"/>
            <p:cNvSpPr/>
            <p:nvPr/>
          </p:nvSpPr>
          <p:spPr>
            <a:xfrm flipH="1">
              <a:off x="9088" y="8032"/>
              <a:ext cx="353" cy="1872"/>
            </a:xfrm>
            <a:custGeom>
              <a:rect b="b" l="l" r="r" t="t"/>
              <a:pathLst>
                <a:path extrusionOk="0" h="1872" w="353">
                  <a:moveTo>
                    <a:pt x="0" y="0"/>
                  </a:moveTo>
                  <a:cubicBezTo>
                    <a:pt x="59" y="315"/>
                    <a:pt x="279" y="1482"/>
                    <a:pt x="353" y="1872"/>
                  </a:cubicBez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22"/>
            <p:cNvSpPr/>
            <p:nvPr/>
          </p:nvSpPr>
          <p:spPr>
            <a:xfrm>
              <a:off x="1390" y="5812"/>
              <a:ext cx="600" cy="15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FFFFFF"/>
                </a:gs>
                <a:gs pos="100000">
                  <a:srgbClr val="808080"/>
                </a:gs>
              </a:gsLst>
              <a:lin ang="10800025" scaled="0"/>
            </a:gra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22"/>
            <p:cNvSpPr/>
            <p:nvPr/>
          </p:nvSpPr>
          <p:spPr>
            <a:xfrm>
              <a:off x="1341" y="5408"/>
              <a:ext cx="1875" cy="1904"/>
            </a:xfrm>
            <a:custGeom>
              <a:rect b="b" l="l" r="r" t="t"/>
              <a:pathLst>
                <a:path extrusionOk="0" h="1904" w="1875">
                  <a:moveTo>
                    <a:pt x="1875" y="0"/>
                  </a:moveTo>
                  <a:lnTo>
                    <a:pt x="733" y="356"/>
                  </a:lnTo>
                  <a:lnTo>
                    <a:pt x="13" y="356"/>
                  </a:lnTo>
                  <a:lnTo>
                    <a:pt x="0" y="1904"/>
                  </a:lnTo>
                  <a:lnTo>
                    <a:pt x="723" y="1904"/>
                  </a:lnTo>
                </a:path>
              </a:pathLst>
            </a:cu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22"/>
            <p:cNvSpPr/>
            <p:nvPr/>
          </p:nvSpPr>
          <p:spPr>
            <a:xfrm flipH="1">
              <a:off x="10004" y="5808"/>
              <a:ext cx="600" cy="1500"/>
            </a:xfrm>
            <a:prstGeom prst="roundRect">
              <a:avLst>
                <a:gd fmla="val 16667" name="adj"/>
              </a:avLst>
            </a:prstGeom>
            <a:gradFill>
              <a:gsLst>
                <a:gs pos="0">
                  <a:srgbClr val="808080"/>
                </a:gs>
                <a:gs pos="100000">
                  <a:srgbClr val="FFFFFF"/>
                </a:gs>
              </a:gsLst>
              <a:lin ang="10800025" scaled="0"/>
            </a:gra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5" name="Google Shape;195;p22"/>
            <p:cNvSpPr/>
            <p:nvPr/>
          </p:nvSpPr>
          <p:spPr>
            <a:xfrm>
              <a:off x="8976" y="5360"/>
              <a:ext cx="1694" cy="1948"/>
            </a:xfrm>
            <a:custGeom>
              <a:rect b="b" l="l" r="r" t="t"/>
              <a:pathLst>
                <a:path extrusionOk="0" h="1948" w="1694">
                  <a:moveTo>
                    <a:pt x="0" y="0"/>
                  </a:moveTo>
                  <a:lnTo>
                    <a:pt x="961" y="400"/>
                  </a:lnTo>
                  <a:lnTo>
                    <a:pt x="1681" y="400"/>
                  </a:lnTo>
                  <a:lnTo>
                    <a:pt x="1694" y="1948"/>
                  </a:lnTo>
                  <a:lnTo>
                    <a:pt x="971" y="1948"/>
                  </a:lnTo>
                </a:path>
              </a:pathLst>
            </a:cu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96" name="Google Shape;196;p22"/>
          <p:cNvSpPr txBox="1"/>
          <p:nvPr>
            <p:ph type="title"/>
          </p:nvPr>
        </p:nvSpPr>
        <p:spPr>
          <a:xfrm>
            <a:off x="311700" y="566718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solidFill>
                  <a:srgbClr val="008000"/>
                </a:solidFill>
              </a:rPr>
              <a:t>Increase</a:t>
            </a:r>
            <a:r>
              <a:rPr lang="en-GB"/>
              <a:t> in demand - 6 Determinants of Demand</a:t>
            </a:r>
            <a:endParaRPr/>
          </a:p>
        </p:txBody>
      </p:sp>
      <p:sp>
        <p:nvSpPr>
          <p:cNvPr id="197" name="Google Shape;197;p22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3"/>
          <p:cNvSpPr txBox="1"/>
          <p:nvPr/>
        </p:nvSpPr>
        <p:spPr>
          <a:xfrm>
            <a:off x="381000" y="1371600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1) Consumers enter the market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4" name="Google Shape;204;p23"/>
          <p:cNvSpPr txBox="1"/>
          <p:nvPr/>
        </p:nvSpPr>
        <p:spPr>
          <a:xfrm>
            <a:off x="4953000" y="3429000"/>
            <a:ext cx="381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0" lang="en-GB" sz="14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Whenever people have more money (raise, tax refund, etc.), they are willing and able to spend it on more things.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05" name="Google Shape;205;p23"/>
          <p:cNvSpPr txBox="1"/>
          <p:nvPr/>
        </p:nvSpPr>
        <p:spPr>
          <a:xfrm>
            <a:off x="381000" y="1759744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2) Consumers have more money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06" name="Google Shape;206;p23"/>
          <p:cNvGrpSpPr/>
          <p:nvPr/>
        </p:nvGrpSpPr>
        <p:grpSpPr>
          <a:xfrm>
            <a:off x="5943600" y="1657350"/>
            <a:ext cx="1855787" cy="1709738"/>
            <a:chOff x="1133" y="1594"/>
            <a:chExt cx="9958" cy="12230"/>
          </a:xfrm>
        </p:grpSpPr>
        <p:sp>
          <p:nvSpPr>
            <p:cNvPr id="207" name="Google Shape;207;p23"/>
            <p:cNvSpPr/>
            <p:nvPr/>
          </p:nvSpPr>
          <p:spPr>
            <a:xfrm>
              <a:off x="3141" y="1984"/>
              <a:ext cx="5760" cy="1980"/>
            </a:xfrm>
            <a:custGeom>
              <a:rect b="b" l="l" r="r" t="t"/>
              <a:pathLst>
                <a:path extrusionOk="0" h="1980" w="5760">
                  <a:moveTo>
                    <a:pt x="0" y="180"/>
                  </a:moveTo>
                  <a:lnTo>
                    <a:pt x="1440" y="1980"/>
                  </a:lnTo>
                  <a:lnTo>
                    <a:pt x="3960" y="1980"/>
                  </a:lnTo>
                  <a:lnTo>
                    <a:pt x="5760" y="0"/>
                  </a:lnTo>
                  <a:lnTo>
                    <a:pt x="2160" y="180"/>
                  </a:lnTo>
                  <a:lnTo>
                    <a:pt x="1800" y="0"/>
                  </a:lnTo>
                  <a:lnTo>
                    <a:pt x="900" y="0"/>
                  </a:lnTo>
                  <a:lnTo>
                    <a:pt x="0" y="180"/>
                  </a:lnTo>
                  <a:close/>
                </a:path>
              </a:pathLst>
            </a:custGeom>
            <a:solidFill>
              <a:srgbClr val="00BF02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8" name="Google Shape;208;p23"/>
            <p:cNvSpPr/>
            <p:nvPr/>
          </p:nvSpPr>
          <p:spPr>
            <a:xfrm>
              <a:off x="1133" y="3948"/>
              <a:ext cx="9958" cy="9876"/>
            </a:xfrm>
            <a:custGeom>
              <a:rect b="b" l="l" r="r" t="t"/>
              <a:pathLst>
                <a:path extrusionOk="0" h="9876" w="9958">
                  <a:moveTo>
                    <a:pt x="3136" y="0"/>
                  </a:moveTo>
                  <a:cubicBezTo>
                    <a:pt x="2721" y="665"/>
                    <a:pt x="1101" y="2683"/>
                    <a:pt x="643" y="3988"/>
                  </a:cubicBezTo>
                  <a:cubicBezTo>
                    <a:pt x="185" y="5293"/>
                    <a:pt x="0" y="6860"/>
                    <a:pt x="387" y="7828"/>
                  </a:cubicBezTo>
                  <a:cubicBezTo>
                    <a:pt x="774" y="8796"/>
                    <a:pt x="1811" y="9780"/>
                    <a:pt x="2963" y="9796"/>
                  </a:cubicBezTo>
                  <a:cubicBezTo>
                    <a:pt x="4115" y="9812"/>
                    <a:pt x="5603" y="9844"/>
                    <a:pt x="6883" y="9860"/>
                  </a:cubicBezTo>
                  <a:cubicBezTo>
                    <a:pt x="8163" y="9876"/>
                    <a:pt x="9280" y="8676"/>
                    <a:pt x="9619" y="7652"/>
                  </a:cubicBezTo>
                  <a:cubicBezTo>
                    <a:pt x="9958" y="6628"/>
                    <a:pt x="9485" y="4991"/>
                    <a:pt x="8915" y="3716"/>
                  </a:cubicBezTo>
                  <a:cubicBezTo>
                    <a:pt x="8345" y="2441"/>
                    <a:pt x="6762" y="774"/>
                    <a:pt x="6196" y="0"/>
                  </a:cubicBezTo>
                </a:path>
              </a:pathLst>
            </a:custGeom>
            <a:gradFill>
              <a:gsLst>
                <a:gs pos="0">
                  <a:srgbClr val="009902"/>
                </a:gs>
                <a:gs pos="50000">
                  <a:srgbClr val="00BF02"/>
                </a:gs>
                <a:gs pos="100000">
                  <a:srgbClr val="009902"/>
                </a:gs>
              </a:gsLst>
              <a:lin ang="10800025" scaled="0"/>
            </a:gra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23"/>
            <p:cNvSpPr/>
            <p:nvPr/>
          </p:nvSpPr>
          <p:spPr>
            <a:xfrm>
              <a:off x="7281" y="3752"/>
              <a:ext cx="2910" cy="616"/>
            </a:xfrm>
            <a:custGeom>
              <a:rect b="b" l="l" r="r" t="t"/>
              <a:pathLst>
                <a:path extrusionOk="0" h="616" w="2910">
                  <a:moveTo>
                    <a:pt x="0" y="136"/>
                  </a:moveTo>
                  <a:cubicBezTo>
                    <a:pt x="116" y="195"/>
                    <a:pt x="434" y="413"/>
                    <a:pt x="697" y="488"/>
                  </a:cubicBezTo>
                  <a:cubicBezTo>
                    <a:pt x="960" y="563"/>
                    <a:pt x="1286" y="568"/>
                    <a:pt x="1577" y="584"/>
                  </a:cubicBezTo>
                  <a:cubicBezTo>
                    <a:pt x="1868" y="600"/>
                    <a:pt x="2254" y="616"/>
                    <a:pt x="2441" y="584"/>
                  </a:cubicBezTo>
                  <a:cubicBezTo>
                    <a:pt x="2628" y="552"/>
                    <a:pt x="2910" y="440"/>
                    <a:pt x="2702" y="392"/>
                  </a:cubicBezTo>
                  <a:cubicBezTo>
                    <a:pt x="2494" y="344"/>
                    <a:pt x="1636" y="361"/>
                    <a:pt x="1193" y="296"/>
                  </a:cubicBezTo>
                  <a:cubicBezTo>
                    <a:pt x="750" y="231"/>
                    <a:pt x="283" y="62"/>
                    <a:pt x="43" y="0"/>
                  </a:cubicBezTo>
                </a:path>
              </a:pathLst>
            </a:custGeom>
            <a:solidFill>
              <a:srgbClr val="FFFF00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23"/>
            <p:cNvSpPr/>
            <p:nvPr/>
          </p:nvSpPr>
          <p:spPr>
            <a:xfrm>
              <a:off x="3090" y="1594"/>
              <a:ext cx="6030" cy="960"/>
            </a:xfrm>
            <a:custGeom>
              <a:rect b="b" l="l" r="r" t="t"/>
              <a:pathLst>
                <a:path extrusionOk="0" h="960" w="6030">
                  <a:moveTo>
                    <a:pt x="4200" y="30"/>
                  </a:moveTo>
                  <a:cubicBezTo>
                    <a:pt x="3900" y="30"/>
                    <a:pt x="2550" y="390"/>
                    <a:pt x="2220" y="390"/>
                  </a:cubicBezTo>
                  <a:cubicBezTo>
                    <a:pt x="1890" y="390"/>
                    <a:pt x="2580" y="0"/>
                    <a:pt x="2220" y="30"/>
                  </a:cubicBezTo>
                  <a:cubicBezTo>
                    <a:pt x="1860" y="60"/>
                    <a:pt x="120" y="480"/>
                    <a:pt x="60" y="570"/>
                  </a:cubicBezTo>
                  <a:cubicBezTo>
                    <a:pt x="0" y="660"/>
                    <a:pt x="1710" y="510"/>
                    <a:pt x="1860" y="570"/>
                  </a:cubicBezTo>
                  <a:cubicBezTo>
                    <a:pt x="2010" y="630"/>
                    <a:pt x="720" y="900"/>
                    <a:pt x="960" y="930"/>
                  </a:cubicBezTo>
                  <a:cubicBezTo>
                    <a:pt x="1200" y="960"/>
                    <a:pt x="2940" y="750"/>
                    <a:pt x="3300" y="750"/>
                  </a:cubicBezTo>
                  <a:cubicBezTo>
                    <a:pt x="3660" y="750"/>
                    <a:pt x="2970" y="960"/>
                    <a:pt x="3120" y="930"/>
                  </a:cubicBezTo>
                  <a:cubicBezTo>
                    <a:pt x="3270" y="900"/>
                    <a:pt x="3990" y="600"/>
                    <a:pt x="4200" y="570"/>
                  </a:cubicBezTo>
                  <a:cubicBezTo>
                    <a:pt x="4410" y="540"/>
                    <a:pt x="4110" y="780"/>
                    <a:pt x="4380" y="750"/>
                  </a:cubicBezTo>
                  <a:cubicBezTo>
                    <a:pt x="4650" y="720"/>
                    <a:pt x="5610" y="510"/>
                    <a:pt x="5820" y="390"/>
                  </a:cubicBezTo>
                  <a:cubicBezTo>
                    <a:pt x="6030" y="270"/>
                    <a:pt x="5940" y="30"/>
                    <a:pt x="5640" y="30"/>
                  </a:cubicBezTo>
                  <a:cubicBezTo>
                    <a:pt x="5340" y="30"/>
                    <a:pt x="4260" y="390"/>
                    <a:pt x="4020" y="390"/>
                  </a:cubicBezTo>
                  <a:cubicBezTo>
                    <a:pt x="3780" y="390"/>
                    <a:pt x="4500" y="30"/>
                    <a:pt x="4200" y="30"/>
                  </a:cubicBezTo>
                  <a:close/>
                </a:path>
              </a:pathLst>
            </a:custGeom>
            <a:solidFill>
              <a:srgbClr val="008000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11" name="Google Shape;211;p23"/>
            <p:cNvCxnSpPr/>
            <p:nvPr/>
          </p:nvCxnSpPr>
          <p:spPr>
            <a:xfrm>
              <a:off x="3150" y="2164"/>
              <a:ext cx="1200" cy="15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212" name="Google Shape;212;p23"/>
            <p:cNvSpPr/>
            <p:nvPr/>
          </p:nvSpPr>
          <p:spPr>
            <a:xfrm>
              <a:off x="4950" y="2164"/>
              <a:ext cx="63" cy="284"/>
            </a:xfrm>
            <a:custGeom>
              <a:rect b="b" l="l" r="r" t="t"/>
              <a:pathLst>
                <a:path extrusionOk="0" h="284" w="63">
                  <a:moveTo>
                    <a:pt x="0" y="0"/>
                  </a:moveTo>
                  <a:lnTo>
                    <a:pt x="63" y="284"/>
                  </a:lnTo>
                </a:path>
              </a:pathLst>
            </a:cu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13" name="Google Shape;213;p23"/>
            <p:cNvCxnSpPr/>
            <p:nvPr/>
          </p:nvCxnSpPr>
          <p:spPr>
            <a:xfrm flipH="1">
              <a:off x="6762" y="1984"/>
              <a:ext cx="300" cy="3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214" name="Google Shape;214;p23"/>
            <p:cNvCxnSpPr/>
            <p:nvPr/>
          </p:nvCxnSpPr>
          <p:spPr>
            <a:xfrm flipH="1">
              <a:off x="5910" y="2524"/>
              <a:ext cx="300" cy="12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215" name="Google Shape;215;p23"/>
            <p:cNvSpPr/>
            <p:nvPr/>
          </p:nvSpPr>
          <p:spPr>
            <a:xfrm>
              <a:off x="4050" y="2524"/>
              <a:ext cx="1059" cy="1348"/>
            </a:xfrm>
            <a:custGeom>
              <a:rect b="b" l="l" r="r" t="t"/>
              <a:pathLst>
                <a:path extrusionOk="0" h="1348" w="1059">
                  <a:moveTo>
                    <a:pt x="0" y="0"/>
                  </a:moveTo>
                  <a:lnTo>
                    <a:pt x="1059" y="1348"/>
                  </a:lnTo>
                </a:path>
              </a:pathLst>
            </a:cu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16" name="Google Shape;216;p23"/>
            <p:cNvCxnSpPr/>
            <p:nvPr/>
          </p:nvCxnSpPr>
          <p:spPr>
            <a:xfrm flipH="1">
              <a:off x="7106" y="2328"/>
              <a:ext cx="300" cy="6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217" name="Google Shape;217;p23"/>
            <p:cNvSpPr/>
            <p:nvPr/>
          </p:nvSpPr>
          <p:spPr>
            <a:xfrm>
              <a:off x="7253" y="1984"/>
              <a:ext cx="1657" cy="1808"/>
            </a:xfrm>
            <a:custGeom>
              <a:rect b="b" l="l" r="r" t="t"/>
              <a:pathLst>
                <a:path extrusionOk="0" h="1808" w="1657">
                  <a:moveTo>
                    <a:pt x="1657" y="0"/>
                  </a:moveTo>
                  <a:lnTo>
                    <a:pt x="0" y="1808"/>
                  </a:lnTo>
                </a:path>
              </a:pathLst>
            </a:cu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23"/>
            <p:cNvSpPr/>
            <p:nvPr/>
          </p:nvSpPr>
          <p:spPr>
            <a:xfrm>
              <a:off x="7290" y="2156"/>
              <a:ext cx="2006" cy="1764"/>
            </a:xfrm>
            <a:custGeom>
              <a:rect b="b" l="l" r="r" t="t"/>
              <a:pathLst>
                <a:path extrusionOk="0" h="1764" w="2006">
                  <a:moveTo>
                    <a:pt x="0" y="1628"/>
                  </a:moveTo>
                  <a:cubicBezTo>
                    <a:pt x="118" y="1568"/>
                    <a:pt x="461" y="1445"/>
                    <a:pt x="710" y="1268"/>
                  </a:cubicBezTo>
                  <a:cubicBezTo>
                    <a:pt x="959" y="1091"/>
                    <a:pt x="1312" y="774"/>
                    <a:pt x="1494" y="564"/>
                  </a:cubicBezTo>
                  <a:cubicBezTo>
                    <a:pt x="1676" y="354"/>
                    <a:pt x="1732" y="16"/>
                    <a:pt x="1800" y="8"/>
                  </a:cubicBezTo>
                  <a:cubicBezTo>
                    <a:pt x="1868" y="0"/>
                    <a:pt x="2006" y="293"/>
                    <a:pt x="1899" y="516"/>
                  </a:cubicBezTo>
                  <a:cubicBezTo>
                    <a:pt x="1792" y="739"/>
                    <a:pt x="1467" y="1140"/>
                    <a:pt x="1158" y="1348"/>
                  </a:cubicBezTo>
                  <a:cubicBezTo>
                    <a:pt x="849" y="1556"/>
                    <a:pt x="275" y="1677"/>
                    <a:pt x="43" y="1764"/>
                  </a:cubicBezTo>
                </a:path>
              </a:pathLst>
            </a:custGeom>
            <a:solidFill>
              <a:srgbClr val="FFFF00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23"/>
            <p:cNvSpPr/>
            <p:nvPr/>
          </p:nvSpPr>
          <p:spPr>
            <a:xfrm>
              <a:off x="4175" y="3707"/>
              <a:ext cx="3193" cy="437"/>
            </a:xfrm>
            <a:custGeom>
              <a:rect b="b" l="l" r="r" t="t"/>
              <a:pathLst>
                <a:path extrusionOk="0" h="437" w="3193">
                  <a:moveTo>
                    <a:pt x="235" y="77"/>
                  </a:moveTo>
                  <a:cubicBezTo>
                    <a:pt x="96" y="93"/>
                    <a:pt x="0" y="204"/>
                    <a:pt x="97" y="261"/>
                  </a:cubicBezTo>
                  <a:cubicBezTo>
                    <a:pt x="194" y="318"/>
                    <a:pt x="436" y="405"/>
                    <a:pt x="817" y="421"/>
                  </a:cubicBezTo>
                  <a:cubicBezTo>
                    <a:pt x="1198" y="437"/>
                    <a:pt x="2006" y="386"/>
                    <a:pt x="2385" y="357"/>
                  </a:cubicBezTo>
                  <a:cubicBezTo>
                    <a:pt x="2764" y="328"/>
                    <a:pt x="2985" y="301"/>
                    <a:pt x="3089" y="245"/>
                  </a:cubicBezTo>
                  <a:cubicBezTo>
                    <a:pt x="3193" y="189"/>
                    <a:pt x="3153" y="42"/>
                    <a:pt x="3009" y="21"/>
                  </a:cubicBezTo>
                  <a:cubicBezTo>
                    <a:pt x="2865" y="0"/>
                    <a:pt x="2572" y="93"/>
                    <a:pt x="2225" y="117"/>
                  </a:cubicBezTo>
                  <a:cubicBezTo>
                    <a:pt x="1878" y="141"/>
                    <a:pt x="1261" y="172"/>
                    <a:pt x="929" y="165"/>
                  </a:cubicBezTo>
                  <a:cubicBezTo>
                    <a:pt x="597" y="158"/>
                    <a:pt x="380" y="95"/>
                    <a:pt x="235" y="77"/>
                  </a:cubicBezTo>
                  <a:close/>
                </a:path>
              </a:pathLst>
            </a:custGeom>
            <a:solidFill>
              <a:srgbClr val="FFFF00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23"/>
            <p:cNvSpPr/>
            <p:nvPr/>
          </p:nvSpPr>
          <p:spPr>
            <a:xfrm>
              <a:off x="3861" y="7004"/>
              <a:ext cx="4321" cy="4341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38100">
                    <a:solidFill>
                      <a:srgbClr val="00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FFFF00"/>
                  </a:solidFill>
                  <a:latin typeface="Arial Black"/>
                </a:rPr>
                <a:t>$ </a:t>
              </a:r>
            </a:p>
          </p:txBody>
        </p:sp>
        <p:sp>
          <p:nvSpPr>
            <p:cNvPr id="221" name="Google Shape;221;p23"/>
            <p:cNvSpPr/>
            <p:nvPr/>
          </p:nvSpPr>
          <p:spPr>
            <a:xfrm>
              <a:off x="5232" y="1952"/>
              <a:ext cx="128" cy="448"/>
            </a:xfrm>
            <a:custGeom>
              <a:rect b="b" l="l" r="r" t="t"/>
              <a:pathLst>
                <a:path extrusionOk="0" h="448" w="128">
                  <a:moveTo>
                    <a:pt x="0" y="0"/>
                  </a:moveTo>
                  <a:lnTo>
                    <a:pt x="128" y="448"/>
                  </a:lnTo>
                </a:path>
              </a:pathLst>
            </a:cu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2" name="Google Shape;222;p23"/>
          <p:cNvSpPr txBox="1"/>
          <p:nvPr/>
        </p:nvSpPr>
        <p:spPr>
          <a:xfrm>
            <a:off x="311700" y="56671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08000"/>
                </a:solidFill>
                <a:latin typeface="Open Sans"/>
                <a:ea typeface="Open Sans"/>
                <a:cs typeface="Open Sans"/>
                <a:sym typeface="Open Sans"/>
              </a:rPr>
              <a:t>Increase</a:t>
            </a:r>
            <a:r>
              <a:rPr lang="en-GB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in demand - 6 Determinants of Demand</a:t>
            </a:r>
            <a:endParaRPr sz="24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4"/>
          <p:cNvSpPr txBox="1"/>
          <p:nvPr/>
        </p:nvSpPr>
        <p:spPr>
          <a:xfrm>
            <a:off x="381000" y="1371600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1) Consumers enter the market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29" name="Google Shape;229;p24"/>
          <p:cNvSpPr txBox="1"/>
          <p:nvPr/>
        </p:nvSpPr>
        <p:spPr>
          <a:xfrm>
            <a:off x="4953000" y="3429000"/>
            <a:ext cx="3810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0" lang="en-GB" sz="14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If consumers think they will have more money in the future or that the economy will grow (along with prices), they will purchase now.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0" name="Google Shape;230;p24"/>
          <p:cNvSpPr txBox="1"/>
          <p:nvPr/>
        </p:nvSpPr>
        <p:spPr>
          <a:xfrm>
            <a:off x="381000" y="1759744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2) Consumers have more money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31" name="Google Shape;231;p24"/>
          <p:cNvSpPr txBox="1"/>
          <p:nvPr/>
        </p:nvSpPr>
        <p:spPr>
          <a:xfrm>
            <a:off x="381000" y="2159794"/>
            <a:ext cx="4191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3) Consumers expect good things to happen in the future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232" name="Google Shape;232;p24"/>
          <p:cNvGrpSpPr/>
          <p:nvPr/>
        </p:nvGrpSpPr>
        <p:grpSpPr>
          <a:xfrm>
            <a:off x="5775325" y="1200150"/>
            <a:ext cx="2174498" cy="2171700"/>
            <a:chOff x="1653" y="904"/>
            <a:chExt cx="10428" cy="13878"/>
          </a:xfrm>
        </p:grpSpPr>
        <p:sp>
          <p:nvSpPr>
            <p:cNvPr id="233" name="Google Shape;233;p24"/>
            <p:cNvSpPr/>
            <p:nvPr/>
          </p:nvSpPr>
          <p:spPr>
            <a:xfrm>
              <a:off x="4581" y="904"/>
              <a:ext cx="7500" cy="4200"/>
            </a:xfrm>
            <a:prstGeom prst="cloudCallout">
              <a:avLst>
                <a:gd fmla="val 1349" name="adj1"/>
                <a:gd fmla="val 62500" name="adj2"/>
              </a:avLst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234" name="Google Shape;234;p24"/>
            <p:cNvGrpSpPr/>
            <p:nvPr/>
          </p:nvGrpSpPr>
          <p:grpSpPr>
            <a:xfrm>
              <a:off x="6921" y="1624"/>
              <a:ext cx="2758" cy="2758"/>
              <a:chOff x="3321" y="544"/>
              <a:chExt cx="5700" cy="5700"/>
            </a:xfrm>
          </p:grpSpPr>
          <p:sp>
            <p:nvSpPr>
              <p:cNvPr id="235" name="Google Shape;235;p24"/>
              <p:cNvSpPr/>
              <p:nvPr/>
            </p:nvSpPr>
            <p:spPr>
              <a:xfrm>
                <a:off x="3321" y="544"/>
                <a:ext cx="5700" cy="5700"/>
              </a:xfrm>
              <a:prstGeom prst="ellipse">
                <a:avLst/>
              </a:prstGeom>
              <a:solidFill>
                <a:srgbClr val="FFCC00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6" name="Google Shape;236;p24"/>
              <p:cNvSpPr/>
              <p:nvPr/>
            </p:nvSpPr>
            <p:spPr>
              <a:xfrm>
                <a:off x="5038" y="2261"/>
                <a:ext cx="300" cy="900"/>
              </a:xfrm>
              <a:prstGeom prst="ellipse">
                <a:avLst/>
              </a:pr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7" name="Google Shape;237;p24"/>
              <p:cNvSpPr/>
              <p:nvPr/>
            </p:nvSpPr>
            <p:spPr>
              <a:xfrm>
                <a:off x="6755" y="2261"/>
                <a:ext cx="300" cy="900"/>
              </a:xfrm>
              <a:prstGeom prst="ellipse">
                <a:avLst/>
              </a:pr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38" name="Google Shape;238;p24"/>
              <p:cNvSpPr/>
              <p:nvPr/>
            </p:nvSpPr>
            <p:spPr>
              <a:xfrm>
                <a:off x="4260" y="3367"/>
                <a:ext cx="3730" cy="2157"/>
              </a:xfrm>
              <a:custGeom>
                <a:rect b="b" l="l" r="r" t="t"/>
                <a:pathLst>
                  <a:path extrusionOk="0" h="2157" w="3730">
                    <a:moveTo>
                      <a:pt x="38" y="210"/>
                    </a:moveTo>
                    <a:cubicBezTo>
                      <a:pt x="0" y="267"/>
                      <a:pt x="351" y="1049"/>
                      <a:pt x="572" y="1355"/>
                    </a:cubicBezTo>
                    <a:cubicBezTo>
                      <a:pt x="794" y="1660"/>
                      <a:pt x="1087" y="1927"/>
                      <a:pt x="1374" y="2042"/>
                    </a:cubicBezTo>
                    <a:cubicBezTo>
                      <a:pt x="1660" y="2156"/>
                      <a:pt x="1993" y="2157"/>
                      <a:pt x="2289" y="2042"/>
                    </a:cubicBezTo>
                    <a:cubicBezTo>
                      <a:pt x="2585" y="1927"/>
                      <a:pt x="2913" y="1684"/>
                      <a:pt x="3148" y="1353"/>
                    </a:cubicBezTo>
                    <a:cubicBezTo>
                      <a:pt x="3383" y="1022"/>
                      <a:pt x="3730" y="114"/>
                      <a:pt x="3701" y="57"/>
                    </a:cubicBezTo>
                    <a:cubicBezTo>
                      <a:pt x="3672" y="0"/>
                      <a:pt x="3284" y="803"/>
                      <a:pt x="2976" y="1011"/>
                    </a:cubicBezTo>
                    <a:cubicBezTo>
                      <a:pt x="2668" y="1219"/>
                      <a:pt x="2215" y="1301"/>
                      <a:pt x="1852" y="1305"/>
                    </a:cubicBezTo>
                    <a:cubicBezTo>
                      <a:pt x="1489" y="1309"/>
                      <a:pt x="1098" y="1215"/>
                      <a:pt x="796" y="1033"/>
                    </a:cubicBezTo>
                    <a:cubicBezTo>
                      <a:pt x="494" y="851"/>
                      <a:pt x="196" y="381"/>
                      <a:pt x="38" y="210"/>
                    </a:cubicBezTo>
                    <a:close/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239" name="Google Shape;239;p24"/>
            <p:cNvSpPr/>
            <p:nvPr/>
          </p:nvSpPr>
          <p:spPr>
            <a:xfrm>
              <a:off x="1653" y="6836"/>
              <a:ext cx="8904" cy="7946"/>
            </a:xfrm>
            <a:custGeom>
              <a:rect b="b" l="l" r="r" t="t"/>
              <a:pathLst>
                <a:path extrusionOk="0" h="7946" w="8904">
                  <a:moveTo>
                    <a:pt x="4548" y="8"/>
                  </a:moveTo>
                  <a:cubicBezTo>
                    <a:pt x="4100" y="0"/>
                    <a:pt x="3620" y="86"/>
                    <a:pt x="3179" y="236"/>
                  </a:cubicBezTo>
                  <a:cubicBezTo>
                    <a:pt x="2738" y="386"/>
                    <a:pt x="2246" y="628"/>
                    <a:pt x="1899" y="908"/>
                  </a:cubicBezTo>
                  <a:cubicBezTo>
                    <a:pt x="1552" y="1188"/>
                    <a:pt x="1288" y="1599"/>
                    <a:pt x="1099" y="1916"/>
                  </a:cubicBezTo>
                  <a:cubicBezTo>
                    <a:pt x="910" y="2233"/>
                    <a:pt x="928" y="2577"/>
                    <a:pt x="763" y="2812"/>
                  </a:cubicBezTo>
                  <a:cubicBezTo>
                    <a:pt x="598" y="3047"/>
                    <a:pt x="214" y="3049"/>
                    <a:pt x="107" y="3324"/>
                  </a:cubicBezTo>
                  <a:cubicBezTo>
                    <a:pt x="0" y="3599"/>
                    <a:pt x="30" y="4207"/>
                    <a:pt x="123" y="4460"/>
                  </a:cubicBezTo>
                  <a:cubicBezTo>
                    <a:pt x="216" y="4713"/>
                    <a:pt x="409" y="4446"/>
                    <a:pt x="667" y="4844"/>
                  </a:cubicBezTo>
                  <a:cubicBezTo>
                    <a:pt x="925" y="5242"/>
                    <a:pt x="1051" y="6334"/>
                    <a:pt x="1668" y="6848"/>
                  </a:cubicBezTo>
                  <a:cubicBezTo>
                    <a:pt x="2285" y="7362"/>
                    <a:pt x="3460" y="7910"/>
                    <a:pt x="4368" y="7928"/>
                  </a:cubicBezTo>
                  <a:cubicBezTo>
                    <a:pt x="5276" y="7946"/>
                    <a:pt x="6473" y="7462"/>
                    <a:pt x="7115" y="6956"/>
                  </a:cubicBezTo>
                  <a:cubicBezTo>
                    <a:pt x="7757" y="6450"/>
                    <a:pt x="7936" y="5319"/>
                    <a:pt x="8219" y="4892"/>
                  </a:cubicBezTo>
                  <a:cubicBezTo>
                    <a:pt x="8502" y="4465"/>
                    <a:pt x="8718" y="4657"/>
                    <a:pt x="8811" y="4396"/>
                  </a:cubicBezTo>
                  <a:cubicBezTo>
                    <a:pt x="8904" y="4135"/>
                    <a:pt x="8888" y="3607"/>
                    <a:pt x="8779" y="3324"/>
                  </a:cubicBezTo>
                  <a:cubicBezTo>
                    <a:pt x="8670" y="3041"/>
                    <a:pt x="8336" y="2961"/>
                    <a:pt x="8155" y="2700"/>
                  </a:cubicBezTo>
                  <a:cubicBezTo>
                    <a:pt x="7974" y="2439"/>
                    <a:pt x="7904" y="2060"/>
                    <a:pt x="7691" y="1756"/>
                  </a:cubicBezTo>
                  <a:cubicBezTo>
                    <a:pt x="7478" y="1452"/>
                    <a:pt x="7179" y="1121"/>
                    <a:pt x="6875" y="876"/>
                  </a:cubicBezTo>
                  <a:cubicBezTo>
                    <a:pt x="6571" y="631"/>
                    <a:pt x="6255" y="429"/>
                    <a:pt x="5867" y="284"/>
                  </a:cubicBezTo>
                  <a:cubicBezTo>
                    <a:pt x="5479" y="139"/>
                    <a:pt x="4983" y="5"/>
                    <a:pt x="4548" y="8"/>
                  </a:cubicBezTo>
                  <a:close/>
                </a:path>
              </a:pathLst>
            </a:custGeom>
            <a:solidFill>
              <a:srgbClr val="FFEAB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24"/>
            <p:cNvSpPr/>
            <p:nvPr/>
          </p:nvSpPr>
          <p:spPr>
            <a:xfrm>
              <a:off x="2121" y="6454"/>
              <a:ext cx="8250" cy="3420"/>
            </a:xfrm>
            <a:custGeom>
              <a:rect b="b" l="l" r="r" t="t"/>
              <a:pathLst>
                <a:path extrusionOk="0" h="3420" w="8250">
                  <a:moveTo>
                    <a:pt x="300" y="3270"/>
                  </a:moveTo>
                  <a:cubicBezTo>
                    <a:pt x="420" y="3360"/>
                    <a:pt x="720" y="3240"/>
                    <a:pt x="840" y="3090"/>
                  </a:cubicBezTo>
                  <a:cubicBezTo>
                    <a:pt x="960" y="2940"/>
                    <a:pt x="810" y="2610"/>
                    <a:pt x="1020" y="2370"/>
                  </a:cubicBezTo>
                  <a:cubicBezTo>
                    <a:pt x="1230" y="2130"/>
                    <a:pt x="1830" y="1890"/>
                    <a:pt x="2100" y="1650"/>
                  </a:cubicBezTo>
                  <a:cubicBezTo>
                    <a:pt x="2370" y="1410"/>
                    <a:pt x="2340" y="1050"/>
                    <a:pt x="2640" y="930"/>
                  </a:cubicBezTo>
                  <a:cubicBezTo>
                    <a:pt x="2940" y="810"/>
                    <a:pt x="3390" y="900"/>
                    <a:pt x="3900" y="930"/>
                  </a:cubicBezTo>
                  <a:cubicBezTo>
                    <a:pt x="4410" y="960"/>
                    <a:pt x="5220" y="900"/>
                    <a:pt x="5700" y="1110"/>
                  </a:cubicBezTo>
                  <a:cubicBezTo>
                    <a:pt x="6180" y="1320"/>
                    <a:pt x="6480" y="1830"/>
                    <a:pt x="6780" y="2190"/>
                  </a:cubicBezTo>
                  <a:cubicBezTo>
                    <a:pt x="7080" y="2550"/>
                    <a:pt x="7260" y="3120"/>
                    <a:pt x="7500" y="3270"/>
                  </a:cubicBezTo>
                  <a:cubicBezTo>
                    <a:pt x="7740" y="3420"/>
                    <a:pt x="8250" y="3360"/>
                    <a:pt x="8220" y="3090"/>
                  </a:cubicBezTo>
                  <a:cubicBezTo>
                    <a:pt x="8190" y="2820"/>
                    <a:pt x="7410" y="1860"/>
                    <a:pt x="7320" y="1650"/>
                  </a:cubicBezTo>
                  <a:cubicBezTo>
                    <a:pt x="7230" y="1440"/>
                    <a:pt x="7800" y="1980"/>
                    <a:pt x="7680" y="1830"/>
                  </a:cubicBezTo>
                  <a:cubicBezTo>
                    <a:pt x="7560" y="1680"/>
                    <a:pt x="7050" y="990"/>
                    <a:pt x="6600" y="750"/>
                  </a:cubicBezTo>
                  <a:cubicBezTo>
                    <a:pt x="6150" y="510"/>
                    <a:pt x="5220" y="480"/>
                    <a:pt x="4980" y="390"/>
                  </a:cubicBezTo>
                  <a:cubicBezTo>
                    <a:pt x="4740" y="300"/>
                    <a:pt x="5490" y="240"/>
                    <a:pt x="5160" y="210"/>
                  </a:cubicBezTo>
                  <a:cubicBezTo>
                    <a:pt x="4830" y="180"/>
                    <a:pt x="3750" y="0"/>
                    <a:pt x="3000" y="210"/>
                  </a:cubicBezTo>
                  <a:cubicBezTo>
                    <a:pt x="2250" y="420"/>
                    <a:pt x="990" y="1260"/>
                    <a:pt x="660" y="1470"/>
                  </a:cubicBezTo>
                  <a:cubicBezTo>
                    <a:pt x="330" y="1680"/>
                    <a:pt x="1110" y="1290"/>
                    <a:pt x="1020" y="1470"/>
                  </a:cubicBezTo>
                  <a:cubicBezTo>
                    <a:pt x="930" y="1650"/>
                    <a:pt x="240" y="2250"/>
                    <a:pt x="120" y="2550"/>
                  </a:cubicBezTo>
                  <a:cubicBezTo>
                    <a:pt x="0" y="2850"/>
                    <a:pt x="180" y="3180"/>
                    <a:pt x="300" y="3270"/>
                  </a:cubicBezTo>
                  <a:close/>
                </a:path>
              </a:pathLst>
            </a:custGeom>
            <a:solidFill>
              <a:srgbClr val="FFFF9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24"/>
            <p:cNvSpPr/>
            <p:nvPr/>
          </p:nvSpPr>
          <p:spPr>
            <a:xfrm>
              <a:off x="1881" y="10024"/>
              <a:ext cx="360" cy="1318"/>
            </a:xfrm>
            <a:custGeom>
              <a:rect b="b" l="l" r="r" t="t"/>
              <a:pathLst>
                <a:path extrusionOk="0" h="1410" w="360">
                  <a:moveTo>
                    <a:pt x="360" y="240"/>
                  </a:moveTo>
                  <a:cubicBezTo>
                    <a:pt x="300" y="120"/>
                    <a:pt x="240" y="0"/>
                    <a:pt x="180" y="60"/>
                  </a:cubicBezTo>
                  <a:cubicBezTo>
                    <a:pt x="120" y="120"/>
                    <a:pt x="0" y="390"/>
                    <a:pt x="0" y="600"/>
                  </a:cubicBezTo>
                  <a:cubicBezTo>
                    <a:pt x="0" y="810"/>
                    <a:pt x="120" y="1230"/>
                    <a:pt x="180" y="1320"/>
                  </a:cubicBezTo>
                  <a:cubicBezTo>
                    <a:pt x="240" y="1410"/>
                    <a:pt x="300" y="1275"/>
                    <a:pt x="360" y="1140"/>
                  </a:cubicBez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24"/>
            <p:cNvSpPr/>
            <p:nvPr/>
          </p:nvSpPr>
          <p:spPr>
            <a:xfrm>
              <a:off x="9981" y="10031"/>
              <a:ext cx="374" cy="1321"/>
            </a:xfrm>
            <a:custGeom>
              <a:rect b="b" l="l" r="r" t="t"/>
              <a:pathLst>
                <a:path extrusionOk="0" h="1321" w="374">
                  <a:moveTo>
                    <a:pt x="0" y="218"/>
                  </a:moveTo>
                  <a:cubicBezTo>
                    <a:pt x="32" y="190"/>
                    <a:pt x="133" y="0"/>
                    <a:pt x="195" y="49"/>
                  </a:cubicBezTo>
                  <a:cubicBezTo>
                    <a:pt x="257" y="98"/>
                    <a:pt x="368" y="316"/>
                    <a:pt x="371" y="513"/>
                  </a:cubicBezTo>
                  <a:cubicBezTo>
                    <a:pt x="374" y="710"/>
                    <a:pt x="259" y="1145"/>
                    <a:pt x="211" y="1233"/>
                  </a:cubicBezTo>
                  <a:cubicBezTo>
                    <a:pt x="163" y="1321"/>
                    <a:pt x="110" y="1081"/>
                    <a:pt x="83" y="1041"/>
                  </a:cubicBez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24"/>
            <p:cNvSpPr/>
            <p:nvPr/>
          </p:nvSpPr>
          <p:spPr>
            <a:xfrm>
              <a:off x="3456" y="11533"/>
              <a:ext cx="5306" cy="2153"/>
            </a:xfrm>
            <a:custGeom>
              <a:rect b="b" l="l" r="r" t="t"/>
              <a:pathLst>
                <a:path extrusionOk="0" h="2153" w="5306">
                  <a:moveTo>
                    <a:pt x="0" y="0"/>
                  </a:moveTo>
                  <a:cubicBezTo>
                    <a:pt x="35" y="136"/>
                    <a:pt x="29" y="539"/>
                    <a:pt x="208" y="819"/>
                  </a:cubicBezTo>
                  <a:cubicBezTo>
                    <a:pt x="387" y="1099"/>
                    <a:pt x="779" y="1472"/>
                    <a:pt x="1072" y="1683"/>
                  </a:cubicBezTo>
                  <a:cubicBezTo>
                    <a:pt x="1365" y="1894"/>
                    <a:pt x="1620" y="2019"/>
                    <a:pt x="1965" y="2086"/>
                  </a:cubicBezTo>
                  <a:cubicBezTo>
                    <a:pt x="2310" y="2153"/>
                    <a:pt x="2800" y="2140"/>
                    <a:pt x="3144" y="2086"/>
                  </a:cubicBezTo>
                  <a:cubicBezTo>
                    <a:pt x="3488" y="2032"/>
                    <a:pt x="3727" y="1963"/>
                    <a:pt x="4032" y="1763"/>
                  </a:cubicBezTo>
                  <a:cubicBezTo>
                    <a:pt x="4337" y="1563"/>
                    <a:pt x="4764" y="1155"/>
                    <a:pt x="4976" y="883"/>
                  </a:cubicBezTo>
                  <a:cubicBezTo>
                    <a:pt x="5188" y="611"/>
                    <a:pt x="5237" y="287"/>
                    <a:pt x="5306" y="130"/>
                  </a:cubicBezTo>
                </a:path>
              </a:pathLst>
            </a:cu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4" name="Google Shape;244;p24"/>
            <p:cNvSpPr/>
            <p:nvPr/>
          </p:nvSpPr>
          <p:spPr>
            <a:xfrm>
              <a:off x="3141" y="11524"/>
              <a:ext cx="594" cy="35"/>
            </a:xfrm>
            <a:custGeom>
              <a:rect b="b" l="l" r="r" t="t"/>
              <a:pathLst>
                <a:path extrusionOk="0" h="48" w="544">
                  <a:moveTo>
                    <a:pt x="0" y="48"/>
                  </a:moveTo>
                  <a:lnTo>
                    <a:pt x="544" y="0"/>
                  </a:lnTo>
                </a:path>
              </a:pathLst>
            </a:cu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245" name="Google Shape;245;p24"/>
            <p:cNvCxnSpPr/>
            <p:nvPr/>
          </p:nvCxnSpPr>
          <p:spPr>
            <a:xfrm>
              <a:off x="8499" y="11597"/>
              <a:ext cx="600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grpSp>
          <p:nvGrpSpPr>
            <p:cNvPr id="246" name="Google Shape;246;p24"/>
            <p:cNvGrpSpPr/>
            <p:nvPr/>
          </p:nvGrpSpPr>
          <p:grpSpPr>
            <a:xfrm rot="-240193">
              <a:off x="4401" y="9551"/>
              <a:ext cx="1167" cy="748"/>
              <a:chOff x="4221" y="9334"/>
              <a:chExt cx="1500" cy="962"/>
            </a:xfrm>
          </p:grpSpPr>
          <p:sp>
            <p:nvSpPr>
              <p:cNvPr id="247" name="Google Shape;247;p24"/>
              <p:cNvSpPr/>
              <p:nvPr/>
            </p:nvSpPr>
            <p:spPr>
              <a:xfrm>
                <a:off x="4221" y="9364"/>
                <a:ext cx="1500" cy="9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8" name="Google Shape;248;p24"/>
              <p:cNvSpPr/>
              <p:nvPr/>
            </p:nvSpPr>
            <p:spPr>
              <a:xfrm>
                <a:off x="4861" y="9364"/>
                <a:ext cx="600" cy="900"/>
              </a:xfrm>
              <a:prstGeom prst="ellipse">
                <a:avLst/>
              </a:prstGeom>
              <a:solidFill>
                <a:srgbClr val="29B6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49" name="Google Shape;249;p24"/>
              <p:cNvSpPr/>
              <p:nvPr/>
            </p:nvSpPr>
            <p:spPr>
              <a:xfrm>
                <a:off x="4957" y="9596"/>
                <a:ext cx="300" cy="600"/>
              </a:xfrm>
              <a:prstGeom prst="ellipse">
                <a:avLst/>
              </a:pr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0" name="Google Shape;250;p24"/>
              <p:cNvSpPr/>
              <p:nvPr/>
            </p:nvSpPr>
            <p:spPr>
              <a:xfrm>
                <a:off x="4401" y="9334"/>
                <a:ext cx="1260" cy="210"/>
              </a:xfrm>
              <a:custGeom>
                <a:rect b="b" l="l" r="r" t="t"/>
                <a:pathLst>
                  <a:path extrusionOk="0" h="210" w="1260">
                    <a:moveTo>
                      <a:pt x="0" y="210"/>
                    </a:moveTo>
                    <a:cubicBezTo>
                      <a:pt x="120" y="135"/>
                      <a:pt x="240" y="60"/>
                      <a:pt x="360" y="30"/>
                    </a:cubicBezTo>
                    <a:cubicBezTo>
                      <a:pt x="480" y="0"/>
                      <a:pt x="615" y="23"/>
                      <a:pt x="720" y="30"/>
                    </a:cubicBezTo>
                    <a:cubicBezTo>
                      <a:pt x="825" y="37"/>
                      <a:pt x="901" y="44"/>
                      <a:pt x="991" y="74"/>
                    </a:cubicBezTo>
                    <a:cubicBezTo>
                      <a:pt x="1081" y="104"/>
                      <a:pt x="1204" y="182"/>
                      <a:pt x="1260" y="210"/>
                    </a:cubicBez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1" name="Google Shape;251;p24"/>
              <p:cNvSpPr/>
              <p:nvPr/>
            </p:nvSpPr>
            <p:spPr>
              <a:xfrm flipH="1" rot="10800000">
                <a:off x="4401" y="10086"/>
                <a:ext cx="1260" cy="210"/>
              </a:xfrm>
              <a:custGeom>
                <a:rect b="b" l="l" r="r" t="t"/>
                <a:pathLst>
                  <a:path extrusionOk="0" h="210" w="1260">
                    <a:moveTo>
                      <a:pt x="0" y="210"/>
                    </a:moveTo>
                    <a:cubicBezTo>
                      <a:pt x="120" y="135"/>
                      <a:pt x="240" y="60"/>
                      <a:pt x="360" y="30"/>
                    </a:cubicBezTo>
                    <a:cubicBezTo>
                      <a:pt x="480" y="0"/>
                      <a:pt x="615" y="23"/>
                      <a:pt x="720" y="30"/>
                    </a:cubicBezTo>
                    <a:cubicBezTo>
                      <a:pt x="825" y="37"/>
                      <a:pt x="901" y="44"/>
                      <a:pt x="991" y="74"/>
                    </a:cubicBezTo>
                    <a:cubicBezTo>
                      <a:pt x="1081" y="104"/>
                      <a:pt x="1204" y="182"/>
                      <a:pt x="1260" y="210"/>
                    </a:cubicBez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252" name="Google Shape;252;p24"/>
            <p:cNvGrpSpPr/>
            <p:nvPr/>
          </p:nvGrpSpPr>
          <p:grpSpPr>
            <a:xfrm flipH="1" rot="240193">
              <a:off x="6475" y="9547"/>
              <a:ext cx="1167" cy="748"/>
              <a:chOff x="4221" y="9334"/>
              <a:chExt cx="1500" cy="962"/>
            </a:xfrm>
          </p:grpSpPr>
          <p:sp>
            <p:nvSpPr>
              <p:cNvPr id="253" name="Google Shape;253;p24"/>
              <p:cNvSpPr/>
              <p:nvPr/>
            </p:nvSpPr>
            <p:spPr>
              <a:xfrm>
                <a:off x="4221" y="9364"/>
                <a:ext cx="1500" cy="9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4" name="Google Shape;254;p24"/>
              <p:cNvSpPr/>
              <p:nvPr/>
            </p:nvSpPr>
            <p:spPr>
              <a:xfrm>
                <a:off x="4861" y="9364"/>
                <a:ext cx="600" cy="900"/>
              </a:xfrm>
              <a:prstGeom prst="ellipse">
                <a:avLst/>
              </a:prstGeom>
              <a:solidFill>
                <a:srgbClr val="29B6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5" name="Google Shape;255;p24"/>
              <p:cNvSpPr/>
              <p:nvPr/>
            </p:nvSpPr>
            <p:spPr>
              <a:xfrm>
                <a:off x="4957" y="9596"/>
                <a:ext cx="300" cy="600"/>
              </a:xfrm>
              <a:prstGeom prst="ellipse">
                <a:avLst/>
              </a:pr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6" name="Google Shape;256;p24"/>
              <p:cNvSpPr/>
              <p:nvPr/>
            </p:nvSpPr>
            <p:spPr>
              <a:xfrm>
                <a:off x="4401" y="9334"/>
                <a:ext cx="1260" cy="210"/>
              </a:xfrm>
              <a:custGeom>
                <a:rect b="b" l="l" r="r" t="t"/>
                <a:pathLst>
                  <a:path extrusionOk="0" h="210" w="1260">
                    <a:moveTo>
                      <a:pt x="0" y="210"/>
                    </a:moveTo>
                    <a:cubicBezTo>
                      <a:pt x="120" y="135"/>
                      <a:pt x="240" y="60"/>
                      <a:pt x="360" y="30"/>
                    </a:cubicBezTo>
                    <a:cubicBezTo>
                      <a:pt x="480" y="0"/>
                      <a:pt x="615" y="23"/>
                      <a:pt x="720" y="30"/>
                    </a:cubicBezTo>
                    <a:cubicBezTo>
                      <a:pt x="825" y="37"/>
                      <a:pt x="901" y="44"/>
                      <a:pt x="991" y="74"/>
                    </a:cubicBezTo>
                    <a:cubicBezTo>
                      <a:pt x="1081" y="104"/>
                      <a:pt x="1204" y="182"/>
                      <a:pt x="1260" y="210"/>
                    </a:cubicBez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257" name="Google Shape;257;p24"/>
              <p:cNvSpPr/>
              <p:nvPr/>
            </p:nvSpPr>
            <p:spPr>
              <a:xfrm flipH="1" rot="10800000">
                <a:off x="4401" y="10086"/>
                <a:ext cx="1260" cy="210"/>
              </a:xfrm>
              <a:custGeom>
                <a:rect b="b" l="l" r="r" t="t"/>
                <a:pathLst>
                  <a:path extrusionOk="0" h="210" w="1260">
                    <a:moveTo>
                      <a:pt x="0" y="210"/>
                    </a:moveTo>
                    <a:cubicBezTo>
                      <a:pt x="120" y="135"/>
                      <a:pt x="240" y="60"/>
                      <a:pt x="360" y="30"/>
                    </a:cubicBezTo>
                    <a:cubicBezTo>
                      <a:pt x="480" y="0"/>
                      <a:pt x="615" y="23"/>
                      <a:pt x="720" y="30"/>
                    </a:cubicBezTo>
                    <a:cubicBezTo>
                      <a:pt x="825" y="37"/>
                      <a:pt x="901" y="44"/>
                      <a:pt x="991" y="74"/>
                    </a:cubicBezTo>
                    <a:cubicBezTo>
                      <a:pt x="1081" y="104"/>
                      <a:pt x="1204" y="182"/>
                      <a:pt x="1260" y="210"/>
                    </a:cubicBez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258" name="Google Shape;258;p24"/>
          <p:cNvSpPr txBox="1"/>
          <p:nvPr/>
        </p:nvSpPr>
        <p:spPr>
          <a:xfrm>
            <a:off x="311700" y="56671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08000"/>
                </a:solidFill>
                <a:latin typeface="Open Sans"/>
                <a:ea typeface="Open Sans"/>
                <a:cs typeface="Open Sans"/>
                <a:sym typeface="Open Sans"/>
              </a:rPr>
              <a:t>Increase</a:t>
            </a:r>
            <a:r>
              <a:rPr lang="en-GB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in demand - 6 Determinants of Demand</a:t>
            </a:r>
            <a:endParaRPr sz="24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" name="Google Shape;264;p25"/>
          <p:cNvGrpSpPr/>
          <p:nvPr/>
        </p:nvGrpSpPr>
        <p:grpSpPr>
          <a:xfrm>
            <a:off x="5791200" y="1371600"/>
            <a:ext cx="2125661" cy="2000503"/>
            <a:chOff x="800" y="1264"/>
            <a:chExt cx="10621" cy="13322"/>
          </a:xfrm>
        </p:grpSpPr>
        <p:sp>
          <p:nvSpPr>
            <p:cNvPr id="265" name="Google Shape;265;p25"/>
            <p:cNvSpPr/>
            <p:nvPr/>
          </p:nvSpPr>
          <p:spPr>
            <a:xfrm>
              <a:off x="801" y="1264"/>
              <a:ext cx="10500" cy="13200"/>
            </a:xfrm>
            <a:prstGeom prst="cube">
              <a:avLst>
                <a:gd fmla="val 835" name="adj"/>
              </a:avLst>
            </a:prstGeom>
            <a:solidFill>
              <a:srgbClr val="99CCFF"/>
            </a:solidFill>
            <a:ln cap="flat" cmpd="sng" w="3810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25"/>
            <p:cNvSpPr/>
            <p:nvPr/>
          </p:nvSpPr>
          <p:spPr>
            <a:xfrm>
              <a:off x="1341" y="4153"/>
              <a:ext cx="3600" cy="3975"/>
            </a:xfrm>
            <a:custGeom>
              <a:rect b="b" l="l" r="r" t="t"/>
              <a:pathLst>
                <a:path extrusionOk="0" h="3975" w="3600">
                  <a:moveTo>
                    <a:pt x="3600" y="2690"/>
                  </a:moveTo>
                  <a:cubicBezTo>
                    <a:pt x="3443" y="2608"/>
                    <a:pt x="2939" y="2449"/>
                    <a:pt x="2659" y="2199"/>
                  </a:cubicBezTo>
                  <a:cubicBezTo>
                    <a:pt x="2379" y="1949"/>
                    <a:pt x="2053" y="1530"/>
                    <a:pt x="1923" y="1191"/>
                  </a:cubicBezTo>
                  <a:cubicBezTo>
                    <a:pt x="1793" y="852"/>
                    <a:pt x="1978" y="328"/>
                    <a:pt x="1882" y="164"/>
                  </a:cubicBezTo>
                  <a:cubicBezTo>
                    <a:pt x="1786" y="0"/>
                    <a:pt x="1522" y="193"/>
                    <a:pt x="1348" y="205"/>
                  </a:cubicBezTo>
                  <a:cubicBezTo>
                    <a:pt x="1174" y="218"/>
                    <a:pt x="974" y="174"/>
                    <a:pt x="834" y="240"/>
                  </a:cubicBezTo>
                  <a:cubicBezTo>
                    <a:pt x="693" y="307"/>
                    <a:pt x="639" y="464"/>
                    <a:pt x="506" y="601"/>
                  </a:cubicBezTo>
                  <a:cubicBezTo>
                    <a:pt x="373" y="738"/>
                    <a:pt x="66" y="932"/>
                    <a:pt x="33" y="1064"/>
                  </a:cubicBezTo>
                  <a:cubicBezTo>
                    <a:pt x="0" y="1196"/>
                    <a:pt x="221" y="1208"/>
                    <a:pt x="309" y="1391"/>
                  </a:cubicBezTo>
                  <a:cubicBezTo>
                    <a:pt x="397" y="1574"/>
                    <a:pt x="470" y="1982"/>
                    <a:pt x="559" y="2160"/>
                  </a:cubicBezTo>
                  <a:cubicBezTo>
                    <a:pt x="649" y="2339"/>
                    <a:pt x="614" y="2243"/>
                    <a:pt x="846" y="2464"/>
                  </a:cubicBezTo>
                  <a:cubicBezTo>
                    <a:pt x="1079" y="2685"/>
                    <a:pt x="1528" y="3234"/>
                    <a:pt x="1958" y="3486"/>
                  </a:cubicBezTo>
                  <a:cubicBezTo>
                    <a:pt x="2388" y="3738"/>
                    <a:pt x="3121" y="3873"/>
                    <a:pt x="3427" y="3975"/>
                  </a:cubicBezTo>
                </a:path>
              </a:pathLst>
            </a:custGeom>
            <a:gradFill>
              <a:gsLst>
                <a:gs pos="0">
                  <a:srgbClr val="FF3838"/>
                </a:gs>
                <a:gs pos="100000">
                  <a:srgbClr val="FF0000"/>
                </a:gs>
              </a:gsLst>
              <a:lin ang="5400012" scaled="0"/>
            </a:gra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25"/>
            <p:cNvSpPr/>
            <p:nvPr/>
          </p:nvSpPr>
          <p:spPr>
            <a:xfrm flipH="1">
              <a:off x="6330" y="10084"/>
              <a:ext cx="2931" cy="3224"/>
            </a:xfrm>
            <a:custGeom>
              <a:rect b="b" l="l" r="r" t="t"/>
              <a:pathLst>
                <a:path extrusionOk="0" h="3224" w="2931">
                  <a:moveTo>
                    <a:pt x="1139" y="0"/>
                  </a:moveTo>
                  <a:cubicBezTo>
                    <a:pt x="1048" y="237"/>
                    <a:pt x="763" y="1104"/>
                    <a:pt x="611" y="1408"/>
                  </a:cubicBezTo>
                  <a:cubicBezTo>
                    <a:pt x="459" y="1712"/>
                    <a:pt x="294" y="1579"/>
                    <a:pt x="227" y="1824"/>
                  </a:cubicBezTo>
                  <a:cubicBezTo>
                    <a:pt x="160" y="2069"/>
                    <a:pt x="0" y="2669"/>
                    <a:pt x="211" y="2880"/>
                  </a:cubicBezTo>
                  <a:cubicBezTo>
                    <a:pt x="422" y="3091"/>
                    <a:pt x="1075" y="3067"/>
                    <a:pt x="1491" y="3088"/>
                  </a:cubicBezTo>
                  <a:cubicBezTo>
                    <a:pt x="1907" y="3109"/>
                    <a:pt x="2483" y="3224"/>
                    <a:pt x="2707" y="3008"/>
                  </a:cubicBezTo>
                  <a:cubicBezTo>
                    <a:pt x="2931" y="2792"/>
                    <a:pt x="2865" y="2055"/>
                    <a:pt x="2833" y="1791"/>
                  </a:cubicBezTo>
                  <a:cubicBezTo>
                    <a:pt x="2801" y="1527"/>
                    <a:pt x="2598" y="1711"/>
                    <a:pt x="2513" y="1423"/>
                  </a:cubicBezTo>
                  <a:cubicBezTo>
                    <a:pt x="2428" y="1135"/>
                    <a:pt x="2361" y="346"/>
                    <a:pt x="2321" y="63"/>
                  </a:cubicBezTo>
                </a:path>
              </a:pathLst>
            </a:custGeom>
            <a:gradFill>
              <a:gsLst>
                <a:gs pos="0">
                  <a:srgbClr val="C20000"/>
                </a:gs>
                <a:gs pos="100000">
                  <a:srgbClr val="FF0000"/>
                </a:gs>
              </a:gsLst>
              <a:lin ang="5400012" scaled="0"/>
            </a:gra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25"/>
            <p:cNvSpPr/>
            <p:nvPr/>
          </p:nvSpPr>
          <p:spPr>
            <a:xfrm>
              <a:off x="3471" y="10105"/>
              <a:ext cx="2931" cy="3224"/>
            </a:xfrm>
            <a:custGeom>
              <a:rect b="b" l="l" r="r" t="t"/>
              <a:pathLst>
                <a:path extrusionOk="0" h="3224" w="2931">
                  <a:moveTo>
                    <a:pt x="1139" y="0"/>
                  </a:moveTo>
                  <a:cubicBezTo>
                    <a:pt x="1048" y="237"/>
                    <a:pt x="763" y="1104"/>
                    <a:pt x="611" y="1408"/>
                  </a:cubicBezTo>
                  <a:cubicBezTo>
                    <a:pt x="459" y="1712"/>
                    <a:pt x="294" y="1579"/>
                    <a:pt x="227" y="1824"/>
                  </a:cubicBezTo>
                  <a:cubicBezTo>
                    <a:pt x="160" y="2069"/>
                    <a:pt x="0" y="2669"/>
                    <a:pt x="211" y="2880"/>
                  </a:cubicBezTo>
                  <a:cubicBezTo>
                    <a:pt x="422" y="3091"/>
                    <a:pt x="1075" y="3067"/>
                    <a:pt x="1491" y="3088"/>
                  </a:cubicBezTo>
                  <a:cubicBezTo>
                    <a:pt x="1907" y="3109"/>
                    <a:pt x="2483" y="3224"/>
                    <a:pt x="2707" y="3008"/>
                  </a:cubicBezTo>
                  <a:cubicBezTo>
                    <a:pt x="2931" y="2792"/>
                    <a:pt x="2865" y="2055"/>
                    <a:pt x="2833" y="1791"/>
                  </a:cubicBezTo>
                  <a:cubicBezTo>
                    <a:pt x="2801" y="1527"/>
                    <a:pt x="2598" y="1711"/>
                    <a:pt x="2513" y="1423"/>
                  </a:cubicBezTo>
                  <a:cubicBezTo>
                    <a:pt x="2428" y="1135"/>
                    <a:pt x="2361" y="346"/>
                    <a:pt x="2321" y="63"/>
                  </a:cubicBezTo>
                </a:path>
              </a:pathLst>
            </a:custGeom>
            <a:gradFill>
              <a:gsLst>
                <a:gs pos="0">
                  <a:srgbClr val="C20000"/>
                </a:gs>
                <a:gs pos="100000">
                  <a:srgbClr val="FF0000"/>
                </a:gs>
              </a:gsLst>
              <a:lin ang="5400012" scaled="0"/>
            </a:gra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25"/>
            <p:cNvSpPr/>
            <p:nvPr/>
          </p:nvSpPr>
          <p:spPr>
            <a:xfrm>
              <a:off x="3989" y="5764"/>
              <a:ext cx="5012" cy="5308"/>
            </a:xfrm>
            <a:custGeom>
              <a:rect b="b" l="l" r="r" t="t"/>
              <a:pathLst>
                <a:path extrusionOk="0" h="5308" w="5012">
                  <a:moveTo>
                    <a:pt x="1150" y="0"/>
                  </a:moveTo>
                  <a:cubicBezTo>
                    <a:pt x="984" y="295"/>
                    <a:pt x="310" y="1274"/>
                    <a:pt x="155" y="1772"/>
                  </a:cubicBezTo>
                  <a:cubicBezTo>
                    <a:pt x="0" y="2270"/>
                    <a:pt x="195" y="2655"/>
                    <a:pt x="219" y="2988"/>
                  </a:cubicBezTo>
                  <a:cubicBezTo>
                    <a:pt x="243" y="3321"/>
                    <a:pt x="283" y="3481"/>
                    <a:pt x="299" y="3772"/>
                  </a:cubicBezTo>
                  <a:cubicBezTo>
                    <a:pt x="315" y="4063"/>
                    <a:pt x="232" y="4489"/>
                    <a:pt x="315" y="4732"/>
                  </a:cubicBezTo>
                  <a:cubicBezTo>
                    <a:pt x="398" y="4975"/>
                    <a:pt x="608" y="5148"/>
                    <a:pt x="795" y="5228"/>
                  </a:cubicBezTo>
                  <a:cubicBezTo>
                    <a:pt x="982" y="5308"/>
                    <a:pt x="1187" y="5220"/>
                    <a:pt x="1435" y="5212"/>
                  </a:cubicBezTo>
                  <a:cubicBezTo>
                    <a:pt x="1683" y="5204"/>
                    <a:pt x="1960" y="5172"/>
                    <a:pt x="2283" y="5180"/>
                  </a:cubicBezTo>
                  <a:cubicBezTo>
                    <a:pt x="2606" y="5188"/>
                    <a:pt x="3107" y="5249"/>
                    <a:pt x="3371" y="5260"/>
                  </a:cubicBezTo>
                  <a:cubicBezTo>
                    <a:pt x="3635" y="5271"/>
                    <a:pt x="3718" y="5271"/>
                    <a:pt x="3867" y="5244"/>
                  </a:cubicBezTo>
                  <a:cubicBezTo>
                    <a:pt x="4016" y="5217"/>
                    <a:pt x="4096" y="5297"/>
                    <a:pt x="4267" y="5100"/>
                  </a:cubicBezTo>
                  <a:cubicBezTo>
                    <a:pt x="4438" y="4903"/>
                    <a:pt x="4859" y="4532"/>
                    <a:pt x="4891" y="4060"/>
                  </a:cubicBezTo>
                  <a:cubicBezTo>
                    <a:pt x="4923" y="3588"/>
                    <a:pt x="4460" y="2657"/>
                    <a:pt x="4459" y="2268"/>
                  </a:cubicBezTo>
                  <a:cubicBezTo>
                    <a:pt x="4458" y="1879"/>
                    <a:pt x="5012" y="2102"/>
                    <a:pt x="4883" y="1724"/>
                  </a:cubicBezTo>
                  <a:cubicBezTo>
                    <a:pt x="4754" y="1346"/>
                    <a:pt x="4183" y="515"/>
                    <a:pt x="3683" y="0"/>
                  </a:cubicBezTo>
                </a:path>
              </a:pathLst>
            </a:custGeom>
            <a:gradFill>
              <a:gsLst>
                <a:gs pos="0">
                  <a:srgbClr val="F50000"/>
                </a:gs>
                <a:gs pos="100000">
                  <a:srgbClr val="FF0000"/>
                </a:gs>
              </a:gsLst>
              <a:lin ang="5400012" scaled="0"/>
            </a:gra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25"/>
            <p:cNvSpPr/>
            <p:nvPr/>
          </p:nvSpPr>
          <p:spPr>
            <a:xfrm>
              <a:off x="3321" y="2729"/>
              <a:ext cx="6123" cy="3751"/>
            </a:xfrm>
            <a:custGeom>
              <a:rect b="b" l="l" r="r" t="t"/>
              <a:pathLst>
                <a:path extrusionOk="0" h="4066" w="7099">
                  <a:moveTo>
                    <a:pt x="3824" y="60"/>
                  </a:moveTo>
                  <a:cubicBezTo>
                    <a:pt x="3074" y="0"/>
                    <a:pt x="2498" y="32"/>
                    <a:pt x="1933" y="137"/>
                  </a:cubicBezTo>
                  <a:cubicBezTo>
                    <a:pt x="1368" y="242"/>
                    <a:pt x="736" y="347"/>
                    <a:pt x="432" y="693"/>
                  </a:cubicBezTo>
                  <a:cubicBezTo>
                    <a:pt x="128" y="1039"/>
                    <a:pt x="0" y="1727"/>
                    <a:pt x="112" y="2213"/>
                  </a:cubicBezTo>
                  <a:cubicBezTo>
                    <a:pt x="224" y="2699"/>
                    <a:pt x="539" y="3308"/>
                    <a:pt x="1104" y="3612"/>
                  </a:cubicBezTo>
                  <a:cubicBezTo>
                    <a:pt x="1669" y="3916"/>
                    <a:pt x="2707" y="4012"/>
                    <a:pt x="3504" y="4039"/>
                  </a:cubicBezTo>
                  <a:cubicBezTo>
                    <a:pt x="4301" y="4066"/>
                    <a:pt x="5315" y="4038"/>
                    <a:pt x="5888" y="3772"/>
                  </a:cubicBezTo>
                  <a:cubicBezTo>
                    <a:pt x="6461" y="3506"/>
                    <a:pt x="6789" y="2951"/>
                    <a:pt x="6944" y="2444"/>
                  </a:cubicBezTo>
                  <a:cubicBezTo>
                    <a:pt x="7099" y="1937"/>
                    <a:pt x="7069" y="1105"/>
                    <a:pt x="6816" y="732"/>
                  </a:cubicBezTo>
                  <a:cubicBezTo>
                    <a:pt x="6563" y="359"/>
                    <a:pt x="5923" y="316"/>
                    <a:pt x="5424" y="204"/>
                  </a:cubicBezTo>
                  <a:cubicBezTo>
                    <a:pt x="4925" y="92"/>
                    <a:pt x="4157" y="90"/>
                    <a:pt x="3824" y="60"/>
                  </a:cubicBezTo>
                  <a:close/>
                </a:path>
              </a:pathLst>
            </a:custGeom>
            <a:gradFill>
              <a:gsLst>
                <a:gs pos="0">
                  <a:srgbClr val="FF4242"/>
                </a:gs>
                <a:gs pos="100000">
                  <a:srgbClr val="FF0000"/>
                </a:gs>
              </a:gsLst>
              <a:lin ang="5400012" scaled="0"/>
            </a:gra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25"/>
            <p:cNvSpPr/>
            <p:nvPr/>
          </p:nvSpPr>
          <p:spPr>
            <a:xfrm>
              <a:off x="5121" y="1984"/>
              <a:ext cx="1200" cy="12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2" name="Google Shape;272;p25"/>
            <p:cNvSpPr/>
            <p:nvPr/>
          </p:nvSpPr>
          <p:spPr>
            <a:xfrm>
              <a:off x="6381" y="1984"/>
              <a:ext cx="1200" cy="1200"/>
            </a:xfrm>
            <a:prstGeom prst="ellipse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3" name="Google Shape;273;p25"/>
            <p:cNvSpPr/>
            <p:nvPr/>
          </p:nvSpPr>
          <p:spPr>
            <a:xfrm>
              <a:off x="5481" y="2344"/>
              <a:ext cx="600" cy="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4" name="Google Shape;274;p25"/>
            <p:cNvSpPr/>
            <p:nvPr/>
          </p:nvSpPr>
          <p:spPr>
            <a:xfrm>
              <a:off x="6741" y="2344"/>
              <a:ext cx="600" cy="6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5" name="Google Shape;275;p25"/>
            <p:cNvSpPr/>
            <p:nvPr/>
          </p:nvSpPr>
          <p:spPr>
            <a:xfrm>
              <a:off x="3932" y="4480"/>
              <a:ext cx="5184" cy="1680"/>
            </a:xfrm>
            <a:custGeom>
              <a:rect b="b" l="l" r="r" t="t"/>
              <a:pathLst>
                <a:path extrusionOk="0" h="1680" w="5184">
                  <a:moveTo>
                    <a:pt x="256" y="272"/>
                  </a:moveTo>
                  <a:cubicBezTo>
                    <a:pt x="0" y="0"/>
                    <a:pt x="115" y="304"/>
                    <a:pt x="160" y="400"/>
                  </a:cubicBezTo>
                  <a:cubicBezTo>
                    <a:pt x="205" y="496"/>
                    <a:pt x="331" y="696"/>
                    <a:pt x="528" y="848"/>
                  </a:cubicBezTo>
                  <a:cubicBezTo>
                    <a:pt x="725" y="1000"/>
                    <a:pt x="1011" y="1173"/>
                    <a:pt x="1344" y="1312"/>
                  </a:cubicBezTo>
                  <a:cubicBezTo>
                    <a:pt x="1677" y="1451"/>
                    <a:pt x="2107" y="1680"/>
                    <a:pt x="2528" y="1680"/>
                  </a:cubicBezTo>
                  <a:cubicBezTo>
                    <a:pt x="2949" y="1680"/>
                    <a:pt x="3501" y="1461"/>
                    <a:pt x="3872" y="1312"/>
                  </a:cubicBezTo>
                  <a:cubicBezTo>
                    <a:pt x="4243" y="1163"/>
                    <a:pt x="4557" y="931"/>
                    <a:pt x="4752" y="784"/>
                  </a:cubicBezTo>
                  <a:cubicBezTo>
                    <a:pt x="4947" y="637"/>
                    <a:pt x="5019" y="512"/>
                    <a:pt x="5040" y="432"/>
                  </a:cubicBezTo>
                  <a:cubicBezTo>
                    <a:pt x="5184" y="336"/>
                    <a:pt x="5088" y="16"/>
                    <a:pt x="4880" y="304"/>
                  </a:cubicBezTo>
                  <a:cubicBezTo>
                    <a:pt x="4672" y="592"/>
                    <a:pt x="3691" y="437"/>
                    <a:pt x="3200" y="512"/>
                  </a:cubicBezTo>
                  <a:cubicBezTo>
                    <a:pt x="2715" y="547"/>
                    <a:pt x="2459" y="552"/>
                    <a:pt x="1968" y="512"/>
                  </a:cubicBezTo>
                  <a:cubicBezTo>
                    <a:pt x="1477" y="472"/>
                    <a:pt x="512" y="544"/>
                    <a:pt x="256" y="272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6" name="Google Shape;276;p25"/>
            <p:cNvSpPr/>
            <p:nvPr/>
          </p:nvSpPr>
          <p:spPr>
            <a:xfrm>
              <a:off x="5180" y="3124"/>
              <a:ext cx="2413" cy="1200"/>
            </a:xfrm>
            <a:custGeom>
              <a:rect b="b" l="l" r="r" t="t"/>
              <a:pathLst>
                <a:path extrusionOk="0" h="1200" w="2413">
                  <a:moveTo>
                    <a:pt x="223" y="1050"/>
                  </a:moveTo>
                  <a:cubicBezTo>
                    <a:pt x="446" y="1197"/>
                    <a:pt x="1993" y="1200"/>
                    <a:pt x="2203" y="1050"/>
                  </a:cubicBezTo>
                  <a:cubicBezTo>
                    <a:pt x="2413" y="900"/>
                    <a:pt x="1706" y="297"/>
                    <a:pt x="1483" y="150"/>
                  </a:cubicBezTo>
                  <a:cubicBezTo>
                    <a:pt x="1273" y="0"/>
                    <a:pt x="1076" y="16"/>
                    <a:pt x="866" y="166"/>
                  </a:cubicBezTo>
                  <a:cubicBezTo>
                    <a:pt x="656" y="316"/>
                    <a:pt x="0" y="903"/>
                    <a:pt x="223" y="1050"/>
                  </a:cubicBezTo>
                  <a:close/>
                </a:path>
              </a:pathLst>
            </a:custGeom>
            <a:solidFill>
              <a:srgbClr val="FFAC1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7" name="Google Shape;277;p25"/>
            <p:cNvSpPr/>
            <p:nvPr/>
          </p:nvSpPr>
          <p:spPr>
            <a:xfrm>
              <a:off x="7387" y="6608"/>
              <a:ext cx="2796" cy="4253"/>
            </a:xfrm>
            <a:custGeom>
              <a:rect b="b" l="l" r="r" t="t"/>
              <a:pathLst>
                <a:path extrusionOk="0" h="4253" w="2796">
                  <a:moveTo>
                    <a:pt x="1013" y="1264"/>
                  </a:moveTo>
                  <a:cubicBezTo>
                    <a:pt x="1029" y="1299"/>
                    <a:pt x="1142" y="1222"/>
                    <a:pt x="1110" y="1456"/>
                  </a:cubicBezTo>
                  <a:cubicBezTo>
                    <a:pt x="1078" y="1690"/>
                    <a:pt x="993" y="2351"/>
                    <a:pt x="819" y="2670"/>
                  </a:cubicBezTo>
                  <a:cubicBezTo>
                    <a:pt x="644" y="2989"/>
                    <a:pt x="125" y="3187"/>
                    <a:pt x="63" y="3366"/>
                  </a:cubicBezTo>
                  <a:cubicBezTo>
                    <a:pt x="0" y="3546"/>
                    <a:pt x="318" y="3622"/>
                    <a:pt x="440" y="3747"/>
                  </a:cubicBezTo>
                  <a:cubicBezTo>
                    <a:pt x="562" y="3871"/>
                    <a:pt x="658" y="4052"/>
                    <a:pt x="799" y="4116"/>
                  </a:cubicBezTo>
                  <a:cubicBezTo>
                    <a:pt x="942" y="4180"/>
                    <a:pt x="1096" y="4119"/>
                    <a:pt x="1287" y="4132"/>
                  </a:cubicBezTo>
                  <a:cubicBezTo>
                    <a:pt x="1477" y="4144"/>
                    <a:pt x="1824" y="4253"/>
                    <a:pt x="1946" y="4192"/>
                  </a:cubicBezTo>
                  <a:cubicBezTo>
                    <a:pt x="2068" y="4132"/>
                    <a:pt x="1934" y="3956"/>
                    <a:pt x="2016" y="3770"/>
                  </a:cubicBezTo>
                  <a:cubicBezTo>
                    <a:pt x="2099" y="3585"/>
                    <a:pt x="2362" y="3265"/>
                    <a:pt x="2440" y="3082"/>
                  </a:cubicBezTo>
                  <a:cubicBezTo>
                    <a:pt x="2518" y="2897"/>
                    <a:pt x="2468" y="2986"/>
                    <a:pt x="2486" y="2666"/>
                  </a:cubicBezTo>
                  <a:cubicBezTo>
                    <a:pt x="2504" y="2345"/>
                    <a:pt x="2796" y="1601"/>
                    <a:pt x="2545" y="1157"/>
                  </a:cubicBezTo>
                  <a:cubicBezTo>
                    <a:pt x="2294" y="713"/>
                    <a:pt x="1307" y="241"/>
                    <a:pt x="981" y="0"/>
                  </a:cubicBezTo>
                </a:path>
              </a:pathLst>
            </a:custGeom>
            <a:gradFill>
              <a:gsLst>
                <a:gs pos="0">
                  <a:srgbClr val="FF0000"/>
                </a:gs>
                <a:gs pos="100000">
                  <a:srgbClr val="FF3838"/>
                </a:gs>
              </a:gsLst>
              <a:lin ang="5400012" scaled="0"/>
            </a:gra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8" name="Google Shape;278;p25"/>
            <p:cNvSpPr/>
            <p:nvPr/>
          </p:nvSpPr>
          <p:spPr>
            <a:xfrm>
              <a:off x="817" y="1444"/>
              <a:ext cx="524" cy="10980"/>
            </a:xfrm>
            <a:custGeom>
              <a:rect b="b" l="l" r="r" t="t"/>
              <a:pathLst>
                <a:path extrusionOk="0" h="10980" w="360">
                  <a:moveTo>
                    <a:pt x="0" y="180"/>
                  </a:moveTo>
                  <a:lnTo>
                    <a:pt x="360" y="0"/>
                  </a:lnTo>
                  <a:lnTo>
                    <a:pt x="360" y="10980"/>
                  </a:lnTo>
                  <a:lnTo>
                    <a:pt x="0" y="10980"/>
                  </a:lnTo>
                  <a:lnTo>
                    <a:pt x="0" y="180"/>
                  </a:lnTo>
                  <a:close/>
                </a:path>
              </a:pathLst>
            </a:custGeom>
            <a:solidFill>
              <a:srgbClr val="89B9E8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9" name="Google Shape;279;p25"/>
            <p:cNvSpPr/>
            <p:nvPr/>
          </p:nvSpPr>
          <p:spPr>
            <a:xfrm>
              <a:off x="801" y="11164"/>
              <a:ext cx="10191" cy="3422"/>
            </a:xfrm>
            <a:custGeom>
              <a:rect b="b" l="l" r="r" t="t"/>
              <a:pathLst>
                <a:path extrusionOk="0" h="2765" w="10191">
                  <a:moveTo>
                    <a:pt x="0" y="785"/>
                  </a:moveTo>
                  <a:lnTo>
                    <a:pt x="0" y="2765"/>
                  </a:lnTo>
                  <a:lnTo>
                    <a:pt x="10191" y="2757"/>
                  </a:lnTo>
                  <a:lnTo>
                    <a:pt x="10191" y="389"/>
                  </a:lnTo>
                  <a:cubicBezTo>
                    <a:pt x="9963" y="0"/>
                    <a:pt x="9258" y="359"/>
                    <a:pt x="8820" y="425"/>
                  </a:cubicBezTo>
                  <a:cubicBezTo>
                    <a:pt x="8382" y="491"/>
                    <a:pt x="7920" y="785"/>
                    <a:pt x="7560" y="785"/>
                  </a:cubicBezTo>
                  <a:cubicBezTo>
                    <a:pt x="7200" y="785"/>
                    <a:pt x="7009" y="565"/>
                    <a:pt x="6799" y="565"/>
                  </a:cubicBezTo>
                  <a:cubicBezTo>
                    <a:pt x="6589" y="565"/>
                    <a:pt x="6117" y="699"/>
                    <a:pt x="5727" y="789"/>
                  </a:cubicBezTo>
                  <a:cubicBezTo>
                    <a:pt x="5337" y="879"/>
                    <a:pt x="4899" y="805"/>
                    <a:pt x="4479" y="805"/>
                  </a:cubicBezTo>
                  <a:cubicBezTo>
                    <a:pt x="4059" y="805"/>
                    <a:pt x="3841" y="831"/>
                    <a:pt x="3391" y="741"/>
                  </a:cubicBezTo>
                  <a:cubicBezTo>
                    <a:pt x="2941" y="651"/>
                    <a:pt x="2250" y="425"/>
                    <a:pt x="1620" y="425"/>
                  </a:cubicBezTo>
                  <a:cubicBezTo>
                    <a:pt x="990" y="425"/>
                    <a:pt x="337" y="710"/>
                    <a:pt x="0" y="785"/>
                  </a:cubicBezTo>
                  <a:close/>
                </a:path>
              </a:pathLst>
            </a:custGeom>
            <a:solidFill>
              <a:srgbClr val="80808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p25"/>
            <p:cNvSpPr/>
            <p:nvPr/>
          </p:nvSpPr>
          <p:spPr>
            <a:xfrm>
              <a:off x="1161" y="12604"/>
              <a:ext cx="9543" cy="1621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9525">
                    <a:solidFill>
                      <a:srgbClr val="00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FFFFFF"/>
                  </a:solidFill>
                  <a:latin typeface="Arial Black"/>
                </a:rPr>
                <a:t>Tickle Me Elmo </a:t>
              </a:r>
            </a:p>
          </p:txBody>
        </p:sp>
        <p:sp>
          <p:nvSpPr>
            <p:cNvPr id="281" name="Google Shape;281;p25"/>
            <p:cNvSpPr/>
            <p:nvPr/>
          </p:nvSpPr>
          <p:spPr>
            <a:xfrm>
              <a:off x="800" y="1264"/>
              <a:ext cx="10621" cy="432"/>
            </a:xfrm>
            <a:custGeom>
              <a:rect b="b" l="l" r="r" t="t"/>
              <a:pathLst>
                <a:path extrusionOk="0" h="432" w="10621">
                  <a:moveTo>
                    <a:pt x="361" y="0"/>
                  </a:moveTo>
                  <a:lnTo>
                    <a:pt x="0" y="400"/>
                  </a:lnTo>
                  <a:lnTo>
                    <a:pt x="10176" y="432"/>
                  </a:lnTo>
                  <a:lnTo>
                    <a:pt x="10621" y="0"/>
                  </a:lnTo>
                  <a:lnTo>
                    <a:pt x="361" y="0"/>
                  </a:lnTo>
                  <a:close/>
                </a:path>
              </a:pathLst>
            </a:custGeom>
            <a:solidFill>
              <a:srgbClr val="808080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25"/>
            <p:cNvSpPr/>
            <p:nvPr/>
          </p:nvSpPr>
          <p:spPr>
            <a:xfrm>
              <a:off x="7680" y="1680"/>
              <a:ext cx="3312" cy="3888"/>
            </a:xfrm>
            <a:custGeom>
              <a:rect b="b" l="l" r="r" t="t"/>
              <a:pathLst>
                <a:path extrusionOk="0" h="3888" w="3312">
                  <a:moveTo>
                    <a:pt x="3312" y="0"/>
                  </a:moveTo>
                  <a:cubicBezTo>
                    <a:pt x="3312" y="0"/>
                    <a:pt x="1656" y="0"/>
                    <a:pt x="0" y="0"/>
                  </a:cubicBezTo>
                  <a:cubicBezTo>
                    <a:pt x="32" y="352"/>
                    <a:pt x="336" y="619"/>
                    <a:pt x="528" y="800"/>
                  </a:cubicBezTo>
                  <a:cubicBezTo>
                    <a:pt x="705" y="941"/>
                    <a:pt x="1062" y="968"/>
                    <a:pt x="1152" y="1088"/>
                  </a:cubicBezTo>
                  <a:cubicBezTo>
                    <a:pt x="1242" y="1208"/>
                    <a:pt x="1672" y="1582"/>
                    <a:pt x="1792" y="1792"/>
                  </a:cubicBezTo>
                  <a:cubicBezTo>
                    <a:pt x="1912" y="2002"/>
                    <a:pt x="1966" y="2366"/>
                    <a:pt x="2176" y="2576"/>
                  </a:cubicBezTo>
                  <a:cubicBezTo>
                    <a:pt x="2386" y="2786"/>
                    <a:pt x="2084" y="3332"/>
                    <a:pt x="2288" y="3392"/>
                  </a:cubicBezTo>
                  <a:cubicBezTo>
                    <a:pt x="2492" y="3452"/>
                    <a:pt x="2864" y="3888"/>
                    <a:pt x="3312" y="3744"/>
                  </a:cubicBezTo>
                  <a:cubicBezTo>
                    <a:pt x="3312" y="1872"/>
                    <a:pt x="3312" y="0"/>
                    <a:pt x="3312" y="0"/>
                  </a:cubicBezTo>
                  <a:close/>
                </a:path>
              </a:pathLst>
            </a:custGeom>
            <a:solidFill>
              <a:srgbClr val="80808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25"/>
            <p:cNvSpPr/>
            <p:nvPr/>
          </p:nvSpPr>
          <p:spPr>
            <a:xfrm>
              <a:off x="10992" y="1284"/>
              <a:ext cx="429" cy="13276"/>
            </a:xfrm>
            <a:custGeom>
              <a:rect b="b" l="l" r="r" t="t"/>
              <a:pathLst>
                <a:path extrusionOk="0" h="13276" w="429">
                  <a:moveTo>
                    <a:pt x="0" y="396"/>
                  </a:moveTo>
                  <a:lnTo>
                    <a:pt x="429" y="0"/>
                  </a:lnTo>
                  <a:lnTo>
                    <a:pt x="429" y="12960"/>
                  </a:lnTo>
                  <a:lnTo>
                    <a:pt x="0" y="13276"/>
                  </a:lnTo>
                  <a:lnTo>
                    <a:pt x="0" y="396"/>
                  </a:lnTo>
                  <a:close/>
                </a:path>
              </a:pathLst>
            </a:custGeom>
            <a:solidFill>
              <a:srgbClr val="333333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4" name="Google Shape;284;p25"/>
          <p:cNvSpPr txBox="1"/>
          <p:nvPr/>
        </p:nvSpPr>
        <p:spPr>
          <a:xfrm>
            <a:off x="381000" y="1371600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1) Consumers enter the market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5" name="Google Shape;285;p25"/>
          <p:cNvSpPr txBox="1"/>
          <p:nvPr/>
        </p:nvSpPr>
        <p:spPr>
          <a:xfrm>
            <a:off x="4953000" y="3429000"/>
            <a:ext cx="381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0" lang="en-GB" sz="14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Items may become more popular due to a shift in tastes.  This may happen because of fads, beliefs, culture, or advertising.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6" name="Google Shape;286;p25"/>
          <p:cNvSpPr txBox="1"/>
          <p:nvPr/>
        </p:nvSpPr>
        <p:spPr>
          <a:xfrm>
            <a:off x="381000" y="1759744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2) Consumers have more money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7" name="Google Shape;287;p25"/>
          <p:cNvSpPr txBox="1"/>
          <p:nvPr/>
        </p:nvSpPr>
        <p:spPr>
          <a:xfrm>
            <a:off x="381000" y="2159794"/>
            <a:ext cx="4191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3) Consumers expect good things to happen in the future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8" name="Google Shape;288;p25"/>
          <p:cNvSpPr txBox="1"/>
          <p:nvPr/>
        </p:nvSpPr>
        <p:spPr>
          <a:xfrm>
            <a:off x="381000" y="2731294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4) Product is a fad (popular)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89" name="Google Shape;289;p25"/>
          <p:cNvSpPr txBox="1"/>
          <p:nvPr/>
        </p:nvSpPr>
        <p:spPr>
          <a:xfrm>
            <a:off x="311700" y="56671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08000"/>
                </a:solidFill>
                <a:latin typeface="Open Sans"/>
                <a:ea typeface="Open Sans"/>
                <a:cs typeface="Open Sans"/>
                <a:sym typeface="Open Sans"/>
              </a:rPr>
              <a:t>Increase</a:t>
            </a:r>
            <a:r>
              <a:rPr lang="en-GB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in demand - 6 Determinants of Demand</a:t>
            </a:r>
            <a:endParaRPr sz="24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26"/>
          <p:cNvSpPr txBox="1"/>
          <p:nvPr/>
        </p:nvSpPr>
        <p:spPr>
          <a:xfrm>
            <a:off x="381000" y="1371600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1) Consumers enter the market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6" name="Google Shape;296;p26"/>
          <p:cNvSpPr txBox="1"/>
          <p:nvPr/>
        </p:nvSpPr>
        <p:spPr>
          <a:xfrm>
            <a:off x="4953000" y="3429000"/>
            <a:ext cx="381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0" lang="en-GB" sz="14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If an item that serves a similar function (substitute) becomes expensive, consumers will demand more of the original item.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7" name="Google Shape;297;p26"/>
          <p:cNvSpPr txBox="1"/>
          <p:nvPr/>
        </p:nvSpPr>
        <p:spPr>
          <a:xfrm>
            <a:off x="381000" y="1759744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2) Consumers have more money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8" name="Google Shape;298;p26"/>
          <p:cNvSpPr txBox="1"/>
          <p:nvPr/>
        </p:nvSpPr>
        <p:spPr>
          <a:xfrm>
            <a:off x="381000" y="2159794"/>
            <a:ext cx="4191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3) Consumers expect good things to happen in the future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299" name="Google Shape;299;p26"/>
          <p:cNvSpPr txBox="1"/>
          <p:nvPr/>
        </p:nvSpPr>
        <p:spPr>
          <a:xfrm>
            <a:off x="381000" y="2731294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4) Product is a fad (popular)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00" name="Google Shape;300;p26"/>
          <p:cNvSpPr txBox="1"/>
          <p:nvPr/>
        </p:nvSpPr>
        <p:spPr>
          <a:xfrm>
            <a:off x="381000" y="3131344"/>
            <a:ext cx="4191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5) Price of a substitute good increases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301" name="Google Shape;301;p26"/>
          <p:cNvGrpSpPr/>
          <p:nvPr/>
        </p:nvGrpSpPr>
        <p:grpSpPr>
          <a:xfrm>
            <a:off x="4338631" y="2000250"/>
            <a:ext cx="4689896" cy="1301353"/>
            <a:chOff x="261" y="2298"/>
            <a:chExt cx="15240" cy="5636"/>
          </a:xfrm>
        </p:grpSpPr>
        <p:grpSp>
          <p:nvGrpSpPr>
            <p:cNvPr id="302" name="Google Shape;302;p26"/>
            <p:cNvGrpSpPr/>
            <p:nvPr/>
          </p:nvGrpSpPr>
          <p:grpSpPr>
            <a:xfrm>
              <a:off x="261" y="2351"/>
              <a:ext cx="7419" cy="5583"/>
              <a:chOff x="1161" y="1211"/>
              <a:chExt cx="10677" cy="8033"/>
            </a:xfrm>
          </p:grpSpPr>
          <p:sp>
            <p:nvSpPr>
              <p:cNvPr id="303" name="Google Shape;303;p26"/>
              <p:cNvSpPr/>
              <p:nvPr/>
            </p:nvSpPr>
            <p:spPr>
              <a:xfrm rot="-5400000">
                <a:off x="-279" y="7144"/>
                <a:ext cx="3900" cy="300"/>
              </a:xfrm>
              <a:prstGeom prst="roundRect">
                <a:avLst>
                  <a:gd fmla="val 16667" name="adj"/>
                </a:avLst>
              </a:prstGeom>
              <a:solidFill>
                <a:srgbClr val="D94A01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4" name="Google Shape;304;p26"/>
              <p:cNvSpPr/>
              <p:nvPr/>
            </p:nvSpPr>
            <p:spPr>
              <a:xfrm rot="-5400000">
                <a:off x="9261" y="7144"/>
                <a:ext cx="3900" cy="300"/>
              </a:xfrm>
              <a:prstGeom prst="roundRect">
                <a:avLst>
                  <a:gd fmla="val 16667" name="adj"/>
                </a:avLst>
              </a:prstGeom>
              <a:solidFill>
                <a:srgbClr val="D94A01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5" name="Google Shape;305;p26"/>
              <p:cNvSpPr/>
              <p:nvPr/>
            </p:nvSpPr>
            <p:spPr>
              <a:xfrm>
                <a:off x="1161" y="5044"/>
                <a:ext cx="10500" cy="300"/>
              </a:xfrm>
              <a:prstGeom prst="roundRect">
                <a:avLst>
                  <a:gd fmla="val 16667" name="adj"/>
                </a:avLst>
              </a:prstGeom>
              <a:solidFill>
                <a:srgbClr val="D94A01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6" name="Google Shape;306;p26"/>
              <p:cNvSpPr/>
              <p:nvPr/>
            </p:nvSpPr>
            <p:spPr>
              <a:xfrm>
                <a:off x="2005" y="1576"/>
                <a:ext cx="1136" cy="1668"/>
              </a:xfrm>
              <a:custGeom>
                <a:rect b="b" l="l" r="r" t="t"/>
                <a:pathLst>
                  <a:path extrusionOk="0" h="1668" w="1136">
                    <a:moveTo>
                      <a:pt x="236" y="1668"/>
                    </a:moveTo>
                    <a:cubicBezTo>
                      <a:pt x="236" y="1668"/>
                      <a:pt x="0" y="326"/>
                      <a:pt x="56" y="48"/>
                    </a:cubicBezTo>
                    <a:cubicBezTo>
                      <a:pt x="571" y="0"/>
                      <a:pt x="59" y="16"/>
                      <a:pt x="571" y="0"/>
                    </a:cubicBezTo>
                    <a:cubicBezTo>
                      <a:pt x="1099" y="32"/>
                      <a:pt x="603" y="16"/>
                      <a:pt x="1136" y="48"/>
                    </a:cubicBezTo>
                    <a:cubicBezTo>
                      <a:pt x="1046" y="858"/>
                      <a:pt x="956" y="1668"/>
                      <a:pt x="956" y="1668"/>
                    </a:cubicBezTo>
                    <a:lnTo>
                      <a:pt x="236" y="1668"/>
                    </a:lnTo>
                    <a:close/>
                  </a:path>
                </a:pathLst>
              </a:custGeom>
              <a:solidFill>
                <a:srgbClr val="99CC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7" name="Google Shape;307;p26"/>
              <p:cNvSpPr/>
              <p:nvPr/>
            </p:nvSpPr>
            <p:spPr>
              <a:xfrm>
                <a:off x="2005" y="2476"/>
                <a:ext cx="1136" cy="1668"/>
              </a:xfrm>
              <a:custGeom>
                <a:rect b="b" l="l" r="r" t="t"/>
                <a:pathLst>
                  <a:path extrusionOk="0" h="1668" w="1136">
                    <a:moveTo>
                      <a:pt x="236" y="1668"/>
                    </a:moveTo>
                    <a:cubicBezTo>
                      <a:pt x="236" y="1668"/>
                      <a:pt x="0" y="326"/>
                      <a:pt x="56" y="48"/>
                    </a:cubicBezTo>
                    <a:cubicBezTo>
                      <a:pt x="571" y="0"/>
                      <a:pt x="59" y="16"/>
                      <a:pt x="571" y="0"/>
                    </a:cubicBezTo>
                    <a:cubicBezTo>
                      <a:pt x="1099" y="32"/>
                      <a:pt x="603" y="16"/>
                      <a:pt x="1136" y="48"/>
                    </a:cubicBezTo>
                    <a:cubicBezTo>
                      <a:pt x="1046" y="858"/>
                      <a:pt x="956" y="1668"/>
                      <a:pt x="956" y="1668"/>
                    </a:cubicBezTo>
                    <a:lnTo>
                      <a:pt x="236" y="1668"/>
                    </a:lnTo>
                    <a:close/>
                  </a:path>
                </a:pathLst>
              </a:custGeom>
              <a:solidFill>
                <a:srgbClr val="99CC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08" name="Google Shape;308;p26"/>
              <p:cNvSpPr/>
              <p:nvPr/>
            </p:nvSpPr>
            <p:spPr>
              <a:xfrm>
                <a:off x="2005" y="3376"/>
                <a:ext cx="1136" cy="1668"/>
              </a:xfrm>
              <a:custGeom>
                <a:rect b="b" l="l" r="r" t="t"/>
                <a:pathLst>
                  <a:path extrusionOk="0" h="1668" w="1136">
                    <a:moveTo>
                      <a:pt x="236" y="1668"/>
                    </a:moveTo>
                    <a:cubicBezTo>
                      <a:pt x="236" y="1668"/>
                      <a:pt x="0" y="326"/>
                      <a:pt x="56" y="48"/>
                    </a:cubicBezTo>
                    <a:cubicBezTo>
                      <a:pt x="571" y="0"/>
                      <a:pt x="59" y="16"/>
                      <a:pt x="571" y="0"/>
                    </a:cubicBezTo>
                    <a:cubicBezTo>
                      <a:pt x="1099" y="32"/>
                      <a:pt x="603" y="16"/>
                      <a:pt x="1136" y="48"/>
                    </a:cubicBezTo>
                    <a:cubicBezTo>
                      <a:pt x="1046" y="858"/>
                      <a:pt x="956" y="1668"/>
                      <a:pt x="956" y="1668"/>
                    </a:cubicBezTo>
                    <a:lnTo>
                      <a:pt x="236" y="1668"/>
                    </a:lnTo>
                    <a:close/>
                  </a:path>
                </a:pathLst>
              </a:custGeom>
              <a:solidFill>
                <a:srgbClr val="99CC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09" name="Google Shape;309;p26"/>
              <p:cNvGrpSpPr/>
              <p:nvPr/>
            </p:nvGrpSpPr>
            <p:grpSpPr>
              <a:xfrm rot="-480202">
                <a:off x="8001" y="1444"/>
                <a:ext cx="3600" cy="3660"/>
                <a:chOff x="6291" y="2284"/>
                <a:chExt cx="5520" cy="5100"/>
              </a:xfrm>
            </p:grpSpPr>
            <p:sp>
              <p:nvSpPr>
                <p:cNvPr id="310" name="Google Shape;310;p26"/>
                <p:cNvSpPr/>
                <p:nvPr/>
              </p:nvSpPr>
              <p:spPr>
                <a:xfrm>
                  <a:off x="6291" y="2284"/>
                  <a:ext cx="5520" cy="5100"/>
                </a:xfrm>
                <a:custGeom>
                  <a:rect b="b" l="l" r="r" t="t"/>
                  <a:pathLst>
                    <a:path extrusionOk="0" h="5100" w="5520">
                      <a:moveTo>
                        <a:pt x="630" y="420"/>
                      </a:moveTo>
                      <a:cubicBezTo>
                        <a:pt x="780" y="570"/>
                        <a:pt x="1440" y="510"/>
                        <a:pt x="1350" y="1140"/>
                      </a:cubicBezTo>
                      <a:cubicBezTo>
                        <a:pt x="1260" y="1770"/>
                        <a:pt x="0" y="3570"/>
                        <a:pt x="90" y="4200"/>
                      </a:cubicBezTo>
                      <a:cubicBezTo>
                        <a:pt x="180" y="4830"/>
                        <a:pt x="1260" y="4800"/>
                        <a:pt x="1890" y="4920"/>
                      </a:cubicBezTo>
                      <a:cubicBezTo>
                        <a:pt x="2520" y="5040"/>
                        <a:pt x="3510" y="5100"/>
                        <a:pt x="3870" y="4920"/>
                      </a:cubicBezTo>
                      <a:cubicBezTo>
                        <a:pt x="4230" y="4740"/>
                        <a:pt x="3810" y="4050"/>
                        <a:pt x="4050" y="3840"/>
                      </a:cubicBezTo>
                      <a:cubicBezTo>
                        <a:pt x="4290" y="3630"/>
                        <a:pt x="5100" y="4050"/>
                        <a:pt x="5310" y="3660"/>
                      </a:cubicBezTo>
                      <a:cubicBezTo>
                        <a:pt x="5520" y="3270"/>
                        <a:pt x="5490" y="1860"/>
                        <a:pt x="5310" y="1500"/>
                      </a:cubicBezTo>
                      <a:cubicBezTo>
                        <a:pt x="5130" y="1140"/>
                        <a:pt x="4440" y="1680"/>
                        <a:pt x="4230" y="1500"/>
                      </a:cubicBezTo>
                      <a:cubicBezTo>
                        <a:pt x="4020" y="1320"/>
                        <a:pt x="4350" y="570"/>
                        <a:pt x="4050" y="420"/>
                      </a:cubicBezTo>
                      <a:cubicBezTo>
                        <a:pt x="3750" y="270"/>
                        <a:pt x="2940" y="660"/>
                        <a:pt x="2430" y="600"/>
                      </a:cubicBezTo>
                      <a:cubicBezTo>
                        <a:pt x="1920" y="540"/>
                        <a:pt x="1320" y="120"/>
                        <a:pt x="990" y="60"/>
                      </a:cubicBezTo>
                      <a:cubicBezTo>
                        <a:pt x="660" y="0"/>
                        <a:pt x="510" y="180"/>
                        <a:pt x="450" y="240"/>
                      </a:cubicBezTo>
                      <a:cubicBezTo>
                        <a:pt x="390" y="300"/>
                        <a:pt x="480" y="270"/>
                        <a:pt x="630" y="420"/>
                      </a:cubicBezTo>
                      <a:close/>
                    </a:path>
                  </a:pathLst>
                </a:custGeom>
                <a:solidFill>
                  <a:srgbClr val="FFCC99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1" name="Google Shape;311;p26"/>
                <p:cNvSpPr/>
                <p:nvPr/>
              </p:nvSpPr>
              <p:spPr>
                <a:xfrm>
                  <a:off x="10416" y="3863"/>
                  <a:ext cx="1080" cy="2025"/>
                </a:xfrm>
                <a:custGeom>
                  <a:rect b="b" l="l" r="r" t="t"/>
                  <a:pathLst>
                    <a:path extrusionOk="0" h="2025" w="1080">
                      <a:moveTo>
                        <a:pt x="912" y="281"/>
                      </a:moveTo>
                      <a:cubicBezTo>
                        <a:pt x="790" y="0"/>
                        <a:pt x="480" y="153"/>
                        <a:pt x="96" y="217"/>
                      </a:cubicBezTo>
                      <a:cubicBezTo>
                        <a:pt x="144" y="489"/>
                        <a:pt x="96" y="1465"/>
                        <a:pt x="0" y="1817"/>
                      </a:cubicBezTo>
                      <a:cubicBezTo>
                        <a:pt x="336" y="1913"/>
                        <a:pt x="776" y="2025"/>
                        <a:pt x="928" y="1769"/>
                      </a:cubicBezTo>
                      <a:cubicBezTo>
                        <a:pt x="1080" y="1513"/>
                        <a:pt x="915" y="591"/>
                        <a:pt x="912" y="2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2" name="Google Shape;312;p26"/>
                <p:cNvSpPr/>
                <p:nvPr/>
              </p:nvSpPr>
              <p:spPr>
                <a:xfrm>
                  <a:off x="6456" y="3284"/>
                  <a:ext cx="4040" cy="3948"/>
                </a:xfrm>
                <a:custGeom>
                  <a:rect b="b" l="l" r="r" t="t"/>
                  <a:pathLst>
                    <a:path extrusionOk="0" h="3948" w="4040">
                      <a:moveTo>
                        <a:pt x="1384" y="108"/>
                      </a:moveTo>
                      <a:cubicBezTo>
                        <a:pt x="1497" y="0"/>
                        <a:pt x="2952" y="76"/>
                        <a:pt x="3496" y="124"/>
                      </a:cubicBezTo>
                      <a:cubicBezTo>
                        <a:pt x="4040" y="172"/>
                        <a:pt x="3739" y="831"/>
                        <a:pt x="3768" y="1228"/>
                      </a:cubicBezTo>
                      <a:cubicBezTo>
                        <a:pt x="3797" y="1625"/>
                        <a:pt x="3696" y="2119"/>
                        <a:pt x="3672" y="2508"/>
                      </a:cubicBezTo>
                      <a:cubicBezTo>
                        <a:pt x="3648" y="2897"/>
                        <a:pt x="3656" y="3180"/>
                        <a:pt x="3624" y="3564"/>
                      </a:cubicBezTo>
                      <a:cubicBezTo>
                        <a:pt x="3592" y="3948"/>
                        <a:pt x="2590" y="3809"/>
                        <a:pt x="2085" y="3737"/>
                      </a:cubicBezTo>
                      <a:cubicBezTo>
                        <a:pt x="1575" y="3705"/>
                        <a:pt x="400" y="3602"/>
                        <a:pt x="200" y="3232"/>
                      </a:cubicBezTo>
                      <a:cubicBezTo>
                        <a:pt x="0" y="2863"/>
                        <a:pt x="685" y="2038"/>
                        <a:pt x="882" y="1517"/>
                      </a:cubicBezTo>
                      <a:cubicBezTo>
                        <a:pt x="1084" y="1180"/>
                        <a:pt x="1271" y="216"/>
                        <a:pt x="1384" y="10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3" name="Google Shape;313;p26"/>
                <p:cNvSpPr/>
                <p:nvPr/>
              </p:nvSpPr>
              <p:spPr>
                <a:xfrm rot="1593903">
                  <a:off x="7987" y="3620"/>
                  <a:ext cx="671" cy="671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FFFFF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4" name="Google Shape;314;p26"/>
                <p:cNvSpPr/>
                <p:nvPr/>
              </p:nvSpPr>
              <p:spPr>
                <a:xfrm rot="2700000">
                  <a:off x="9674" y="3761"/>
                  <a:ext cx="424" cy="424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FFFFF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5" name="Google Shape;315;p26"/>
                <p:cNvSpPr/>
                <p:nvPr/>
              </p:nvSpPr>
              <p:spPr>
                <a:xfrm rot="-3806097">
                  <a:off x="8940" y="3550"/>
                  <a:ext cx="671" cy="671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FFFFF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16" name="Google Shape;316;p26"/>
                <p:cNvSpPr/>
                <p:nvPr/>
              </p:nvSpPr>
              <p:spPr>
                <a:xfrm rot="3806097">
                  <a:off x="8307" y="4183"/>
                  <a:ext cx="671" cy="671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FFFFF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17" name="Google Shape;317;p26"/>
              <p:cNvSpPr txBox="1"/>
              <p:nvPr/>
            </p:nvSpPr>
            <p:spPr>
              <a:xfrm>
                <a:off x="3321" y="5224"/>
                <a:ext cx="6000" cy="36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18" name="Google Shape;318;p26"/>
              <p:cNvSpPr/>
              <p:nvPr/>
            </p:nvSpPr>
            <p:spPr>
              <a:xfrm flipH="1" rot="898898">
                <a:off x="8181" y="5874"/>
                <a:ext cx="539" cy="1354"/>
              </a:xfrm>
              <a:prstGeom prst="rect">
                <a:avLst/>
              </a:prstGeom>
            </p:spPr>
            <p:txBody>
              <a:bodyPr>
                <a:prstTxWarp prst="textPlain"/>
              </a:bodyPr>
              <a:lstStyle/>
              <a:p>
                <a:pPr lvl="0" algn="ctr"/>
                <a:r>
                  <a:rPr b="0" i="0">
                    <a:ln cap="flat" cmpd="sng" w="9525">
                      <a:solidFill>
                        <a:srgbClr val="000000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  <a:solidFill>
                      <a:srgbClr val="000000"/>
                    </a:solidFill>
                    <a:latin typeface="Arial Black"/>
                  </a:rPr>
                  <a:t>D </a:t>
                </a:r>
              </a:p>
            </p:txBody>
          </p:sp>
          <p:sp>
            <p:nvSpPr>
              <p:cNvPr id="319" name="Google Shape;319;p26"/>
              <p:cNvSpPr/>
              <p:nvPr/>
            </p:nvSpPr>
            <p:spPr>
              <a:xfrm flipH="1" rot="-176940">
                <a:off x="4383" y="5769"/>
                <a:ext cx="558" cy="1356"/>
              </a:xfrm>
              <a:prstGeom prst="rect">
                <a:avLst/>
              </a:prstGeom>
            </p:spPr>
            <p:txBody>
              <a:bodyPr>
                <a:prstTxWarp prst="textPlain"/>
              </a:bodyPr>
              <a:lstStyle/>
              <a:p>
                <a:pPr lvl="0" algn="ctr"/>
                <a:r>
                  <a:rPr b="0" i="0">
                    <a:ln cap="flat" cmpd="sng" w="9525">
                      <a:solidFill>
                        <a:srgbClr val="000000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  <a:solidFill>
                      <a:srgbClr val="000000"/>
                    </a:solidFill>
                    <a:latin typeface="Arial Black"/>
                  </a:rPr>
                  <a:t>E </a:t>
                </a:r>
              </a:p>
            </p:txBody>
          </p:sp>
          <p:sp>
            <p:nvSpPr>
              <p:cNvPr id="320" name="Google Shape;320;p26"/>
              <p:cNvSpPr/>
              <p:nvPr/>
            </p:nvSpPr>
            <p:spPr>
              <a:xfrm rot="-539546">
                <a:off x="3662" y="5764"/>
                <a:ext cx="480" cy="1441"/>
              </a:xfrm>
              <a:prstGeom prst="rect">
                <a:avLst/>
              </a:prstGeom>
            </p:spPr>
            <p:txBody>
              <a:bodyPr>
                <a:prstTxWarp prst="textPlain"/>
              </a:bodyPr>
              <a:lstStyle/>
              <a:p>
                <a:pPr lvl="0" algn="ctr"/>
                <a:r>
                  <a:rPr b="0" i="0">
                    <a:ln cap="flat" cmpd="sng" w="9525">
                      <a:solidFill>
                        <a:srgbClr val="000000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  <a:solidFill>
                      <a:srgbClr val="000000"/>
                    </a:solidFill>
                    <a:latin typeface="Arial Black"/>
                  </a:rPr>
                  <a:t>L </a:t>
                </a:r>
              </a:p>
            </p:txBody>
          </p:sp>
          <p:sp>
            <p:nvSpPr>
              <p:cNvPr id="321" name="Google Shape;321;p26"/>
              <p:cNvSpPr/>
              <p:nvPr/>
            </p:nvSpPr>
            <p:spPr>
              <a:xfrm rot="183817">
                <a:off x="5121" y="5777"/>
                <a:ext cx="2881" cy="1441"/>
              </a:xfrm>
              <a:prstGeom prst="rect">
                <a:avLst/>
              </a:prstGeom>
            </p:spPr>
            <p:txBody>
              <a:bodyPr>
                <a:prstTxWarp prst="textPlain"/>
              </a:bodyPr>
              <a:lstStyle/>
              <a:p>
                <a:pPr lvl="0" algn="ctr"/>
                <a:r>
                  <a:rPr b="0" i="0">
                    <a:ln cap="flat" cmpd="sng" w="9525">
                      <a:solidFill>
                        <a:srgbClr val="000000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  <a:solidFill>
                      <a:srgbClr val="000000"/>
                    </a:solidFill>
                    <a:latin typeface="Arial Black"/>
                  </a:rPr>
                  <a:t>MONa </a:t>
                </a:r>
              </a:p>
            </p:txBody>
          </p:sp>
          <p:sp>
            <p:nvSpPr>
              <p:cNvPr id="322" name="Google Shape;322;p26"/>
              <p:cNvSpPr/>
              <p:nvPr/>
            </p:nvSpPr>
            <p:spPr>
              <a:xfrm rot="-535996">
                <a:off x="8781" y="6484"/>
                <a:ext cx="480" cy="900"/>
              </a:xfrm>
              <a:prstGeom prst="rect">
                <a:avLst/>
              </a:prstGeom>
            </p:spPr>
            <p:txBody>
              <a:bodyPr>
                <a:prstTxWarp prst="textPlain"/>
              </a:bodyPr>
              <a:lstStyle/>
              <a:p>
                <a:pPr lvl="0" algn="ctr"/>
                <a:r>
                  <a:rPr b="0" i="0">
                    <a:ln cap="flat" cmpd="sng" w="9525">
                      <a:solidFill>
                        <a:srgbClr val="000000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  <a:solidFill>
                      <a:srgbClr val="000000"/>
                    </a:solidFill>
                    <a:latin typeface="Arial Black"/>
                  </a:rPr>
                  <a:t>e </a:t>
                </a:r>
              </a:p>
            </p:txBody>
          </p:sp>
          <p:sp>
            <p:nvSpPr>
              <p:cNvPr id="323" name="Google Shape;323;p26"/>
              <p:cNvSpPr/>
              <p:nvPr/>
            </p:nvSpPr>
            <p:spPr>
              <a:xfrm rot="-361316">
                <a:off x="4220" y="7555"/>
                <a:ext cx="1098" cy="1019"/>
              </a:xfrm>
              <a:prstGeom prst="rect">
                <a:avLst/>
              </a:prstGeom>
            </p:spPr>
            <p:txBody>
              <a:bodyPr>
                <a:prstTxWarp prst="textPlain"/>
              </a:bodyPr>
              <a:lstStyle/>
              <a:p>
                <a:pPr lvl="0" algn="ctr"/>
                <a:r>
                  <a:rPr b="0" i="0">
                    <a:ln cap="flat" cmpd="sng" w="9525">
                      <a:solidFill>
                        <a:srgbClr val="FF0000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  <a:solidFill>
                      <a:srgbClr val="FF0000"/>
                    </a:solidFill>
                    <a:latin typeface="Arial Black"/>
                  </a:rPr>
                  <a:t>$ </a:t>
                </a:r>
              </a:p>
            </p:txBody>
          </p:sp>
          <p:sp>
            <p:nvSpPr>
              <p:cNvPr id="324" name="Google Shape;324;p26"/>
              <p:cNvSpPr/>
              <p:nvPr/>
            </p:nvSpPr>
            <p:spPr>
              <a:xfrm rot="-178246">
                <a:off x="6921" y="7564"/>
                <a:ext cx="1620" cy="1020"/>
              </a:xfrm>
              <a:prstGeom prst="rect">
                <a:avLst/>
              </a:prstGeom>
            </p:spPr>
            <p:txBody>
              <a:bodyPr>
                <a:prstTxWarp prst="textPlain"/>
              </a:bodyPr>
              <a:lstStyle/>
              <a:p>
                <a:pPr lvl="0" algn="ctr"/>
                <a:r>
                  <a:rPr b="0" i="0">
                    <a:ln cap="flat" cmpd="sng" w="9525">
                      <a:solidFill>
                        <a:srgbClr val="FF0000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  <a:solidFill>
                      <a:srgbClr val="FF0000"/>
                    </a:solidFill>
                    <a:latin typeface="Arial Black"/>
                  </a:rPr>
                  <a:t>00 </a:t>
                </a:r>
              </a:p>
            </p:txBody>
          </p:sp>
          <p:sp>
            <p:nvSpPr>
              <p:cNvPr id="325" name="Google Shape;325;p26"/>
              <p:cNvSpPr/>
              <p:nvPr/>
            </p:nvSpPr>
            <p:spPr>
              <a:xfrm rot="242263">
                <a:off x="5481" y="7564"/>
                <a:ext cx="1200" cy="1020"/>
              </a:xfrm>
              <a:prstGeom prst="rect">
                <a:avLst/>
              </a:prstGeom>
            </p:spPr>
            <p:txBody>
              <a:bodyPr>
                <a:prstTxWarp prst="textPlain"/>
              </a:bodyPr>
              <a:lstStyle/>
              <a:p>
                <a:pPr lvl="0" algn="ctr"/>
                <a:r>
                  <a:rPr b="0" i="0">
                    <a:ln cap="flat" cmpd="sng" w="9525">
                      <a:solidFill>
                        <a:srgbClr val="FF0000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  <a:solidFill>
                      <a:srgbClr val="FF0000"/>
                    </a:solidFill>
                    <a:latin typeface="Arial Black"/>
                  </a:rPr>
                  <a:t>1. </a:t>
                </a:r>
              </a:p>
            </p:txBody>
          </p:sp>
          <p:sp>
            <p:nvSpPr>
              <p:cNvPr id="326" name="Google Shape;326;p26"/>
              <p:cNvSpPr/>
              <p:nvPr/>
            </p:nvSpPr>
            <p:spPr>
              <a:xfrm rot="-402590">
                <a:off x="3861" y="5094"/>
                <a:ext cx="177" cy="620"/>
              </a:xfrm>
              <a:custGeom>
                <a:rect b="b" l="l" r="r" t="t"/>
                <a:pathLst>
                  <a:path extrusionOk="0" h="5708" w="4140">
                    <a:moveTo>
                      <a:pt x="0" y="362"/>
                    </a:moveTo>
                    <a:lnTo>
                      <a:pt x="0" y="5322"/>
                    </a:lnTo>
                    <a:lnTo>
                      <a:pt x="347" y="5708"/>
                    </a:lnTo>
                    <a:cubicBezTo>
                      <a:pt x="361" y="5600"/>
                      <a:pt x="560" y="5371"/>
                      <a:pt x="619" y="5356"/>
                    </a:cubicBezTo>
                    <a:lnTo>
                      <a:pt x="827" y="5708"/>
                    </a:lnTo>
                    <a:lnTo>
                      <a:pt x="1099" y="5356"/>
                    </a:lnTo>
                    <a:lnTo>
                      <a:pt x="1275" y="5676"/>
                    </a:lnTo>
                    <a:lnTo>
                      <a:pt x="1467" y="5340"/>
                    </a:lnTo>
                    <a:lnTo>
                      <a:pt x="1675" y="5644"/>
                    </a:lnTo>
                    <a:lnTo>
                      <a:pt x="1899" y="5356"/>
                    </a:lnTo>
                    <a:lnTo>
                      <a:pt x="1995" y="5660"/>
                    </a:lnTo>
                    <a:lnTo>
                      <a:pt x="2331" y="5308"/>
                    </a:lnTo>
                    <a:lnTo>
                      <a:pt x="2491" y="5612"/>
                    </a:lnTo>
                    <a:lnTo>
                      <a:pt x="2747" y="5308"/>
                    </a:lnTo>
                    <a:lnTo>
                      <a:pt x="2939" y="5580"/>
                    </a:lnTo>
                    <a:lnTo>
                      <a:pt x="3211" y="5308"/>
                    </a:lnTo>
                    <a:lnTo>
                      <a:pt x="3387" y="5596"/>
                    </a:lnTo>
                    <a:lnTo>
                      <a:pt x="3627" y="5292"/>
                    </a:lnTo>
                    <a:lnTo>
                      <a:pt x="3851" y="5596"/>
                    </a:lnTo>
                    <a:lnTo>
                      <a:pt x="4140" y="5322"/>
                    </a:lnTo>
                    <a:lnTo>
                      <a:pt x="4140" y="52"/>
                    </a:lnTo>
                    <a:lnTo>
                      <a:pt x="3947" y="304"/>
                    </a:lnTo>
                    <a:lnTo>
                      <a:pt x="3835" y="32"/>
                    </a:lnTo>
                    <a:lnTo>
                      <a:pt x="3595" y="256"/>
                    </a:lnTo>
                    <a:lnTo>
                      <a:pt x="3499" y="0"/>
                    </a:lnTo>
                    <a:lnTo>
                      <a:pt x="3291" y="304"/>
                    </a:lnTo>
                    <a:lnTo>
                      <a:pt x="3083" y="0"/>
                    </a:lnTo>
                    <a:lnTo>
                      <a:pt x="2827" y="320"/>
                    </a:lnTo>
                    <a:lnTo>
                      <a:pt x="2699" y="48"/>
                    </a:lnTo>
                    <a:lnTo>
                      <a:pt x="2491" y="256"/>
                    </a:lnTo>
                    <a:lnTo>
                      <a:pt x="2347" y="16"/>
                    </a:lnTo>
                    <a:lnTo>
                      <a:pt x="2059" y="288"/>
                    </a:lnTo>
                    <a:lnTo>
                      <a:pt x="1915" y="32"/>
                    </a:lnTo>
                    <a:lnTo>
                      <a:pt x="1675" y="336"/>
                    </a:lnTo>
                    <a:lnTo>
                      <a:pt x="1467" y="32"/>
                    </a:lnTo>
                    <a:lnTo>
                      <a:pt x="1243" y="352"/>
                    </a:lnTo>
                    <a:lnTo>
                      <a:pt x="1019" y="32"/>
                    </a:lnTo>
                    <a:lnTo>
                      <a:pt x="763" y="336"/>
                    </a:lnTo>
                    <a:lnTo>
                      <a:pt x="619" y="48"/>
                    </a:lnTo>
                    <a:lnTo>
                      <a:pt x="379" y="352"/>
                    </a:lnTo>
                    <a:lnTo>
                      <a:pt x="171" y="32"/>
                    </a:lnTo>
                    <a:lnTo>
                      <a:pt x="0" y="362"/>
                    </a:lnTo>
                    <a:close/>
                  </a:path>
                </a:pathLst>
              </a:custGeom>
              <a:solidFill>
                <a:srgbClr val="FFBD6E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7" name="Google Shape;327;p26"/>
              <p:cNvSpPr/>
              <p:nvPr/>
            </p:nvSpPr>
            <p:spPr>
              <a:xfrm rot="1417763">
                <a:off x="6200" y="5061"/>
                <a:ext cx="181" cy="620"/>
              </a:xfrm>
              <a:custGeom>
                <a:rect b="b" l="l" r="r" t="t"/>
                <a:pathLst>
                  <a:path extrusionOk="0" h="5708" w="4140">
                    <a:moveTo>
                      <a:pt x="0" y="362"/>
                    </a:moveTo>
                    <a:lnTo>
                      <a:pt x="0" y="5322"/>
                    </a:lnTo>
                    <a:lnTo>
                      <a:pt x="347" y="5708"/>
                    </a:lnTo>
                    <a:cubicBezTo>
                      <a:pt x="361" y="5600"/>
                      <a:pt x="560" y="5371"/>
                      <a:pt x="619" y="5356"/>
                    </a:cubicBezTo>
                    <a:lnTo>
                      <a:pt x="827" y="5708"/>
                    </a:lnTo>
                    <a:lnTo>
                      <a:pt x="1099" y="5356"/>
                    </a:lnTo>
                    <a:lnTo>
                      <a:pt x="1275" y="5676"/>
                    </a:lnTo>
                    <a:lnTo>
                      <a:pt x="1467" y="5340"/>
                    </a:lnTo>
                    <a:lnTo>
                      <a:pt x="1675" y="5644"/>
                    </a:lnTo>
                    <a:lnTo>
                      <a:pt x="1899" y="5356"/>
                    </a:lnTo>
                    <a:lnTo>
                      <a:pt x="1995" y="5660"/>
                    </a:lnTo>
                    <a:lnTo>
                      <a:pt x="2331" y="5308"/>
                    </a:lnTo>
                    <a:lnTo>
                      <a:pt x="2491" y="5612"/>
                    </a:lnTo>
                    <a:lnTo>
                      <a:pt x="2747" y="5308"/>
                    </a:lnTo>
                    <a:lnTo>
                      <a:pt x="2939" y="5580"/>
                    </a:lnTo>
                    <a:lnTo>
                      <a:pt x="3211" y="5308"/>
                    </a:lnTo>
                    <a:lnTo>
                      <a:pt x="3387" y="5596"/>
                    </a:lnTo>
                    <a:lnTo>
                      <a:pt x="3627" y="5292"/>
                    </a:lnTo>
                    <a:lnTo>
                      <a:pt x="3851" y="5596"/>
                    </a:lnTo>
                    <a:lnTo>
                      <a:pt x="4140" y="5322"/>
                    </a:lnTo>
                    <a:lnTo>
                      <a:pt x="4140" y="52"/>
                    </a:lnTo>
                    <a:lnTo>
                      <a:pt x="3947" y="304"/>
                    </a:lnTo>
                    <a:lnTo>
                      <a:pt x="3835" y="32"/>
                    </a:lnTo>
                    <a:lnTo>
                      <a:pt x="3595" y="256"/>
                    </a:lnTo>
                    <a:lnTo>
                      <a:pt x="3499" y="0"/>
                    </a:lnTo>
                    <a:lnTo>
                      <a:pt x="3291" y="304"/>
                    </a:lnTo>
                    <a:lnTo>
                      <a:pt x="3083" y="0"/>
                    </a:lnTo>
                    <a:lnTo>
                      <a:pt x="2827" y="320"/>
                    </a:lnTo>
                    <a:lnTo>
                      <a:pt x="2699" y="48"/>
                    </a:lnTo>
                    <a:lnTo>
                      <a:pt x="2491" y="256"/>
                    </a:lnTo>
                    <a:lnTo>
                      <a:pt x="2347" y="16"/>
                    </a:lnTo>
                    <a:lnTo>
                      <a:pt x="2059" y="288"/>
                    </a:lnTo>
                    <a:lnTo>
                      <a:pt x="1915" y="32"/>
                    </a:lnTo>
                    <a:lnTo>
                      <a:pt x="1675" y="336"/>
                    </a:lnTo>
                    <a:lnTo>
                      <a:pt x="1467" y="32"/>
                    </a:lnTo>
                    <a:lnTo>
                      <a:pt x="1243" y="352"/>
                    </a:lnTo>
                    <a:lnTo>
                      <a:pt x="1019" y="32"/>
                    </a:lnTo>
                    <a:lnTo>
                      <a:pt x="763" y="336"/>
                    </a:lnTo>
                    <a:lnTo>
                      <a:pt x="619" y="48"/>
                    </a:lnTo>
                    <a:lnTo>
                      <a:pt x="379" y="352"/>
                    </a:lnTo>
                    <a:lnTo>
                      <a:pt x="171" y="32"/>
                    </a:lnTo>
                    <a:lnTo>
                      <a:pt x="0" y="362"/>
                    </a:lnTo>
                    <a:close/>
                  </a:path>
                </a:pathLst>
              </a:custGeom>
              <a:solidFill>
                <a:srgbClr val="FFBD6E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28" name="Google Shape;328;p26"/>
              <p:cNvSpPr/>
              <p:nvPr/>
            </p:nvSpPr>
            <p:spPr>
              <a:xfrm rot="-1233363">
                <a:off x="8718" y="5078"/>
                <a:ext cx="177" cy="610"/>
              </a:xfrm>
              <a:custGeom>
                <a:rect b="b" l="l" r="r" t="t"/>
                <a:pathLst>
                  <a:path extrusionOk="0" h="5708" w="4140">
                    <a:moveTo>
                      <a:pt x="0" y="362"/>
                    </a:moveTo>
                    <a:lnTo>
                      <a:pt x="0" y="5322"/>
                    </a:lnTo>
                    <a:lnTo>
                      <a:pt x="347" y="5708"/>
                    </a:lnTo>
                    <a:cubicBezTo>
                      <a:pt x="361" y="5600"/>
                      <a:pt x="560" y="5371"/>
                      <a:pt x="619" y="5356"/>
                    </a:cubicBezTo>
                    <a:lnTo>
                      <a:pt x="827" y="5708"/>
                    </a:lnTo>
                    <a:lnTo>
                      <a:pt x="1099" y="5356"/>
                    </a:lnTo>
                    <a:lnTo>
                      <a:pt x="1275" y="5676"/>
                    </a:lnTo>
                    <a:lnTo>
                      <a:pt x="1467" y="5340"/>
                    </a:lnTo>
                    <a:lnTo>
                      <a:pt x="1675" y="5644"/>
                    </a:lnTo>
                    <a:lnTo>
                      <a:pt x="1899" y="5356"/>
                    </a:lnTo>
                    <a:lnTo>
                      <a:pt x="1995" y="5660"/>
                    </a:lnTo>
                    <a:lnTo>
                      <a:pt x="2331" y="5308"/>
                    </a:lnTo>
                    <a:lnTo>
                      <a:pt x="2491" y="5612"/>
                    </a:lnTo>
                    <a:lnTo>
                      <a:pt x="2747" y="5308"/>
                    </a:lnTo>
                    <a:lnTo>
                      <a:pt x="2939" y="5580"/>
                    </a:lnTo>
                    <a:lnTo>
                      <a:pt x="3211" y="5308"/>
                    </a:lnTo>
                    <a:lnTo>
                      <a:pt x="3387" y="5596"/>
                    </a:lnTo>
                    <a:lnTo>
                      <a:pt x="3627" y="5292"/>
                    </a:lnTo>
                    <a:lnTo>
                      <a:pt x="3851" y="5596"/>
                    </a:lnTo>
                    <a:lnTo>
                      <a:pt x="4140" y="5322"/>
                    </a:lnTo>
                    <a:lnTo>
                      <a:pt x="4140" y="52"/>
                    </a:lnTo>
                    <a:lnTo>
                      <a:pt x="3947" y="304"/>
                    </a:lnTo>
                    <a:lnTo>
                      <a:pt x="3835" y="32"/>
                    </a:lnTo>
                    <a:lnTo>
                      <a:pt x="3595" y="256"/>
                    </a:lnTo>
                    <a:lnTo>
                      <a:pt x="3499" y="0"/>
                    </a:lnTo>
                    <a:lnTo>
                      <a:pt x="3291" y="304"/>
                    </a:lnTo>
                    <a:lnTo>
                      <a:pt x="3083" y="0"/>
                    </a:lnTo>
                    <a:lnTo>
                      <a:pt x="2827" y="320"/>
                    </a:lnTo>
                    <a:lnTo>
                      <a:pt x="2699" y="48"/>
                    </a:lnTo>
                    <a:lnTo>
                      <a:pt x="2491" y="256"/>
                    </a:lnTo>
                    <a:lnTo>
                      <a:pt x="2347" y="16"/>
                    </a:lnTo>
                    <a:lnTo>
                      <a:pt x="2059" y="288"/>
                    </a:lnTo>
                    <a:lnTo>
                      <a:pt x="1915" y="32"/>
                    </a:lnTo>
                    <a:lnTo>
                      <a:pt x="1675" y="336"/>
                    </a:lnTo>
                    <a:lnTo>
                      <a:pt x="1467" y="32"/>
                    </a:lnTo>
                    <a:lnTo>
                      <a:pt x="1243" y="352"/>
                    </a:lnTo>
                    <a:lnTo>
                      <a:pt x="1019" y="32"/>
                    </a:lnTo>
                    <a:lnTo>
                      <a:pt x="763" y="336"/>
                    </a:lnTo>
                    <a:lnTo>
                      <a:pt x="619" y="48"/>
                    </a:lnTo>
                    <a:lnTo>
                      <a:pt x="379" y="352"/>
                    </a:lnTo>
                    <a:lnTo>
                      <a:pt x="171" y="32"/>
                    </a:lnTo>
                    <a:lnTo>
                      <a:pt x="0" y="362"/>
                    </a:lnTo>
                    <a:close/>
                  </a:path>
                </a:pathLst>
              </a:custGeom>
              <a:solidFill>
                <a:srgbClr val="FFBD6E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29" name="Google Shape;329;p26"/>
            <p:cNvSpPr/>
            <p:nvPr/>
          </p:nvSpPr>
          <p:spPr>
            <a:xfrm rot="-5400000">
              <a:off x="7051" y="6424"/>
              <a:ext cx="2700" cy="300"/>
            </a:xfrm>
            <a:prstGeom prst="roundRect">
              <a:avLst>
                <a:gd fmla="val 16667" name="adj"/>
              </a:avLst>
            </a:prstGeom>
            <a:solidFill>
              <a:srgbClr val="D94A01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26"/>
            <p:cNvSpPr/>
            <p:nvPr/>
          </p:nvSpPr>
          <p:spPr>
            <a:xfrm rot="-5400000">
              <a:off x="13681" y="6424"/>
              <a:ext cx="2700" cy="300"/>
            </a:xfrm>
            <a:prstGeom prst="roundRect">
              <a:avLst>
                <a:gd fmla="val 16667" name="adj"/>
              </a:avLst>
            </a:prstGeom>
            <a:solidFill>
              <a:srgbClr val="D94A01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26"/>
            <p:cNvSpPr/>
            <p:nvPr/>
          </p:nvSpPr>
          <p:spPr>
            <a:xfrm>
              <a:off x="8001" y="5005"/>
              <a:ext cx="7500" cy="300"/>
            </a:xfrm>
            <a:prstGeom prst="roundRect">
              <a:avLst>
                <a:gd fmla="val 16667" name="adj"/>
              </a:avLst>
            </a:prstGeom>
            <a:solidFill>
              <a:srgbClr val="D94A01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p26"/>
            <p:cNvSpPr/>
            <p:nvPr/>
          </p:nvSpPr>
          <p:spPr>
            <a:xfrm>
              <a:off x="8588" y="2595"/>
              <a:ext cx="790" cy="1159"/>
            </a:xfrm>
            <a:custGeom>
              <a:rect b="b" l="l" r="r" t="t"/>
              <a:pathLst>
                <a:path extrusionOk="0" h="1668" w="1136">
                  <a:moveTo>
                    <a:pt x="236" y="1668"/>
                  </a:moveTo>
                  <a:cubicBezTo>
                    <a:pt x="236" y="1668"/>
                    <a:pt x="0" y="326"/>
                    <a:pt x="56" y="48"/>
                  </a:cubicBezTo>
                  <a:cubicBezTo>
                    <a:pt x="571" y="0"/>
                    <a:pt x="59" y="16"/>
                    <a:pt x="571" y="0"/>
                  </a:cubicBezTo>
                  <a:cubicBezTo>
                    <a:pt x="1099" y="32"/>
                    <a:pt x="603" y="16"/>
                    <a:pt x="1136" y="48"/>
                  </a:cubicBezTo>
                  <a:cubicBezTo>
                    <a:pt x="1046" y="858"/>
                    <a:pt x="956" y="1668"/>
                    <a:pt x="956" y="1668"/>
                  </a:cubicBezTo>
                  <a:lnTo>
                    <a:pt x="236" y="1668"/>
                  </a:lnTo>
                  <a:close/>
                </a:path>
              </a:pathLst>
            </a:custGeom>
            <a:solidFill>
              <a:srgbClr val="99CC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p26"/>
            <p:cNvSpPr/>
            <p:nvPr/>
          </p:nvSpPr>
          <p:spPr>
            <a:xfrm>
              <a:off x="8588" y="3221"/>
              <a:ext cx="790" cy="1159"/>
            </a:xfrm>
            <a:custGeom>
              <a:rect b="b" l="l" r="r" t="t"/>
              <a:pathLst>
                <a:path extrusionOk="0" h="1668" w="1136">
                  <a:moveTo>
                    <a:pt x="236" y="1668"/>
                  </a:moveTo>
                  <a:cubicBezTo>
                    <a:pt x="236" y="1668"/>
                    <a:pt x="0" y="326"/>
                    <a:pt x="56" y="48"/>
                  </a:cubicBezTo>
                  <a:cubicBezTo>
                    <a:pt x="571" y="0"/>
                    <a:pt x="59" y="16"/>
                    <a:pt x="571" y="0"/>
                  </a:cubicBezTo>
                  <a:cubicBezTo>
                    <a:pt x="1099" y="32"/>
                    <a:pt x="603" y="16"/>
                    <a:pt x="1136" y="48"/>
                  </a:cubicBezTo>
                  <a:cubicBezTo>
                    <a:pt x="1046" y="858"/>
                    <a:pt x="956" y="1668"/>
                    <a:pt x="956" y="1668"/>
                  </a:cubicBezTo>
                  <a:lnTo>
                    <a:pt x="236" y="1668"/>
                  </a:lnTo>
                  <a:close/>
                </a:path>
              </a:pathLst>
            </a:custGeom>
            <a:solidFill>
              <a:srgbClr val="99CC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p26"/>
            <p:cNvSpPr/>
            <p:nvPr/>
          </p:nvSpPr>
          <p:spPr>
            <a:xfrm>
              <a:off x="8588" y="3846"/>
              <a:ext cx="790" cy="1159"/>
            </a:xfrm>
            <a:custGeom>
              <a:rect b="b" l="l" r="r" t="t"/>
              <a:pathLst>
                <a:path extrusionOk="0" h="1668" w="1136">
                  <a:moveTo>
                    <a:pt x="236" y="1668"/>
                  </a:moveTo>
                  <a:cubicBezTo>
                    <a:pt x="236" y="1668"/>
                    <a:pt x="0" y="326"/>
                    <a:pt x="56" y="48"/>
                  </a:cubicBezTo>
                  <a:cubicBezTo>
                    <a:pt x="571" y="0"/>
                    <a:pt x="59" y="16"/>
                    <a:pt x="571" y="0"/>
                  </a:cubicBezTo>
                  <a:cubicBezTo>
                    <a:pt x="1099" y="32"/>
                    <a:pt x="603" y="16"/>
                    <a:pt x="1136" y="48"/>
                  </a:cubicBezTo>
                  <a:cubicBezTo>
                    <a:pt x="1046" y="858"/>
                    <a:pt x="956" y="1668"/>
                    <a:pt x="956" y="1668"/>
                  </a:cubicBezTo>
                  <a:lnTo>
                    <a:pt x="236" y="1668"/>
                  </a:lnTo>
                  <a:close/>
                </a:path>
              </a:pathLst>
            </a:custGeom>
            <a:solidFill>
              <a:srgbClr val="99CC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p26"/>
            <p:cNvSpPr txBox="1"/>
            <p:nvPr/>
          </p:nvSpPr>
          <p:spPr>
            <a:xfrm>
              <a:off x="9502" y="5130"/>
              <a:ext cx="4200" cy="24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p26"/>
            <p:cNvSpPr/>
            <p:nvPr/>
          </p:nvSpPr>
          <p:spPr>
            <a:xfrm flipH="1" rot="237191">
              <a:off x="11128" y="5506"/>
              <a:ext cx="389" cy="942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9525">
                    <a:solidFill>
                      <a:srgbClr val="00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000000"/>
                  </a:solidFill>
                  <a:latin typeface="Arial Black"/>
                </a:rPr>
                <a:t>o </a:t>
              </a:r>
            </a:p>
          </p:txBody>
        </p:sp>
        <p:sp>
          <p:nvSpPr>
            <p:cNvPr id="337" name="Google Shape;337;p26"/>
            <p:cNvSpPr/>
            <p:nvPr/>
          </p:nvSpPr>
          <p:spPr>
            <a:xfrm rot="-360540">
              <a:off x="10503" y="5386"/>
              <a:ext cx="457" cy="1002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9525">
                    <a:solidFill>
                      <a:srgbClr val="00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000000"/>
                  </a:solidFill>
                  <a:latin typeface="Arial Black"/>
                </a:rPr>
                <a:t>S </a:t>
              </a:r>
            </a:p>
          </p:txBody>
        </p:sp>
        <p:sp>
          <p:nvSpPr>
            <p:cNvPr id="338" name="Google Shape;338;p26"/>
            <p:cNvSpPr/>
            <p:nvPr/>
          </p:nvSpPr>
          <p:spPr>
            <a:xfrm rot="182952">
              <a:off x="11753" y="5381"/>
              <a:ext cx="626" cy="999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9525">
                    <a:solidFill>
                      <a:srgbClr val="00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000000"/>
                  </a:solidFill>
                  <a:latin typeface="Arial Black"/>
                </a:rPr>
                <a:t>d </a:t>
              </a:r>
            </a:p>
          </p:txBody>
        </p:sp>
        <p:sp>
          <p:nvSpPr>
            <p:cNvPr id="339" name="Google Shape;339;p26"/>
            <p:cNvSpPr/>
            <p:nvPr/>
          </p:nvSpPr>
          <p:spPr>
            <a:xfrm rot="-544106">
              <a:off x="12504" y="5506"/>
              <a:ext cx="605" cy="907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9525">
                    <a:solidFill>
                      <a:srgbClr val="00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000000"/>
                  </a:solidFill>
                  <a:latin typeface="Arial Black"/>
                </a:rPr>
                <a:t>A </a:t>
              </a:r>
            </a:p>
          </p:txBody>
        </p:sp>
        <p:sp>
          <p:nvSpPr>
            <p:cNvPr id="340" name="Google Shape;340;p26"/>
            <p:cNvSpPr/>
            <p:nvPr/>
          </p:nvSpPr>
          <p:spPr>
            <a:xfrm rot="57772">
              <a:off x="9627" y="6757"/>
              <a:ext cx="375" cy="7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9525">
                    <a:solidFill>
                      <a:srgbClr val="FF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FF0000"/>
                  </a:solidFill>
                  <a:latin typeface="Arial Black"/>
                </a:rPr>
                <a:t>$ </a:t>
              </a:r>
            </a:p>
          </p:txBody>
        </p:sp>
        <p:sp>
          <p:nvSpPr>
            <p:cNvPr id="341" name="Google Shape;341;p26"/>
            <p:cNvSpPr/>
            <p:nvPr/>
          </p:nvSpPr>
          <p:spPr>
            <a:xfrm rot="59266">
              <a:off x="10753" y="6764"/>
              <a:ext cx="749" cy="71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9525">
                    <a:solidFill>
                      <a:srgbClr val="FF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FF0000"/>
                  </a:solidFill>
                  <a:latin typeface="Arial Black"/>
                </a:rPr>
                <a:t>00 </a:t>
              </a:r>
            </a:p>
          </p:txBody>
        </p:sp>
        <p:sp>
          <p:nvSpPr>
            <p:cNvPr id="342" name="Google Shape;342;p26"/>
            <p:cNvSpPr/>
            <p:nvPr/>
          </p:nvSpPr>
          <p:spPr>
            <a:xfrm rot="-421484">
              <a:off x="10127" y="6752"/>
              <a:ext cx="499" cy="7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9525">
                    <a:solidFill>
                      <a:srgbClr val="FF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FF0000"/>
                  </a:solidFill>
                  <a:latin typeface="Arial Black"/>
                </a:rPr>
                <a:t>1. </a:t>
              </a:r>
            </a:p>
          </p:txBody>
        </p:sp>
        <p:sp>
          <p:nvSpPr>
            <p:cNvPr id="343" name="Google Shape;343;p26"/>
            <p:cNvSpPr/>
            <p:nvPr/>
          </p:nvSpPr>
          <p:spPr>
            <a:xfrm rot="567739">
              <a:off x="10251" y="5005"/>
              <a:ext cx="126" cy="434"/>
            </a:xfrm>
            <a:custGeom>
              <a:rect b="b" l="l" r="r" t="t"/>
              <a:pathLst>
                <a:path extrusionOk="0" h="5708" w="4140">
                  <a:moveTo>
                    <a:pt x="0" y="362"/>
                  </a:moveTo>
                  <a:lnTo>
                    <a:pt x="0" y="5322"/>
                  </a:lnTo>
                  <a:lnTo>
                    <a:pt x="347" y="5708"/>
                  </a:lnTo>
                  <a:cubicBezTo>
                    <a:pt x="361" y="5600"/>
                    <a:pt x="560" y="5371"/>
                    <a:pt x="619" y="5356"/>
                  </a:cubicBezTo>
                  <a:lnTo>
                    <a:pt x="827" y="5708"/>
                  </a:lnTo>
                  <a:lnTo>
                    <a:pt x="1099" y="5356"/>
                  </a:lnTo>
                  <a:lnTo>
                    <a:pt x="1275" y="5676"/>
                  </a:lnTo>
                  <a:lnTo>
                    <a:pt x="1467" y="5340"/>
                  </a:lnTo>
                  <a:lnTo>
                    <a:pt x="1675" y="5644"/>
                  </a:lnTo>
                  <a:lnTo>
                    <a:pt x="1899" y="5356"/>
                  </a:lnTo>
                  <a:lnTo>
                    <a:pt x="1995" y="5660"/>
                  </a:lnTo>
                  <a:lnTo>
                    <a:pt x="2331" y="5308"/>
                  </a:lnTo>
                  <a:lnTo>
                    <a:pt x="2491" y="5612"/>
                  </a:lnTo>
                  <a:lnTo>
                    <a:pt x="2747" y="5308"/>
                  </a:lnTo>
                  <a:lnTo>
                    <a:pt x="2939" y="5580"/>
                  </a:lnTo>
                  <a:lnTo>
                    <a:pt x="3211" y="5308"/>
                  </a:lnTo>
                  <a:lnTo>
                    <a:pt x="3387" y="5596"/>
                  </a:lnTo>
                  <a:lnTo>
                    <a:pt x="3627" y="5292"/>
                  </a:lnTo>
                  <a:lnTo>
                    <a:pt x="3851" y="5596"/>
                  </a:lnTo>
                  <a:lnTo>
                    <a:pt x="4140" y="5322"/>
                  </a:lnTo>
                  <a:lnTo>
                    <a:pt x="4140" y="52"/>
                  </a:lnTo>
                  <a:lnTo>
                    <a:pt x="3947" y="304"/>
                  </a:lnTo>
                  <a:lnTo>
                    <a:pt x="3835" y="32"/>
                  </a:lnTo>
                  <a:lnTo>
                    <a:pt x="3595" y="256"/>
                  </a:lnTo>
                  <a:lnTo>
                    <a:pt x="3499" y="0"/>
                  </a:lnTo>
                  <a:lnTo>
                    <a:pt x="3291" y="304"/>
                  </a:lnTo>
                  <a:lnTo>
                    <a:pt x="3083" y="0"/>
                  </a:lnTo>
                  <a:lnTo>
                    <a:pt x="2827" y="320"/>
                  </a:lnTo>
                  <a:lnTo>
                    <a:pt x="2699" y="48"/>
                  </a:lnTo>
                  <a:lnTo>
                    <a:pt x="2491" y="256"/>
                  </a:lnTo>
                  <a:lnTo>
                    <a:pt x="2347" y="16"/>
                  </a:lnTo>
                  <a:lnTo>
                    <a:pt x="2059" y="288"/>
                  </a:lnTo>
                  <a:lnTo>
                    <a:pt x="1915" y="32"/>
                  </a:lnTo>
                  <a:lnTo>
                    <a:pt x="1675" y="336"/>
                  </a:lnTo>
                  <a:lnTo>
                    <a:pt x="1467" y="32"/>
                  </a:lnTo>
                  <a:lnTo>
                    <a:pt x="1243" y="352"/>
                  </a:lnTo>
                  <a:lnTo>
                    <a:pt x="1019" y="32"/>
                  </a:lnTo>
                  <a:lnTo>
                    <a:pt x="763" y="336"/>
                  </a:lnTo>
                  <a:lnTo>
                    <a:pt x="619" y="48"/>
                  </a:lnTo>
                  <a:lnTo>
                    <a:pt x="379" y="352"/>
                  </a:lnTo>
                  <a:lnTo>
                    <a:pt x="171" y="32"/>
                  </a:lnTo>
                  <a:lnTo>
                    <a:pt x="0" y="362"/>
                  </a:lnTo>
                  <a:close/>
                </a:path>
              </a:pathLst>
            </a:custGeom>
            <a:solidFill>
              <a:srgbClr val="FFBD6E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26"/>
            <p:cNvSpPr/>
            <p:nvPr/>
          </p:nvSpPr>
          <p:spPr>
            <a:xfrm rot="-842175">
              <a:off x="11501" y="5018"/>
              <a:ext cx="128" cy="429"/>
            </a:xfrm>
            <a:custGeom>
              <a:rect b="b" l="l" r="r" t="t"/>
              <a:pathLst>
                <a:path extrusionOk="0" h="5708" w="4140">
                  <a:moveTo>
                    <a:pt x="0" y="362"/>
                  </a:moveTo>
                  <a:lnTo>
                    <a:pt x="0" y="5322"/>
                  </a:lnTo>
                  <a:lnTo>
                    <a:pt x="347" y="5708"/>
                  </a:lnTo>
                  <a:cubicBezTo>
                    <a:pt x="361" y="5600"/>
                    <a:pt x="560" y="5371"/>
                    <a:pt x="619" y="5356"/>
                  </a:cubicBezTo>
                  <a:lnTo>
                    <a:pt x="827" y="5708"/>
                  </a:lnTo>
                  <a:lnTo>
                    <a:pt x="1099" y="5356"/>
                  </a:lnTo>
                  <a:lnTo>
                    <a:pt x="1275" y="5676"/>
                  </a:lnTo>
                  <a:lnTo>
                    <a:pt x="1467" y="5340"/>
                  </a:lnTo>
                  <a:lnTo>
                    <a:pt x="1675" y="5644"/>
                  </a:lnTo>
                  <a:lnTo>
                    <a:pt x="1899" y="5356"/>
                  </a:lnTo>
                  <a:lnTo>
                    <a:pt x="1995" y="5660"/>
                  </a:lnTo>
                  <a:lnTo>
                    <a:pt x="2331" y="5308"/>
                  </a:lnTo>
                  <a:lnTo>
                    <a:pt x="2491" y="5612"/>
                  </a:lnTo>
                  <a:lnTo>
                    <a:pt x="2747" y="5308"/>
                  </a:lnTo>
                  <a:lnTo>
                    <a:pt x="2939" y="5580"/>
                  </a:lnTo>
                  <a:lnTo>
                    <a:pt x="3211" y="5308"/>
                  </a:lnTo>
                  <a:lnTo>
                    <a:pt x="3387" y="5596"/>
                  </a:lnTo>
                  <a:lnTo>
                    <a:pt x="3627" y="5292"/>
                  </a:lnTo>
                  <a:lnTo>
                    <a:pt x="3851" y="5596"/>
                  </a:lnTo>
                  <a:lnTo>
                    <a:pt x="4140" y="5322"/>
                  </a:lnTo>
                  <a:lnTo>
                    <a:pt x="4140" y="52"/>
                  </a:lnTo>
                  <a:lnTo>
                    <a:pt x="3947" y="304"/>
                  </a:lnTo>
                  <a:lnTo>
                    <a:pt x="3835" y="32"/>
                  </a:lnTo>
                  <a:lnTo>
                    <a:pt x="3595" y="256"/>
                  </a:lnTo>
                  <a:lnTo>
                    <a:pt x="3499" y="0"/>
                  </a:lnTo>
                  <a:lnTo>
                    <a:pt x="3291" y="304"/>
                  </a:lnTo>
                  <a:lnTo>
                    <a:pt x="3083" y="0"/>
                  </a:lnTo>
                  <a:lnTo>
                    <a:pt x="2827" y="320"/>
                  </a:lnTo>
                  <a:lnTo>
                    <a:pt x="2699" y="48"/>
                  </a:lnTo>
                  <a:lnTo>
                    <a:pt x="2491" y="256"/>
                  </a:lnTo>
                  <a:lnTo>
                    <a:pt x="2347" y="16"/>
                  </a:lnTo>
                  <a:lnTo>
                    <a:pt x="2059" y="288"/>
                  </a:lnTo>
                  <a:lnTo>
                    <a:pt x="1915" y="32"/>
                  </a:lnTo>
                  <a:lnTo>
                    <a:pt x="1675" y="336"/>
                  </a:lnTo>
                  <a:lnTo>
                    <a:pt x="1467" y="32"/>
                  </a:lnTo>
                  <a:lnTo>
                    <a:pt x="1243" y="352"/>
                  </a:lnTo>
                  <a:lnTo>
                    <a:pt x="1019" y="32"/>
                  </a:lnTo>
                  <a:lnTo>
                    <a:pt x="763" y="336"/>
                  </a:lnTo>
                  <a:lnTo>
                    <a:pt x="619" y="48"/>
                  </a:lnTo>
                  <a:lnTo>
                    <a:pt x="379" y="352"/>
                  </a:lnTo>
                  <a:lnTo>
                    <a:pt x="171" y="32"/>
                  </a:lnTo>
                  <a:lnTo>
                    <a:pt x="0" y="362"/>
                  </a:lnTo>
                  <a:close/>
                </a:path>
              </a:pathLst>
            </a:custGeom>
            <a:solidFill>
              <a:srgbClr val="FFBD6E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5" name="Google Shape;345;p26"/>
            <p:cNvSpPr/>
            <p:nvPr/>
          </p:nvSpPr>
          <p:spPr>
            <a:xfrm rot="-567739">
              <a:off x="12878" y="5029"/>
              <a:ext cx="126" cy="434"/>
            </a:xfrm>
            <a:custGeom>
              <a:rect b="b" l="l" r="r" t="t"/>
              <a:pathLst>
                <a:path extrusionOk="0" h="5708" w="4140">
                  <a:moveTo>
                    <a:pt x="0" y="362"/>
                  </a:moveTo>
                  <a:lnTo>
                    <a:pt x="0" y="5322"/>
                  </a:lnTo>
                  <a:lnTo>
                    <a:pt x="347" y="5708"/>
                  </a:lnTo>
                  <a:cubicBezTo>
                    <a:pt x="361" y="5600"/>
                    <a:pt x="560" y="5371"/>
                    <a:pt x="619" y="5356"/>
                  </a:cubicBezTo>
                  <a:lnTo>
                    <a:pt x="827" y="5708"/>
                  </a:lnTo>
                  <a:lnTo>
                    <a:pt x="1099" y="5356"/>
                  </a:lnTo>
                  <a:lnTo>
                    <a:pt x="1275" y="5676"/>
                  </a:lnTo>
                  <a:lnTo>
                    <a:pt x="1467" y="5340"/>
                  </a:lnTo>
                  <a:lnTo>
                    <a:pt x="1675" y="5644"/>
                  </a:lnTo>
                  <a:lnTo>
                    <a:pt x="1899" y="5356"/>
                  </a:lnTo>
                  <a:lnTo>
                    <a:pt x="1995" y="5660"/>
                  </a:lnTo>
                  <a:lnTo>
                    <a:pt x="2331" y="5308"/>
                  </a:lnTo>
                  <a:lnTo>
                    <a:pt x="2491" y="5612"/>
                  </a:lnTo>
                  <a:lnTo>
                    <a:pt x="2747" y="5308"/>
                  </a:lnTo>
                  <a:lnTo>
                    <a:pt x="2939" y="5580"/>
                  </a:lnTo>
                  <a:lnTo>
                    <a:pt x="3211" y="5308"/>
                  </a:lnTo>
                  <a:lnTo>
                    <a:pt x="3387" y="5596"/>
                  </a:lnTo>
                  <a:lnTo>
                    <a:pt x="3627" y="5292"/>
                  </a:lnTo>
                  <a:lnTo>
                    <a:pt x="3851" y="5596"/>
                  </a:lnTo>
                  <a:lnTo>
                    <a:pt x="4140" y="5322"/>
                  </a:lnTo>
                  <a:lnTo>
                    <a:pt x="4140" y="52"/>
                  </a:lnTo>
                  <a:lnTo>
                    <a:pt x="3947" y="304"/>
                  </a:lnTo>
                  <a:lnTo>
                    <a:pt x="3835" y="32"/>
                  </a:lnTo>
                  <a:lnTo>
                    <a:pt x="3595" y="256"/>
                  </a:lnTo>
                  <a:lnTo>
                    <a:pt x="3499" y="0"/>
                  </a:lnTo>
                  <a:lnTo>
                    <a:pt x="3291" y="304"/>
                  </a:lnTo>
                  <a:lnTo>
                    <a:pt x="3083" y="0"/>
                  </a:lnTo>
                  <a:lnTo>
                    <a:pt x="2827" y="320"/>
                  </a:lnTo>
                  <a:lnTo>
                    <a:pt x="2699" y="48"/>
                  </a:lnTo>
                  <a:lnTo>
                    <a:pt x="2491" y="256"/>
                  </a:lnTo>
                  <a:lnTo>
                    <a:pt x="2347" y="16"/>
                  </a:lnTo>
                  <a:lnTo>
                    <a:pt x="2059" y="288"/>
                  </a:lnTo>
                  <a:lnTo>
                    <a:pt x="1915" y="32"/>
                  </a:lnTo>
                  <a:lnTo>
                    <a:pt x="1675" y="336"/>
                  </a:lnTo>
                  <a:lnTo>
                    <a:pt x="1467" y="32"/>
                  </a:lnTo>
                  <a:lnTo>
                    <a:pt x="1243" y="352"/>
                  </a:lnTo>
                  <a:lnTo>
                    <a:pt x="1019" y="32"/>
                  </a:lnTo>
                  <a:lnTo>
                    <a:pt x="763" y="336"/>
                  </a:lnTo>
                  <a:lnTo>
                    <a:pt x="619" y="48"/>
                  </a:lnTo>
                  <a:lnTo>
                    <a:pt x="379" y="352"/>
                  </a:lnTo>
                  <a:lnTo>
                    <a:pt x="171" y="32"/>
                  </a:lnTo>
                  <a:lnTo>
                    <a:pt x="0" y="362"/>
                  </a:lnTo>
                  <a:close/>
                </a:path>
              </a:pathLst>
            </a:custGeom>
            <a:solidFill>
              <a:srgbClr val="FFBD6E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6" name="Google Shape;346;p26"/>
            <p:cNvSpPr/>
            <p:nvPr/>
          </p:nvSpPr>
          <p:spPr>
            <a:xfrm>
              <a:off x="13630" y="2322"/>
              <a:ext cx="1129" cy="2709"/>
            </a:xfrm>
            <a:custGeom>
              <a:rect b="b" l="l" r="r" t="t"/>
              <a:pathLst>
                <a:path extrusionOk="0" h="5556" w="2376">
                  <a:moveTo>
                    <a:pt x="40" y="1591"/>
                  </a:moveTo>
                  <a:cubicBezTo>
                    <a:pt x="24" y="2273"/>
                    <a:pt x="0" y="4100"/>
                    <a:pt x="45" y="4746"/>
                  </a:cubicBezTo>
                  <a:cubicBezTo>
                    <a:pt x="91" y="5393"/>
                    <a:pt x="126" y="5382"/>
                    <a:pt x="315" y="5469"/>
                  </a:cubicBezTo>
                  <a:cubicBezTo>
                    <a:pt x="504" y="5556"/>
                    <a:pt x="552" y="5316"/>
                    <a:pt x="590" y="5325"/>
                  </a:cubicBezTo>
                  <a:cubicBezTo>
                    <a:pt x="628" y="5334"/>
                    <a:pt x="586" y="5462"/>
                    <a:pt x="881" y="5469"/>
                  </a:cubicBezTo>
                  <a:cubicBezTo>
                    <a:pt x="1176" y="5476"/>
                    <a:pt x="1096" y="5332"/>
                    <a:pt x="1400" y="5332"/>
                  </a:cubicBezTo>
                  <a:cubicBezTo>
                    <a:pt x="1560" y="5344"/>
                    <a:pt x="1701" y="5508"/>
                    <a:pt x="1832" y="5508"/>
                  </a:cubicBezTo>
                  <a:cubicBezTo>
                    <a:pt x="1963" y="5508"/>
                    <a:pt x="2104" y="5479"/>
                    <a:pt x="2184" y="5332"/>
                  </a:cubicBezTo>
                  <a:cubicBezTo>
                    <a:pt x="2200" y="5204"/>
                    <a:pt x="2291" y="5239"/>
                    <a:pt x="2312" y="4628"/>
                  </a:cubicBezTo>
                  <a:cubicBezTo>
                    <a:pt x="2333" y="4017"/>
                    <a:pt x="2376" y="2324"/>
                    <a:pt x="2312" y="1668"/>
                  </a:cubicBezTo>
                  <a:cubicBezTo>
                    <a:pt x="2248" y="1012"/>
                    <a:pt x="1636" y="968"/>
                    <a:pt x="1501" y="707"/>
                  </a:cubicBezTo>
                  <a:cubicBezTo>
                    <a:pt x="1366" y="446"/>
                    <a:pt x="1577" y="202"/>
                    <a:pt x="1501" y="101"/>
                  </a:cubicBezTo>
                  <a:cubicBezTo>
                    <a:pt x="1425" y="0"/>
                    <a:pt x="1128" y="6"/>
                    <a:pt x="1043" y="101"/>
                  </a:cubicBezTo>
                  <a:cubicBezTo>
                    <a:pt x="958" y="196"/>
                    <a:pt x="1161" y="428"/>
                    <a:pt x="994" y="675"/>
                  </a:cubicBezTo>
                  <a:cubicBezTo>
                    <a:pt x="828" y="923"/>
                    <a:pt x="57" y="909"/>
                    <a:pt x="40" y="1591"/>
                  </a:cubicBezTo>
                  <a:close/>
                </a:path>
              </a:pathLst>
            </a:custGeom>
            <a:solidFill>
              <a:srgbClr val="9933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7" name="Google Shape;347;p26"/>
            <p:cNvSpPr/>
            <p:nvPr/>
          </p:nvSpPr>
          <p:spPr>
            <a:xfrm rot="-5400000">
              <a:off x="13669" y="3263"/>
              <a:ext cx="1054" cy="1103"/>
            </a:xfrm>
            <a:prstGeom prst="flowChartOnlineStorage">
              <a:avLst/>
            </a:prstGeom>
            <a:solidFill>
              <a:srgbClr val="DF0202"/>
            </a:solidFill>
            <a:ln cap="flat" cmpd="sng" w="19050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26"/>
            <p:cNvSpPr/>
            <p:nvPr/>
          </p:nvSpPr>
          <p:spPr>
            <a:xfrm>
              <a:off x="13786" y="3552"/>
              <a:ext cx="814" cy="496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19050">
                    <a:solidFill>
                      <a:srgbClr val="00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000000"/>
                  </a:solidFill>
                  <a:latin typeface="Arial"/>
                </a:rPr>
                <a:t>Soda </a:t>
              </a:r>
            </a:p>
          </p:txBody>
        </p:sp>
        <p:sp>
          <p:nvSpPr>
            <p:cNvPr id="349" name="Google Shape;349;p26"/>
            <p:cNvSpPr/>
            <p:nvPr/>
          </p:nvSpPr>
          <p:spPr>
            <a:xfrm>
              <a:off x="13750" y="2460"/>
              <a:ext cx="828" cy="421"/>
            </a:xfrm>
            <a:custGeom>
              <a:rect b="b" l="l" r="r" t="t"/>
              <a:pathLst>
                <a:path extrusionOk="0" h="864" w="1624">
                  <a:moveTo>
                    <a:pt x="797" y="72"/>
                  </a:moveTo>
                  <a:cubicBezTo>
                    <a:pt x="744" y="101"/>
                    <a:pt x="763" y="171"/>
                    <a:pt x="749" y="232"/>
                  </a:cubicBezTo>
                  <a:cubicBezTo>
                    <a:pt x="735" y="293"/>
                    <a:pt x="776" y="372"/>
                    <a:pt x="710" y="436"/>
                  </a:cubicBezTo>
                  <a:cubicBezTo>
                    <a:pt x="644" y="500"/>
                    <a:pt x="463" y="554"/>
                    <a:pt x="350" y="616"/>
                  </a:cubicBezTo>
                  <a:cubicBezTo>
                    <a:pt x="237" y="678"/>
                    <a:pt x="0" y="787"/>
                    <a:pt x="29" y="808"/>
                  </a:cubicBezTo>
                  <a:cubicBezTo>
                    <a:pt x="58" y="829"/>
                    <a:pt x="389" y="757"/>
                    <a:pt x="525" y="744"/>
                  </a:cubicBezTo>
                  <a:cubicBezTo>
                    <a:pt x="661" y="731"/>
                    <a:pt x="736" y="728"/>
                    <a:pt x="845" y="728"/>
                  </a:cubicBezTo>
                  <a:cubicBezTo>
                    <a:pt x="954" y="728"/>
                    <a:pt x="1053" y="731"/>
                    <a:pt x="1181" y="744"/>
                  </a:cubicBezTo>
                  <a:cubicBezTo>
                    <a:pt x="1309" y="757"/>
                    <a:pt x="1624" y="864"/>
                    <a:pt x="1613" y="808"/>
                  </a:cubicBezTo>
                  <a:cubicBezTo>
                    <a:pt x="1602" y="752"/>
                    <a:pt x="1208" y="533"/>
                    <a:pt x="1117" y="408"/>
                  </a:cubicBezTo>
                  <a:cubicBezTo>
                    <a:pt x="1026" y="283"/>
                    <a:pt x="1122" y="112"/>
                    <a:pt x="1069" y="56"/>
                  </a:cubicBezTo>
                  <a:cubicBezTo>
                    <a:pt x="1016" y="0"/>
                    <a:pt x="850" y="43"/>
                    <a:pt x="797" y="72"/>
                  </a:cubicBezTo>
                  <a:close/>
                </a:path>
              </a:pathLst>
            </a:custGeom>
            <a:solidFill>
              <a:srgbClr val="FFFFFF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p26"/>
            <p:cNvSpPr/>
            <p:nvPr/>
          </p:nvSpPr>
          <p:spPr>
            <a:xfrm>
              <a:off x="14090" y="2298"/>
              <a:ext cx="265" cy="199"/>
            </a:xfrm>
            <a:custGeom>
              <a:rect b="b" l="l" r="r" t="t"/>
              <a:pathLst>
                <a:path extrusionOk="0" h="408" w="518">
                  <a:moveTo>
                    <a:pt x="51" y="341"/>
                  </a:moveTo>
                  <a:cubicBezTo>
                    <a:pt x="87" y="398"/>
                    <a:pt x="190" y="386"/>
                    <a:pt x="259" y="389"/>
                  </a:cubicBezTo>
                  <a:cubicBezTo>
                    <a:pt x="328" y="392"/>
                    <a:pt x="430" y="408"/>
                    <a:pt x="467" y="357"/>
                  </a:cubicBezTo>
                  <a:cubicBezTo>
                    <a:pt x="504" y="306"/>
                    <a:pt x="518" y="141"/>
                    <a:pt x="483" y="85"/>
                  </a:cubicBezTo>
                  <a:cubicBezTo>
                    <a:pt x="448" y="29"/>
                    <a:pt x="334" y="26"/>
                    <a:pt x="259" y="21"/>
                  </a:cubicBezTo>
                  <a:cubicBezTo>
                    <a:pt x="184" y="16"/>
                    <a:pt x="70" y="0"/>
                    <a:pt x="35" y="53"/>
                  </a:cubicBezTo>
                  <a:cubicBezTo>
                    <a:pt x="0" y="106"/>
                    <a:pt x="48" y="281"/>
                    <a:pt x="51" y="341"/>
                  </a:cubicBezTo>
                  <a:close/>
                </a:path>
              </a:pathLst>
            </a:custGeom>
            <a:solidFill>
              <a:srgbClr val="FFFF00"/>
            </a:solidFill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51" name="Google Shape;351;p26"/>
            <p:cNvCxnSpPr/>
            <p:nvPr/>
          </p:nvCxnSpPr>
          <p:spPr>
            <a:xfrm>
              <a:off x="9752" y="6506"/>
              <a:ext cx="1800" cy="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352" name="Google Shape;352;p26"/>
            <p:cNvCxnSpPr/>
            <p:nvPr/>
          </p:nvCxnSpPr>
          <p:spPr>
            <a:xfrm flipH="1" rot="-10232261">
              <a:off x="9553" y="6755"/>
              <a:ext cx="1825" cy="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353" name="Google Shape;353;p26"/>
            <p:cNvSpPr/>
            <p:nvPr/>
          </p:nvSpPr>
          <p:spPr>
            <a:xfrm rot="57772">
              <a:off x="11754" y="6791"/>
              <a:ext cx="375" cy="7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9525">
                    <a:solidFill>
                      <a:srgbClr val="FF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FF0000"/>
                  </a:solidFill>
                  <a:latin typeface="Arial Black"/>
                </a:rPr>
                <a:t>$ </a:t>
              </a:r>
            </a:p>
          </p:txBody>
        </p:sp>
        <p:sp>
          <p:nvSpPr>
            <p:cNvPr id="354" name="Google Shape;354;p26"/>
            <p:cNvSpPr/>
            <p:nvPr/>
          </p:nvSpPr>
          <p:spPr>
            <a:xfrm rot="59266">
              <a:off x="12879" y="6798"/>
              <a:ext cx="749" cy="71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9525">
                    <a:solidFill>
                      <a:srgbClr val="FF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FF0000"/>
                  </a:solidFill>
                  <a:latin typeface="Arial Black"/>
                </a:rPr>
                <a:t>00 </a:t>
              </a:r>
            </a:p>
          </p:txBody>
        </p:sp>
        <p:sp>
          <p:nvSpPr>
            <p:cNvPr id="355" name="Google Shape;355;p26"/>
            <p:cNvSpPr/>
            <p:nvPr/>
          </p:nvSpPr>
          <p:spPr>
            <a:xfrm rot="-421484">
              <a:off x="12254" y="6757"/>
              <a:ext cx="499" cy="7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9525">
                    <a:solidFill>
                      <a:srgbClr val="FF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FF0000"/>
                  </a:solidFill>
                  <a:latin typeface="Arial Black"/>
                </a:rPr>
                <a:t>2. </a:t>
              </a:r>
            </a:p>
          </p:txBody>
        </p:sp>
      </p:grpSp>
      <p:sp>
        <p:nvSpPr>
          <p:cNvPr id="356" name="Google Shape;356;p26"/>
          <p:cNvSpPr txBox="1"/>
          <p:nvPr/>
        </p:nvSpPr>
        <p:spPr>
          <a:xfrm>
            <a:off x="311700" y="56671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08000"/>
                </a:solidFill>
                <a:latin typeface="Open Sans"/>
                <a:ea typeface="Open Sans"/>
                <a:cs typeface="Open Sans"/>
                <a:sym typeface="Open Sans"/>
              </a:rPr>
              <a:t>Increase</a:t>
            </a:r>
            <a:r>
              <a:rPr lang="en-GB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in demand - 6 Determinants of Demand</a:t>
            </a:r>
            <a:endParaRPr sz="24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27"/>
          <p:cNvSpPr txBox="1"/>
          <p:nvPr/>
        </p:nvSpPr>
        <p:spPr>
          <a:xfrm>
            <a:off x="381000" y="1371600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1) Consumers enter the market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3" name="Google Shape;363;p27"/>
          <p:cNvSpPr txBox="1"/>
          <p:nvPr/>
        </p:nvSpPr>
        <p:spPr>
          <a:xfrm>
            <a:off x="4953000" y="3429000"/>
            <a:ext cx="381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0" lang="en-GB" sz="14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When goods are consumed together (complements), a decrease in the price of one makes both more appealing.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4" name="Google Shape;364;p27"/>
          <p:cNvSpPr txBox="1"/>
          <p:nvPr/>
        </p:nvSpPr>
        <p:spPr>
          <a:xfrm>
            <a:off x="381000" y="1759744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2) Consumers have more money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5" name="Google Shape;365;p27"/>
          <p:cNvSpPr txBox="1"/>
          <p:nvPr/>
        </p:nvSpPr>
        <p:spPr>
          <a:xfrm>
            <a:off x="381000" y="2159794"/>
            <a:ext cx="4191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3) Consumers expect good things to happen in the future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6" name="Google Shape;366;p27"/>
          <p:cNvSpPr txBox="1"/>
          <p:nvPr/>
        </p:nvSpPr>
        <p:spPr>
          <a:xfrm>
            <a:off x="381000" y="2731294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4) Product is a fad (popular)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7" name="Google Shape;367;p27"/>
          <p:cNvSpPr txBox="1"/>
          <p:nvPr/>
        </p:nvSpPr>
        <p:spPr>
          <a:xfrm>
            <a:off x="381000" y="3131344"/>
            <a:ext cx="4191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5) Price of a substitute good increases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368" name="Google Shape;368;p27"/>
          <p:cNvSpPr txBox="1"/>
          <p:nvPr/>
        </p:nvSpPr>
        <p:spPr>
          <a:xfrm>
            <a:off x="381000" y="3759994"/>
            <a:ext cx="4191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6) Price of a complementary good decreases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369" name="Google Shape;369;p27"/>
          <p:cNvGrpSpPr/>
          <p:nvPr/>
        </p:nvGrpSpPr>
        <p:grpSpPr>
          <a:xfrm>
            <a:off x="4343394" y="2003062"/>
            <a:ext cx="4720299" cy="1298541"/>
            <a:chOff x="261" y="2351"/>
            <a:chExt cx="15240" cy="5583"/>
          </a:xfrm>
        </p:grpSpPr>
        <p:grpSp>
          <p:nvGrpSpPr>
            <p:cNvPr id="370" name="Google Shape;370;p27"/>
            <p:cNvGrpSpPr/>
            <p:nvPr/>
          </p:nvGrpSpPr>
          <p:grpSpPr>
            <a:xfrm>
              <a:off x="261" y="2351"/>
              <a:ext cx="7419" cy="5583"/>
              <a:chOff x="1161" y="1211"/>
              <a:chExt cx="10677" cy="8033"/>
            </a:xfrm>
          </p:grpSpPr>
          <p:sp>
            <p:nvSpPr>
              <p:cNvPr id="371" name="Google Shape;371;p27"/>
              <p:cNvSpPr/>
              <p:nvPr/>
            </p:nvSpPr>
            <p:spPr>
              <a:xfrm rot="-5400000">
                <a:off x="-279" y="7144"/>
                <a:ext cx="3900" cy="300"/>
              </a:xfrm>
              <a:prstGeom prst="roundRect">
                <a:avLst>
                  <a:gd fmla="val 16667" name="adj"/>
                </a:avLst>
              </a:prstGeom>
              <a:solidFill>
                <a:srgbClr val="D94A01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2" name="Google Shape;372;p27"/>
              <p:cNvSpPr/>
              <p:nvPr/>
            </p:nvSpPr>
            <p:spPr>
              <a:xfrm rot="-5400000">
                <a:off x="9261" y="7144"/>
                <a:ext cx="3900" cy="300"/>
              </a:xfrm>
              <a:prstGeom prst="roundRect">
                <a:avLst>
                  <a:gd fmla="val 16667" name="adj"/>
                </a:avLst>
              </a:prstGeom>
              <a:solidFill>
                <a:srgbClr val="D94A01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3" name="Google Shape;373;p27"/>
              <p:cNvSpPr/>
              <p:nvPr/>
            </p:nvSpPr>
            <p:spPr>
              <a:xfrm>
                <a:off x="1161" y="5044"/>
                <a:ext cx="10500" cy="300"/>
              </a:xfrm>
              <a:prstGeom prst="roundRect">
                <a:avLst>
                  <a:gd fmla="val 16667" name="adj"/>
                </a:avLst>
              </a:prstGeom>
              <a:solidFill>
                <a:srgbClr val="D94A01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4" name="Google Shape;374;p27"/>
              <p:cNvSpPr/>
              <p:nvPr/>
            </p:nvSpPr>
            <p:spPr>
              <a:xfrm>
                <a:off x="2005" y="1576"/>
                <a:ext cx="1136" cy="1668"/>
              </a:xfrm>
              <a:custGeom>
                <a:rect b="b" l="l" r="r" t="t"/>
                <a:pathLst>
                  <a:path extrusionOk="0" h="1668" w="1136">
                    <a:moveTo>
                      <a:pt x="236" y="1668"/>
                    </a:moveTo>
                    <a:cubicBezTo>
                      <a:pt x="236" y="1668"/>
                      <a:pt x="0" y="326"/>
                      <a:pt x="56" y="48"/>
                    </a:cubicBezTo>
                    <a:cubicBezTo>
                      <a:pt x="571" y="0"/>
                      <a:pt x="59" y="16"/>
                      <a:pt x="571" y="0"/>
                    </a:cubicBezTo>
                    <a:cubicBezTo>
                      <a:pt x="1099" y="32"/>
                      <a:pt x="603" y="16"/>
                      <a:pt x="1136" y="48"/>
                    </a:cubicBezTo>
                    <a:cubicBezTo>
                      <a:pt x="1046" y="858"/>
                      <a:pt x="956" y="1668"/>
                      <a:pt x="956" y="1668"/>
                    </a:cubicBezTo>
                    <a:lnTo>
                      <a:pt x="236" y="1668"/>
                    </a:lnTo>
                    <a:close/>
                  </a:path>
                </a:pathLst>
              </a:custGeom>
              <a:solidFill>
                <a:srgbClr val="99CC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5" name="Google Shape;375;p27"/>
              <p:cNvSpPr/>
              <p:nvPr/>
            </p:nvSpPr>
            <p:spPr>
              <a:xfrm>
                <a:off x="2005" y="2476"/>
                <a:ext cx="1136" cy="1668"/>
              </a:xfrm>
              <a:custGeom>
                <a:rect b="b" l="l" r="r" t="t"/>
                <a:pathLst>
                  <a:path extrusionOk="0" h="1668" w="1136">
                    <a:moveTo>
                      <a:pt x="236" y="1668"/>
                    </a:moveTo>
                    <a:cubicBezTo>
                      <a:pt x="236" y="1668"/>
                      <a:pt x="0" y="326"/>
                      <a:pt x="56" y="48"/>
                    </a:cubicBezTo>
                    <a:cubicBezTo>
                      <a:pt x="571" y="0"/>
                      <a:pt x="59" y="16"/>
                      <a:pt x="571" y="0"/>
                    </a:cubicBezTo>
                    <a:cubicBezTo>
                      <a:pt x="1099" y="32"/>
                      <a:pt x="603" y="16"/>
                      <a:pt x="1136" y="48"/>
                    </a:cubicBezTo>
                    <a:cubicBezTo>
                      <a:pt x="1046" y="858"/>
                      <a:pt x="956" y="1668"/>
                      <a:pt x="956" y="1668"/>
                    </a:cubicBezTo>
                    <a:lnTo>
                      <a:pt x="236" y="1668"/>
                    </a:lnTo>
                    <a:close/>
                  </a:path>
                </a:pathLst>
              </a:custGeom>
              <a:solidFill>
                <a:srgbClr val="99CC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76" name="Google Shape;376;p27"/>
              <p:cNvSpPr/>
              <p:nvPr/>
            </p:nvSpPr>
            <p:spPr>
              <a:xfrm>
                <a:off x="2005" y="3376"/>
                <a:ext cx="1136" cy="1668"/>
              </a:xfrm>
              <a:custGeom>
                <a:rect b="b" l="l" r="r" t="t"/>
                <a:pathLst>
                  <a:path extrusionOk="0" h="1668" w="1136">
                    <a:moveTo>
                      <a:pt x="236" y="1668"/>
                    </a:moveTo>
                    <a:cubicBezTo>
                      <a:pt x="236" y="1668"/>
                      <a:pt x="0" y="326"/>
                      <a:pt x="56" y="48"/>
                    </a:cubicBezTo>
                    <a:cubicBezTo>
                      <a:pt x="571" y="0"/>
                      <a:pt x="59" y="16"/>
                      <a:pt x="571" y="0"/>
                    </a:cubicBezTo>
                    <a:cubicBezTo>
                      <a:pt x="1099" y="32"/>
                      <a:pt x="603" y="16"/>
                      <a:pt x="1136" y="48"/>
                    </a:cubicBezTo>
                    <a:cubicBezTo>
                      <a:pt x="1046" y="858"/>
                      <a:pt x="956" y="1668"/>
                      <a:pt x="956" y="1668"/>
                    </a:cubicBezTo>
                    <a:lnTo>
                      <a:pt x="236" y="1668"/>
                    </a:lnTo>
                    <a:close/>
                  </a:path>
                </a:pathLst>
              </a:custGeom>
              <a:solidFill>
                <a:srgbClr val="99CCFF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377" name="Google Shape;377;p27"/>
              <p:cNvGrpSpPr/>
              <p:nvPr/>
            </p:nvGrpSpPr>
            <p:grpSpPr>
              <a:xfrm rot="-480202">
                <a:off x="8001" y="1444"/>
                <a:ext cx="3600" cy="3660"/>
                <a:chOff x="6291" y="2284"/>
                <a:chExt cx="5520" cy="5100"/>
              </a:xfrm>
            </p:grpSpPr>
            <p:sp>
              <p:nvSpPr>
                <p:cNvPr id="378" name="Google Shape;378;p27"/>
                <p:cNvSpPr/>
                <p:nvPr/>
              </p:nvSpPr>
              <p:spPr>
                <a:xfrm>
                  <a:off x="6291" y="2284"/>
                  <a:ext cx="5520" cy="5100"/>
                </a:xfrm>
                <a:custGeom>
                  <a:rect b="b" l="l" r="r" t="t"/>
                  <a:pathLst>
                    <a:path extrusionOk="0" h="5100" w="5520">
                      <a:moveTo>
                        <a:pt x="630" y="420"/>
                      </a:moveTo>
                      <a:cubicBezTo>
                        <a:pt x="780" y="570"/>
                        <a:pt x="1440" y="510"/>
                        <a:pt x="1350" y="1140"/>
                      </a:cubicBezTo>
                      <a:cubicBezTo>
                        <a:pt x="1260" y="1770"/>
                        <a:pt x="0" y="3570"/>
                        <a:pt x="90" y="4200"/>
                      </a:cubicBezTo>
                      <a:cubicBezTo>
                        <a:pt x="180" y="4830"/>
                        <a:pt x="1260" y="4800"/>
                        <a:pt x="1890" y="4920"/>
                      </a:cubicBezTo>
                      <a:cubicBezTo>
                        <a:pt x="2520" y="5040"/>
                        <a:pt x="3510" y="5100"/>
                        <a:pt x="3870" y="4920"/>
                      </a:cubicBezTo>
                      <a:cubicBezTo>
                        <a:pt x="4230" y="4740"/>
                        <a:pt x="3810" y="4050"/>
                        <a:pt x="4050" y="3840"/>
                      </a:cubicBezTo>
                      <a:cubicBezTo>
                        <a:pt x="4290" y="3630"/>
                        <a:pt x="5100" y="4050"/>
                        <a:pt x="5310" y="3660"/>
                      </a:cubicBezTo>
                      <a:cubicBezTo>
                        <a:pt x="5520" y="3270"/>
                        <a:pt x="5490" y="1860"/>
                        <a:pt x="5310" y="1500"/>
                      </a:cubicBezTo>
                      <a:cubicBezTo>
                        <a:pt x="5130" y="1140"/>
                        <a:pt x="4440" y="1680"/>
                        <a:pt x="4230" y="1500"/>
                      </a:cubicBezTo>
                      <a:cubicBezTo>
                        <a:pt x="4020" y="1320"/>
                        <a:pt x="4350" y="570"/>
                        <a:pt x="4050" y="420"/>
                      </a:cubicBezTo>
                      <a:cubicBezTo>
                        <a:pt x="3750" y="270"/>
                        <a:pt x="2940" y="660"/>
                        <a:pt x="2430" y="600"/>
                      </a:cubicBezTo>
                      <a:cubicBezTo>
                        <a:pt x="1920" y="540"/>
                        <a:pt x="1320" y="120"/>
                        <a:pt x="990" y="60"/>
                      </a:cubicBezTo>
                      <a:cubicBezTo>
                        <a:pt x="660" y="0"/>
                        <a:pt x="510" y="180"/>
                        <a:pt x="450" y="240"/>
                      </a:cubicBezTo>
                      <a:cubicBezTo>
                        <a:pt x="390" y="300"/>
                        <a:pt x="480" y="270"/>
                        <a:pt x="630" y="420"/>
                      </a:cubicBezTo>
                      <a:close/>
                    </a:path>
                  </a:pathLst>
                </a:custGeom>
                <a:solidFill>
                  <a:srgbClr val="FFCC99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79" name="Google Shape;379;p27"/>
                <p:cNvSpPr/>
                <p:nvPr/>
              </p:nvSpPr>
              <p:spPr>
                <a:xfrm>
                  <a:off x="10416" y="3863"/>
                  <a:ext cx="1080" cy="2025"/>
                </a:xfrm>
                <a:custGeom>
                  <a:rect b="b" l="l" r="r" t="t"/>
                  <a:pathLst>
                    <a:path extrusionOk="0" h="2025" w="1080">
                      <a:moveTo>
                        <a:pt x="912" y="281"/>
                      </a:moveTo>
                      <a:cubicBezTo>
                        <a:pt x="790" y="0"/>
                        <a:pt x="480" y="153"/>
                        <a:pt x="96" y="217"/>
                      </a:cubicBezTo>
                      <a:cubicBezTo>
                        <a:pt x="144" y="489"/>
                        <a:pt x="96" y="1465"/>
                        <a:pt x="0" y="1817"/>
                      </a:cubicBezTo>
                      <a:cubicBezTo>
                        <a:pt x="336" y="1913"/>
                        <a:pt x="776" y="2025"/>
                        <a:pt x="928" y="1769"/>
                      </a:cubicBezTo>
                      <a:cubicBezTo>
                        <a:pt x="1080" y="1513"/>
                        <a:pt x="915" y="591"/>
                        <a:pt x="912" y="28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0" name="Google Shape;380;p27"/>
                <p:cNvSpPr/>
                <p:nvPr/>
              </p:nvSpPr>
              <p:spPr>
                <a:xfrm>
                  <a:off x="6456" y="3284"/>
                  <a:ext cx="4040" cy="3948"/>
                </a:xfrm>
                <a:custGeom>
                  <a:rect b="b" l="l" r="r" t="t"/>
                  <a:pathLst>
                    <a:path extrusionOk="0" h="3948" w="4040">
                      <a:moveTo>
                        <a:pt x="1384" y="108"/>
                      </a:moveTo>
                      <a:cubicBezTo>
                        <a:pt x="1497" y="0"/>
                        <a:pt x="2952" y="76"/>
                        <a:pt x="3496" y="124"/>
                      </a:cubicBezTo>
                      <a:cubicBezTo>
                        <a:pt x="4040" y="172"/>
                        <a:pt x="3739" y="831"/>
                        <a:pt x="3768" y="1228"/>
                      </a:cubicBezTo>
                      <a:cubicBezTo>
                        <a:pt x="3797" y="1625"/>
                        <a:pt x="3696" y="2119"/>
                        <a:pt x="3672" y="2508"/>
                      </a:cubicBezTo>
                      <a:cubicBezTo>
                        <a:pt x="3648" y="2897"/>
                        <a:pt x="3656" y="3180"/>
                        <a:pt x="3624" y="3564"/>
                      </a:cubicBezTo>
                      <a:cubicBezTo>
                        <a:pt x="3592" y="3948"/>
                        <a:pt x="2590" y="3809"/>
                        <a:pt x="2085" y="3737"/>
                      </a:cubicBezTo>
                      <a:cubicBezTo>
                        <a:pt x="1575" y="3705"/>
                        <a:pt x="400" y="3602"/>
                        <a:pt x="200" y="3232"/>
                      </a:cubicBezTo>
                      <a:cubicBezTo>
                        <a:pt x="0" y="2863"/>
                        <a:pt x="685" y="2038"/>
                        <a:pt x="882" y="1517"/>
                      </a:cubicBezTo>
                      <a:cubicBezTo>
                        <a:pt x="1084" y="1180"/>
                        <a:pt x="1271" y="216"/>
                        <a:pt x="1384" y="108"/>
                      </a:cubicBezTo>
                      <a:close/>
                    </a:path>
                  </a:pathLst>
                </a:cu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1" name="Google Shape;381;p27"/>
                <p:cNvSpPr/>
                <p:nvPr/>
              </p:nvSpPr>
              <p:spPr>
                <a:xfrm rot="1593903">
                  <a:off x="7987" y="3620"/>
                  <a:ext cx="671" cy="671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FFFFF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2" name="Google Shape;382;p27"/>
                <p:cNvSpPr/>
                <p:nvPr/>
              </p:nvSpPr>
              <p:spPr>
                <a:xfrm rot="2700000">
                  <a:off x="9674" y="3761"/>
                  <a:ext cx="424" cy="424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FFFFF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3" name="Google Shape;383;p27"/>
                <p:cNvSpPr/>
                <p:nvPr/>
              </p:nvSpPr>
              <p:spPr>
                <a:xfrm rot="-3806097">
                  <a:off x="8940" y="3550"/>
                  <a:ext cx="671" cy="671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FFFFF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384" name="Google Shape;384;p27"/>
                <p:cNvSpPr/>
                <p:nvPr/>
              </p:nvSpPr>
              <p:spPr>
                <a:xfrm rot="3806097">
                  <a:off x="8307" y="4183"/>
                  <a:ext cx="671" cy="671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FFFFF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385" name="Google Shape;385;p27"/>
              <p:cNvSpPr txBox="1"/>
              <p:nvPr/>
            </p:nvSpPr>
            <p:spPr>
              <a:xfrm>
                <a:off x="3321" y="5224"/>
                <a:ext cx="6000" cy="3600"/>
              </a:xfrm>
              <a:prstGeom prst="rect">
                <a:avLst/>
              </a:prstGeom>
              <a:solidFill>
                <a:srgbClr val="FFFFFF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86" name="Google Shape;386;p27"/>
              <p:cNvSpPr/>
              <p:nvPr/>
            </p:nvSpPr>
            <p:spPr>
              <a:xfrm flipH="1" rot="898898">
                <a:off x="8181" y="5874"/>
                <a:ext cx="539" cy="1354"/>
              </a:xfrm>
              <a:prstGeom prst="rect">
                <a:avLst/>
              </a:prstGeom>
            </p:spPr>
            <p:txBody>
              <a:bodyPr>
                <a:prstTxWarp prst="textPlain"/>
              </a:bodyPr>
              <a:lstStyle/>
              <a:p>
                <a:pPr lvl="0" algn="ctr"/>
                <a:r>
                  <a:rPr b="0" i="0">
                    <a:ln cap="flat" cmpd="sng" w="9525">
                      <a:solidFill>
                        <a:srgbClr val="000000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  <a:solidFill>
                      <a:srgbClr val="000000"/>
                    </a:solidFill>
                    <a:latin typeface="Arial Black"/>
                  </a:rPr>
                  <a:t>D </a:t>
                </a:r>
              </a:p>
            </p:txBody>
          </p:sp>
          <p:sp>
            <p:nvSpPr>
              <p:cNvPr id="387" name="Google Shape;387;p27"/>
              <p:cNvSpPr/>
              <p:nvPr/>
            </p:nvSpPr>
            <p:spPr>
              <a:xfrm flipH="1" rot="-176940">
                <a:off x="4383" y="5769"/>
                <a:ext cx="558" cy="1356"/>
              </a:xfrm>
              <a:prstGeom prst="rect">
                <a:avLst/>
              </a:prstGeom>
            </p:spPr>
            <p:txBody>
              <a:bodyPr>
                <a:prstTxWarp prst="textPlain"/>
              </a:bodyPr>
              <a:lstStyle/>
              <a:p>
                <a:pPr lvl="0" algn="ctr"/>
                <a:r>
                  <a:rPr b="0" i="0">
                    <a:ln cap="flat" cmpd="sng" w="9525">
                      <a:solidFill>
                        <a:srgbClr val="000000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  <a:solidFill>
                      <a:srgbClr val="000000"/>
                    </a:solidFill>
                    <a:latin typeface="Arial Black"/>
                  </a:rPr>
                  <a:t>E </a:t>
                </a:r>
              </a:p>
            </p:txBody>
          </p:sp>
          <p:sp>
            <p:nvSpPr>
              <p:cNvPr id="388" name="Google Shape;388;p27"/>
              <p:cNvSpPr/>
              <p:nvPr/>
            </p:nvSpPr>
            <p:spPr>
              <a:xfrm rot="-539546">
                <a:off x="3662" y="5764"/>
                <a:ext cx="480" cy="1441"/>
              </a:xfrm>
              <a:prstGeom prst="rect">
                <a:avLst/>
              </a:prstGeom>
            </p:spPr>
            <p:txBody>
              <a:bodyPr>
                <a:prstTxWarp prst="textPlain"/>
              </a:bodyPr>
              <a:lstStyle/>
              <a:p>
                <a:pPr lvl="0" algn="ctr"/>
                <a:r>
                  <a:rPr b="0" i="0">
                    <a:ln cap="flat" cmpd="sng" w="9525">
                      <a:solidFill>
                        <a:srgbClr val="000000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  <a:solidFill>
                      <a:srgbClr val="000000"/>
                    </a:solidFill>
                    <a:latin typeface="Arial Black"/>
                  </a:rPr>
                  <a:t>L </a:t>
                </a:r>
              </a:p>
            </p:txBody>
          </p:sp>
          <p:sp>
            <p:nvSpPr>
              <p:cNvPr id="389" name="Google Shape;389;p27"/>
              <p:cNvSpPr/>
              <p:nvPr/>
            </p:nvSpPr>
            <p:spPr>
              <a:xfrm rot="183817">
                <a:off x="5121" y="5777"/>
                <a:ext cx="2881" cy="1441"/>
              </a:xfrm>
              <a:prstGeom prst="rect">
                <a:avLst/>
              </a:prstGeom>
            </p:spPr>
            <p:txBody>
              <a:bodyPr>
                <a:prstTxWarp prst="textPlain"/>
              </a:bodyPr>
              <a:lstStyle/>
              <a:p>
                <a:pPr lvl="0" algn="ctr"/>
                <a:r>
                  <a:rPr b="0" i="0">
                    <a:ln cap="flat" cmpd="sng" w="9525">
                      <a:solidFill>
                        <a:srgbClr val="000000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  <a:solidFill>
                      <a:srgbClr val="000000"/>
                    </a:solidFill>
                    <a:latin typeface="Arial Black"/>
                  </a:rPr>
                  <a:t>MONa </a:t>
                </a:r>
              </a:p>
            </p:txBody>
          </p:sp>
          <p:sp>
            <p:nvSpPr>
              <p:cNvPr id="390" name="Google Shape;390;p27"/>
              <p:cNvSpPr/>
              <p:nvPr/>
            </p:nvSpPr>
            <p:spPr>
              <a:xfrm rot="-535996">
                <a:off x="8781" y="6484"/>
                <a:ext cx="480" cy="900"/>
              </a:xfrm>
              <a:prstGeom prst="rect">
                <a:avLst/>
              </a:prstGeom>
            </p:spPr>
            <p:txBody>
              <a:bodyPr>
                <a:prstTxWarp prst="textPlain"/>
              </a:bodyPr>
              <a:lstStyle/>
              <a:p>
                <a:pPr lvl="0" algn="ctr"/>
                <a:r>
                  <a:rPr b="0" i="0">
                    <a:ln cap="flat" cmpd="sng" w="9525">
                      <a:solidFill>
                        <a:srgbClr val="000000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  <a:solidFill>
                      <a:srgbClr val="000000"/>
                    </a:solidFill>
                    <a:latin typeface="Arial Black"/>
                  </a:rPr>
                  <a:t>e </a:t>
                </a:r>
              </a:p>
            </p:txBody>
          </p:sp>
          <p:sp>
            <p:nvSpPr>
              <p:cNvPr id="391" name="Google Shape;391;p27"/>
              <p:cNvSpPr/>
              <p:nvPr/>
            </p:nvSpPr>
            <p:spPr>
              <a:xfrm rot="-361316">
                <a:off x="4220" y="7555"/>
                <a:ext cx="1098" cy="1019"/>
              </a:xfrm>
              <a:prstGeom prst="rect">
                <a:avLst/>
              </a:prstGeom>
            </p:spPr>
            <p:txBody>
              <a:bodyPr>
                <a:prstTxWarp prst="textPlain"/>
              </a:bodyPr>
              <a:lstStyle/>
              <a:p>
                <a:pPr lvl="0" algn="ctr"/>
                <a:r>
                  <a:rPr b="0" i="0">
                    <a:ln cap="flat" cmpd="sng" w="9525">
                      <a:solidFill>
                        <a:srgbClr val="FF0000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  <a:solidFill>
                      <a:srgbClr val="FF0000"/>
                    </a:solidFill>
                    <a:latin typeface="Arial Black"/>
                  </a:rPr>
                  <a:t>$ </a:t>
                </a:r>
              </a:p>
            </p:txBody>
          </p:sp>
          <p:sp>
            <p:nvSpPr>
              <p:cNvPr id="392" name="Google Shape;392;p27"/>
              <p:cNvSpPr/>
              <p:nvPr/>
            </p:nvSpPr>
            <p:spPr>
              <a:xfrm rot="-178246">
                <a:off x="6921" y="7564"/>
                <a:ext cx="1620" cy="1020"/>
              </a:xfrm>
              <a:prstGeom prst="rect">
                <a:avLst/>
              </a:prstGeom>
            </p:spPr>
            <p:txBody>
              <a:bodyPr>
                <a:prstTxWarp prst="textPlain"/>
              </a:bodyPr>
              <a:lstStyle/>
              <a:p>
                <a:pPr lvl="0" algn="ctr"/>
                <a:r>
                  <a:rPr b="0" i="0">
                    <a:ln cap="flat" cmpd="sng" w="9525">
                      <a:solidFill>
                        <a:srgbClr val="FF0000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  <a:solidFill>
                      <a:srgbClr val="FF0000"/>
                    </a:solidFill>
                    <a:latin typeface="Arial Black"/>
                  </a:rPr>
                  <a:t>00 </a:t>
                </a:r>
              </a:p>
            </p:txBody>
          </p:sp>
          <p:sp>
            <p:nvSpPr>
              <p:cNvPr id="393" name="Google Shape;393;p27"/>
              <p:cNvSpPr/>
              <p:nvPr/>
            </p:nvSpPr>
            <p:spPr>
              <a:xfrm rot="242263">
                <a:off x="5481" y="7564"/>
                <a:ext cx="1200" cy="1020"/>
              </a:xfrm>
              <a:prstGeom prst="rect">
                <a:avLst/>
              </a:prstGeom>
            </p:spPr>
            <p:txBody>
              <a:bodyPr>
                <a:prstTxWarp prst="textPlain"/>
              </a:bodyPr>
              <a:lstStyle/>
              <a:p>
                <a:pPr lvl="0" algn="ctr"/>
                <a:r>
                  <a:rPr b="0" i="0">
                    <a:ln cap="flat" cmpd="sng" w="9525">
                      <a:solidFill>
                        <a:srgbClr val="FF0000"/>
                      </a:solidFill>
                      <a:prstDash val="solid"/>
                      <a:miter lim="800000"/>
                      <a:headEnd len="sm" w="sm" type="none"/>
                      <a:tailEnd len="sm" w="sm" type="none"/>
                    </a:ln>
                    <a:solidFill>
                      <a:srgbClr val="FF0000"/>
                    </a:solidFill>
                    <a:latin typeface="Arial Black"/>
                  </a:rPr>
                  <a:t>1. </a:t>
                </a:r>
              </a:p>
            </p:txBody>
          </p:sp>
          <p:sp>
            <p:nvSpPr>
              <p:cNvPr id="394" name="Google Shape;394;p27"/>
              <p:cNvSpPr/>
              <p:nvPr/>
            </p:nvSpPr>
            <p:spPr>
              <a:xfrm rot="-402590">
                <a:off x="3861" y="5094"/>
                <a:ext cx="177" cy="620"/>
              </a:xfrm>
              <a:custGeom>
                <a:rect b="b" l="l" r="r" t="t"/>
                <a:pathLst>
                  <a:path extrusionOk="0" h="5708" w="4140">
                    <a:moveTo>
                      <a:pt x="0" y="362"/>
                    </a:moveTo>
                    <a:lnTo>
                      <a:pt x="0" y="5322"/>
                    </a:lnTo>
                    <a:lnTo>
                      <a:pt x="347" y="5708"/>
                    </a:lnTo>
                    <a:cubicBezTo>
                      <a:pt x="361" y="5600"/>
                      <a:pt x="560" y="5371"/>
                      <a:pt x="619" y="5356"/>
                    </a:cubicBezTo>
                    <a:lnTo>
                      <a:pt x="827" y="5708"/>
                    </a:lnTo>
                    <a:lnTo>
                      <a:pt x="1099" y="5356"/>
                    </a:lnTo>
                    <a:lnTo>
                      <a:pt x="1275" y="5676"/>
                    </a:lnTo>
                    <a:lnTo>
                      <a:pt x="1467" y="5340"/>
                    </a:lnTo>
                    <a:lnTo>
                      <a:pt x="1675" y="5644"/>
                    </a:lnTo>
                    <a:lnTo>
                      <a:pt x="1899" y="5356"/>
                    </a:lnTo>
                    <a:lnTo>
                      <a:pt x="1995" y="5660"/>
                    </a:lnTo>
                    <a:lnTo>
                      <a:pt x="2331" y="5308"/>
                    </a:lnTo>
                    <a:lnTo>
                      <a:pt x="2491" y="5612"/>
                    </a:lnTo>
                    <a:lnTo>
                      <a:pt x="2747" y="5308"/>
                    </a:lnTo>
                    <a:lnTo>
                      <a:pt x="2939" y="5580"/>
                    </a:lnTo>
                    <a:lnTo>
                      <a:pt x="3211" y="5308"/>
                    </a:lnTo>
                    <a:lnTo>
                      <a:pt x="3387" y="5596"/>
                    </a:lnTo>
                    <a:lnTo>
                      <a:pt x="3627" y="5292"/>
                    </a:lnTo>
                    <a:lnTo>
                      <a:pt x="3851" y="5596"/>
                    </a:lnTo>
                    <a:lnTo>
                      <a:pt x="4140" y="5322"/>
                    </a:lnTo>
                    <a:lnTo>
                      <a:pt x="4140" y="52"/>
                    </a:lnTo>
                    <a:lnTo>
                      <a:pt x="3947" y="304"/>
                    </a:lnTo>
                    <a:lnTo>
                      <a:pt x="3835" y="32"/>
                    </a:lnTo>
                    <a:lnTo>
                      <a:pt x="3595" y="256"/>
                    </a:lnTo>
                    <a:lnTo>
                      <a:pt x="3499" y="0"/>
                    </a:lnTo>
                    <a:lnTo>
                      <a:pt x="3291" y="304"/>
                    </a:lnTo>
                    <a:lnTo>
                      <a:pt x="3083" y="0"/>
                    </a:lnTo>
                    <a:lnTo>
                      <a:pt x="2827" y="320"/>
                    </a:lnTo>
                    <a:lnTo>
                      <a:pt x="2699" y="48"/>
                    </a:lnTo>
                    <a:lnTo>
                      <a:pt x="2491" y="256"/>
                    </a:lnTo>
                    <a:lnTo>
                      <a:pt x="2347" y="16"/>
                    </a:lnTo>
                    <a:lnTo>
                      <a:pt x="2059" y="288"/>
                    </a:lnTo>
                    <a:lnTo>
                      <a:pt x="1915" y="32"/>
                    </a:lnTo>
                    <a:lnTo>
                      <a:pt x="1675" y="336"/>
                    </a:lnTo>
                    <a:lnTo>
                      <a:pt x="1467" y="32"/>
                    </a:lnTo>
                    <a:lnTo>
                      <a:pt x="1243" y="352"/>
                    </a:lnTo>
                    <a:lnTo>
                      <a:pt x="1019" y="32"/>
                    </a:lnTo>
                    <a:lnTo>
                      <a:pt x="763" y="336"/>
                    </a:lnTo>
                    <a:lnTo>
                      <a:pt x="619" y="48"/>
                    </a:lnTo>
                    <a:lnTo>
                      <a:pt x="379" y="352"/>
                    </a:lnTo>
                    <a:lnTo>
                      <a:pt x="171" y="32"/>
                    </a:lnTo>
                    <a:lnTo>
                      <a:pt x="0" y="362"/>
                    </a:lnTo>
                    <a:close/>
                  </a:path>
                </a:pathLst>
              </a:custGeom>
              <a:solidFill>
                <a:srgbClr val="FFBD6E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5" name="Google Shape;395;p27"/>
              <p:cNvSpPr/>
              <p:nvPr/>
            </p:nvSpPr>
            <p:spPr>
              <a:xfrm rot="1417763">
                <a:off x="6200" y="5061"/>
                <a:ext cx="181" cy="620"/>
              </a:xfrm>
              <a:custGeom>
                <a:rect b="b" l="l" r="r" t="t"/>
                <a:pathLst>
                  <a:path extrusionOk="0" h="5708" w="4140">
                    <a:moveTo>
                      <a:pt x="0" y="362"/>
                    </a:moveTo>
                    <a:lnTo>
                      <a:pt x="0" y="5322"/>
                    </a:lnTo>
                    <a:lnTo>
                      <a:pt x="347" y="5708"/>
                    </a:lnTo>
                    <a:cubicBezTo>
                      <a:pt x="361" y="5600"/>
                      <a:pt x="560" y="5371"/>
                      <a:pt x="619" y="5356"/>
                    </a:cubicBezTo>
                    <a:lnTo>
                      <a:pt x="827" y="5708"/>
                    </a:lnTo>
                    <a:lnTo>
                      <a:pt x="1099" y="5356"/>
                    </a:lnTo>
                    <a:lnTo>
                      <a:pt x="1275" y="5676"/>
                    </a:lnTo>
                    <a:lnTo>
                      <a:pt x="1467" y="5340"/>
                    </a:lnTo>
                    <a:lnTo>
                      <a:pt x="1675" y="5644"/>
                    </a:lnTo>
                    <a:lnTo>
                      <a:pt x="1899" y="5356"/>
                    </a:lnTo>
                    <a:lnTo>
                      <a:pt x="1995" y="5660"/>
                    </a:lnTo>
                    <a:lnTo>
                      <a:pt x="2331" y="5308"/>
                    </a:lnTo>
                    <a:lnTo>
                      <a:pt x="2491" y="5612"/>
                    </a:lnTo>
                    <a:lnTo>
                      <a:pt x="2747" y="5308"/>
                    </a:lnTo>
                    <a:lnTo>
                      <a:pt x="2939" y="5580"/>
                    </a:lnTo>
                    <a:lnTo>
                      <a:pt x="3211" y="5308"/>
                    </a:lnTo>
                    <a:lnTo>
                      <a:pt x="3387" y="5596"/>
                    </a:lnTo>
                    <a:lnTo>
                      <a:pt x="3627" y="5292"/>
                    </a:lnTo>
                    <a:lnTo>
                      <a:pt x="3851" y="5596"/>
                    </a:lnTo>
                    <a:lnTo>
                      <a:pt x="4140" y="5322"/>
                    </a:lnTo>
                    <a:lnTo>
                      <a:pt x="4140" y="52"/>
                    </a:lnTo>
                    <a:lnTo>
                      <a:pt x="3947" y="304"/>
                    </a:lnTo>
                    <a:lnTo>
                      <a:pt x="3835" y="32"/>
                    </a:lnTo>
                    <a:lnTo>
                      <a:pt x="3595" y="256"/>
                    </a:lnTo>
                    <a:lnTo>
                      <a:pt x="3499" y="0"/>
                    </a:lnTo>
                    <a:lnTo>
                      <a:pt x="3291" y="304"/>
                    </a:lnTo>
                    <a:lnTo>
                      <a:pt x="3083" y="0"/>
                    </a:lnTo>
                    <a:lnTo>
                      <a:pt x="2827" y="320"/>
                    </a:lnTo>
                    <a:lnTo>
                      <a:pt x="2699" y="48"/>
                    </a:lnTo>
                    <a:lnTo>
                      <a:pt x="2491" y="256"/>
                    </a:lnTo>
                    <a:lnTo>
                      <a:pt x="2347" y="16"/>
                    </a:lnTo>
                    <a:lnTo>
                      <a:pt x="2059" y="288"/>
                    </a:lnTo>
                    <a:lnTo>
                      <a:pt x="1915" y="32"/>
                    </a:lnTo>
                    <a:lnTo>
                      <a:pt x="1675" y="336"/>
                    </a:lnTo>
                    <a:lnTo>
                      <a:pt x="1467" y="32"/>
                    </a:lnTo>
                    <a:lnTo>
                      <a:pt x="1243" y="352"/>
                    </a:lnTo>
                    <a:lnTo>
                      <a:pt x="1019" y="32"/>
                    </a:lnTo>
                    <a:lnTo>
                      <a:pt x="763" y="336"/>
                    </a:lnTo>
                    <a:lnTo>
                      <a:pt x="619" y="48"/>
                    </a:lnTo>
                    <a:lnTo>
                      <a:pt x="379" y="352"/>
                    </a:lnTo>
                    <a:lnTo>
                      <a:pt x="171" y="32"/>
                    </a:lnTo>
                    <a:lnTo>
                      <a:pt x="0" y="362"/>
                    </a:lnTo>
                    <a:close/>
                  </a:path>
                </a:pathLst>
              </a:custGeom>
              <a:solidFill>
                <a:srgbClr val="FFBD6E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396" name="Google Shape;396;p27"/>
              <p:cNvSpPr/>
              <p:nvPr/>
            </p:nvSpPr>
            <p:spPr>
              <a:xfrm rot="-1233363">
                <a:off x="8718" y="5078"/>
                <a:ext cx="177" cy="610"/>
              </a:xfrm>
              <a:custGeom>
                <a:rect b="b" l="l" r="r" t="t"/>
                <a:pathLst>
                  <a:path extrusionOk="0" h="5708" w="4140">
                    <a:moveTo>
                      <a:pt x="0" y="362"/>
                    </a:moveTo>
                    <a:lnTo>
                      <a:pt x="0" y="5322"/>
                    </a:lnTo>
                    <a:lnTo>
                      <a:pt x="347" y="5708"/>
                    </a:lnTo>
                    <a:cubicBezTo>
                      <a:pt x="361" y="5600"/>
                      <a:pt x="560" y="5371"/>
                      <a:pt x="619" y="5356"/>
                    </a:cubicBezTo>
                    <a:lnTo>
                      <a:pt x="827" y="5708"/>
                    </a:lnTo>
                    <a:lnTo>
                      <a:pt x="1099" y="5356"/>
                    </a:lnTo>
                    <a:lnTo>
                      <a:pt x="1275" y="5676"/>
                    </a:lnTo>
                    <a:lnTo>
                      <a:pt x="1467" y="5340"/>
                    </a:lnTo>
                    <a:lnTo>
                      <a:pt x="1675" y="5644"/>
                    </a:lnTo>
                    <a:lnTo>
                      <a:pt x="1899" y="5356"/>
                    </a:lnTo>
                    <a:lnTo>
                      <a:pt x="1995" y="5660"/>
                    </a:lnTo>
                    <a:lnTo>
                      <a:pt x="2331" y="5308"/>
                    </a:lnTo>
                    <a:lnTo>
                      <a:pt x="2491" y="5612"/>
                    </a:lnTo>
                    <a:lnTo>
                      <a:pt x="2747" y="5308"/>
                    </a:lnTo>
                    <a:lnTo>
                      <a:pt x="2939" y="5580"/>
                    </a:lnTo>
                    <a:lnTo>
                      <a:pt x="3211" y="5308"/>
                    </a:lnTo>
                    <a:lnTo>
                      <a:pt x="3387" y="5596"/>
                    </a:lnTo>
                    <a:lnTo>
                      <a:pt x="3627" y="5292"/>
                    </a:lnTo>
                    <a:lnTo>
                      <a:pt x="3851" y="5596"/>
                    </a:lnTo>
                    <a:lnTo>
                      <a:pt x="4140" y="5322"/>
                    </a:lnTo>
                    <a:lnTo>
                      <a:pt x="4140" y="52"/>
                    </a:lnTo>
                    <a:lnTo>
                      <a:pt x="3947" y="304"/>
                    </a:lnTo>
                    <a:lnTo>
                      <a:pt x="3835" y="32"/>
                    </a:lnTo>
                    <a:lnTo>
                      <a:pt x="3595" y="256"/>
                    </a:lnTo>
                    <a:lnTo>
                      <a:pt x="3499" y="0"/>
                    </a:lnTo>
                    <a:lnTo>
                      <a:pt x="3291" y="304"/>
                    </a:lnTo>
                    <a:lnTo>
                      <a:pt x="3083" y="0"/>
                    </a:lnTo>
                    <a:lnTo>
                      <a:pt x="2827" y="320"/>
                    </a:lnTo>
                    <a:lnTo>
                      <a:pt x="2699" y="48"/>
                    </a:lnTo>
                    <a:lnTo>
                      <a:pt x="2491" y="256"/>
                    </a:lnTo>
                    <a:lnTo>
                      <a:pt x="2347" y="16"/>
                    </a:lnTo>
                    <a:lnTo>
                      <a:pt x="2059" y="288"/>
                    </a:lnTo>
                    <a:lnTo>
                      <a:pt x="1915" y="32"/>
                    </a:lnTo>
                    <a:lnTo>
                      <a:pt x="1675" y="336"/>
                    </a:lnTo>
                    <a:lnTo>
                      <a:pt x="1467" y="32"/>
                    </a:lnTo>
                    <a:lnTo>
                      <a:pt x="1243" y="352"/>
                    </a:lnTo>
                    <a:lnTo>
                      <a:pt x="1019" y="32"/>
                    </a:lnTo>
                    <a:lnTo>
                      <a:pt x="763" y="336"/>
                    </a:lnTo>
                    <a:lnTo>
                      <a:pt x="619" y="48"/>
                    </a:lnTo>
                    <a:lnTo>
                      <a:pt x="379" y="352"/>
                    </a:lnTo>
                    <a:lnTo>
                      <a:pt x="171" y="32"/>
                    </a:lnTo>
                    <a:lnTo>
                      <a:pt x="0" y="362"/>
                    </a:lnTo>
                    <a:close/>
                  </a:path>
                </a:pathLst>
              </a:custGeom>
              <a:solidFill>
                <a:srgbClr val="FFBD6E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397" name="Google Shape;397;p27"/>
            <p:cNvSpPr/>
            <p:nvPr/>
          </p:nvSpPr>
          <p:spPr>
            <a:xfrm rot="-5400000">
              <a:off x="7051" y="6424"/>
              <a:ext cx="2700" cy="300"/>
            </a:xfrm>
            <a:prstGeom prst="roundRect">
              <a:avLst>
                <a:gd fmla="val 16667" name="adj"/>
              </a:avLst>
            </a:prstGeom>
            <a:solidFill>
              <a:srgbClr val="D94A01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8" name="Google Shape;398;p27"/>
            <p:cNvSpPr/>
            <p:nvPr/>
          </p:nvSpPr>
          <p:spPr>
            <a:xfrm rot="-5400000">
              <a:off x="13681" y="6424"/>
              <a:ext cx="2700" cy="300"/>
            </a:xfrm>
            <a:prstGeom prst="roundRect">
              <a:avLst>
                <a:gd fmla="val 16667" name="adj"/>
              </a:avLst>
            </a:prstGeom>
            <a:solidFill>
              <a:srgbClr val="D94A01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27"/>
            <p:cNvSpPr/>
            <p:nvPr/>
          </p:nvSpPr>
          <p:spPr>
            <a:xfrm>
              <a:off x="8001" y="5005"/>
              <a:ext cx="7500" cy="300"/>
            </a:xfrm>
            <a:prstGeom prst="roundRect">
              <a:avLst>
                <a:gd fmla="val 16667" name="adj"/>
              </a:avLst>
            </a:prstGeom>
            <a:solidFill>
              <a:srgbClr val="D94A01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27"/>
            <p:cNvSpPr txBox="1"/>
            <p:nvPr/>
          </p:nvSpPr>
          <p:spPr>
            <a:xfrm>
              <a:off x="9502" y="5130"/>
              <a:ext cx="4200" cy="24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27"/>
            <p:cNvSpPr/>
            <p:nvPr/>
          </p:nvSpPr>
          <p:spPr>
            <a:xfrm rot="119674">
              <a:off x="11057" y="5584"/>
              <a:ext cx="653" cy="674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9525">
                    <a:solidFill>
                      <a:srgbClr val="00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000000"/>
                  </a:solidFill>
                  <a:latin typeface="Arial Black"/>
                </a:rPr>
                <a:t>ca </a:t>
              </a:r>
            </a:p>
          </p:txBody>
        </p:sp>
        <p:sp>
          <p:nvSpPr>
            <p:cNvPr id="402" name="Google Shape;402;p27"/>
            <p:cNvSpPr/>
            <p:nvPr/>
          </p:nvSpPr>
          <p:spPr>
            <a:xfrm rot="-354897">
              <a:off x="9804" y="5419"/>
              <a:ext cx="1158" cy="1064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9525">
                    <a:solidFill>
                      <a:srgbClr val="00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000000"/>
                  </a:solidFill>
                  <a:latin typeface="Arial Black"/>
                </a:rPr>
                <a:t>Cup </a:t>
              </a:r>
            </a:p>
          </p:txBody>
        </p:sp>
        <p:sp>
          <p:nvSpPr>
            <p:cNvPr id="403" name="Google Shape;403;p27"/>
            <p:cNvSpPr/>
            <p:nvPr/>
          </p:nvSpPr>
          <p:spPr>
            <a:xfrm rot="178888">
              <a:off x="11874" y="5381"/>
              <a:ext cx="626" cy="999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9525">
                    <a:solidFill>
                      <a:srgbClr val="00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000000"/>
                  </a:solidFill>
                  <a:latin typeface="Arial Black"/>
                </a:rPr>
                <a:t>ke </a:t>
              </a:r>
            </a:p>
          </p:txBody>
        </p:sp>
        <p:sp>
          <p:nvSpPr>
            <p:cNvPr id="404" name="Google Shape;404;p27"/>
            <p:cNvSpPr/>
            <p:nvPr/>
          </p:nvSpPr>
          <p:spPr>
            <a:xfrm flipH="1" rot="538358">
              <a:off x="12601" y="5779"/>
              <a:ext cx="360" cy="546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9525">
                    <a:solidFill>
                      <a:srgbClr val="00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000000"/>
                  </a:solidFill>
                  <a:latin typeface="Arial Black"/>
                </a:rPr>
                <a:t>s </a:t>
              </a:r>
            </a:p>
          </p:txBody>
        </p:sp>
        <p:sp>
          <p:nvSpPr>
            <p:cNvPr id="405" name="Google Shape;405;p27"/>
            <p:cNvSpPr/>
            <p:nvPr/>
          </p:nvSpPr>
          <p:spPr>
            <a:xfrm rot="57772">
              <a:off x="9627" y="6757"/>
              <a:ext cx="375" cy="7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9525">
                    <a:solidFill>
                      <a:srgbClr val="FF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FF0000"/>
                  </a:solidFill>
                  <a:latin typeface="Arial Black"/>
                </a:rPr>
                <a:t>$ </a:t>
              </a:r>
            </a:p>
          </p:txBody>
        </p:sp>
        <p:sp>
          <p:nvSpPr>
            <p:cNvPr id="406" name="Google Shape;406;p27"/>
            <p:cNvSpPr/>
            <p:nvPr/>
          </p:nvSpPr>
          <p:spPr>
            <a:xfrm rot="59266">
              <a:off x="10753" y="6764"/>
              <a:ext cx="749" cy="71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9525">
                    <a:solidFill>
                      <a:srgbClr val="FF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FF0000"/>
                  </a:solidFill>
                  <a:latin typeface="Arial Black"/>
                </a:rPr>
                <a:t>00 </a:t>
              </a:r>
            </a:p>
          </p:txBody>
        </p:sp>
        <p:sp>
          <p:nvSpPr>
            <p:cNvPr id="407" name="Google Shape;407;p27"/>
            <p:cNvSpPr/>
            <p:nvPr/>
          </p:nvSpPr>
          <p:spPr>
            <a:xfrm rot="-421484">
              <a:off x="10127" y="6752"/>
              <a:ext cx="499" cy="7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9525">
                    <a:solidFill>
                      <a:srgbClr val="FF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FF0000"/>
                  </a:solidFill>
                  <a:latin typeface="Arial Black"/>
                </a:rPr>
                <a:t>4. </a:t>
              </a:r>
            </a:p>
          </p:txBody>
        </p:sp>
        <p:sp>
          <p:nvSpPr>
            <p:cNvPr id="408" name="Google Shape;408;p27"/>
            <p:cNvSpPr/>
            <p:nvPr/>
          </p:nvSpPr>
          <p:spPr>
            <a:xfrm rot="567739">
              <a:off x="10251" y="5005"/>
              <a:ext cx="126" cy="434"/>
            </a:xfrm>
            <a:custGeom>
              <a:rect b="b" l="l" r="r" t="t"/>
              <a:pathLst>
                <a:path extrusionOk="0" h="5708" w="4140">
                  <a:moveTo>
                    <a:pt x="0" y="362"/>
                  </a:moveTo>
                  <a:lnTo>
                    <a:pt x="0" y="5322"/>
                  </a:lnTo>
                  <a:lnTo>
                    <a:pt x="347" y="5708"/>
                  </a:lnTo>
                  <a:cubicBezTo>
                    <a:pt x="361" y="5600"/>
                    <a:pt x="560" y="5371"/>
                    <a:pt x="619" y="5356"/>
                  </a:cubicBezTo>
                  <a:lnTo>
                    <a:pt x="827" y="5708"/>
                  </a:lnTo>
                  <a:lnTo>
                    <a:pt x="1099" y="5356"/>
                  </a:lnTo>
                  <a:lnTo>
                    <a:pt x="1275" y="5676"/>
                  </a:lnTo>
                  <a:lnTo>
                    <a:pt x="1467" y="5340"/>
                  </a:lnTo>
                  <a:lnTo>
                    <a:pt x="1675" y="5644"/>
                  </a:lnTo>
                  <a:lnTo>
                    <a:pt x="1899" y="5356"/>
                  </a:lnTo>
                  <a:lnTo>
                    <a:pt x="1995" y="5660"/>
                  </a:lnTo>
                  <a:lnTo>
                    <a:pt x="2331" y="5308"/>
                  </a:lnTo>
                  <a:lnTo>
                    <a:pt x="2491" y="5612"/>
                  </a:lnTo>
                  <a:lnTo>
                    <a:pt x="2747" y="5308"/>
                  </a:lnTo>
                  <a:lnTo>
                    <a:pt x="2939" y="5580"/>
                  </a:lnTo>
                  <a:lnTo>
                    <a:pt x="3211" y="5308"/>
                  </a:lnTo>
                  <a:lnTo>
                    <a:pt x="3387" y="5596"/>
                  </a:lnTo>
                  <a:lnTo>
                    <a:pt x="3627" y="5292"/>
                  </a:lnTo>
                  <a:lnTo>
                    <a:pt x="3851" y="5596"/>
                  </a:lnTo>
                  <a:lnTo>
                    <a:pt x="4140" y="5322"/>
                  </a:lnTo>
                  <a:lnTo>
                    <a:pt x="4140" y="52"/>
                  </a:lnTo>
                  <a:lnTo>
                    <a:pt x="3947" y="304"/>
                  </a:lnTo>
                  <a:lnTo>
                    <a:pt x="3835" y="32"/>
                  </a:lnTo>
                  <a:lnTo>
                    <a:pt x="3595" y="256"/>
                  </a:lnTo>
                  <a:lnTo>
                    <a:pt x="3499" y="0"/>
                  </a:lnTo>
                  <a:lnTo>
                    <a:pt x="3291" y="304"/>
                  </a:lnTo>
                  <a:lnTo>
                    <a:pt x="3083" y="0"/>
                  </a:lnTo>
                  <a:lnTo>
                    <a:pt x="2827" y="320"/>
                  </a:lnTo>
                  <a:lnTo>
                    <a:pt x="2699" y="48"/>
                  </a:lnTo>
                  <a:lnTo>
                    <a:pt x="2491" y="256"/>
                  </a:lnTo>
                  <a:lnTo>
                    <a:pt x="2347" y="16"/>
                  </a:lnTo>
                  <a:lnTo>
                    <a:pt x="2059" y="288"/>
                  </a:lnTo>
                  <a:lnTo>
                    <a:pt x="1915" y="32"/>
                  </a:lnTo>
                  <a:lnTo>
                    <a:pt x="1675" y="336"/>
                  </a:lnTo>
                  <a:lnTo>
                    <a:pt x="1467" y="32"/>
                  </a:lnTo>
                  <a:lnTo>
                    <a:pt x="1243" y="352"/>
                  </a:lnTo>
                  <a:lnTo>
                    <a:pt x="1019" y="32"/>
                  </a:lnTo>
                  <a:lnTo>
                    <a:pt x="763" y="336"/>
                  </a:lnTo>
                  <a:lnTo>
                    <a:pt x="619" y="48"/>
                  </a:lnTo>
                  <a:lnTo>
                    <a:pt x="379" y="352"/>
                  </a:lnTo>
                  <a:lnTo>
                    <a:pt x="171" y="32"/>
                  </a:lnTo>
                  <a:lnTo>
                    <a:pt x="0" y="362"/>
                  </a:lnTo>
                  <a:close/>
                </a:path>
              </a:pathLst>
            </a:custGeom>
            <a:solidFill>
              <a:srgbClr val="FFBD6E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27"/>
            <p:cNvSpPr/>
            <p:nvPr/>
          </p:nvSpPr>
          <p:spPr>
            <a:xfrm rot="-842175">
              <a:off x="11501" y="5018"/>
              <a:ext cx="128" cy="429"/>
            </a:xfrm>
            <a:custGeom>
              <a:rect b="b" l="l" r="r" t="t"/>
              <a:pathLst>
                <a:path extrusionOk="0" h="5708" w="4140">
                  <a:moveTo>
                    <a:pt x="0" y="362"/>
                  </a:moveTo>
                  <a:lnTo>
                    <a:pt x="0" y="5322"/>
                  </a:lnTo>
                  <a:lnTo>
                    <a:pt x="347" y="5708"/>
                  </a:lnTo>
                  <a:cubicBezTo>
                    <a:pt x="361" y="5600"/>
                    <a:pt x="560" y="5371"/>
                    <a:pt x="619" y="5356"/>
                  </a:cubicBezTo>
                  <a:lnTo>
                    <a:pt x="827" y="5708"/>
                  </a:lnTo>
                  <a:lnTo>
                    <a:pt x="1099" y="5356"/>
                  </a:lnTo>
                  <a:lnTo>
                    <a:pt x="1275" y="5676"/>
                  </a:lnTo>
                  <a:lnTo>
                    <a:pt x="1467" y="5340"/>
                  </a:lnTo>
                  <a:lnTo>
                    <a:pt x="1675" y="5644"/>
                  </a:lnTo>
                  <a:lnTo>
                    <a:pt x="1899" y="5356"/>
                  </a:lnTo>
                  <a:lnTo>
                    <a:pt x="1995" y="5660"/>
                  </a:lnTo>
                  <a:lnTo>
                    <a:pt x="2331" y="5308"/>
                  </a:lnTo>
                  <a:lnTo>
                    <a:pt x="2491" y="5612"/>
                  </a:lnTo>
                  <a:lnTo>
                    <a:pt x="2747" y="5308"/>
                  </a:lnTo>
                  <a:lnTo>
                    <a:pt x="2939" y="5580"/>
                  </a:lnTo>
                  <a:lnTo>
                    <a:pt x="3211" y="5308"/>
                  </a:lnTo>
                  <a:lnTo>
                    <a:pt x="3387" y="5596"/>
                  </a:lnTo>
                  <a:lnTo>
                    <a:pt x="3627" y="5292"/>
                  </a:lnTo>
                  <a:lnTo>
                    <a:pt x="3851" y="5596"/>
                  </a:lnTo>
                  <a:lnTo>
                    <a:pt x="4140" y="5322"/>
                  </a:lnTo>
                  <a:lnTo>
                    <a:pt x="4140" y="52"/>
                  </a:lnTo>
                  <a:lnTo>
                    <a:pt x="3947" y="304"/>
                  </a:lnTo>
                  <a:lnTo>
                    <a:pt x="3835" y="32"/>
                  </a:lnTo>
                  <a:lnTo>
                    <a:pt x="3595" y="256"/>
                  </a:lnTo>
                  <a:lnTo>
                    <a:pt x="3499" y="0"/>
                  </a:lnTo>
                  <a:lnTo>
                    <a:pt x="3291" y="304"/>
                  </a:lnTo>
                  <a:lnTo>
                    <a:pt x="3083" y="0"/>
                  </a:lnTo>
                  <a:lnTo>
                    <a:pt x="2827" y="320"/>
                  </a:lnTo>
                  <a:lnTo>
                    <a:pt x="2699" y="48"/>
                  </a:lnTo>
                  <a:lnTo>
                    <a:pt x="2491" y="256"/>
                  </a:lnTo>
                  <a:lnTo>
                    <a:pt x="2347" y="16"/>
                  </a:lnTo>
                  <a:lnTo>
                    <a:pt x="2059" y="288"/>
                  </a:lnTo>
                  <a:lnTo>
                    <a:pt x="1915" y="32"/>
                  </a:lnTo>
                  <a:lnTo>
                    <a:pt x="1675" y="336"/>
                  </a:lnTo>
                  <a:lnTo>
                    <a:pt x="1467" y="32"/>
                  </a:lnTo>
                  <a:lnTo>
                    <a:pt x="1243" y="352"/>
                  </a:lnTo>
                  <a:lnTo>
                    <a:pt x="1019" y="32"/>
                  </a:lnTo>
                  <a:lnTo>
                    <a:pt x="763" y="336"/>
                  </a:lnTo>
                  <a:lnTo>
                    <a:pt x="619" y="48"/>
                  </a:lnTo>
                  <a:lnTo>
                    <a:pt x="379" y="352"/>
                  </a:lnTo>
                  <a:lnTo>
                    <a:pt x="171" y="32"/>
                  </a:lnTo>
                  <a:lnTo>
                    <a:pt x="0" y="362"/>
                  </a:lnTo>
                  <a:close/>
                </a:path>
              </a:pathLst>
            </a:custGeom>
            <a:solidFill>
              <a:srgbClr val="FFBD6E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27"/>
            <p:cNvSpPr/>
            <p:nvPr/>
          </p:nvSpPr>
          <p:spPr>
            <a:xfrm rot="-567739">
              <a:off x="12878" y="5029"/>
              <a:ext cx="126" cy="434"/>
            </a:xfrm>
            <a:custGeom>
              <a:rect b="b" l="l" r="r" t="t"/>
              <a:pathLst>
                <a:path extrusionOk="0" h="5708" w="4140">
                  <a:moveTo>
                    <a:pt x="0" y="362"/>
                  </a:moveTo>
                  <a:lnTo>
                    <a:pt x="0" y="5322"/>
                  </a:lnTo>
                  <a:lnTo>
                    <a:pt x="347" y="5708"/>
                  </a:lnTo>
                  <a:cubicBezTo>
                    <a:pt x="361" y="5600"/>
                    <a:pt x="560" y="5371"/>
                    <a:pt x="619" y="5356"/>
                  </a:cubicBezTo>
                  <a:lnTo>
                    <a:pt x="827" y="5708"/>
                  </a:lnTo>
                  <a:lnTo>
                    <a:pt x="1099" y="5356"/>
                  </a:lnTo>
                  <a:lnTo>
                    <a:pt x="1275" y="5676"/>
                  </a:lnTo>
                  <a:lnTo>
                    <a:pt x="1467" y="5340"/>
                  </a:lnTo>
                  <a:lnTo>
                    <a:pt x="1675" y="5644"/>
                  </a:lnTo>
                  <a:lnTo>
                    <a:pt x="1899" y="5356"/>
                  </a:lnTo>
                  <a:lnTo>
                    <a:pt x="1995" y="5660"/>
                  </a:lnTo>
                  <a:lnTo>
                    <a:pt x="2331" y="5308"/>
                  </a:lnTo>
                  <a:lnTo>
                    <a:pt x="2491" y="5612"/>
                  </a:lnTo>
                  <a:lnTo>
                    <a:pt x="2747" y="5308"/>
                  </a:lnTo>
                  <a:lnTo>
                    <a:pt x="2939" y="5580"/>
                  </a:lnTo>
                  <a:lnTo>
                    <a:pt x="3211" y="5308"/>
                  </a:lnTo>
                  <a:lnTo>
                    <a:pt x="3387" y="5596"/>
                  </a:lnTo>
                  <a:lnTo>
                    <a:pt x="3627" y="5292"/>
                  </a:lnTo>
                  <a:lnTo>
                    <a:pt x="3851" y="5596"/>
                  </a:lnTo>
                  <a:lnTo>
                    <a:pt x="4140" y="5322"/>
                  </a:lnTo>
                  <a:lnTo>
                    <a:pt x="4140" y="52"/>
                  </a:lnTo>
                  <a:lnTo>
                    <a:pt x="3947" y="304"/>
                  </a:lnTo>
                  <a:lnTo>
                    <a:pt x="3835" y="32"/>
                  </a:lnTo>
                  <a:lnTo>
                    <a:pt x="3595" y="256"/>
                  </a:lnTo>
                  <a:lnTo>
                    <a:pt x="3499" y="0"/>
                  </a:lnTo>
                  <a:lnTo>
                    <a:pt x="3291" y="304"/>
                  </a:lnTo>
                  <a:lnTo>
                    <a:pt x="3083" y="0"/>
                  </a:lnTo>
                  <a:lnTo>
                    <a:pt x="2827" y="320"/>
                  </a:lnTo>
                  <a:lnTo>
                    <a:pt x="2699" y="48"/>
                  </a:lnTo>
                  <a:lnTo>
                    <a:pt x="2491" y="256"/>
                  </a:lnTo>
                  <a:lnTo>
                    <a:pt x="2347" y="16"/>
                  </a:lnTo>
                  <a:lnTo>
                    <a:pt x="2059" y="288"/>
                  </a:lnTo>
                  <a:lnTo>
                    <a:pt x="1915" y="32"/>
                  </a:lnTo>
                  <a:lnTo>
                    <a:pt x="1675" y="336"/>
                  </a:lnTo>
                  <a:lnTo>
                    <a:pt x="1467" y="32"/>
                  </a:lnTo>
                  <a:lnTo>
                    <a:pt x="1243" y="352"/>
                  </a:lnTo>
                  <a:lnTo>
                    <a:pt x="1019" y="32"/>
                  </a:lnTo>
                  <a:lnTo>
                    <a:pt x="763" y="336"/>
                  </a:lnTo>
                  <a:lnTo>
                    <a:pt x="619" y="48"/>
                  </a:lnTo>
                  <a:lnTo>
                    <a:pt x="379" y="352"/>
                  </a:lnTo>
                  <a:lnTo>
                    <a:pt x="171" y="32"/>
                  </a:lnTo>
                  <a:lnTo>
                    <a:pt x="0" y="362"/>
                  </a:lnTo>
                  <a:close/>
                </a:path>
              </a:pathLst>
            </a:custGeom>
            <a:solidFill>
              <a:srgbClr val="FFBD6E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411" name="Google Shape;411;p27"/>
            <p:cNvCxnSpPr/>
            <p:nvPr/>
          </p:nvCxnSpPr>
          <p:spPr>
            <a:xfrm>
              <a:off x="9752" y="6506"/>
              <a:ext cx="1800" cy="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412" name="Google Shape;412;p27"/>
            <p:cNvCxnSpPr/>
            <p:nvPr/>
          </p:nvCxnSpPr>
          <p:spPr>
            <a:xfrm flipH="1" rot="-10232261">
              <a:off x="9553" y="6755"/>
              <a:ext cx="1825" cy="90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413" name="Google Shape;413;p27"/>
            <p:cNvSpPr/>
            <p:nvPr/>
          </p:nvSpPr>
          <p:spPr>
            <a:xfrm rot="57772">
              <a:off x="11754" y="6791"/>
              <a:ext cx="375" cy="7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9525">
                    <a:solidFill>
                      <a:srgbClr val="FF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FF0000"/>
                  </a:solidFill>
                  <a:latin typeface="Arial Black"/>
                </a:rPr>
                <a:t>$ </a:t>
              </a:r>
            </a:p>
          </p:txBody>
        </p:sp>
        <p:sp>
          <p:nvSpPr>
            <p:cNvPr id="414" name="Google Shape;414;p27"/>
            <p:cNvSpPr/>
            <p:nvPr/>
          </p:nvSpPr>
          <p:spPr>
            <a:xfrm rot="59266">
              <a:off x="12879" y="6798"/>
              <a:ext cx="749" cy="71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9525">
                    <a:solidFill>
                      <a:srgbClr val="FF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FF0000"/>
                  </a:solidFill>
                  <a:latin typeface="Arial Black"/>
                </a:rPr>
                <a:t>00 </a:t>
              </a:r>
            </a:p>
          </p:txBody>
        </p:sp>
        <p:sp>
          <p:nvSpPr>
            <p:cNvPr id="415" name="Google Shape;415;p27"/>
            <p:cNvSpPr/>
            <p:nvPr/>
          </p:nvSpPr>
          <p:spPr>
            <a:xfrm rot="-421484">
              <a:off x="12254" y="6757"/>
              <a:ext cx="499" cy="708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9525">
                    <a:solidFill>
                      <a:srgbClr val="FF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FF0000"/>
                  </a:solidFill>
                  <a:latin typeface="Arial Black"/>
                </a:rPr>
                <a:t>2. </a:t>
              </a:r>
            </a:p>
          </p:txBody>
        </p:sp>
        <p:grpSp>
          <p:nvGrpSpPr>
            <p:cNvPr id="416" name="Google Shape;416;p27"/>
            <p:cNvGrpSpPr/>
            <p:nvPr/>
          </p:nvGrpSpPr>
          <p:grpSpPr>
            <a:xfrm>
              <a:off x="13941" y="3645"/>
              <a:ext cx="1440" cy="1355"/>
              <a:chOff x="3274" y="1456"/>
              <a:chExt cx="10127" cy="9528"/>
            </a:xfrm>
          </p:grpSpPr>
          <p:grpSp>
            <p:nvGrpSpPr>
              <p:cNvPr id="417" name="Google Shape;417;p27"/>
              <p:cNvGrpSpPr/>
              <p:nvPr/>
            </p:nvGrpSpPr>
            <p:grpSpPr>
              <a:xfrm>
                <a:off x="3274" y="1456"/>
                <a:ext cx="10127" cy="9528"/>
                <a:chOff x="3165" y="1624"/>
                <a:chExt cx="10127" cy="9528"/>
              </a:xfrm>
            </p:grpSpPr>
            <p:sp>
              <p:nvSpPr>
                <p:cNvPr id="418" name="Google Shape;418;p27"/>
                <p:cNvSpPr/>
                <p:nvPr/>
              </p:nvSpPr>
              <p:spPr>
                <a:xfrm>
                  <a:off x="4141" y="6912"/>
                  <a:ext cx="8124" cy="4240"/>
                </a:xfrm>
                <a:custGeom>
                  <a:rect b="b" l="l" r="r" t="t"/>
                  <a:pathLst>
                    <a:path extrusionOk="0" h="4240" w="8124">
                      <a:moveTo>
                        <a:pt x="419" y="3168"/>
                      </a:moveTo>
                      <a:cubicBezTo>
                        <a:pt x="528" y="3850"/>
                        <a:pt x="611" y="4096"/>
                        <a:pt x="1155" y="4144"/>
                      </a:cubicBezTo>
                      <a:cubicBezTo>
                        <a:pt x="1699" y="4192"/>
                        <a:pt x="2531" y="4208"/>
                        <a:pt x="3235" y="4224"/>
                      </a:cubicBezTo>
                      <a:cubicBezTo>
                        <a:pt x="3939" y="4240"/>
                        <a:pt x="4595" y="4240"/>
                        <a:pt x="5315" y="4208"/>
                      </a:cubicBezTo>
                      <a:cubicBezTo>
                        <a:pt x="6035" y="4176"/>
                        <a:pt x="6147" y="4224"/>
                        <a:pt x="6707" y="4160"/>
                      </a:cubicBezTo>
                      <a:cubicBezTo>
                        <a:pt x="7267" y="4096"/>
                        <a:pt x="7207" y="3802"/>
                        <a:pt x="7372" y="3147"/>
                      </a:cubicBezTo>
                      <a:cubicBezTo>
                        <a:pt x="7577" y="2454"/>
                        <a:pt x="8124" y="474"/>
                        <a:pt x="7939" y="0"/>
                      </a:cubicBezTo>
                      <a:cubicBezTo>
                        <a:pt x="7475" y="112"/>
                        <a:pt x="6899" y="235"/>
                        <a:pt x="6259" y="304"/>
                      </a:cubicBezTo>
                      <a:cubicBezTo>
                        <a:pt x="5619" y="373"/>
                        <a:pt x="4798" y="424"/>
                        <a:pt x="4099" y="416"/>
                      </a:cubicBezTo>
                      <a:cubicBezTo>
                        <a:pt x="3400" y="408"/>
                        <a:pt x="2704" y="320"/>
                        <a:pt x="2067" y="256"/>
                      </a:cubicBezTo>
                      <a:cubicBezTo>
                        <a:pt x="1430" y="192"/>
                        <a:pt x="706" y="124"/>
                        <a:pt x="275" y="32"/>
                      </a:cubicBezTo>
                      <a:cubicBezTo>
                        <a:pt x="0" y="517"/>
                        <a:pt x="389" y="2515"/>
                        <a:pt x="419" y="3168"/>
                      </a:cubicBezTo>
                      <a:close/>
                    </a:path>
                  </a:pathLst>
                </a:custGeom>
                <a:solidFill>
                  <a:srgbClr val="9933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19" name="Google Shape;419;p27"/>
                <p:cNvSpPr/>
                <p:nvPr/>
              </p:nvSpPr>
              <p:spPr>
                <a:xfrm>
                  <a:off x="3501" y="5584"/>
                  <a:ext cx="9300" cy="2100"/>
                </a:xfrm>
                <a:prstGeom prst="ellipse">
                  <a:avLst/>
                </a:prstGeom>
                <a:solidFill>
                  <a:srgbClr val="F2994D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0" name="Google Shape;420;p27"/>
                <p:cNvSpPr/>
                <p:nvPr/>
              </p:nvSpPr>
              <p:spPr>
                <a:xfrm>
                  <a:off x="3165" y="2528"/>
                  <a:ext cx="10127" cy="4706"/>
                </a:xfrm>
                <a:custGeom>
                  <a:rect b="b" l="l" r="r" t="t"/>
                  <a:pathLst>
                    <a:path extrusionOk="0" h="4706" w="10127">
                      <a:moveTo>
                        <a:pt x="1416" y="4316"/>
                      </a:moveTo>
                      <a:cubicBezTo>
                        <a:pt x="1806" y="4376"/>
                        <a:pt x="2526" y="4286"/>
                        <a:pt x="3036" y="4316"/>
                      </a:cubicBezTo>
                      <a:cubicBezTo>
                        <a:pt x="3546" y="4346"/>
                        <a:pt x="4026" y="4496"/>
                        <a:pt x="4476" y="4496"/>
                      </a:cubicBezTo>
                      <a:cubicBezTo>
                        <a:pt x="4926" y="4496"/>
                        <a:pt x="5286" y="4286"/>
                        <a:pt x="5736" y="4316"/>
                      </a:cubicBezTo>
                      <a:cubicBezTo>
                        <a:pt x="6186" y="4346"/>
                        <a:pt x="6756" y="4706"/>
                        <a:pt x="7176" y="4676"/>
                      </a:cubicBezTo>
                      <a:cubicBezTo>
                        <a:pt x="7596" y="4646"/>
                        <a:pt x="7806" y="4196"/>
                        <a:pt x="8256" y="4136"/>
                      </a:cubicBezTo>
                      <a:cubicBezTo>
                        <a:pt x="8706" y="4076"/>
                        <a:pt x="9625" y="4456"/>
                        <a:pt x="9876" y="4316"/>
                      </a:cubicBezTo>
                      <a:cubicBezTo>
                        <a:pt x="10127" y="4176"/>
                        <a:pt x="9888" y="3509"/>
                        <a:pt x="9763" y="3296"/>
                      </a:cubicBezTo>
                      <a:cubicBezTo>
                        <a:pt x="9638" y="3083"/>
                        <a:pt x="9395" y="2864"/>
                        <a:pt x="9123" y="3040"/>
                      </a:cubicBezTo>
                      <a:cubicBezTo>
                        <a:pt x="9283" y="2816"/>
                        <a:pt x="9326" y="2848"/>
                        <a:pt x="9219" y="2672"/>
                      </a:cubicBezTo>
                      <a:cubicBezTo>
                        <a:pt x="9112" y="2496"/>
                        <a:pt x="8691" y="2115"/>
                        <a:pt x="8483" y="1984"/>
                      </a:cubicBezTo>
                      <a:cubicBezTo>
                        <a:pt x="8275" y="1853"/>
                        <a:pt x="8371" y="1584"/>
                        <a:pt x="7971" y="1888"/>
                      </a:cubicBezTo>
                      <a:cubicBezTo>
                        <a:pt x="8227" y="1600"/>
                        <a:pt x="8022" y="1637"/>
                        <a:pt x="7891" y="1488"/>
                      </a:cubicBezTo>
                      <a:cubicBezTo>
                        <a:pt x="7760" y="1339"/>
                        <a:pt x="7416" y="1085"/>
                        <a:pt x="7187" y="992"/>
                      </a:cubicBezTo>
                      <a:cubicBezTo>
                        <a:pt x="6958" y="899"/>
                        <a:pt x="6739" y="720"/>
                        <a:pt x="6515" y="928"/>
                      </a:cubicBezTo>
                      <a:cubicBezTo>
                        <a:pt x="6579" y="640"/>
                        <a:pt x="6403" y="547"/>
                        <a:pt x="6243" y="432"/>
                      </a:cubicBezTo>
                      <a:cubicBezTo>
                        <a:pt x="6083" y="317"/>
                        <a:pt x="5755" y="197"/>
                        <a:pt x="5555" y="240"/>
                      </a:cubicBezTo>
                      <a:cubicBezTo>
                        <a:pt x="5355" y="283"/>
                        <a:pt x="5251" y="176"/>
                        <a:pt x="5043" y="688"/>
                      </a:cubicBezTo>
                      <a:cubicBezTo>
                        <a:pt x="4963" y="0"/>
                        <a:pt x="4488" y="296"/>
                        <a:pt x="4259" y="256"/>
                      </a:cubicBezTo>
                      <a:cubicBezTo>
                        <a:pt x="4030" y="216"/>
                        <a:pt x="3835" y="320"/>
                        <a:pt x="3667" y="448"/>
                      </a:cubicBezTo>
                      <a:cubicBezTo>
                        <a:pt x="3499" y="576"/>
                        <a:pt x="3139" y="496"/>
                        <a:pt x="3251" y="1024"/>
                      </a:cubicBezTo>
                      <a:cubicBezTo>
                        <a:pt x="2963" y="640"/>
                        <a:pt x="2832" y="944"/>
                        <a:pt x="2627" y="1040"/>
                      </a:cubicBezTo>
                      <a:cubicBezTo>
                        <a:pt x="2403" y="1107"/>
                        <a:pt x="2056" y="1264"/>
                        <a:pt x="1907" y="1424"/>
                      </a:cubicBezTo>
                      <a:cubicBezTo>
                        <a:pt x="1758" y="1584"/>
                        <a:pt x="1635" y="1680"/>
                        <a:pt x="1731" y="2000"/>
                      </a:cubicBezTo>
                      <a:cubicBezTo>
                        <a:pt x="1395" y="1744"/>
                        <a:pt x="1467" y="2024"/>
                        <a:pt x="1315" y="2160"/>
                      </a:cubicBezTo>
                      <a:cubicBezTo>
                        <a:pt x="1163" y="2296"/>
                        <a:pt x="894" y="2653"/>
                        <a:pt x="819" y="2816"/>
                      </a:cubicBezTo>
                      <a:cubicBezTo>
                        <a:pt x="744" y="2979"/>
                        <a:pt x="691" y="2864"/>
                        <a:pt x="867" y="3136"/>
                      </a:cubicBezTo>
                      <a:cubicBezTo>
                        <a:pt x="499" y="3008"/>
                        <a:pt x="560" y="3085"/>
                        <a:pt x="419" y="3232"/>
                      </a:cubicBezTo>
                      <a:cubicBezTo>
                        <a:pt x="278" y="3379"/>
                        <a:pt x="0" y="3869"/>
                        <a:pt x="19" y="4016"/>
                      </a:cubicBezTo>
                      <a:cubicBezTo>
                        <a:pt x="38" y="4163"/>
                        <a:pt x="298" y="4062"/>
                        <a:pt x="531" y="4112"/>
                      </a:cubicBezTo>
                      <a:cubicBezTo>
                        <a:pt x="764" y="4162"/>
                        <a:pt x="1232" y="4274"/>
                        <a:pt x="1416" y="4316"/>
                      </a:cubicBezTo>
                      <a:close/>
                    </a:path>
                  </a:pathLst>
                </a:custGeom>
                <a:solidFill>
                  <a:srgbClr val="FF6B76"/>
                </a:solidFill>
                <a:ln cap="flat" cmpd="sng" w="38100">
                  <a:solidFill>
                    <a:srgbClr val="ED005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1" name="Google Shape;421;p27"/>
                <p:cNvSpPr/>
                <p:nvPr/>
              </p:nvSpPr>
              <p:spPr>
                <a:xfrm rot="-1106097">
                  <a:off x="4728" y="5718"/>
                  <a:ext cx="949" cy="3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2" name="Google Shape;422;p27"/>
                <p:cNvSpPr/>
                <p:nvPr/>
              </p:nvSpPr>
              <p:spPr>
                <a:xfrm rot="2700000">
                  <a:off x="9486" y="5431"/>
                  <a:ext cx="849" cy="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3" name="Google Shape;423;p27"/>
                <p:cNvSpPr/>
                <p:nvPr/>
              </p:nvSpPr>
              <p:spPr>
                <a:xfrm rot="-2700000">
                  <a:off x="8529" y="3705"/>
                  <a:ext cx="849" cy="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CC99FF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4" name="Google Shape;424;p27"/>
                <p:cNvSpPr/>
                <p:nvPr/>
              </p:nvSpPr>
              <p:spPr>
                <a:xfrm rot="-8100000">
                  <a:off x="6728" y="6471"/>
                  <a:ext cx="849" cy="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CC99FF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5" name="Google Shape;425;p27"/>
                <p:cNvSpPr/>
                <p:nvPr/>
              </p:nvSpPr>
              <p:spPr>
                <a:xfrm rot="-4293903">
                  <a:off x="7360" y="4589"/>
                  <a:ext cx="949" cy="3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6" name="Google Shape;426;p27"/>
                <p:cNvSpPr/>
                <p:nvPr/>
              </p:nvSpPr>
              <p:spPr>
                <a:xfrm>
                  <a:off x="8558" y="6062"/>
                  <a:ext cx="900" cy="3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7" name="Google Shape;427;p27"/>
                <p:cNvSpPr/>
                <p:nvPr/>
              </p:nvSpPr>
              <p:spPr>
                <a:xfrm rot="4293903">
                  <a:off x="5544" y="4625"/>
                  <a:ext cx="949" cy="3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8" name="Google Shape;428;p27"/>
                <p:cNvSpPr/>
                <p:nvPr/>
              </p:nvSpPr>
              <p:spPr>
                <a:xfrm rot="1106097">
                  <a:off x="11090" y="5412"/>
                  <a:ext cx="949" cy="3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29" name="Google Shape;429;p27"/>
                <p:cNvSpPr/>
                <p:nvPr/>
              </p:nvSpPr>
              <p:spPr>
                <a:xfrm>
                  <a:off x="4893" y="4488"/>
                  <a:ext cx="1080" cy="720"/>
                </a:xfrm>
                <a:custGeom>
                  <a:rect b="b" l="l" r="r" t="t"/>
                  <a:pathLst>
                    <a:path extrusionOk="0" h="720" w="1080">
                      <a:moveTo>
                        <a:pt x="0" y="0"/>
                      </a:moveTo>
                      <a:cubicBezTo>
                        <a:pt x="0" y="120"/>
                        <a:pt x="0" y="240"/>
                        <a:pt x="180" y="360"/>
                      </a:cubicBezTo>
                      <a:cubicBezTo>
                        <a:pt x="360" y="480"/>
                        <a:pt x="720" y="600"/>
                        <a:pt x="1080" y="720"/>
                      </a:cubicBezTo>
                    </a:path>
                  </a:pathLst>
                </a:custGeom>
                <a:noFill/>
                <a:ln cap="flat" cmpd="sng" w="38100">
                  <a:solidFill>
                    <a:srgbClr val="ED005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0" name="Google Shape;430;p27"/>
                <p:cNvSpPr/>
                <p:nvPr/>
              </p:nvSpPr>
              <p:spPr>
                <a:xfrm>
                  <a:off x="4032" y="5648"/>
                  <a:ext cx="1056" cy="528"/>
                </a:xfrm>
                <a:custGeom>
                  <a:rect b="b" l="l" r="r" t="t"/>
                  <a:pathLst>
                    <a:path extrusionOk="0" h="528" w="1056">
                      <a:moveTo>
                        <a:pt x="0" y="0"/>
                      </a:moveTo>
                      <a:cubicBezTo>
                        <a:pt x="35" y="61"/>
                        <a:pt x="16" y="280"/>
                        <a:pt x="192" y="368"/>
                      </a:cubicBezTo>
                      <a:cubicBezTo>
                        <a:pt x="368" y="456"/>
                        <a:pt x="876" y="495"/>
                        <a:pt x="1056" y="528"/>
                      </a:cubicBezTo>
                    </a:path>
                  </a:pathLst>
                </a:custGeom>
                <a:noFill/>
                <a:ln cap="flat" cmpd="sng" w="38100">
                  <a:solidFill>
                    <a:srgbClr val="ED005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1" name="Google Shape;431;p27"/>
                <p:cNvSpPr/>
                <p:nvPr/>
              </p:nvSpPr>
              <p:spPr>
                <a:xfrm>
                  <a:off x="9504" y="4352"/>
                  <a:ext cx="1696" cy="496"/>
                </a:xfrm>
                <a:custGeom>
                  <a:rect b="b" l="l" r="r" t="t"/>
                  <a:pathLst>
                    <a:path extrusionOk="0" h="496" w="1696">
                      <a:moveTo>
                        <a:pt x="1696" y="0"/>
                      </a:moveTo>
                      <a:cubicBezTo>
                        <a:pt x="1637" y="53"/>
                        <a:pt x="1611" y="253"/>
                        <a:pt x="1328" y="336"/>
                      </a:cubicBezTo>
                      <a:cubicBezTo>
                        <a:pt x="1045" y="419"/>
                        <a:pt x="277" y="463"/>
                        <a:pt x="0" y="496"/>
                      </a:cubicBezTo>
                    </a:path>
                  </a:pathLst>
                </a:custGeom>
                <a:noFill/>
                <a:ln cap="flat" cmpd="sng" w="38100">
                  <a:solidFill>
                    <a:srgbClr val="ED005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2" name="Google Shape;432;p27"/>
                <p:cNvSpPr/>
                <p:nvPr/>
              </p:nvSpPr>
              <p:spPr>
                <a:xfrm>
                  <a:off x="11072" y="5568"/>
                  <a:ext cx="1216" cy="544"/>
                </a:xfrm>
                <a:custGeom>
                  <a:rect b="b" l="l" r="r" t="t"/>
                  <a:pathLst>
                    <a:path extrusionOk="0" h="544" w="1216">
                      <a:moveTo>
                        <a:pt x="1216" y="0"/>
                      </a:moveTo>
                      <a:cubicBezTo>
                        <a:pt x="1155" y="59"/>
                        <a:pt x="1051" y="261"/>
                        <a:pt x="848" y="352"/>
                      </a:cubicBezTo>
                      <a:cubicBezTo>
                        <a:pt x="645" y="443"/>
                        <a:pt x="177" y="504"/>
                        <a:pt x="0" y="544"/>
                      </a:cubicBezTo>
                    </a:path>
                  </a:pathLst>
                </a:custGeom>
                <a:noFill/>
                <a:ln cap="flat" cmpd="sng" w="38100">
                  <a:solidFill>
                    <a:srgbClr val="ED005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3" name="Google Shape;433;p27"/>
                <p:cNvSpPr/>
                <p:nvPr/>
              </p:nvSpPr>
              <p:spPr>
                <a:xfrm rot="-240851">
                  <a:off x="4857" y="7416"/>
                  <a:ext cx="210" cy="3420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4" name="Google Shape;434;p27"/>
                <p:cNvSpPr/>
                <p:nvPr/>
              </p:nvSpPr>
              <p:spPr>
                <a:xfrm rot="-240851">
                  <a:off x="5451" y="7564"/>
                  <a:ext cx="210" cy="3420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5" name="Google Shape;435;p27"/>
                <p:cNvSpPr/>
                <p:nvPr/>
              </p:nvSpPr>
              <p:spPr>
                <a:xfrm rot="-180767">
                  <a:off x="5991" y="7564"/>
                  <a:ext cx="210" cy="3416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6" name="Google Shape;436;p27"/>
                <p:cNvSpPr/>
                <p:nvPr/>
              </p:nvSpPr>
              <p:spPr>
                <a:xfrm rot="-120272">
                  <a:off x="6531" y="7564"/>
                  <a:ext cx="210" cy="3422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7" name="Google Shape;437;p27"/>
                <p:cNvSpPr/>
                <p:nvPr/>
              </p:nvSpPr>
              <p:spPr>
                <a:xfrm>
                  <a:off x="7071" y="7612"/>
                  <a:ext cx="210" cy="3420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8" name="Google Shape;438;p27"/>
                <p:cNvSpPr/>
                <p:nvPr/>
              </p:nvSpPr>
              <p:spPr>
                <a:xfrm rot="60154">
                  <a:off x="7611" y="7628"/>
                  <a:ext cx="210" cy="3421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39" name="Google Shape;439;p27"/>
                <p:cNvSpPr/>
                <p:nvPr/>
              </p:nvSpPr>
              <p:spPr>
                <a:xfrm flipH="1">
                  <a:off x="8871" y="7564"/>
                  <a:ext cx="210" cy="3420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0" name="Google Shape;440;p27"/>
                <p:cNvSpPr/>
                <p:nvPr/>
              </p:nvSpPr>
              <p:spPr>
                <a:xfrm flipH="1" rot="120272">
                  <a:off x="9411" y="7564"/>
                  <a:ext cx="210" cy="3422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1" name="Google Shape;441;p27"/>
                <p:cNvSpPr/>
                <p:nvPr/>
              </p:nvSpPr>
              <p:spPr>
                <a:xfrm flipH="1" rot="180767">
                  <a:off x="9951" y="7564"/>
                  <a:ext cx="210" cy="3416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2" name="Google Shape;442;p27"/>
                <p:cNvSpPr/>
                <p:nvPr/>
              </p:nvSpPr>
              <p:spPr>
                <a:xfrm flipH="1" rot="180767">
                  <a:off x="10491" y="7564"/>
                  <a:ext cx="210" cy="3416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3" name="Google Shape;443;p27"/>
                <p:cNvSpPr/>
                <p:nvPr/>
              </p:nvSpPr>
              <p:spPr>
                <a:xfrm flipH="1" rot="361440">
                  <a:off x="11030" y="7384"/>
                  <a:ext cx="210" cy="3422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4" name="Google Shape;444;p27"/>
                <p:cNvSpPr/>
                <p:nvPr/>
              </p:nvSpPr>
              <p:spPr>
                <a:xfrm rot="-120272">
                  <a:off x="8457" y="7564"/>
                  <a:ext cx="180" cy="3422"/>
                </a:xfrm>
                <a:custGeom>
                  <a:rect b="b" l="l" r="r" t="t"/>
                  <a:pathLst>
                    <a:path extrusionOk="0" h="3420" w="180">
                      <a:moveTo>
                        <a:pt x="180" y="0"/>
                      </a:moveTo>
                      <a:cubicBezTo>
                        <a:pt x="173" y="299"/>
                        <a:pt x="165" y="1226"/>
                        <a:pt x="135" y="1796"/>
                      </a:cubicBezTo>
                      <a:cubicBezTo>
                        <a:pt x="105" y="2366"/>
                        <a:pt x="28" y="3082"/>
                        <a:pt x="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5" name="Google Shape;445;p27"/>
                <p:cNvSpPr/>
                <p:nvPr/>
              </p:nvSpPr>
              <p:spPr>
                <a:xfrm flipH="1" rot="120272">
                  <a:off x="8001" y="7564"/>
                  <a:ext cx="180" cy="3422"/>
                </a:xfrm>
                <a:custGeom>
                  <a:rect b="b" l="l" r="r" t="t"/>
                  <a:pathLst>
                    <a:path extrusionOk="0" h="3420" w="180">
                      <a:moveTo>
                        <a:pt x="180" y="0"/>
                      </a:moveTo>
                      <a:cubicBezTo>
                        <a:pt x="173" y="299"/>
                        <a:pt x="165" y="1226"/>
                        <a:pt x="135" y="1796"/>
                      </a:cubicBezTo>
                      <a:cubicBezTo>
                        <a:pt x="105" y="2366"/>
                        <a:pt x="28" y="3082"/>
                        <a:pt x="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46" name="Google Shape;446;p27"/>
                <p:cNvSpPr/>
                <p:nvPr/>
              </p:nvSpPr>
              <p:spPr>
                <a:xfrm>
                  <a:off x="6741" y="1624"/>
                  <a:ext cx="2001" cy="2160"/>
                </a:xfrm>
                <a:custGeom>
                  <a:rect b="b" l="l" r="r" t="t"/>
                  <a:pathLst>
                    <a:path extrusionOk="0" h="2160" w="2001">
                      <a:moveTo>
                        <a:pt x="1537" y="2160"/>
                      </a:moveTo>
                      <a:cubicBezTo>
                        <a:pt x="1255" y="1979"/>
                        <a:pt x="397" y="1135"/>
                        <a:pt x="198" y="823"/>
                      </a:cubicBezTo>
                      <a:cubicBezTo>
                        <a:pt x="0" y="512"/>
                        <a:pt x="197" y="331"/>
                        <a:pt x="347" y="289"/>
                      </a:cubicBezTo>
                      <a:cubicBezTo>
                        <a:pt x="497" y="247"/>
                        <a:pt x="987" y="392"/>
                        <a:pt x="1099" y="568"/>
                      </a:cubicBezTo>
                      <a:cubicBezTo>
                        <a:pt x="1083" y="376"/>
                        <a:pt x="1358" y="90"/>
                        <a:pt x="1507" y="54"/>
                      </a:cubicBezTo>
                      <a:cubicBezTo>
                        <a:pt x="1656" y="18"/>
                        <a:pt x="1991" y="0"/>
                        <a:pt x="1996" y="351"/>
                      </a:cubicBezTo>
                      <a:cubicBezTo>
                        <a:pt x="2001" y="702"/>
                        <a:pt x="1718" y="1777"/>
                        <a:pt x="1537" y="216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4747"/>
                    </a:gs>
                    <a:gs pos="100000">
                      <a:srgbClr val="FF0000"/>
                    </a:gs>
                  </a:gsLst>
                  <a:lin ang="5400012" scaled="0"/>
                </a:gra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47" name="Google Shape;447;p27"/>
              <p:cNvSpPr/>
              <p:nvPr/>
            </p:nvSpPr>
            <p:spPr>
              <a:xfrm>
                <a:off x="7217" y="2864"/>
                <a:ext cx="1500" cy="1230"/>
              </a:xfrm>
              <a:custGeom>
                <a:rect b="b" l="l" r="r" t="t"/>
                <a:pathLst>
                  <a:path extrusionOk="0" h="1230" w="1500">
                    <a:moveTo>
                      <a:pt x="30" y="570"/>
                    </a:moveTo>
                    <a:cubicBezTo>
                      <a:pt x="60" y="420"/>
                      <a:pt x="180" y="300"/>
                      <a:pt x="390" y="210"/>
                    </a:cubicBezTo>
                    <a:cubicBezTo>
                      <a:pt x="600" y="120"/>
                      <a:pt x="1110" y="0"/>
                      <a:pt x="1290" y="30"/>
                    </a:cubicBezTo>
                    <a:cubicBezTo>
                      <a:pt x="1470" y="60"/>
                      <a:pt x="1500" y="210"/>
                      <a:pt x="1470" y="390"/>
                    </a:cubicBezTo>
                    <a:cubicBezTo>
                      <a:pt x="1440" y="570"/>
                      <a:pt x="1320" y="990"/>
                      <a:pt x="1110" y="1110"/>
                    </a:cubicBezTo>
                    <a:cubicBezTo>
                      <a:pt x="900" y="1230"/>
                      <a:pt x="390" y="1200"/>
                      <a:pt x="210" y="1110"/>
                    </a:cubicBezTo>
                    <a:cubicBezTo>
                      <a:pt x="30" y="1020"/>
                      <a:pt x="0" y="720"/>
                      <a:pt x="30" y="570"/>
                    </a:cubicBezTo>
                    <a:close/>
                  </a:path>
                </a:pathLst>
              </a:custGeom>
              <a:solidFill>
                <a:srgbClr val="FF6B7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48" name="Google Shape;448;p27"/>
            <p:cNvGrpSpPr/>
            <p:nvPr/>
          </p:nvGrpSpPr>
          <p:grpSpPr>
            <a:xfrm>
              <a:off x="12501" y="3652"/>
              <a:ext cx="1440" cy="1355"/>
              <a:chOff x="3274" y="1456"/>
              <a:chExt cx="10127" cy="9528"/>
            </a:xfrm>
          </p:grpSpPr>
          <p:grpSp>
            <p:nvGrpSpPr>
              <p:cNvPr id="449" name="Google Shape;449;p27"/>
              <p:cNvGrpSpPr/>
              <p:nvPr/>
            </p:nvGrpSpPr>
            <p:grpSpPr>
              <a:xfrm>
                <a:off x="3274" y="1456"/>
                <a:ext cx="10127" cy="9528"/>
                <a:chOff x="3165" y="1624"/>
                <a:chExt cx="10127" cy="9528"/>
              </a:xfrm>
            </p:grpSpPr>
            <p:sp>
              <p:nvSpPr>
                <p:cNvPr id="450" name="Google Shape;450;p27"/>
                <p:cNvSpPr/>
                <p:nvPr/>
              </p:nvSpPr>
              <p:spPr>
                <a:xfrm>
                  <a:off x="4141" y="6912"/>
                  <a:ext cx="8124" cy="4240"/>
                </a:xfrm>
                <a:custGeom>
                  <a:rect b="b" l="l" r="r" t="t"/>
                  <a:pathLst>
                    <a:path extrusionOk="0" h="4240" w="8124">
                      <a:moveTo>
                        <a:pt x="419" y="3168"/>
                      </a:moveTo>
                      <a:cubicBezTo>
                        <a:pt x="528" y="3850"/>
                        <a:pt x="611" y="4096"/>
                        <a:pt x="1155" y="4144"/>
                      </a:cubicBezTo>
                      <a:cubicBezTo>
                        <a:pt x="1699" y="4192"/>
                        <a:pt x="2531" y="4208"/>
                        <a:pt x="3235" y="4224"/>
                      </a:cubicBezTo>
                      <a:cubicBezTo>
                        <a:pt x="3939" y="4240"/>
                        <a:pt x="4595" y="4240"/>
                        <a:pt x="5315" y="4208"/>
                      </a:cubicBezTo>
                      <a:cubicBezTo>
                        <a:pt x="6035" y="4176"/>
                        <a:pt x="6147" y="4224"/>
                        <a:pt x="6707" y="4160"/>
                      </a:cubicBezTo>
                      <a:cubicBezTo>
                        <a:pt x="7267" y="4096"/>
                        <a:pt x="7207" y="3802"/>
                        <a:pt x="7372" y="3147"/>
                      </a:cubicBezTo>
                      <a:cubicBezTo>
                        <a:pt x="7577" y="2454"/>
                        <a:pt x="8124" y="474"/>
                        <a:pt x="7939" y="0"/>
                      </a:cubicBezTo>
                      <a:cubicBezTo>
                        <a:pt x="7475" y="112"/>
                        <a:pt x="6899" y="235"/>
                        <a:pt x="6259" y="304"/>
                      </a:cubicBezTo>
                      <a:cubicBezTo>
                        <a:pt x="5619" y="373"/>
                        <a:pt x="4798" y="424"/>
                        <a:pt x="4099" y="416"/>
                      </a:cubicBezTo>
                      <a:cubicBezTo>
                        <a:pt x="3400" y="408"/>
                        <a:pt x="2704" y="320"/>
                        <a:pt x="2067" y="256"/>
                      </a:cubicBezTo>
                      <a:cubicBezTo>
                        <a:pt x="1430" y="192"/>
                        <a:pt x="706" y="124"/>
                        <a:pt x="275" y="32"/>
                      </a:cubicBezTo>
                      <a:cubicBezTo>
                        <a:pt x="0" y="517"/>
                        <a:pt x="389" y="2515"/>
                        <a:pt x="419" y="3168"/>
                      </a:cubicBezTo>
                      <a:close/>
                    </a:path>
                  </a:pathLst>
                </a:custGeom>
                <a:solidFill>
                  <a:srgbClr val="9933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1" name="Google Shape;451;p27"/>
                <p:cNvSpPr/>
                <p:nvPr/>
              </p:nvSpPr>
              <p:spPr>
                <a:xfrm>
                  <a:off x="3501" y="5584"/>
                  <a:ext cx="9300" cy="2100"/>
                </a:xfrm>
                <a:prstGeom prst="ellipse">
                  <a:avLst/>
                </a:prstGeom>
                <a:solidFill>
                  <a:srgbClr val="F2994D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2" name="Google Shape;452;p27"/>
                <p:cNvSpPr/>
                <p:nvPr/>
              </p:nvSpPr>
              <p:spPr>
                <a:xfrm>
                  <a:off x="3165" y="2528"/>
                  <a:ext cx="10127" cy="4706"/>
                </a:xfrm>
                <a:custGeom>
                  <a:rect b="b" l="l" r="r" t="t"/>
                  <a:pathLst>
                    <a:path extrusionOk="0" h="4706" w="10127">
                      <a:moveTo>
                        <a:pt x="1416" y="4316"/>
                      </a:moveTo>
                      <a:cubicBezTo>
                        <a:pt x="1806" y="4376"/>
                        <a:pt x="2526" y="4286"/>
                        <a:pt x="3036" y="4316"/>
                      </a:cubicBezTo>
                      <a:cubicBezTo>
                        <a:pt x="3546" y="4346"/>
                        <a:pt x="4026" y="4496"/>
                        <a:pt x="4476" y="4496"/>
                      </a:cubicBezTo>
                      <a:cubicBezTo>
                        <a:pt x="4926" y="4496"/>
                        <a:pt x="5286" y="4286"/>
                        <a:pt x="5736" y="4316"/>
                      </a:cubicBezTo>
                      <a:cubicBezTo>
                        <a:pt x="6186" y="4346"/>
                        <a:pt x="6756" y="4706"/>
                        <a:pt x="7176" y="4676"/>
                      </a:cubicBezTo>
                      <a:cubicBezTo>
                        <a:pt x="7596" y="4646"/>
                        <a:pt x="7806" y="4196"/>
                        <a:pt x="8256" y="4136"/>
                      </a:cubicBezTo>
                      <a:cubicBezTo>
                        <a:pt x="8706" y="4076"/>
                        <a:pt x="9625" y="4456"/>
                        <a:pt x="9876" y="4316"/>
                      </a:cubicBezTo>
                      <a:cubicBezTo>
                        <a:pt x="10127" y="4176"/>
                        <a:pt x="9888" y="3509"/>
                        <a:pt x="9763" y="3296"/>
                      </a:cubicBezTo>
                      <a:cubicBezTo>
                        <a:pt x="9638" y="3083"/>
                        <a:pt x="9395" y="2864"/>
                        <a:pt x="9123" y="3040"/>
                      </a:cubicBezTo>
                      <a:cubicBezTo>
                        <a:pt x="9283" y="2816"/>
                        <a:pt x="9326" y="2848"/>
                        <a:pt x="9219" y="2672"/>
                      </a:cubicBezTo>
                      <a:cubicBezTo>
                        <a:pt x="9112" y="2496"/>
                        <a:pt x="8691" y="2115"/>
                        <a:pt x="8483" y="1984"/>
                      </a:cubicBezTo>
                      <a:cubicBezTo>
                        <a:pt x="8275" y="1853"/>
                        <a:pt x="8371" y="1584"/>
                        <a:pt x="7971" y="1888"/>
                      </a:cubicBezTo>
                      <a:cubicBezTo>
                        <a:pt x="8227" y="1600"/>
                        <a:pt x="8022" y="1637"/>
                        <a:pt x="7891" y="1488"/>
                      </a:cubicBezTo>
                      <a:cubicBezTo>
                        <a:pt x="7760" y="1339"/>
                        <a:pt x="7416" y="1085"/>
                        <a:pt x="7187" y="992"/>
                      </a:cubicBezTo>
                      <a:cubicBezTo>
                        <a:pt x="6958" y="899"/>
                        <a:pt x="6739" y="720"/>
                        <a:pt x="6515" y="928"/>
                      </a:cubicBezTo>
                      <a:cubicBezTo>
                        <a:pt x="6579" y="640"/>
                        <a:pt x="6403" y="547"/>
                        <a:pt x="6243" y="432"/>
                      </a:cubicBezTo>
                      <a:cubicBezTo>
                        <a:pt x="6083" y="317"/>
                        <a:pt x="5755" y="197"/>
                        <a:pt x="5555" y="240"/>
                      </a:cubicBezTo>
                      <a:cubicBezTo>
                        <a:pt x="5355" y="283"/>
                        <a:pt x="5251" y="176"/>
                        <a:pt x="5043" y="688"/>
                      </a:cubicBezTo>
                      <a:cubicBezTo>
                        <a:pt x="4963" y="0"/>
                        <a:pt x="4488" y="296"/>
                        <a:pt x="4259" y="256"/>
                      </a:cubicBezTo>
                      <a:cubicBezTo>
                        <a:pt x="4030" y="216"/>
                        <a:pt x="3835" y="320"/>
                        <a:pt x="3667" y="448"/>
                      </a:cubicBezTo>
                      <a:cubicBezTo>
                        <a:pt x="3499" y="576"/>
                        <a:pt x="3139" y="496"/>
                        <a:pt x="3251" y="1024"/>
                      </a:cubicBezTo>
                      <a:cubicBezTo>
                        <a:pt x="2963" y="640"/>
                        <a:pt x="2832" y="944"/>
                        <a:pt x="2627" y="1040"/>
                      </a:cubicBezTo>
                      <a:cubicBezTo>
                        <a:pt x="2403" y="1107"/>
                        <a:pt x="2056" y="1264"/>
                        <a:pt x="1907" y="1424"/>
                      </a:cubicBezTo>
                      <a:cubicBezTo>
                        <a:pt x="1758" y="1584"/>
                        <a:pt x="1635" y="1680"/>
                        <a:pt x="1731" y="2000"/>
                      </a:cubicBezTo>
                      <a:cubicBezTo>
                        <a:pt x="1395" y="1744"/>
                        <a:pt x="1467" y="2024"/>
                        <a:pt x="1315" y="2160"/>
                      </a:cubicBezTo>
                      <a:cubicBezTo>
                        <a:pt x="1163" y="2296"/>
                        <a:pt x="894" y="2653"/>
                        <a:pt x="819" y="2816"/>
                      </a:cubicBezTo>
                      <a:cubicBezTo>
                        <a:pt x="744" y="2979"/>
                        <a:pt x="691" y="2864"/>
                        <a:pt x="867" y="3136"/>
                      </a:cubicBezTo>
                      <a:cubicBezTo>
                        <a:pt x="499" y="3008"/>
                        <a:pt x="560" y="3085"/>
                        <a:pt x="419" y="3232"/>
                      </a:cubicBezTo>
                      <a:cubicBezTo>
                        <a:pt x="278" y="3379"/>
                        <a:pt x="0" y="3869"/>
                        <a:pt x="19" y="4016"/>
                      </a:cubicBezTo>
                      <a:cubicBezTo>
                        <a:pt x="38" y="4163"/>
                        <a:pt x="298" y="4062"/>
                        <a:pt x="531" y="4112"/>
                      </a:cubicBezTo>
                      <a:cubicBezTo>
                        <a:pt x="764" y="4162"/>
                        <a:pt x="1232" y="4274"/>
                        <a:pt x="1416" y="4316"/>
                      </a:cubicBezTo>
                      <a:close/>
                    </a:path>
                  </a:pathLst>
                </a:custGeom>
                <a:solidFill>
                  <a:srgbClr val="FF6B76"/>
                </a:solidFill>
                <a:ln cap="flat" cmpd="sng" w="38100">
                  <a:solidFill>
                    <a:srgbClr val="ED005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3" name="Google Shape;453;p27"/>
                <p:cNvSpPr/>
                <p:nvPr/>
              </p:nvSpPr>
              <p:spPr>
                <a:xfrm rot="-1106097">
                  <a:off x="4728" y="5718"/>
                  <a:ext cx="949" cy="3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4" name="Google Shape;454;p27"/>
                <p:cNvSpPr/>
                <p:nvPr/>
              </p:nvSpPr>
              <p:spPr>
                <a:xfrm rot="2700000">
                  <a:off x="9486" y="5431"/>
                  <a:ext cx="849" cy="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5" name="Google Shape;455;p27"/>
                <p:cNvSpPr/>
                <p:nvPr/>
              </p:nvSpPr>
              <p:spPr>
                <a:xfrm rot="-2700000">
                  <a:off x="8529" y="3705"/>
                  <a:ext cx="849" cy="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CC99FF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6" name="Google Shape;456;p27"/>
                <p:cNvSpPr/>
                <p:nvPr/>
              </p:nvSpPr>
              <p:spPr>
                <a:xfrm rot="-8100000">
                  <a:off x="6728" y="6471"/>
                  <a:ext cx="849" cy="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CC99FF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7" name="Google Shape;457;p27"/>
                <p:cNvSpPr/>
                <p:nvPr/>
              </p:nvSpPr>
              <p:spPr>
                <a:xfrm rot="-4293903">
                  <a:off x="7360" y="4589"/>
                  <a:ext cx="949" cy="3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8" name="Google Shape;458;p27"/>
                <p:cNvSpPr/>
                <p:nvPr/>
              </p:nvSpPr>
              <p:spPr>
                <a:xfrm>
                  <a:off x="8558" y="6062"/>
                  <a:ext cx="900" cy="3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59" name="Google Shape;459;p27"/>
                <p:cNvSpPr/>
                <p:nvPr/>
              </p:nvSpPr>
              <p:spPr>
                <a:xfrm rot="4293903">
                  <a:off x="5544" y="4625"/>
                  <a:ext cx="949" cy="3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0" name="Google Shape;460;p27"/>
                <p:cNvSpPr/>
                <p:nvPr/>
              </p:nvSpPr>
              <p:spPr>
                <a:xfrm rot="1106097">
                  <a:off x="11090" y="5412"/>
                  <a:ext cx="949" cy="3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1" name="Google Shape;461;p27"/>
                <p:cNvSpPr/>
                <p:nvPr/>
              </p:nvSpPr>
              <p:spPr>
                <a:xfrm>
                  <a:off x="4893" y="4488"/>
                  <a:ext cx="1080" cy="720"/>
                </a:xfrm>
                <a:custGeom>
                  <a:rect b="b" l="l" r="r" t="t"/>
                  <a:pathLst>
                    <a:path extrusionOk="0" h="720" w="1080">
                      <a:moveTo>
                        <a:pt x="0" y="0"/>
                      </a:moveTo>
                      <a:cubicBezTo>
                        <a:pt x="0" y="120"/>
                        <a:pt x="0" y="240"/>
                        <a:pt x="180" y="360"/>
                      </a:cubicBezTo>
                      <a:cubicBezTo>
                        <a:pt x="360" y="480"/>
                        <a:pt x="720" y="600"/>
                        <a:pt x="1080" y="720"/>
                      </a:cubicBezTo>
                    </a:path>
                  </a:pathLst>
                </a:custGeom>
                <a:noFill/>
                <a:ln cap="flat" cmpd="sng" w="38100">
                  <a:solidFill>
                    <a:srgbClr val="ED005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2" name="Google Shape;462;p27"/>
                <p:cNvSpPr/>
                <p:nvPr/>
              </p:nvSpPr>
              <p:spPr>
                <a:xfrm>
                  <a:off x="4032" y="5648"/>
                  <a:ext cx="1056" cy="528"/>
                </a:xfrm>
                <a:custGeom>
                  <a:rect b="b" l="l" r="r" t="t"/>
                  <a:pathLst>
                    <a:path extrusionOk="0" h="528" w="1056">
                      <a:moveTo>
                        <a:pt x="0" y="0"/>
                      </a:moveTo>
                      <a:cubicBezTo>
                        <a:pt x="35" y="61"/>
                        <a:pt x="16" y="280"/>
                        <a:pt x="192" y="368"/>
                      </a:cubicBezTo>
                      <a:cubicBezTo>
                        <a:pt x="368" y="456"/>
                        <a:pt x="876" y="495"/>
                        <a:pt x="1056" y="528"/>
                      </a:cubicBezTo>
                    </a:path>
                  </a:pathLst>
                </a:custGeom>
                <a:noFill/>
                <a:ln cap="flat" cmpd="sng" w="38100">
                  <a:solidFill>
                    <a:srgbClr val="ED005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3" name="Google Shape;463;p27"/>
                <p:cNvSpPr/>
                <p:nvPr/>
              </p:nvSpPr>
              <p:spPr>
                <a:xfrm>
                  <a:off x="9504" y="4352"/>
                  <a:ext cx="1696" cy="496"/>
                </a:xfrm>
                <a:custGeom>
                  <a:rect b="b" l="l" r="r" t="t"/>
                  <a:pathLst>
                    <a:path extrusionOk="0" h="496" w="1696">
                      <a:moveTo>
                        <a:pt x="1696" y="0"/>
                      </a:moveTo>
                      <a:cubicBezTo>
                        <a:pt x="1637" y="53"/>
                        <a:pt x="1611" y="253"/>
                        <a:pt x="1328" y="336"/>
                      </a:cubicBezTo>
                      <a:cubicBezTo>
                        <a:pt x="1045" y="419"/>
                        <a:pt x="277" y="463"/>
                        <a:pt x="0" y="496"/>
                      </a:cubicBezTo>
                    </a:path>
                  </a:pathLst>
                </a:custGeom>
                <a:noFill/>
                <a:ln cap="flat" cmpd="sng" w="38100">
                  <a:solidFill>
                    <a:srgbClr val="ED005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4" name="Google Shape;464;p27"/>
                <p:cNvSpPr/>
                <p:nvPr/>
              </p:nvSpPr>
              <p:spPr>
                <a:xfrm>
                  <a:off x="11072" y="5568"/>
                  <a:ext cx="1216" cy="544"/>
                </a:xfrm>
                <a:custGeom>
                  <a:rect b="b" l="l" r="r" t="t"/>
                  <a:pathLst>
                    <a:path extrusionOk="0" h="544" w="1216">
                      <a:moveTo>
                        <a:pt x="1216" y="0"/>
                      </a:moveTo>
                      <a:cubicBezTo>
                        <a:pt x="1155" y="59"/>
                        <a:pt x="1051" y="261"/>
                        <a:pt x="848" y="352"/>
                      </a:cubicBezTo>
                      <a:cubicBezTo>
                        <a:pt x="645" y="443"/>
                        <a:pt x="177" y="504"/>
                        <a:pt x="0" y="544"/>
                      </a:cubicBezTo>
                    </a:path>
                  </a:pathLst>
                </a:custGeom>
                <a:noFill/>
                <a:ln cap="flat" cmpd="sng" w="38100">
                  <a:solidFill>
                    <a:srgbClr val="ED005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5" name="Google Shape;465;p27"/>
                <p:cNvSpPr/>
                <p:nvPr/>
              </p:nvSpPr>
              <p:spPr>
                <a:xfrm rot="-240851">
                  <a:off x="4857" y="7416"/>
                  <a:ext cx="210" cy="3420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6" name="Google Shape;466;p27"/>
                <p:cNvSpPr/>
                <p:nvPr/>
              </p:nvSpPr>
              <p:spPr>
                <a:xfrm rot="-240851">
                  <a:off x="5451" y="7564"/>
                  <a:ext cx="210" cy="3420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7" name="Google Shape;467;p27"/>
                <p:cNvSpPr/>
                <p:nvPr/>
              </p:nvSpPr>
              <p:spPr>
                <a:xfrm rot="-180767">
                  <a:off x="5991" y="7564"/>
                  <a:ext cx="210" cy="3416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8" name="Google Shape;468;p27"/>
                <p:cNvSpPr/>
                <p:nvPr/>
              </p:nvSpPr>
              <p:spPr>
                <a:xfrm rot="-120272">
                  <a:off x="6531" y="7564"/>
                  <a:ext cx="210" cy="3422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69" name="Google Shape;469;p27"/>
                <p:cNvSpPr/>
                <p:nvPr/>
              </p:nvSpPr>
              <p:spPr>
                <a:xfrm>
                  <a:off x="7071" y="7612"/>
                  <a:ext cx="210" cy="3420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0" name="Google Shape;470;p27"/>
                <p:cNvSpPr/>
                <p:nvPr/>
              </p:nvSpPr>
              <p:spPr>
                <a:xfrm rot="60154">
                  <a:off x="7611" y="7628"/>
                  <a:ext cx="210" cy="3421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1" name="Google Shape;471;p27"/>
                <p:cNvSpPr/>
                <p:nvPr/>
              </p:nvSpPr>
              <p:spPr>
                <a:xfrm flipH="1">
                  <a:off x="8871" y="7564"/>
                  <a:ext cx="210" cy="3420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2" name="Google Shape;472;p27"/>
                <p:cNvSpPr/>
                <p:nvPr/>
              </p:nvSpPr>
              <p:spPr>
                <a:xfrm flipH="1" rot="120272">
                  <a:off x="9411" y="7564"/>
                  <a:ext cx="210" cy="3422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3" name="Google Shape;473;p27"/>
                <p:cNvSpPr/>
                <p:nvPr/>
              </p:nvSpPr>
              <p:spPr>
                <a:xfrm flipH="1" rot="180767">
                  <a:off x="9951" y="7564"/>
                  <a:ext cx="210" cy="3416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4" name="Google Shape;474;p27"/>
                <p:cNvSpPr/>
                <p:nvPr/>
              </p:nvSpPr>
              <p:spPr>
                <a:xfrm flipH="1" rot="180767">
                  <a:off x="10491" y="7564"/>
                  <a:ext cx="210" cy="3416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5" name="Google Shape;475;p27"/>
                <p:cNvSpPr/>
                <p:nvPr/>
              </p:nvSpPr>
              <p:spPr>
                <a:xfrm flipH="1" rot="361440">
                  <a:off x="11030" y="7384"/>
                  <a:ext cx="210" cy="3422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6" name="Google Shape;476;p27"/>
                <p:cNvSpPr/>
                <p:nvPr/>
              </p:nvSpPr>
              <p:spPr>
                <a:xfrm rot="-120272">
                  <a:off x="8457" y="7564"/>
                  <a:ext cx="180" cy="3422"/>
                </a:xfrm>
                <a:custGeom>
                  <a:rect b="b" l="l" r="r" t="t"/>
                  <a:pathLst>
                    <a:path extrusionOk="0" h="3420" w="180">
                      <a:moveTo>
                        <a:pt x="180" y="0"/>
                      </a:moveTo>
                      <a:cubicBezTo>
                        <a:pt x="173" y="299"/>
                        <a:pt x="165" y="1226"/>
                        <a:pt x="135" y="1796"/>
                      </a:cubicBezTo>
                      <a:cubicBezTo>
                        <a:pt x="105" y="2366"/>
                        <a:pt x="28" y="3082"/>
                        <a:pt x="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7" name="Google Shape;477;p27"/>
                <p:cNvSpPr/>
                <p:nvPr/>
              </p:nvSpPr>
              <p:spPr>
                <a:xfrm flipH="1" rot="120272">
                  <a:off x="8001" y="7564"/>
                  <a:ext cx="180" cy="3422"/>
                </a:xfrm>
                <a:custGeom>
                  <a:rect b="b" l="l" r="r" t="t"/>
                  <a:pathLst>
                    <a:path extrusionOk="0" h="3420" w="180">
                      <a:moveTo>
                        <a:pt x="180" y="0"/>
                      </a:moveTo>
                      <a:cubicBezTo>
                        <a:pt x="173" y="299"/>
                        <a:pt x="165" y="1226"/>
                        <a:pt x="135" y="1796"/>
                      </a:cubicBezTo>
                      <a:cubicBezTo>
                        <a:pt x="105" y="2366"/>
                        <a:pt x="28" y="3082"/>
                        <a:pt x="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78" name="Google Shape;478;p27"/>
                <p:cNvSpPr/>
                <p:nvPr/>
              </p:nvSpPr>
              <p:spPr>
                <a:xfrm>
                  <a:off x="6741" y="1624"/>
                  <a:ext cx="2001" cy="2160"/>
                </a:xfrm>
                <a:custGeom>
                  <a:rect b="b" l="l" r="r" t="t"/>
                  <a:pathLst>
                    <a:path extrusionOk="0" h="2160" w="2001">
                      <a:moveTo>
                        <a:pt x="1537" y="2160"/>
                      </a:moveTo>
                      <a:cubicBezTo>
                        <a:pt x="1255" y="1979"/>
                        <a:pt x="397" y="1135"/>
                        <a:pt x="198" y="823"/>
                      </a:cubicBezTo>
                      <a:cubicBezTo>
                        <a:pt x="0" y="512"/>
                        <a:pt x="197" y="331"/>
                        <a:pt x="347" y="289"/>
                      </a:cubicBezTo>
                      <a:cubicBezTo>
                        <a:pt x="497" y="247"/>
                        <a:pt x="987" y="392"/>
                        <a:pt x="1099" y="568"/>
                      </a:cubicBezTo>
                      <a:cubicBezTo>
                        <a:pt x="1083" y="376"/>
                        <a:pt x="1358" y="90"/>
                        <a:pt x="1507" y="54"/>
                      </a:cubicBezTo>
                      <a:cubicBezTo>
                        <a:pt x="1656" y="18"/>
                        <a:pt x="1991" y="0"/>
                        <a:pt x="1996" y="351"/>
                      </a:cubicBezTo>
                      <a:cubicBezTo>
                        <a:pt x="2001" y="702"/>
                        <a:pt x="1718" y="1777"/>
                        <a:pt x="1537" y="216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4747"/>
                    </a:gs>
                    <a:gs pos="100000">
                      <a:srgbClr val="FF0000"/>
                    </a:gs>
                  </a:gsLst>
                  <a:lin ang="5400012" scaled="0"/>
                </a:gra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479" name="Google Shape;479;p27"/>
              <p:cNvSpPr/>
              <p:nvPr/>
            </p:nvSpPr>
            <p:spPr>
              <a:xfrm>
                <a:off x="7217" y="2864"/>
                <a:ext cx="1500" cy="1230"/>
              </a:xfrm>
              <a:custGeom>
                <a:rect b="b" l="l" r="r" t="t"/>
                <a:pathLst>
                  <a:path extrusionOk="0" h="1230" w="1500">
                    <a:moveTo>
                      <a:pt x="30" y="570"/>
                    </a:moveTo>
                    <a:cubicBezTo>
                      <a:pt x="60" y="420"/>
                      <a:pt x="180" y="300"/>
                      <a:pt x="390" y="210"/>
                    </a:cubicBezTo>
                    <a:cubicBezTo>
                      <a:pt x="600" y="120"/>
                      <a:pt x="1110" y="0"/>
                      <a:pt x="1290" y="30"/>
                    </a:cubicBezTo>
                    <a:cubicBezTo>
                      <a:pt x="1470" y="60"/>
                      <a:pt x="1500" y="210"/>
                      <a:pt x="1470" y="390"/>
                    </a:cubicBezTo>
                    <a:cubicBezTo>
                      <a:pt x="1440" y="570"/>
                      <a:pt x="1320" y="990"/>
                      <a:pt x="1110" y="1110"/>
                    </a:cubicBezTo>
                    <a:cubicBezTo>
                      <a:pt x="900" y="1230"/>
                      <a:pt x="390" y="1200"/>
                      <a:pt x="210" y="1110"/>
                    </a:cubicBezTo>
                    <a:cubicBezTo>
                      <a:pt x="30" y="1020"/>
                      <a:pt x="0" y="720"/>
                      <a:pt x="30" y="570"/>
                    </a:cubicBezTo>
                    <a:close/>
                  </a:path>
                </a:pathLst>
              </a:custGeom>
              <a:solidFill>
                <a:srgbClr val="FF6B7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480" name="Google Shape;480;p27"/>
            <p:cNvGrpSpPr/>
            <p:nvPr/>
          </p:nvGrpSpPr>
          <p:grpSpPr>
            <a:xfrm>
              <a:off x="11061" y="3652"/>
              <a:ext cx="1440" cy="1355"/>
              <a:chOff x="3274" y="1456"/>
              <a:chExt cx="10127" cy="9528"/>
            </a:xfrm>
          </p:grpSpPr>
          <p:grpSp>
            <p:nvGrpSpPr>
              <p:cNvPr id="481" name="Google Shape;481;p27"/>
              <p:cNvGrpSpPr/>
              <p:nvPr/>
            </p:nvGrpSpPr>
            <p:grpSpPr>
              <a:xfrm>
                <a:off x="3274" y="1456"/>
                <a:ext cx="10127" cy="9528"/>
                <a:chOff x="3165" y="1624"/>
                <a:chExt cx="10127" cy="9528"/>
              </a:xfrm>
            </p:grpSpPr>
            <p:sp>
              <p:nvSpPr>
                <p:cNvPr id="482" name="Google Shape;482;p27"/>
                <p:cNvSpPr/>
                <p:nvPr/>
              </p:nvSpPr>
              <p:spPr>
                <a:xfrm>
                  <a:off x="4141" y="6912"/>
                  <a:ext cx="8124" cy="4240"/>
                </a:xfrm>
                <a:custGeom>
                  <a:rect b="b" l="l" r="r" t="t"/>
                  <a:pathLst>
                    <a:path extrusionOk="0" h="4240" w="8124">
                      <a:moveTo>
                        <a:pt x="419" y="3168"/>
                      </a:moveTo>
                      <a:cubicBezTo>
                        <a:pt x="528" y="3850"/>
                        <a:pt x="611" y="4096"/>
                        <a:pt x="1155" y="4144"/>
                      </a:cubicBezTo>
                      <a:cubicBezTo>
                        <a:pt x="1699" y="4192"/>
                        <a:pt x="2531" y="4208"/>
                        <a:pt x="3235" y="4224"/>
                      </a:cubicBezTo>
                      <a:cubicBezTo>
                        <a:pt x="3939" y="4240"/>
                        <a:pt x="4595" y="4240"/>
                        <a:pt x="5315" y="4208"/>
                      </a:cubicBezTo>
                      <a:cubicBezTo>
                        <a:pt x="6035" y="4176"/>
                        <a:pt x="6147" y="4224"/>
                        <a:pt x="6707" y="4160"/>
                      </a:cubicBezTo>
                      <a:cubicBezTo>
                        <a:pt x="7267" y="4096"/>
                        <a:pt x="7207" y="3802"/>
                        <a:pt x="7372" y="3147"/>
                      </a:cubicBezTo>
                      <a:cubicBezTo>
                        <a:pt x="7577" y="2454"/>
                        <a:pt x="8124" y="474"/>
                        <a:pt x="7939" y="0"/>
                      </a:cubicBezTo>
                      <a:cubicBezTo>
                        <a:pt x="7475" y="112"/>
                        <a:pt x="6899" y="235"/>
                        <a:pt x="6259" y="304"/>
                      </a:cubicBezTo>
                      <a:cubicBezTo>
                        <a:pt x="5619" y="373"/>
                        <a:pt x="4798" y="424"/>
                        <a:pt x="4099" y="416"/>
                      </a:cubicBezTo>
                      <a:cubicBezTo>
                        <a:pt x="3400" y="408"/>
                        <a:pt x="2704" y="320"/>
                        <a:pt x="2067" y="256"/>
                      </a:cubicBezTo>
                      <a:cubicBezTo>
                        <a:pt x="1430" y="192"/>
                        <a:pt x="706" y="124"/>
                        <a:pt x="275" y="32"/>
                      </a:cubicBezTo>
                      <a:cubicBezTo>
                        <a:pt x="0" y="517"/>
                        <a:pt x="389" y="2515"/>
                        <a:pt x="419" y="3168"/>
                      </a:cubicBezTo>
                      <a:close/>
                    </a:path>
                  </a:pathLst>
                </a:custGeom>
                <a:solidFill>
                  <a:srgbClr val="993300"/>
                </a:soli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3" name="Google Shape;483;p27"/>
                <p:cNvSpPr/>
                <p:nvPr/>
              </p:nvSpPr>
              <p:spPr>
                <a:xfrm>
                  <a:off x="3501" y="5584"/>
                  <a:ext cx="9300" cy="2100"/>
                </a:xfrm>
                <a:prstGeom prst="ellipse">
                  <a:avLst/>
                </a:prstGeom>
                <a:solidFill>
                  <a:srgbClr val="F2994D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4" name="Google Shape;484;p27"/>
                <p:cNvSpPr/>
                <p:nvPr/>
              </p:nvSpPr>
              <p:spPr>
                <a:xfrm>
                  <a:off x="3165" y="2528"/>
                  <a:ext cx="10127" cy="4706"/>
                </a:xfrm>
                <a:custGeom>
                  <a:rect b="b" l="l" r="r" t="t"/>
                  <a:pathLst>
                    <a:path extrusionOk="0" h="4706" w="10127">
                      <a:moveTo>
                        <a:pt x="1416" y="4316"/>
                      </a:moveTo>
                      <a:cubicBezTo>
                        <a:pt x="1806" y="4376"/>
                        <a:pt x="2526" y="4286"/>
                        <a:pt x="3036" y="4316"/>
                      </a:cubicBezTo>
                      <a:cubicBezTo>
                        <a:pt x="3546" y="4346"/>
                        <a:pt x="4026" y="4496"/>
                        <a:pt x="4476" y="4496"/>
                      </a:cubicBezTo>
                      <a:cubicBezTo>
                        <a:pt x="4926" y="4496"/>
                        <a:pt x="5286" y="4286"/>
                        <a:pt x="5736" y="4316"/>
                      </a:cubicBezTo>
                      <a:cubicBezTo>
                        <a:pt x="6186" y="4346"/>
                        <a:pt x="6756" y="4706"/>
                        <a:pt x="7176" y="4676"/>
                      </a:cubicBezTo>
                      <a:cubicBezTo>
                        <a:pt x="7596" y="4646"/>
                        <a:pt x="7806" y="4196"/>
                        <a:pt x="8256" y="4136"/>
                      </a:cubicBezTo>
                      <a:cubicBezTo>
                        <a:pt x="8706" y="4076"/>
                        <a:pt x="9625" y="4456"/>
                        <a:pt x="9876" y="4316"/>
                      </a:cubicBezTo>
                      <a:cubicBezTo>
                        <a:pt x="10127" y="4176"/>
                        <a:pt x="9888" y="3509"/>
                        <a:pt x="9763" y="3296"/>
                      </a:cubicBezTo>
                      <a:cubicBezTo>
                        <a:pt x="9638" y="3083"/>
                        <a:pt x="9395" y="2864"/>
                        <a:pt x="9123" y="3040"/>
                      </a:cubicBezTo>
                      <a:cubicBezTo>
                        <a:pt x="9283" y="2816"/>
                        <a:pt x="9326" y="2848"/>
                        <a:pt x="9219" y="2672"/>
                      </a:cubicBezTo>
                      <a:cubicBezTo>
                        <a:pt x="9112" y="2496"/>
                        <a:pt x="8691" y="2115"/>
                        <a:pt x="8483" y="1984"/>
                      </a:cubicBezTo>
                      <a:cubicBezTo>
                        <a:pt x="8275" y="1853"/>
                        <a:pt x="8371" y="1584"/>
                        <a:pt x="7971" y="1888"/>
                      </a:cubicBezTo>
                      <a:cubicBezTo>
                        <a:pt x="8227" y="1600"/>
                        <a:pt x="8022" y="1637"/>
                        <a:pt x="7891" y="1488"/>
                      </a:cubicBezTo>
                      <a:cubicBezTo>
                        <a:pt x="7760" y="1339"/>
                        <a:pt x="7416" y="1085"/>
                        <a:pt x="7187" y="992"/>
                      </a:cubicBezTo>
                      <a:cubicBezTo>
                        <a:pt x="6958" y="899"/>
                        <a:pt x="6739" y="720"/>
                        <a:pt x="6515" y="928"/>
                      </a:cubicBezTo>
                      <a:cubicBezTo>
                        <a:pt x="6579" y="640"/>
                        <a:pt x="6403" y="547"/>
                        <a:pt x="6243" y="432"/>
                      </a:cubicBezTo>
                      <a:cubicBezTo>
                        <a:pt x="6083" y="317"/>
                        <a:pt x="5755" y="197"/>
                        <a:pt x="5555" y="240"/>
                      </a:cubicBezTo>
                      <a:cubicBezTo>
                        <a:pt x="5355" y="283"/>
                        <a:pt x="5251" y="176"/>
                        <a:pt x="5043" y="688"/>
                      </a:cubicBezTo>
                      <a:cubicBezTo>
                        <a:pt x="4963" y="0"/>
                        <a:pt x="4488" y="296"/>
                        <a:pt x="4259" y="256"/>
                      </a:cubicBezTo>
                      <a:cubicBezTo>
                        <a:pt x="4030" y="216"/>
                        <a:pt x="3835" y="320"/>
                        <a:pt x="3667" y="448"/>
                      </a:cubicBezTo>
                      <a:cubicBezTo>
                        <a:pt x="3499" y="576"/>
                        <a:pt x="3139" y="496"/>
                        <a:pt x="3251" y="1024"/>
                      </a:cubicBezTo>
                      <a:cubicBezTo>
                        <a:pt x="2963" y="640"/>
                        <a:pt x="2832" y="944"/>
                        <a:pt x="2627" y="1040"/>
                      </a:cubicBezTo>
                      <a:cubicBezTo>
                        <a:pt x="2403" y="1107"/>
                        <a:pt x="2056" y="1264"/>
                        <a:pt x="1907" y="1424"/>
                      </a:cubicBezTo>
                      <a:cubicBezTo>
                        <a:pt x="1758" y="1584"/>
                        <a:pt x="1635" y="1680"/>
                        <a:pt x="1731" y="2000"/>
                      </a:cubicBezTo>
                      <a:cubicBezTo>
                        <a:pt x="1395" y="1744"/>
                        <a:pt x="1467" y="2024"/>
                        <a:pt x="1315" y="2160"/>
                      </a:cubicBezTo>
                      <a:cubicBezTo>
                        <a:pt x="1163" y="2296"/>
                        <a:pt x="894" y="2653"/>
                        <a:pt x="819" y="2816"/>
                      </a:cubicBezTo>
                      <a:cubicBezTo>
                        <a:pt x="744" y="2979"/>
                        <a:pt x="691" y="2864"/>
                        <a:pt x="867" y="3136"/>
                      </a:cubicBezTo>
                      <a:cubicBezTo>
                        <a:pt x="499" y="3008"/>
                        <a:pt x="560" y="3085"/>
                        <a:pt x="419" y="3232"/>
                      </a:cubicBezTo>
                      <a:cubicBezTo>
                        <a:pt x="278" y="3379"/>
                        <a:pt x="0" y="3869"/>
                        <a:pt x="19" y="4016"/>
                      </a:cubicBezTo>
                      <a:cubicBezTo>
                        <a:pt x="38" y="4163"/>
                        <a:pt x="298" y="4062"/>
                        <a:pt x="531" y="4112"/>
                      </a:cubicBezTo>
                      <a:cubicBezTo>
                        <a:pt x="764" y="4162"/>
                        <a:pt x="1232" y="4274"/>
                        <a:pt x="1416" y="4316"/>
                      </a:cubicBezTo>
                      <a:close/>
                    </a:path>
                  </a:pathLst>
                </a:custGeom>
                <a:solidFill>
                  <a:srgbClr val="FF6B76"/>
                </a:solidFill>
                <a:ln cap="flat" cmpd="sng" w="38100">
                  <a:solidFill>
                    <a:srgbClr val="ED005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5" name="Google Shape;485;p27"/>
                <p:cNvSpPr/>
                <p:nvPr/>
              </p:nvSpPr>
              <p:spPr>
                <a:xfrm rot="-1106097">
                  <a:off x="4728" y="5718"/>
                  <a:ext cx="949" cy="3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6" name="Google Shape;486;p27"/>
                <p:cNvSpPr/>
                <p:nvPr/>
              </p:nvSpPr>
              <p:spPr>
                <a:xfrm rot="2700000">
                  <a:off x="9486" y="5431"/>
                  <a:ext cx="849" cy="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00FFFF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7" name="Google Shape;487;p27"/>
                <p:cNvSpPr/>
                <p:nvPr/>
              </p:nvSpPr>
              <p:spPr>
                <a:xfrm rot="-2700000">
                  <a:off x="8529" y="3705"/>
                  <a:ext cx="849" cy="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CC99FF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8" name="Google Shape;488;p27"/>
                <p:cNvSpPr/>
                <p:nvPr/>
              </p:nvSpPr>
              <p:spPr>
                <a:xfrm rot="-8100000">
                  <a:off x="6728" y="6471"/>
                  <a:ext cx="849" cy="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CC99FF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89" name="Google Shape;489;p27"/>
                <p:cNvSpPr/>
                <p:nvPr/>
              </p:nvSpPr>
              <p:spPr>
                <a:xfrm rot="-4293903">
                  <a:off x="7360" y="4589"/>
                  <a:ext cx="949" cy="3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0" name="Google Shape;490;p27"/>
                <p:cNvSpPr/>
                <p:nvPr/>
              </p:nvSpPr>
              <p:spPr>
                <a:xfrm>
                  <a:off x="8558" y="6062"/>
                  <a:ext cx="900" cy="3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FFFF00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1" name="Google Shape;491;p27"/>
                <p:cNvSpPr/>
                <p:nvPr/>
              </p:nvSpPr>
              <p:spPr>
                <a:xfrm rot="4293903">
                  <a:off x="5544" y="4625"/>
                  <a:ext cx="949" cy="3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2" name="Google Shape;492;p27"/>
                <p:cNvSpPr/>
                <p:nvPr/>
              </p:nvSpPr>
              <p:spPr>
                <a:xfrm rot="1106097">
                  <a:off x="11090" y="5412"/>
                  <a:ext cx="949" cy="300"/>
                </a:xfrm>
                <a:prstGeom prst="roundRect">
                  <a:avLst>
                    <a:gd fmla="val 16667" name="adj"/>
                  </a:avLst>
                </a:prstGeom>
                <a:solidFill>
                  <a:srgbClr val="00FF00"/>
                </a:solidFill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3" name="Google Shape;493;p27"/>
                <p:cNvSpPr/>
                <p:nvPr/>
              </p:nvSpPr>
              <p:spPr>
                <a:xfrm>
                  <a:off x="4893" y="4488"/>
                  <a:ext cx="1080" cy="720"/>
                </a:xfrm>
                <a:custGeom>
                  <a:rect b="b" l="l" r="r" t="t"/>
                  <a:pathLst>
                    <a:path extrusionOk="0" h="720" w="1080">
                      <a:moveTo>
                        <a:pt x="0" y="0"/>
                      </a:moveTo>
                      <a:cubicBezTo>
                        <a:pt x="0" y="120"/>
                        <a:pt x="0" y="240"/>
                        <a:pt x="180" y="360"/>
                      </a:cubicBezTo>
                      <a:cubicBezTo>
                        <a:pt x="360" y="480"/>
                        <a:pt x="720" y="600"/>
                        <a:pt x="1080" y="720"/>
                      </a:cubicBezTo>
                    </a:path>
                  </a:pathLst>
                </a:custGeom>
                <a:noFill/>
                <a:ln cap="flat" cmpd="sng" w="38100">
                  <a:solidFill>
                    <a:srgbClr val="ED005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4" name="Google Shape;494;p27"/>
                <p:cNvSpPr/>
                <p:nvPr/>
              </p:nvSpPr>
              <p:spPr>
                <a:xfrm>
                  <a:off x="4032" y="5648"/>
                  <a:ext cx="1056" cy="528"/>
                </a:xfrm>
                <a:custGeom>
                  <a:rect b="b" l="l" r="r" t="t"/>
                  <a:pathLst>
                    <a:path extrusionOk="0" h="528" w="1056">
                      <a:moveTo>
                        <a:pt x="0" y="0"/>
                      </a:moveTo>
                      <a:cubicBezTo>
                        <a:pt x="35" y="61"/>
                        <a:pt x="16" y="280"/>
                        <a:pt x="192" y="368"/>
                      </a:cubicBezTo>
                      <a:cubicBezTo>
                        <a:pt x="368" y="456"/>
                        <a:pt x="876" y="495"/>
                        <a:pt x="1056" y="528"/>
                      </a:cubicBezTo>
                    </a:path>
                  </a:pathLst>
                </a:custGeom>
                <a:noFill/>
                <a:ln cap="flat" cmpd="sng" w="38100">
                  <a:solidFill>
                    <a:srgbClr val="ED005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5" name="Google Shape;495;p27"/>
                <p:cNvSpPr/>
                <p:nvPr/>
              </p:nvSpPr>
              <p:spPr>
                <a:xfrm>
                  <a:off x="9504" y="4352"/>
                  <a:ext cx="1696" cy="496"/>
                </a:xfrm>
                <a:custGeom>
                  <a:rect b="b" l="l" r="r" t="t"/>
                  <a:pathLst>
                    <a:path extrusionOk="0" h="496" w="1696">
                      <a:moveTo>
                        <a:pt x="1696" y="0"/>
                      </a:moveTo>
                      <a:cubicBezTo>
                        <a:pt x="1637" y="53"/>
                        <a:pt x="1611" y="253"/>
                        <a:pt x="1328" y="336"/>
                      </a:cubicBezTo>
                      <a:cubicBezTo>
                        <a:pt x="1045" y="419"/>
                        <a:pt x="277" y="463"/>
                        <a:pt x="0" y="496"/>
                      </a:cubicBezTo>
                    </a:path>
                  </a:pathLst>
                </a:custGeom>
                <a:noFill/>
                <a:ln cap="flat" cmpd="sng" w="38100">
                  <a:solidFill>
                    <a:srgbClr val="ED005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6" name="Google Shape;496;p27"/>
                <p:cNvSpPr/>
                <p:nvPr/>
              </p:nvSpPr>
              <p:spPr>
                <a:xfrm>
                  <a:off x="11072" y="5568"/>
                  <a:ext cx="1216" cy="544"/>
                </a:xfrm>
                <a:custGeom>
                  <a:rect b="b" l="l" r="r" t="t"/>
                  <a:pathLst>
                    <a:path extrusionOk="0" h="544" w="1216">
                      <a:moveTo>
                        <a:pt x="1216" y="0"/>
                      </a:moveTo>
                      <a:cubicBezTo>
                        <a:pt x="1155" y="59"/>
                        <a:pt x="1051" y="261"/>
                        <a:pt x="848" y="352"/>
                      </a:cubicBezTo>
                      <a:cubicBezTo>
                        <a:pt x="645" y="443"/>
                        <a:pt x="177" y="504"/>
                        <a:pt x="0" y="544"/>
                      </a:cubicBezTo>
                    </a:path>
                  </a:pathLst>
                </a:custGeom>
                <a:noFill/>
                <a:ln cap="flat" cmpd="sng" w="38100">
                  <a:solidFill>
                    <a:srgbClr val="ED0056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7" name="Google Shape;497;p27"/>
                <p:cNvSpPr/>
                <p:nvPr/>
              </p:nvSpPr>
              <p:spPr>
                <a:xfrm rot="-240851">
                  <a:off x="4857" y="7416"/>
                  <a:ext cx="210" cy="3420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8" name="Google Shape;498;p27"/>
                <p:cNvSpPr/>
                <p:nvPr/>
              </p:nvSpPr>
              <p:spPr>
                <a:xfrm rot="-240851">
                  <a:off x="5451" y="7564"/>
                  <a:ext cx="210" cy="3420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499" name="Google Shape;499;p27"/>
                <p:cNvSpPr/>
                <p:nvPr/>
              </p:nvSpPr>
              <p:spPr>
                <a:xfrm rot="-180767">
                  <a:off x="5991" y="7564"/>
                  <a:ext cx="210" cy="3416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0" name="Google Shape;500;p27"/>
                <p:cNvSpPr/>
                <p:nvPr/>
              </p:nvSpPr>
              <p:spPr>
                <a:xfrm rot="-120272">
                  <a:off x="6531" y="7564"/>
                  <a:ext cx="210" cy="3422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1" name="Google Shape;501;p27"/>
                <p:cNvSpPr/>
                <p:nvPr/>
              </p:nvSpPr>
              <p:spPr>
                <a:xfrm>
                  <a:off x="7071" y="7612"/>
                  <a:ext cx="210" cy="3420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2" name="Google Shape;502;p27"/>
                <p:cNvSpPr/>
                <p:nvPr/>
              </p:nvSpPr>
              <p:spPr>
                <a:xfrm rot="60154">
                  <a:off x="7611" y="7628"/>
                  <a:ext cx="210" cy="3421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3" name="Google Shape;503;p27"/>
                <p:cNvSpPr/>
                <p:nvPr/>
              </p:nvSpPr>
              <p:spPr>
                <a:xfrm flipH="1">
                  <a:off x="8871" y="7564"/>
                  <a:ext cx="210" cy="3420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4" name="Google Shape;504;p27"/>
                <p:cNvSpPr/>
                <p:nvPr/>
              </p:nvSpPr>
              <p:spPr>
                <a:xfrm flipH="1" rot="120272">
                  <a:off x="9411" y="7564"/>
                  <a:ext cx="210" cy="3422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5" name="Google Shape;505;p27"/>
                <p:cNvSpPr/>
                <p:nvPr/>
              </p:nvSpPr>
              <p:spPr>
                <a:xfrm flipH="1" rot="180767">
                  <a:off x="9951" y="7564"/>
                  <a:ext cx="210" cy="3416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6" name="Google Shape;506;p27"/>
                <p:cNvSpPr/>
                <p:nvPr/>
              </p:nvSpPr>
              <p:spPr>
                <a:xfrm flipH="1" rot="180767">
                  <a:off x="10491" y="7564"/>
                  <a:ext cx="210" cy="3416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7" name="Google Shape;507;p27"/>
                <p:cNvSpPr/>
                <p:nvPr/>
              </p:nvSpPr>
              <p:spPr>
                <a:xfrm flipH="1" rot="361440">
                  <a:off x="11030" y="7384"/>
                  <a:ext cx="210" cy="3422"/>
                </a:xfrm>
                <a:custGeom>
                  <a:rect b="b" l="l" r="r" t="t"/>
                  <a:pathLst>
                    <a:path extrusionOk="0" h="3420" w="210">
                      <a:moveTo>
                        <a:pt x="30" y="0"/>
                      </a:moveTo>
                      <a:cubicBezTo>
                        <a:pt x="15" y="615"/>
                        <a:pt x="0" y="1230"/>
                        <a:pt x="30" y="1800"/>
                      </a:cubicBezTo>
                      <a:cubicBezTo>
                        <a:pt x="60" y="2370"/>
                        <a:pt x="135" y="2895"/>
                        <a:pt x="21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8" name="Google Shape;508;p27"/>
                <p:cNvSpPr/>
                <p:nvPr/>
              </p:nvSpPr>
              <p:spPr>
                <a:xfrm rot="-120272">
                  <a:off x="8457" y="7564"/>
                  <a:ext cx="180" cy="3422"/>
                </a:xfrm>
                <a:custGeom>
                  <a:rect b="b" l="l" r="r" t="t"/>
                  <a:pathLst>
                    <a:path extrusionOk="0" h="3420" w="180">
                      <a:moveTo>
                        <a:pt x="180" y="0"/>
                      </a:moveTo>
                      <a:cubicBezTo>
                        <a:pt x="173" y="299"/>
                        <a:pt x="165" y="1226"/>
                        <a:pt x="135" y="1796"/>
                      </a:cubicBezTo>
                      <a:cubicBezTo>
                        <a:pt x="105" y="2366"/>
                        <a:pt x="28" y="3082"/>
                        <a:pt x="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09" name="Google Shape;509;p27"/>
                <p:cNvSpPr/>
                <p:nvPr/>
              </p:nvSpPr>
              <p:spPr>
                <a:xfrm flipH="1" rot="120272">
                  <a:off x="8001" y="7564"/>
                  <a:ext cx="180" cy="3422"/>
                </a:xfrm>
                <a:custGeom>
                  <a:rect b="b" l="l" r="r" t="t"/>
                  <a:pathLst>
                    <a:path extrusionOk="0" h="3420" w="180">
                      <a:moveTo>
                        <a:pt x="180" y="0"/>
                      </a:moveTo>
                      <a:cubicBezTo>
                        <a:pt x="173" y="299"/>
                        <a:pt x="165" y="1226"/>
                        <a:pt x="135" y="1796"/>
                      </a:cubicBezTo>
                      <a:cubicBezTo>
                        <a:pt x="105" y="2366"/>
                        <a:pt x="28" y="3082"/>
                        <a:pt x="0" y="3420"/>
                      </a:cubicBezTo>
                    </a:path>
                  </a:pathLst>
                </a:custGeom>
                <a:solidFill>
                  <a:srgbClr val="690101"/>
                </a:solidFill>
                <a:ln cap="flat" cmpd="sng" w="9525">
                  <a:solidFill>
                    <a:srgbClr val="69010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  <p:sp>
              <p:nvSpPr>
                <p:cNvPr id="510" name="Google Shape;510;p27"/>
                <p:cNvSpPr/>
                <p:nvPr/>
              </p:nvSpPr>
              <p:spPr>
                <a:xfrm>
                  <a:off x="6741" y="1624"/>
                  <a:ext cx="2001" cy="2160"/>
                </a:xfrm>
                <a:custGeom>
                  <a:rect b="b" l="l" r="r" t="t"/>
                  <a:pathLst>
                    <a:path extrusionOk="0" h="2160" w="2001">
                      <a:moveTo>
                        <a:pt x="1537" y="2160"/>
                      </a:moveTo>
                      <a:cubicBezTo>
                        <a:pt x="1255" y="1979"/>
                        <a:pt x="397" y="1135"/>
                        <a:pt x="198" y="823"/>
                      </a:cubicBezTo>
                      <a:cubicBezTo>
                        <a:pt x="0" y="512"/>
                        <a:pt x="197" y="331"/>
                        <a:pt x="347" y="289"/>
                      </a:cubicBezTo>
                      <a:cubicBezTo>
                        <a:pt x="497" y="247"/>
                        <a:pt x="987" y="392"/>
                        <a:pt x="1099" y="568"/>
                      </a:cubicBezTo>
                      <a:cubicBezTo>
                        <a:pt x="1083" y="376"/>
                        <a:pt x="1358" y="90"/>
                        <a:pt x="1507" y="54"/>
                      </a:cubicBezTo>
                      <a:cubicBezTo>
                        <a:pt x="1656" y="18"/>
                        <a:pt x="1991" y="0"/>
                        <a:pt x="1996" y="351"/>
                      </a:cubicBezTo>
                      <a:cubicBezTo>
                        <a:pt x="2001" y="702"/>
                        <a:pt x="1718" y="1777"/>
                        <a:pt x="1537" y="2160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FF4747"/>
                    </a:gs>
                    <a:gs pos="100000">
                      <a:srgbClr val="FF0000"/>
                    </a:gs>
                  </a:gsLst>
                  <a:lin ang="5400012" scaled="0"/>
                </a:gradFill>
                <a:ln cap="flat" cmpd="sng" w="9525">
                  <a:solidFill>
                    <a:srgbClr val="000000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ctr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 b="0" i="0" sz="2400" u="none">
                    <a:solidFill>
                      <a:schemeClr val="dk1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sp>
            <p:nvSpPr>
              <p:cNvPr id="511" name="Google Shape;511;p27"/>
              <p:cNvSpPr/>
              <p:nvPr/>
            </p:nvSpPr>
            <p:spPr>
              <a:xfrm>
                <a:off x="7217" y="2864"/>
                <a:ext cx="1500" cy="1230"/>
              </a:xfrm>
              <a:custGeom>
                <a:rect b="b" l="l" r="r" t="t"/>
                <a:pathLst>
                  <a:path extrusionOk="0" h="1230" w="1500">
                    <a:moveTo>
                      <a:pt x="30" y="570"/>
                    </a:moveTo>
                    <a:cubicBezTo>
                      <a:pt x="60" y="420"/>
                      <a:pt x="180" y="300"/>
                      <a:pt x="390" y="210"/>
                    </a:cubicBezTo>
                    <a:cubicBezTo>
                      <a:pt x="600" y="120"/>
                      <a:pt x="1110" y="0"/>
                      <a:pt x="1290" y="30"/>
                    </a:cubicBezTo>
                    <a:cubicBezTo>
                      <a:pt x="1470" y="60"/>
                      <a:pt x="1500" y="210"/>
                      <a:pt x="1470" y="390"/>
                    </a:cubicBezTo>
                    <a:cubicBezTo>
                      <a:pt x="1440" y="570"/>
                      <a:pt x="1320" y="990"/>
                      <a:pt x="1110" y="1110"/>
                    </a:cubicBezTo>
                    <a:cubicBezTo>
                      <a:pt x="900" y="1230"/>
                      <a:pt x="390" y="1200"/>
                      <a:pt x="210" y="1110"/>
                    </a:cubicBezTo>
                    <a:cubicBezTo>
                      <a:pt x="30" y="1020"/>
                      <a:pt x="0" y="720"/>
                      <a:pt x="30" y="570"/>
                    </a:cubicBezTo>
                    <a:close/>
                  </a:path>
                </a:pathLst>
              </a:custGeom>
              <a:solidFill>
                <a:srgbClr val="FF6B76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512" name="Google Shape;512;p27"/>
          <p:cNvSpPr txBox="1"/>
          <p:nvPr/>
        </p:nvSpPr>
        <p:spPr>
          <a:xfrm>
            <a:off x="311700" y="56671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008000"/>
                </a:solidFill>
                <a:latin typeface="Open Sans"/>
                <a:ea typeface="Open Sans"/>
                <a:cs typeface="Open Sans"/>
                <a:sym typeface="Open Sans"/>
              </a:rPr>
              <a:t>Increase</a:t>
            </a:r>
            <a:r>
              <a:rPr lang="en-GB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in demand - 6 Determinants of Demand</a:t>
            </a:r>
            <a:endParaRPr sz="24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p2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entury Gothic"/>
              <a:buNone/>
            </a:pPr>
            <a:r>
              <a:rPr b="1" i="0" lang="en-GB" sz="4400" u="none">
                <a:solidFill>
                  <a:srgbClr val="DF0202"/>
                </a:solidFill>
              </a:rPr>
              <a:t>Decreases</a:t>
            </a:r>
            <a:r>
              <a:rPr b="1" i="0" lang="en-GB" sz="4400" u="none">
                <a:solidFill>
                  <a:schemeClr val="dk2"/>
                </a:solidFill>
              </a:rPr>
              <a:t> Demand</a:t>
            </a:r>
            <a:endParaRPr/>
          </a:p>
        </p:txBody>
      </p:sp>
      <p:sp>
        <p:nvSpPr>
          <p:cNvPr id="519" name="Google Shape;519;p28"/>
          <p:cNvSpPr txBox="1"/>
          <p:nvPr/>
        </p:nvSpPr>
        <p:spPr>
          <a:xfrm>
            <a:off x="0" y="2992650"/>
            <a:ext cx="9144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There are six factors that will cause demand to decrease.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20" name="Google Shape;520;p28"/>
          <p:cNvSpPr txBox="1"/>
          <p:nvPr>
            <p:ph idx="12" type="sldNum"/>
          </p:nvPr>
        </p:nvSpPr>
        <p:spPr>
          <a:xfrm>
            <a:off x="8472458" y="4724253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29"/>
          <p:cNvSpPr txBox="1"/>
          <p:nvPr/>
        </p:nvSpPr>
        <p:spPr>
          <a:xfrm>
            <a:off x="381000" y="1371600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1) Consumers leave the market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27" name="Google Shape;527;p29"/>
          <p:cNvSpPr txBox="1"/>
          <p:nvPr/>
        </p:nvSpPr>
        <p:spPr>
          <a:xfrm>
            <a:off x="4953000" y="3429000"/>
            <a:ext cx="381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0" lang="en-GB" sz="14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Examples include a decrease in the birth rate, people moving away, or students leaving a college town for the summer.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528" name="Google Shape;528;p29"/>
          <p:cNvGrpSpPr/>
          <p:nvPr/>
        </p:nvGrpSpPr>
        <p:grpSpPr>
          <a:xfrm>
            <a:off x="5715000" y="1257300"/>
            <a:ext cx="2278477" cy="2057399"/>
            <a:chOff x="1229" y="1624"/>
            <a:chExt cx="9715" cy="11700"/>
          </a:xfrm>
        </p:grpSpPr>
        <p:sp>
          <p:nvSpPr>
            <p:cNvPr id="529" name="Google Shape;529;p29"/>
            <p:cNvSpPr/>
            <p:nvPr/>
          </p:nvSpPr>
          <p:spPr>
            <a:xfrm>
              <a:off x="2806" y="11884"/>
              <a:ext cx="1405" cy="1440"/>
            </a:xfrm>
            <a:custGeom>
              <a:rect b="b" l="l" r="r" t="t"/>
              <a:pathLst>
                <a:path extrusionOk="0" h="1440" w="1634">
                  <a:moveTo>
                    <a:pt x="201" y="0"/>
                  </a:moveTo>
                  <a:cubicBezTo>
                    <a:pt x="201" y="0"/>
                    <a:pt x="0" y="1203"/>
                    <a:pt x="201" y="1440"/>
                  </a:cubicBezTo>
                  <a:cubicBezTo>
                    <a:pt x="668" y="1440"/>
                    <a:pt x="1407" y="1420"/>
                    <a:pt x="1407" y="1420"/>
                  </a:cubicBezTo>
                  <a:cubicBezTo>
                    <a:pt x="1634" y="1336"/>
                    <a:pt x="1615" y="460"/>
                    <a:pt x="1583" y="508"/>
                  </a:cubicBezTo>
                  <a:cubicBezTo>
                    <a:pt x="1551" y="60"/>
                    <a:pt x="1580" y="227"/>
                    <a:pt x="1583" y="60"/>
                  </a:cubicBezTo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29"/>
            <p:cNvSpPr/>
            <p:nvPr/>
          </p:nvSpPr>
          <p:spPr>
            <a:xfrm>
              <a:off x="2781" y="11752"/>
              <a:ext cx="1515" cy="1572"/>
            </a:xfrm>
            <a:custGeom>
              <a:rect b="b" l="l" r="r" t="t"/>
              <a:pathLst>
                <a:path extrusionOk="0" h="1572" w="1762">
                  <a:moveTo>
                    <a:pt x="205" y="132"/>
                  </a:moveTo>
                  <a:cubicBezTo>
                    <a:pt x="205" y="132"/>
                    <a:pt x="0" y="1333"/>
                    <a:pt x="205" y="1572"/>
                  </a:cubicBezTo>
                  <a:cubicBezTo>
                    <a:pt x="672" y="1572"/>
                    <a:pt x="1436" y="1568"/>
                    <a:pt x="1436" y="1568"/>
                  </a:cubicBezTo>
                  <a:cubicBezTo>
                    <a:pt x="1468" y="1120"/>
                    <a:pt x="1449" y="1040"/>
                    <a:pt x="1484" y="848"/>
                  </a:cubicBezTo>
                  <a:cubicBezTo>
                    <a:pt x="1519" y="656"/>
                    <a:pt x="1604" y="539"/>
                    <a:pt x="1644" y="416"/>
                  </a:cubicBezTo>
                  <a:cubicBezTo>
                    <a:pt x="1762" y="0"/>
                    <a:pt x="1681" y="195"/>
                    <a:pt x="1724" y="112"/>
                  </a:cubicBezTo>
                </a:path>
              </a:pathLst>
            </a:custGeom>
            <a:solidFill>
              <a:srgbClr val="33333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31" name="Google Shape;531;p29"/>
            <p:cNvGrpSpPr/>
            <p:nvPr/>
          </p:nvGrpSpPr>
          <p:grpSpPr>
            <a:xfrm flipH="1">
              <a:off x="8001" y="11704"/>
              <a:ext cx="1440" cy="1572"/>
              <a:chOff x="1444" y="11392"/>
              <a:chExt cx="1762" cy="1572"/>
            </a:xfrm>
          </p:grpSpPr>
          <p:sp>
            <p:nvSpPr>
              <p:cNvPr id="532" name="Google Shape;532;p29"/>
              <p:cNvSpPr/>
              <p:nvPr/>
            </p:nvSpPr>
            <p:spPr>
              <a:xfrm>
                <a:off x="1473" y="11524"/>
                <a:ext cx="1634" cy="1440"/>
              </a:xfrm>
              <a:custGeom>
                <a:rect b="b" l="l" r="r" t="t"/>
                <a:pathLst>
                  <a:path extrusionOk="0" h="1440" w="1634">
                    <a:moveTo>
                      <a:pt x="201" y="0"/>
                    </a:moveTo>
                    <a:cubicBezTo>
                      <a:pt x="201" y="0"/>
                      <a:pt x="0" y="1203"/>
                      <a:pt x="201" y="1440"/>
                    </a:cubicBezTo>
                    <a:cubicBezTo>
                      <a:pt x="668" y="1440"/>
                      <a:pt x="1407" y="1420"/>
                      <a:pt x="1407" y="1420"/>
                    </a:cubicBezTo>
                    <a:cubicBezTo>
                      <a:pt x="1634" y="1336"/>
                      <a:pt x="1615" y="460"/>
                      <a:pt x="1583" y="508"/>
                    </a:cubicBezTo>
                    <a:cubicBezTo>
                      <a:pt x="1551" y="60"/>
                      <a:pt x="1580" y="227"/>
                      <a:pt x="1583" y="60"/>
                    </a:cubicBezTo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3" name="Google Shape;533;p29"/>
              <p:cNvSpPr/>
              <p:nvPr/>
            </p:nvSpPr>
            <p:spPr>
              <a:xfrm>
                <a:off x="1444" y="11392"/>
                <a:ext cx="1762" cy="1572"/>
              </a:xfrm>
              <a:custGeom>
                <a:rect b="b" l="l" r="r" t="t"/>
                <a:pathLst>
                  <a:path extrusionOk="0" h="1572" w="1762">
                    <a:moveTo>
                      <a:pt x="205" y="132"/>
                    </a:moveTo>
                    <a:cubicBezTo>
                      <a:pt x="205" y="132"/>
                      <a:pt x="0" y="1333"/>
                      <a:pt x="205" y="1572"/>
                    </a:cubicBezTo>
                    <a:cubicBezTo>
                      <a:pt x="672" y="1572"/>
                      <a:pt x="1436" y="1568"/>
                      <a:pt x="1436" y="1568"/>
                    </a:cubicBezTo>
                    <a:cubicBezTo>
                      <a:pt x="1468" y="1120"/>
                      <a:pt x="1449" y="1040"/>
                      <a:pt x="1484" y="848"/>
                    </a:cubicBezTo>
                    <a:cubicBezTo>
                      <a:pt x="1519" y="656"/>
                      <a:pt x="1604" y="539"/>
                      <a:pt x="1644" y="416"/>
                    </a:cubicBezTo>
                    <a:cubicBezTo>
                      <a:pt x="1762" y="0"/>
                      <a:pt x="1681" y="195"/>
                      <a:pt x="1724" y="112"/>
                    </a:cubicBezTo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34" name="Google Shape;534;p29"/>
            <p:cNvGrpSpPr/>
            <p:nvPr/>
          </p:nvGrpSpPr>
          <p:grpSpPr>
            <a:xfrm flipH="1">
              <a:off x="9261" y="11704"/>
              <a:ext cx="1440" cy="1572"/>
              <a:chOff x="1444" y="11392"/>
              <a:chExt cx="1762" cy="1572"/>
            </a:xfrm>
          </p:grpSpPr>
          <p:sp>
            <p:nvSpPr>
              <p:cNvPr id="535" name="Google Shape;535;p29"/>
              <p:cNvSpPr/>
              <p:nvPr/>
            </p:nvSpPr>
            <p:spPr>
              <a:xfrm>
                <a:off x="1473" y="11524"/>
                <a:ext cx="1634" cy="1440"/>
              </a:xfrm>
              <a:custGeom>
                <a:rect b="b" l="l" r="r" t="t"/>
                <a:pathLst>
                  <a:path extrusionOk="0" h="1440" w="1634">
                    <a:moveTo>
                      <a:pt x="201" y="0"/>
                    </a:moveTo>
                    <a:cubicBezTo>
                      <a:pt x="201" y="0"/>
                      <a:pt x="0" y="1203"/>
                      <a:pt x="201" y="1440"/>
                    </a:cubicBezTo>
                    <a:cubicBezTo>
                      <a:pt x="668" y="1440"/>
                      <a:pt x="1407" y="1420"/>
                      <a:pt x="1407" y="1420"/>
                    </a:cubicBezTo>
                    <a:cubicBezTo>
                      <a:pt x="1634" y="1336"/>
                      <a:pt x="1615" y="460"/>
                      <a:pt x="1583" y="508"/>
                    </a:cubicBezTo>
                    <a:cubicBezTo>
                      <a:pt x="1551" y="60"/>
                      <a:pt x="1580" y="227"/>
                      <a:pt x="1583" y="60"/>
                    </a:cubicBezTo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6" name="Google Shape;536;p29"/>
              <p:cNvSpPr/>
              <p:nvPr/>
            </p:nvSpPr>
            <p:spPr>
              <a:xfrm>
                <a:off x="1444" y="11392"/>
                <a:ext cx="1762" cy="1572"/>
              </a:xfrm>
              <a:custGeom>
                <a:rect b="b" l="l" r="r" t="t"/>
                <a:pathLst>
                  <a:path extrusionOk="0" h="1572" w="1762">
                    <a:moveTo>
                      <a:pt x="205" y="132"/>
                    </a:moveTo>
                    <a:cubicBezTo>
                      <a:pt x="205" y="132"/>
                      <a:pt x="0" y="1333"/>
                      <a:pt x="205" y="1572"/>
                    </a:cubicBezTo>
                    <a:cubicBezTo>
                      <a:pt x="672" y="1572"/>
                      <a:pt x="1436" y="1568"/>
                      <a:pt x="1436" y="1568"/>
                    </a:cubicBezTo>
                    <a:cubicBezTo>
                      <a:pt x="1468" y="1120"/>
                      <a:pt x="1449" y="1040"/>
                      <a:pt x="1484" y="848"/>
                    </a:cubicBezTo>
                    <a:cubicBezTo>
                      <a:pt x="1519" y="656"/>
                      <a:pt x="1604" y="539"/>
                      <a:pt x="1644" y="416"/>
                    </a:cubicBezTo>
                    <a:cubicBezTo>
                      <a:pt x="1762" y="0"/>
                      <a:pt x="1681" y="195"/>
                      <a:pt x="1724" y="112"/>
                    </a:cubicBezTo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37" name="Google Shape;537;p29"/>
            <p:cNvGrpSpPr/>
            <p:nvPr/>
          </p:nvGrpSpPr>
          <p:grpSpPr>
            <a:xfrm>
              <a:off x="1444" y="11752"/>
              <a:ext cx="1517" cy="1572"/>
              <a:chOff x="1444" y="11392"/>
              <a:chExt cx="1762" cy="1572"/>
            </a:xfrm>
          </p:grpSpPr>
          <p:sp>
            <p:nvSpPr>
              <p:cNvPr id="538" name="Google Shape;538;p29"/>
              <p:cNvSpPr/>
              <p:nvPr/>
            </p:nvSpPr>
            <p:spPr>
              <a:xfrm>
                <a:off x="1473" y="11524"/>
                <a:ext cx="1634" cy="1440"/>
              </a:xfrm>
              <a:custGeom>
                <a:rect b="b" l="l" r="r" t="t"/>
                <a:pathLst>
                  <a:path extrusionOk="0" h="1440" w="1634">
                    <a:moveTo>
                      <a:pt x="201" y="0"/>
                    </a:moveTo>
                    <a:cubicBezTo>
                      <a:pt x="201" y="0"/>
                      <a:pt x="0" y="1203"/>
                      <a:pt x="201" y="1440"/>
                    </a:cubicBezTo>
                    <a:cubicBezTo>
                      <a:pt x="668" y="1440"/>
                      <a:pt x="1407" y="1420"/>
                      <a:pt x="1407" y="1420"/>
                    </a:cubicBezTo>
                    <a:cubicBezTo>
                      <a:pt x="1634" y="1336"/>
                      <a:pt x="1615" y="460"/>
                      <a:pt x="1583" y="508"/>
                    </a:cubicBezTo>
                    <a:cubicBezTo>
                      <a:pt x="1551" y="60"/>
                      <a:pt x="1580" y="227"/>
                      <a:pt x="1583" y="60"/>
                    </a:cubicBezTo>
                  </a:path>
                </a:pathLst>
              </a:cu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39" name="Google Shape;539;p29"/>
              <p:cNvSpPr/>
              <p:nvPr/>
            </p:nvSpPr>
            <p:spPr>
              <a:xfrm>
                <a:off x="1444" y="11392"/>
                <a:ext cx="1762" cy="1572"/>
              </a:xfrm>
              <a:custGeom>
                <a:rect b="b" l="l" r="r" t="t"/>
                <a:pathLst>
                  <a:path extrusionOk="0" h="1572" w="1762">
                    <a:moveTo>
                      <a:pt x="205" y="132"/>
                    </a:moveTo>
                    <a:cubicBezTo>
                      <a:pt x="205" y="132"/>
                      <a:pt x="0" y="1333"/>
                      <a:pt x="205" y="1572"/>
                    </a:cubicBezTo>
                    <a:cubicBezTo>
                      <a:pt x="672" y="1572"/>
                      <a:pt x="1436" y="1568"/>
                      <a:pt x="1436" y="1568"/>
                    </a:cubicBezTo>
                    <a:cubicBezTo>
                      <a:pt x="1468" y="1120"/>
                      <a:pt x="1449" y="1040"/>
                      <a:pt x="1484" y="848"/>
                    </a:cubicBezTo>
                    <a:cubicBezTo>
                      <a:pt x="1519" y="656"/>
                      <a:pt x="1604" y="539"/>
                      <a:pt x="1644" y="416"/>
                    </a:cubicBezTo>
                    <a:cubicBezTo>
                      <a:pt x="1762" y="0"/>
                      <a:pt x="1681" y="195"/>
                      <a:pt x="1724" y="112"/>
                    </a:cubicBezTo>
                  </a:path>
                </a:pathLst>
              </a:custGeom>
              <a:solidFill>
                <a:srgbClr val="333333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40" name="Google Shape;540;p29"/>
            <p:cNvSpPr/>
            <p:nvPr/>
          </p:nvSpPr>
          <p:spPr>
            <a:xfrm>
              <a:off x="9981" y="1624"/>
              <a:ext cx="900" cy="900"/>
            </a:xfrm>
            <a:prstGeom prst="ellipse">
              <a:avLst/>
            </a:prstGeom>
            <a:solidFill>
              <a:srgbClr val="C0C0C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1" name="Google Shape;541;p29"/>
            <p:cNvSpPr/>
            <p:nvPr/>
          </p:nvSpPr>
          <p:spPr>
            <a:xfrm>
              <a:off x="1341" y="1624"/>
              <a:ext cx="900" cy="900"/>
            </a:xfrm>
            <a:prstGeom prst="ellipse">
              <a:avLst/>
            </a:prstGeom>
            <a:solidFill>
              <a:srgbClr val="C0C0C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29"/>
            <p:cNvSpPr txBox="1"/>
            <p:nvPr/>
          </p:nvSpPr>
          <p:spPr>
            <a:xfrm>
              <a:off x="1881" y="1624"/>
              <a:ext cx="8400" cy="6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3" name="Google Shape;543;p29"/>
            <p:cNvSpPr txBox="1"/>
            <p:nvPr/>
          </p:nvSpPr>
          <p:spPr>
            <a:xfrm>
              <a:off x="1341" y="2164"/>
              <a:ext cx="600" cy="9900"/>
            </a:xfrm>
            <a:prstGeom prst="rect">
              <a:avLst/>
            </a:prstGeom>
            <a:solidFill>
              <a:srgbClr val="C0C0C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4" name="Google Shape;544;p29"/>
            <p:cNvSpPr txBox="1"/>
            <p:nvPr/>
          </p:nvSpPr>
          <p:spPr>
            <a:xfrm>
              <a:off x="10341" y="2164"/>
              <a:ext cx="600" cy="9900"/>
            </a:xfrm>
            <a:prstGeom prst="rect">
              <a:avLst/>
            </a:prstGeom>
            <a:solidFill>
              <a:srgbClr val="C0C0C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5" name="Google Shape;545;p29"/>
            <p:cNvSpPr txBox="1"/>
            <p:nvPr/>
          </p:nvSpPr>
          <p:spPr>
            <a:xfrm>
              <a:off x="1881" y="10624"/>
              <a:ext cx="8400" cy="300"/>
            </a:xfrm>
            <a:prstGeom prst="rect">
              <a:avLst/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6" name="Google Shape;546;p29"/>
            <p:cNvSpPr txBox="1"/>
            <p:nvPr/>
          </p:nvSpPr>
          <p:spPr>
            <a:xfrm>
              <a:off x="1881" y="10984"/>
              <a:ext cx="8400" cy="1200"/>
            </a:xfrm>
            <a:prstGeom prst="rect">
              <a:avLst/>
            </a:prstGeom>
            <a:gradFill>
              <a:gsLst>
                <a:gs pos="0">
                  <a:srgbClr val="5D5D5D"/>
                </a:gs>
                <a:gs pos="100000">
                  <a:srgbClr val="969696"/>
                </a:gs>
              </a:gsLst>
              <a:lin ang="5400012" scaled="0"/>
            </a:gra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7" name="Google Shape;547;p29"/>
            <p:cNvSpPr/>
            <p:nvPr/>
          </p:nvSpPr>
          <p:spPr>
            <a:xfrm>
              <a:off x="1232" y="12064"/>
              <a:ext cx="9712" cy="160"/>
            </a:xfrm>
            <a:custGeom>
              <a:rect b="b" l="l" r="r" t="t"/>
              <a:pathLst>
                <a:path extrusionOk="0" h="160" w="9712">
                  <a:moveTo>
                    <a:pt x="109" y="0"/>
                  </a:moveTo>
                  <a:lnTo>
                    <a:pt x="0" y="144"/>
                  </a:lnTo>
                  <a:lnTo>
                    <a:pt x="9712" y="160"/>
                  </a:lnTo>
                  <a:lnTo>
                    <a:pt x="9649" y="0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29"/>
            <p:cNvSpPr txBox="1"/>
            <p:nvPr/>
          </p:nvSpPr>
          <p:spPr>
            <a:xfrm>
              <a:off x="1229" y="12212"/>
              <a:ext cx="9600" cy="300"/>
            </a:xfrm>
            <a:prstGeom prst="rect">
              <a:avLst/>
            </a:prstGeom>
            <a:solidFill>
              <a:srgbClr val="969696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29"/>
            <p:cNvSpPr txBox="1"/>
            <p:nvPr/>
          </p:nvSpPr>
          <p:spPr>
            <a:xfrm>
              <a:off x="1521" y="3784"/>
              <a:ext cx="300" cy="600"/>
            </a:xfrm>
            <a:prstGeom prst="rect">
              <a:avLst/>
            </a:pr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29"/>
            <p:cNvSpPr txBox="1"/>
            <p:nvPr/>
          </p:nvSpPr>
          <p:spPr>
            <a:xfrm>
              <a:off x="1521" y="8104"/>
              <a:ext cx="300" cy="600"/>
            </a:xfrm>
            <a:prstGeom prst="rect">
              <a:avLst/>
            </a:pr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29"/>
            <p:cNvSpPr txBox="1"/>
            <p:nvPr/>
          </p:nvSpPr>
          <p:spPr>
            <a:xfrm>
              <a:off x="10521" y="3784"/>
              <a:ext cx="300" cy="600"/>
            </a:xfrm>
            <a:prstGeom prst="rect">
              <a:avLst/>
            </a:pr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29"/>
            <p:cNvSpPr txBox="1"/>
            <p:nvPr/>
          </p:nvSpPr>
          <p:spPr>
            <a:xfrm>
              <a:off x="10521" y="8104"/>
              <a:ext cx="300" cy="600"/>
            </a:xfrm>
            <a:prstGeom prst="rect">
              <a:avLst/>
            </a:pr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29"/>
            <p:cNvSpPr txBox="1"/>
            <p:nvPr/>
          </p:nvSpPr>
          <p:spPr>
            <a:xfrm rot="-5400000">
              <a:off x="9231" y="1534"/>
              <a:ext cx="300" cy="600"/>
            </a:xfrm>
            <a:prstGeom prst="rect">
              <a:avLst/>
            </a:pr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29"/>
            <p:cNvSpPr txBox="1"/>
            <p:nvPr/>
          </p:nvSpPr>
          <p:spPr>
            <a:xfrm rot="-5400000">
              <a:off x="2571" y="1534"/>
              <a:ext cx="300" cy="600"/>
            </a:xfrm>
            <a:prstGeom prst="rect">
              <a:avLst/>
            </a:pr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29"/>
            <p:cNvSpPr/>
            <p:nvPr/>
          </p:nvSpPr>
          <p:spPr>
            <a:xfrm>
              <a:off x="4941" y="1804"/>
              <a:ext cx="600" cy="300"/>
            </a:xfrm>
            <a:prstGeom prst="roundRect">
              <a:avLst>
                <a:gd fmla="val 16667" name="adj"/>
              </a:avLst>
            </a:pr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29"/>
            <p:cNvSpPr/>
            <p:nvPr/>
          </p:nvSpPr>
          <p:spPr>
            <a:xfrm>
              <a:off x="5841" y="1804"/>
              <a:ext cx="600" cy="300"/>
            </a:xfrm>
            <a:prstGeom prst="roundRect">
              <a:avLst>
                <a:gd fmla="val 16667" name="adj"/>
              </a:avLst>
            </a:pr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7" name="Google Shape;557;p29"/>
            <p:cNvSpPr/>
            <p:nvPr/>
          </p:nvSpPr>
          <p:spPr>
            <a:xfrm>
              <a:off x="6741" y="1804"/>
              <a:ext cx="600" cy="300"/>
            </a:xfrm>
            <a:prstGeom prst="roundRect">
              <a:avLst>
                <a:gd fmla="val 16667" name="adj"/>
              </a:avLst>
            </a:pr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8" name="Google Shape;558;p29"/>
            <p:cNvSpPr/>
            <p:nvPr/>
          </p:nvSpPr>
          <p:spPr>
            <a:xfrm>
              <a:off x="2692" y="10716"/>
              <a:ext cx="6849" cy="136"/>
            </a:xfrm>
            <a:custGeom>
              <a:rect b="b" l="l" r="r" t="t"/>
              <a:pathLst>
                <a:path extrusionOk="0" h="136" w="6849">
                  <a:moveTo>
                    <a:pt x="0" y="16"/>
                  </a:moveTo>
                  <a:lnTo>
                    <a:pt x="9" y="136"/>
                  </a:lnTo>
                  <a:lnTo>
                    <a:pt x="6849" y="136"/>
                  </a:lnTo>
                  <a:lnTo>
                    <a:pt x="6832" y="0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29"/>
            <p:cNvSpPr txBox="1"/>
            <p:nvPr/>
          </p:nvSpPr>
          <p:spPr>
            <a:xfrm>
              <a:off x="1881" y="2164"/>
              <a:ext cx="8400" cy="8400"/>
            </a:xfrm>
            <a:prstGeom prst="rect">
              <a:avLst/>
            </a:prstGeom>
            <a:solidFill>
              <a:srgbClr val="969696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29"/>
            <p:cNvSpPr txBox="1"/>
            <p:nvPr/>
          </p:nvSpPr>
          <p:spPr>
            <a:xfrm>
              <a:off x="1965" y="2164"/>
              <a:ext cx="8400" cy="8400"/>
            </a:xfrm>
            <a:prstGeom prst="rect">
              <a:avLst/>
            </a:prstGeom>
            <a:solidFill>
              <a:srgbClr val="C0C0C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29"/>
            <p:cNvSpPr txBox="1"/>
            <p:nvPr/>
          </p:nvSpPr>
          <p:spPr>
            <a:xfrm>
              <a:off x="1961" y="3064"/>
              <a:ext cx="8400" cy="2400"/>
            </a:xfrm>
            <a:prstGeom prst="rect">
              <a:avLst/>
            </a:prstGeom>
            <a:solidFill>
              <a:srgbClr val="FF4C0E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29"/>
            <p:cNvSpPr/>
            <p:nvPr/>
          </p:nvSpPr>
          <p:spPr>
            <a:xfrm>
              <a:off x="2601" y="3604"/>
              <a:ext cx="7024" cy="1261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9525">
                    <a:solidFill>
                      <a:srgbClr val="00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000000"/>
                  </a:solidFill>
                  <a:latin typeface="Arial Black"/>
                </a:rPr>
                <a:t>MOVERS </a:t>
              </a:r>
            </a:p>
          </p:txBody>
        </p:sp>
        <p:sp>
          <p:nvSpPr>
            <p:cNvPr id="563" name="Google Shape;563;p29"/>
            <p:cNvSpPr/>
            <p:nvPr/>
          </p:nvSpPr>
          <p:spPr>
            <a:xfrm>
              <a:off x="3473" y="10736"/>
              <a:ext cx="748" cy="120"/>
            </a:xfrm>
            <a:custGeom>
              <a:rect b="b" l="l" r="r" t="t"/>
              <a:pathLst>
                <a:path extrusionOk="0" h="120" w="748">
                  <a:moveTo>
                    <a:pt x="11" y="0"/>
                  </a:moveTo>
                  <a:lnTo>
                    <a:pt x="0" y="120"/>
                  </a:lnTo>
                  <a:lnTo>
                    <a:pt x="748" y="120"/>
                  </a:lnTo>
                  <a:lnTo>
                    <a:pt x="74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4C0E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29"/>
            <p:cNvSpPr/>
            <p:nvPr/>
          </p:nvSpPr>
          <p:spPr>
            <a:xfrm>
              <a:off x="5121" y="10732"/>
              <a:ext cx="748" cy="120"/>
            </a:xfrm>
            <a:custGeom>
              <a:rect b="b" l="l" r="r" t="t"/>
              <a:pathLst>
                <a:path extrusionOk="0" h="120" w="748">
                  <a:moveTo>
                    <a:pt x="11" y="0"/>
                  </a:moveTo>
                  <a:lnTo>
                    <a:pt x="0" y="120"/>
                  </a:lnTo>
                  <a:lnTo>
                    <a:pt x="748" y="120"/>
                  </a:lnTo>
                  <a:lnTo>
                    <a:pt x="74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4C0E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29"/>
            <p:cNvSpPr/>
            <p:nvPr/>
          </p:nvSpPr>
          <p:spPr>
            <a:xfrm>
              <a:off x="6713" y="10732"/>
              <a:ext cx="748" cy="120"/>
            </a:xfrm>
            <a:custGeom>
              <a:rect b="b" l="l" r="r" t="t"/>
              <a:pathLst>
                <a:path extrusionOk="0" h="120" w="748">
                  <a:moveTo>
                    <a:pt x="11" y="0"/>
                  </a:moveTo>
                  <a:lnTo>
                    <a:pt x="0" y="120"/>
                  </a:lnTo>
                  <a:lnTo>
                    <a:pt x="748" y="120"/>
                  </a:lnTo>
                  <a:lnTo>
                    <a:pt x="74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4C0E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29"/>
            <p:cNvSpPr/>
            <p:nvPr/>
          </p:nvSpPr>
          <p:spPr>
            <a:xfrm>
              <a:off x="8181" y="10736"/>
              <a:ext cx="748" cy="120"/>
            </a:xfrm>
            <a:custGeom>
              <a:rect b="b" l="l" r="r" t="t"/>
              <a:pathLst>
                <a:path extrusionOk="0" h="120" w="748">
                  <a:moveTo>
                    <a:pt x="11" y="0"/>
                  </a:moveTo>
                  <a:lnTo>
                    <a:pt x="0" y="120"/>
                  </a:lnTo>
                  <a:lnTo>
                    <a:pt x="748" y="120"/>
                  </a:lnTo>
                  <a:lnTo>
                    <a:pt x="747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FF4C0E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29"/>
            <p:cNvSpPr/>
            <p:nvPr/>
          </p:nvSpPr>
          <p:spPr>
            <a:xfrm>
              <a:off x="2061" y="11344"/>
              <a:ext cx="600" cy="6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29"/>
            <p:cNvSpPr/>
            <p:nvPr/>
          </p:nvSpPr>
          <p:spPr>
            <a:xfrm>
              <a:off x="9621" y="11344"/>
              <a:ext cx="600" cy="600"/>
            </a:xfrm>
            <a:prstGeom prst="ellipse">
              <a:avLst/>
            </a:prstGeom>
            <a:solidFill>
              <a:srgbClr val="FF00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9" name="Google Shape;569;p29"/>
            <p:cNvSpPr/>
            <p:nvPr/>
          </p:nvSpPr>
          <p:spPr>
            <a:xfrm>
              <a:off x="2781" y="11344"/>
              <a:ext cx="600" cy="600"/>
            </a:xfrm>
            <a:prstGeom prst="ellipse">
              <a:avLst/>
            </a:prstGeom>
            <a:gradFill>
              <a:gsLst>
                <a:gs pos="0">
                  <a:srgbClr val="9E9E9E"/>
                </a:gs>
                <a:gs pos="100000">
                  <a:srgbClr val="FFFFFF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0" name="Google Shape;570;p29"/>
            <p:cNvSpPr/>
            <p:nvPr/>
          </p:nvSpPr>
          <p:spPr>
            <a:xfrm>
              <a:off x="8901" y="11344"/>
              <a:ext cx="600" cy="600"/>
            </a:xfrm>
            <a:prstGeom prst="ellipse">
              <a:avLst/>
            </a:prstGeom>
            <a:gradFill>
              <a:gsLst>
                <a:gs pos="0">
                  <a:srgbClr val="9E9E9E"/>
                </a:gs>
                <a:gs pos="100000">
                  <a:srgbClr val="FFFFFF"/>
                </a:gs>
              </a:gsLst>
              <a:path path="circle">
                <a:fillToRect b="50%" l="50%" r="50%" t="50%"/>
              </a:path>
              <a:tileRect/>
            </a:gra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29"/>
            <p:cNvSpPr/>
            <p:nvPr/>
          </p:nvSpPr>
          <p:spPr>
            <a:xfrm>
              <a:off x="5577" y="10084"/>
              <a:ext cx="1200" cy="300"/>
            </a:xfrm>
            <a:prstGeom prst="roundRect">
              <a:avLst>
                <a:gd fmla="val 10800" name="adj"/>
              </a:avLst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29"/>
            <p:cNvSpPr/>
            <p:nvPr/>
          </p:nvSpPr>
          <p:spPr>
            <a:xfrm>
              <a:off x="4401" y="10984"/>
              <a:ext cx="3420" cy="180"/>
            </a:xfrm>
            <a:custGeom>
              <a:rect b="b" l="l" r="r" t="t"/>
              <a:pathLst>
                <a:path extrusionOk="0" h="360" w="3420">
                  <a:moveTo>
                    <a:pt x="0" y="180"/>
                  </a:moveTo>
                  <a:lnTo>
                    <a:pt x="0" y="360"/>
                  </a:lnTo>
                  <a:lnTo>
                    <a:pt x="3420" y="360"/>
                  </a:lnTo>
                  <a:lnTo>
                    <a:pt x="3420" y="0"/>
                  </a:lnTo>
                  <a:lnTo>
                    <a:pt x="3060" y="0"/>
                  </a:lnTo>
                  <a:lnTo>
                    <a:pt x="3060" y="180"/>
                  </a:lnTo>
                  <a:lnTo>
                    <a:pt x="2520" y="180"/>
                  </a:lnTo>
                  <a:lnTo>
                    <a:pt x="2520" y="0"/>
                  </a:lnTo>
                  <a:lnTo>
                    <a:pt x="2160" y="0"/>
                  </a:lnTo>
                  <a:lnTo>
                    <a:pt x="2160" y="180"/>
                  </a:lnTo>
                  <a:lnTo>
                    <a:pt x="1440" y="180"/>
                  </a:lnTo>
                  <a:lnTo>
                    <a:pt x="1440" y="0"/>
                  </a:lnTo>
                  <a:lnTo>
                    <a:pt x="1080" y="0"/>
                  </a:lnTo>
                  <a:lnTo>
                    <a:pt x="1080" y="180"/>
                  </a:lnTo>
                  <a:lnTo>
                    <a:pt x="360" y="180"/>
                  </a:lnTo>
                  <a:lnTo>
                    <a:pt x="360" y="0"/>
                  </a:lnTo>
                  <a:lnTo>
                    <a:pt x="0" y="0"/>
                  </a:lnTo>
                  <a:lnTo>
                    <a:pt x="0" y="180"/>
                  </a:ln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73" name="Google Shape;573;p29"/>
            <p:cNvGrpSpPr/>
            <p:nvPr/>
          </p:nvGrpSpPr>
          <p:grpSpPr>
            <a:xfrm>
              <a:off x="5565" y="12132"/>
              <a:ext cx="381" cy="364"/>
              <a:chOff x="5481" y="12064"/>
              <a:chExt cx="381" cy="364"/>
            </a:xfrm>
          </p:grpSpPr>
          <p:sp>
            <p:nvSpPr>
              <p:cNvPr id="574" name="Google Shape;574;p29"/>
              <p:cNvSpPr/>
              <p:nvPr/>
            </p:nvSpPr>
            <p:spPr>
              <a:xfrm>
                <a:off x="5481" y="12064"/>
                <a:ext cx="300" cy="300"/>
              </a:xfrm>
              <a:prstGeom prst="roundRect">
                <a:avLst>
                  <a:gd fmla="val 5520" name="adj"/>
                </a:avLst>
              </a:prstGeom>
              <a:solidFill>
                <a:srgbClr val="969696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5" name="Google Shape;575;p29"/>
              <p:cNvSpPr/>
              <p:nvPr/>
            </p:nvSpPr>
            <p:spPr>
              <a:xfrm>
                <a:off x="5562" y="12128"/>
                <a:ext cx="300" cy="300"/>
              </a:xfrm>
              <a:prstGeom prst="roundRect">
                <a:avLst>
                  <a:gd fmla="val 5520" name="adj"/>
                </a:avLst>
              </a:prstGeom>
              <a:solidFill>
                <a:srgbClr val="C0C0C0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576" name="Google Shape;576;p29"/>
            <p:cNvGrpSpPr/>
            <p:nvPr/>
          </p:nvGrpSpPr>
          <p:grpSpPr>
            <a:xfrm>
              <a:off x="6201" y="12132"/>
              <a:ext cx="381" cy="364"/>
              <a:chOff x="5481" y="12064"/>
              <a:chExt cx="381" cy="364"/>
            </a:xfrm>
          </p:grpSpPr>
          <p:sp>
            <p:nvSpPr>
              <p:cNvPr id="577" name="Google Shape;577;p29"/>
              <p:cNvSpPr/>
              <p:nvPr/>
            </p:nvSpPr>
            <p:spPr>
              <a:xfrm>
                <a:off x="5481" y="12064"/>
                <a:ext cx="300" cy="300"/>
              </a:xfrm>
              <a:prstGeom prst="roundRect">
                <a:avLst>
                  <a:gd fmla="val 5520" name="adj"/>
                </a:avLst>
              </a:prstGeom>
              <a:solidFill>
                <a:srgbClr val="969696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78" name="Google Shape;578;p29"/>
              <p:cNvSpPr/>
              <p:nvPr/>
            </p:nvSpPr>
            <p:spPr>
              <a:xfrm>
                <a:off x="5562" y="12128"/>
                <a:ext cx="300" cy="300"/>
              </a:xfrm>
              <a:prstGeom prst="roundRect">
                <a:avLst>
                  <a:gd fmla="val 5520" name="adj"/>
                </a:avLst>
              </a:prstGeom>
              <a:solidFill>
                <a:srgbClr val="C0C0C0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79" name="Google Shape;579;p29"/>
            <p:cNvSpPr/>
            <p:nvPr/>
          </p:nvSpPr>
          <p:spPr>
            <a:xfrm>
              <a:off x="5301" y="11276"/>
              <a:ext cx="1500" cy="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29"/>
            <p:cNvSpPr/>
            <p:nvPr/>
          </p:nvSpPr>
          <p:spPr>
            <a:xfrm>
              <a:off x="5385" y="11408"/>
              <a:ext cx="1445" cy="476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9525">
                    <a:solidFill>
                      <a:srgbClr val="00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000000"/>
                  </a:solidFill>
                  <a:latin typeface="Arial"/>
                </a:rPr>
                <a:t>MOVERS </a:t>
              </a:r>
            </a:p>
          </p:txBody>
        </p:sp>
      </p:grpSp>
      <p:sp>
        <p:nvSpPr>
          <p:cNvPr id="581" name="Google Shape;581;p29"/>
          <p:cNvSpPr txBox="1"/>
          <p:nvPr/>
        </p:nvSpPr>
        <p:spPr>
          <a:xfrm>
            <a:off x="311700" y="56671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C20000"/>
                </a:solidFill>
                <a:latin typeface="Open Sans"/>
                <a:ea typeface="Open Sans"/>
                <a:cs typeface="Open Sans"/>
                <a:sym typeface="Open Sans"/>
              </a:rPr>
              <a:t>Decrease</a:t>
            </a:r>
            <a:r>
              <a:rPr lang="en-GB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in demand - 6 Determinants of Demand</a:t>
            </a:r>
            <a:endParaRPr sz="24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30"/>
          <p:cNvSpPr txBox="1"/>
          <p:nvPr/>
        </p:nvSpPr>
        <p:spPr>
          <a:xfrm>
            <a:off x="381000" y="1371600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1) Consumers leave the market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8" name="Google Shape;588;p30"/>
          <p:cNvSpPr txBox="1"/>
          <p:nvPr/>
        </p:nvSpPr>
        <p:spPr>
          <a:xfrm>
            <a:off x="4953000" y="3429000"/>
            <a:ext cx="3810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0" lang="en-GB" sz="14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Consumers will obviously not be able to buy as much if less money is available.  This can be caused by unemployment, taxes, etc.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589" name="Google Shape;589;p30"/>
          <p:cNvSpPr txBox="1"/>
          <p:nvPr/>
        </p:nvSpPr>
        <p:spPr>
          <a:xfrm>
            <a:off x="381000" y="1759744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2) Consumers have less money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590" name="Google Shape;590;p30"/>
          <p:cNvGrpSpPr/>
          <p:nvPr/>
        </p:nvGrpSpPr>
        <p:grpSpPr>
          <a:xfrm>
            <a:off x="6164262" y="1314450"/>
            <a:ext cx="1379537" cy="2066143"/>
            <a:chOff x="3090" y="1594"/>
            <a:chExt cx="7101" cy="14178"/>
          </a:xfrm>
        </p:grpSpPr>
        <p:sp>
          <p:nvSpPr>
            <p:cNvPr id="591" name="Google Shape;591;p30"/>
            <p:cNvSpPr/>
            <p:nvPr/>
          </p:nvSpPr>
          <p:spPr>
            <a:xfrm>
              <a:off x="3141" y="1984"/>
              <a:ext cx="5760" cy="1980"/>
            </a:xfrm>
            <a:custGeom>
              <a:rect b="b" l="l" r="r" t="t"/>
              <a:pathLst>
                <a:path extrusionOk="0" h="1980" w="5760">
                  <a:moveTo>
                    <a:pt x="0" y="180"/>
                  </a:moveTo>
                  <a:lnTo>
                    <a:pt x="1440" y="1980"/>
                  </a:lnTo>
                  <a:lnTo>
                    <a:pt x="3960" y="1980"/>
                  </a:lnTo>
                  <a:lnTo>
                    <a:pt x="5760" y="0"/>
                  </a:lnTo>
                  <a:lnTo>
                    <a:pt x="2160" y="180"/>
                  </a:lnTo>
                  <a:lnTo>
                    <a:pt x="1800" y="0"/>
                  </a:lnTo>
                  <a:lnTo>
                    <a:pt x="900" y="0"/>
                  </a:lnTo>
                  <a:lnTo>
                    <a:pt x="0" y="180"/>
                  </a:lnTo>
                  <a:close/>
                </a:path>
              </a:pathLst>
            </a:custGeom>
            <a:solidFill>
              <a:srgbClr val="00BF02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2" name="Google Shape;592;p30"/>
            <p:cNvSpPr/>
            <p:nvPr/>
          </p:nvSpPr>
          <p:spPr>
            <a:xfrm>
              <a:off x="3611" y="3968"/>
              <a:ext cx="4421" cy="10816"/>
            </a:xfrm>
            <a:custGeom>
              <a:rect b="b" l="l" r="r" t="t"/>
              <a:pathLst>
                <a:path extrusionOk="0" h="10816" w="4421">
                  <a:moveTo>
                    <a:pt x="885" y="80"/>
                  </a:moveTo>
                  <a:cubicBezTo>
                    <a:pt x="944" y="216"/>
                    <a:pt x="1061" y="485"/>
                    <a:pt x="1237" y="880"/>
                  </a:cubicBezTo>
                  <a:cubicBezTo>
                    <a:pt x="1413" y="1275"/>
                    <a:pt x="1957" y="1693"/>
                    <a:pt x="1941" y="2448"/>
                  </a:cubicBezTo>
                  <a:cubicBezTo>
                    <a:pt x="1925" y="3203"/>
                    <a:pt x="1461" y="4435"/>
                    <a:pt x="1141" y="5408"/>
                  </a:cubicBezTo>
                  <a:cubicBezTo>
                    <a:pt x="821" y="6381"/>
                    <a:pt x="0" y="7528"/>
                    <a:pt x="21" y="8288"/>
                  </a:cubicBezTo>
                  <a:cubicBezTo>
                    <a:pt x="42" y="9048"/>
                    <a:pt x="749" y="9549"/>
                    <a:pt x="1269" y="9968"/>
                  </a:cubicBezTo>
                  <a:cubicBezTo>
                    <a:pt x="2421" y="9984"/>
                    <a:pt x="1861" y="10784"/>
                    <a:pt x="3141" y="10800"/>
                  </a:cubicBezTo>
                  <a:cubicBezTo>
                    <a:pt x="4421" y="10816"/>
                    <a:pt x="4064" y="9933"/>
                    <a:pt x="4213" y="8944"/>
                  </a:cubicBezTo>
                  <a:cubicBezTo>
                    <a:pt x="4362" y="7955"/>
                    <a:pt x="4240" y="6035"/>
                    <a:pt x="4037" y="4864"/>
                  </a:cubicBezTo>
                  <a:cubicBezTo>
                    <a:pt x="3834" y="3693"/>
                    <a:pt x="3085" y="2731"/>
                    <a:pt x="2997" y="1920"/>
                  </a:cubicBezTo>
                  <a:cubicBezTo>
                    <a:pt x="2909" y="1109"/>
                    <a:pt x="3402" y="400"/>
                    <a:pt x="3509" y="0"/>
                  </a:cubicBezTo>
                </a:path>
              </a:pathLst>
            </a:custGeom>
            <a:solidFill>
              <a:srgbClr val="00BF02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3" name="Google Shape;593;p30"/>
            <p:cNvSpPr/>
            <p:nvPr/>
          </p:nvSpPr>
          <p:spPr>
            <a:xfrm>
              <a:off x="7281" y="3752"/>
              <a:ext cx="2910" cy="616"/>
            </a:xfrm>
            <a:custGeom>
              <a:rect b="b" l="l" r="r" t="t"/>
              <a:pathLst>
                <a:path extrusionOk="0" h="616" w="2910">
                  <a:moveTo>
                    <a:pt x="0" y="136"/>
                  </a:moveTo>
                  <a:cubicBezTo>
                    <a:pt x="116" y="195"/>
                    <a:pt x="434" y="413"/>
                    <a:pt x="697" y="488"/>
                  </a:cubicBezTo>
                  <a:cubicBezTo>
                    <a:pt x="960" y="563"/>
                    <a:pt x="1286" y="568"/>
                    <a:pt x="1577" y="584"/>
                  </a:cubicBezTo>
                  <a:cubicBezTo>
                    <a:pt x="1868" y="600"/>
                    <a:pt x="2254" y="616"/>
                    <a:pt x="2441" y="584"/>
                  </a:cubicBezTo>
                  <a:cubicBezTo>
                    <a:pt x="2628" y="552"/>
                    <a:pt x="2910" y="440"/>
                    <a:pt x="2702" y="392"/>
                  </a:cubicBezTo>
                  <a:cubicBezTo>
                    <a:pt x="2494" y="344"/>
                    <a:pt x="1636" y="361"/>
                    <a:pt x="1193" y="296"/>
                  </a:cubicBezTo>
                  <a:cubicBezTo>
                    <a:pt x="750" y="231"/>
                    <a:pt x="283" y="62"/>
                    <a:pt x="43" y="0"/>
                  </a:cubicBezTo>
                </a:path>
              </a:pathLst>
            </a:custGeom>
            <a:solidFill>
              <a:srgbClr val="FFFF00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4" name="Google Shape;594;p30"/>
            <p:cNvSpPr/>
            <p:nvPr/>
          </p:nvSpPr>
          <p:spPr>
            <a:xfrm>
              <a:off x="3090" y="1594"/>
              <a:ext cx="6030" cy="960"/>
            </a:xfrm>
            <a:custGeom>
              <a:rect b="b" l="l" r="r" t="t"/>
              <a:pathLst>
                <a:path extrusionOk="0" h="960" w="6030">
                  <a:moveTo>
                    <a:pt x="4200" y="30"/>
                  </a:moveTo>
                  <a:cubicBezTo>
                    <a:pt x="3900" y="30"/>
                    <a:pt x="2550" y="390"/>
                    <a:pt x="2220" y="390"/>
                  </a:cubicBezTo>
                  <a:cubicBezTo>
                    <a:pt x="1890" y="390"/>
                    <a:pt x="2580" y="0"/>
                    <a:pt x="2220" y="30"/>
                  </a:cubicBezTo>
                  <a:cubicBezTo>
                    <a:pt x="1860" y="60"/>
                    <a:pt x="120" y="480"/>
                    <a:pt x="60" y="570"/>
                  </a:cubicBezTo>
                  <a:cubicBezTo>
                    <a:pt x="0" y="660"/>
                    <a:pt x="1710" y="510"/>
                    <a:pt x="1860" y="570"/>
                  </a:cubicBezTo>
                  <a:cubicBezTo>
                    <a:pt x="2010" y="630"/>
                    <a:pt x="720" y="900"/>
                    <a:pt x="960" y="930"/>
                  </a:cubicBezTo>
                  <a:cubicBezTo>
                    <a:pt x="1200" y="960"/>
                    <a:pt x="2940" y="750"/>
                    <a:pt x="3300" y="750"/>
                  </a:cubicBezTo>
                  <a:cubicBezTo>
                    <a:pt x="3660" y="750"/>
                    <a:pt x="2970" y="960"/>
                    <a:pt x="3120" y="930"/>
                  </a:cubicBezTo>
                  <a:cubicBezTo>
                    <a:pt x="3270" y="900"/>
                    <a:pt x="3990" y="600"/>
                    <a:pt x="4200" y="570"/>
                  </a:cubicBezTo>
                  <a:cubicBezTo>
                    <a:pt x="4410" y="540"/>
                    <a:pt x="4110" y="780"/>
                    <a:pt x="4380" y="750"/>
                  </a:cubicBezTo>
                  <a:cubicBezTo>
                    <a:pt x="4650" y="720"/>
                    <a:pt x="5610" y="510"/>
                    <a:pt x="5820" y="390"/>
                  </a:cubicBezTo>
                  <a:cubicBezTo>
                    <a:pt x="6030" y="270"/>
                    <a:pt x="5940" y="30"/>
                    <a:pt x="5640" y="30"/>
                  </a:cubicBezTo>
                  <a:cubicBezTo>
                    <a:pt x="5340" y="30"/>
                    <a:pt x="4260" y="390"/>
                    <a:pt x="4020" y="390"/>
                  </a:cubicBezTo>
                  <a:cubicBezTo>
                    <a:pt x="3780" y="390"/>
                    <a:pt x="4500" y="30"/>
                    <a:pt x="4200" y="30"/>
                  </a:cubicBezTo>
                  <a:close/>
                </a:path>
              </a:pathLst>
            </a:custGeom>
            <a:solidFill>
              <a:srgbClr val="008000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95" name="Google Shape;595;p30"/>
            <p:cNvCxnSpPr/>
            <p:nvPr/>
          </p:nvCxnSpPr>
          <p:spPr>
            <a:xfrm>
              <a:off x="3150" y="2164"/>
              <a:ext cx="1200" cy="15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596" name="Google Shape;596;p30"/>
            <p:cNvSpPr/>
            <p:nvPr/>
          </p:nvSpPr>
          <p:spPr>
            <a:xfrm>
              <a:off x="4950" y="2164"/>
              <a:ext cx="63" cy="284"/>
            </a:xfrm>
            <a:custGeom>
              <a:rect b="b" l="l" r="r" t="t"/>
              <a:pathLst>
                <a:path extrusionOk="0" h="284" w="63">
                  <a:moveTo>
                    <a:pt x="0" y="0"/>
                  </a:moveTo>
                  <a:lnTo>
                    <a:pt x="63" y="284"/>
                  </a:lnTo>
                </a:path>
              </a:pathLst>
            </a:cu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597" name="Google Shape;597;p30"/>
            <p:cNvCxnSpPr/>
            <p:nvPr/>
          </p:nvCxnSpPr>
          <p:spPr>
            <a:xfrm flipH="1">
              <a:off x="6762" y="1984"/>
              <a:ext cx="300" cy="3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598" name="Google Shape;598;p30"/>
            <p:cNvCxnSpPr/>
            <p:nvPr/>
          </p:nvCxnSpPr>
          <p:spPr>
            <a:xfrm flipH="1">
              <a:off x="5910" y="2524"/>
              <a:ext cx="300" cy="12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599" name="Google Shape;599;p30"/>
            <p:cNvSpPr/>
            <p:nvPr/>
          </p:nvSpPr>
          <p:spPr>
            <a:xfrm>
              <a:off x="4050" y="2524"/>
              <a:ext cx="1059" cy="1348"/>
            </a:xfrm>
            <a:custGeom>
              <a:rect b="b" l="l" r="r" t="t"/>
              <a:pathLst>
                <a:path extrusionOk="0" h="1348" w="1059">
                  <a:moveTo>
                    <a:pt x="0" y="0"/>
                  </a:moveTo>
                  <a:lnTo>
                    <a:pt x="1059" y="1348"/>
                  </a:lnTo>
                </a:path>
              </a:pathLst>
            </a:cu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00" name="Google Shape;600;p30"/>
            <p:cNvCxnSpPr/>
            <p:nvPr/>
          </p:nvCxnSpPr>
          <p:spPr>
            <a:xfrm flipH="1">
              <a:off x="7106" y="2328"/>
              <a:ext cx="300" cy="6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601" name="Google Shape;601;p30"/>
            <p:cNvSpPr/>
            <p:nvPr/>
          </p:nvSpPr>
          <p:spPr>
            <a:xfrm>
              <a:off x="7253" y="1984"/>
              <a:ext cx="1657" cy="1808"/>
            </a:xfrm>
            <a:custGeom>
              <a:rect b="b" l="l" r="r" t="t"/>
              <a:pathLst>
                <a:path extrusionOk="0" h="1808" w="1657">
                  <a:moveTo>
                    <a:pt x="1657" y="0"/>
                  </a:moveTo>
                  <a:lnTo>
                    <a:pt x="0" y="1808"/>
                  </a:lnTo>
                </a:path>
              </a:pathLst>
            </a:cu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30"/>
            <p:cNvSpPr/>
            <p:nvPr/>
          </p:nvSpPr>
          <p:spPr>
            <a:xfrm>
              <a:off x="7290" y="2156"/>
              <a:ext cx="2006" cy="1764"/>
            </a:xfrm>
            <a:custGeom>
              <a:rect b="b" l="l" r="r" t="t"/>
              <a:pathLst>
                <a:path extrusionOk="0" h="1764" w="2006">
                  <a:moveTo>
                    <a:pt x="0" y="1628"/>
                  </a:moveTo>
                  <a:cubicBezTo>
                    <a:pt x="118" y="1568"/>
                    <a:pt x="461" y="1445"/>
                    <a:pt x="710" y="1268"/>
                  </a:cubicBezTo>
                  <a:cubicBezTo>
                    <a:pt x="959" y="1091"/>
                    <a:pt x="1312" y="774"/>
                    <a:pt x="1494" y="564"/>
                  </a:cubicBezTo>
                  <a:cubicBezTo>
                    <a:pt x="1676" y="354"/>
                    <a:pt x="1732" y="16"/>
                    <a:pt x="1800" y="8"/>
                  </a:cubicBezTo>
                  <a:cubicBezTo>
                    <a:pt x="1868" y="0"/>
                    <a:pt x="2006" y="293"/>
                    <a:pt x="1899" y="516"/>
                  </a:cubicBezTo>
                  <a:cubicBezTo>
                    <a:pt x="1792" y="739"/>
                    <a:pt x="1467" y="1140"/>
                    <a:pt x="1158" y="1348"/>
                  </a:cubicBezTo>
                  <a:cubicBezTo>
                    <a:pt x="849" y="1556"/>
                    <a:pt x="275" y="1677"/>
                    <a:pt x="43" y="1764"/>
                  </a:cubicBezTo>
                </a:path>
              </a:pathLst>
            </a:custGeom>
            <a:solidFill>
              <a:srgbClr val="FFFF00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30"/>
            <p:cNvSpPr/>
            <p:nvPr/>
          </p:nvSpPr>
          <p:spPr>
            <a:xfrm>
              <a:off x="4175" y="3707"/>
              <a:ext cx="3193" cy="437"/>
            </a:xfrm>
            <a:custGeom>
              <a:rect b="b" l="l" r="r" t="t"/>
              <a:pathLst>
                <a:path extrusionOk="0" h="437" w="3193">
                  <a:moveTo>
                    <a:pt x="235" y="77"/>
                  </a:moveTo>
                  <a:cubicBezTo>
                    <a:pt x="96" y="93"/>
                    <a:pt x="0" y="204"/>
                    <a:pt x="97" y="261"/>
                  </a:cubicBezTo>
                  <a:cubicBezTo>
                    <a:pt x="194" y="318"/>
                    <a:pt x="436" y="405"/>
                    <a:pt x="817" y="421"/>
                  </a:cubicBezTo>
                  <a:cubicBezTo>
                    <a:pt x="1198" y="437"/>
                    <a:pt x="2006" y="386"/>
                    <a:pt x="2385" y="357"/>
                  </a:cubicBezTo>
                  <a:cubicBezTo>
                    <a:pt x="2764" y="328"/>
                    <a:pt x="2985" y="301"/>
                    <a:pt x="3089" y="245"/>
                  </a:cubicBezTo>
                  <a:cubicBezTo>
                    <a:pt x="3193" y="189"/>
                    <a:pt x="3153" y="42"/>
                    <a:pt x="3009" y="21"/>
                  </a:cubicBezTo>
                  <a:cubicBezTo>
                    <a:pt x="2865" y="0"/>
                    <a:pt x="2572" y="93"/>
                    <a:pt x="2225" y="117"/>
                  </a:cubicBezTo>
                  <a:cubicBezTo>
                    <a:pt x="1878" y="141"/>
                    <a:pt x="1261" y="172"/>
                    <a:pt x="929" y="165"/>
                  </a:cubicBezTo>
                  <a:cubicBezTo>
                    <a:pt x="597" y="158"/>
                    <a:pt x="380" y="95"/>
                    <a:pt x="235" y="77"/>
                  </a:cubicBezTo>
                  <a:close/>
                </a:path>
              </a:pathLst>
            </a:custGeom>
            <a:solidFill>
              <a:srgbClr val="FFFF00"/>
            </a:solidFill>
            <a:ln cap="flat" cmpd="sng" w="3810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30"/>
            <p:cNvSpPr/>
            <p:nvPr/>
          </p:nvSpPr>
          <p:spPr>
            <a:xfrm>
              <a:off x="5121" y="8104"/>
              <a:ext cx="2160" cy="2700"/>
            </a:xfrm>
            <a:prstGeom prst="rect">
              <a:avLst/>
            </a:prstGeom>
          </p:spPr>
          <p:txBody>
            <a:bodyPr>
              <a:prstTxWarp prst="textPlain"/>
            </a:bodyPr>
            <a:lstStyle/>
            <a:p>
              <a:pPr lvl="0" algn="ctr"/>
              <a:r>
                <a:rPr b="0" i="0">
                  <a:ln cap="flat" cmpd="sng" w="38100">
                    <a:solidFill>
                      <a:srgbClr val="000000"/>
                    </a:solidFill>
                    <a:prstDash val="solid"/>
                    <a:miter lim="800000"/>
                    <a:headEnd len="sm" w="sm" type="none"/>
                    <a:tailEnd len="sm" w="sm" type="none"/>
                  </a:ln>
                  <a:solidFill>
                    <a:srgbClr val="FFFF00"/>
                  </a:solidFill>
                  <a:latin typeface="Arial Black"/>
                </a:rPr>
                <a:t>$ </a:t>
              </a:r>
            </a:p>
          </p:txBody>
        </p:sp>
        <p:sp>
          <p:nvSpPr>
            <p:cNvPr id="605" name="Google Shape;605;p30"/>
            <p:cNvSpPr/>
            <p:nvPr/>
          </p:nvSpPr>
          <p:spPr>
            <a:xfrm>
              <a:off x="5232" y="1952"/>
              <a:ext cx="128" cy="448"/>
            </a:xfrm>
            <a:custGeom>
              <a:rect b="b" l="l" r="r" t="t"/>
              <a:pathLst>
                <a:path extrusionOk="0" h="448" w="128">
                  <a:moveTo>
                    <a:pt x="0" y="0"/>
                  </a:moveTo>
                  <a:lnTo>
                    <a:pt x="128" y="448"/>
                  </a:lnTo>
                </a:path>
              </a:pathLst>
            </a:cu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06" name="Google Shape;606;p30"/>
            <p:cNvCxnSpPr/>
            <p:nvPr/>
          </p:nvCxnSpPr>
          <p:spPr>
            <a:xfrm rot="10800000">
              <a:off x="3867" y="12110"/>
              <a:ext cx="300" cy="671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sp>
          <p:nvSpPr>
            <p:cNvPr id="607" name="Google Shape;607;p30"/>
            <p:cNvSpPr/>
            <p:nvPr/>
          </p:nvSpPr>
          <p:spPr>
            <a:xfrm>
              <a:off x="4223" y="12628"/>
              <a:ext cx="1609" cy="1382"/>
            </a:xfrm>
            <a:custGeom>
              <a:rect b="b" l="l" r="r" t="t"/>
              <a:pathLst>
                <a:path extrusionOk="0" h="1382" w="1609">
                  <a:moveTo>
                    <a:pt x="628" y="66"/>
                  </a:moveTo>
                  <a:cubicBezTo>
                    <a:pt x="418" y="126"/>
                    <a:pt x="176" y="138"/>
                    <a:pt x="88" y="246"/>
                  </a:cubicBezTo>
                  <a:cubicBezTo>
                    <a:pt x="0" y="354"/>
                    <a:pt x="26" y="600"/>
                    <a:pt x="97" y="716"/>
                  </a:cubicBezTo>
                  <a:cubicBezTo>
                    <a:pt x="168" y="832"/>
                    <a:pt x="395" y="868"/>
                    <a:pt x="513" y="940"/>
                  </a:cubicBezTo>
                  <a:cubicBezTo>
                    <a:pt x="631" y="1012"/>
                    <a:pt x="639" y="1082"/>
                    <a:pt x="808" y="1146"/>
                  </a:cubicBezTo>
                  <a:cubicBezTo>
                    <a:pt x="977" y="1210"/>
                    <a:pt x="1447" y="1382"/>
                    <a:pt x="1528" y="1326"/>
                  </a:cubicBezTo>
                  <a:cubicBezTo>
                    <a:pt x="1609" y="1270"/>
                    <a:pt x="1352" y="1012"/>
                    <a:pt x="1297" y="812"/>
                  </a:cubicBezTo>
                  <a:cubicBezTo>
                    <a:pt x="1242" y="612"/>
                    <a:pt x="1313" y="248"/>
                    <a:pt x="1201" y="124"/>
                  </a:cubicBezTo>
                  <a:cubicBezTo>
                    <a:pt x="1089" y="0"/>
                    <a:pt x="747" y="78"/>
                    <a:pt x="628" y="66"/>
                  </a:cubicBezTo>
                  <a:close/>
                </a:path>
              </a:pathLst>
            </a:custGeom>
            <a:solidFill>
              <a:srgbClr val="0033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08" name="Google Shape;608;p30"/>
            <p:cNvCxnSpPr/>
            <p:nvPr/>
          </p:nvCxnSpPr>
          <p:spPr>
            <a:xfrm rot="-2700000">
              <a:off x="6045" y="13739"/>
              <a:ext cx="424" cy="849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grpSp>
          <p:nvGrpSpPr>
            <p:cNvPr id="609" name="Google Shape;609;p30"/>
            <p:cNvGrpSpPr/>
            <p:nvPr/>
          </p:nvGrpSpPr>
          <p:grpSpPr>
            <a:xfrm>
              <a:off x="4041" y="13096"/>
              <a:ext cx="1548" cy="1548"/>
              <a:chOff x="4041" y="13096"/>
              <a:chExt cx="1548" cy="1548"/>
            </a:xfrm>
          </p:grpSpPr>
          <p:sp>
            <p:nvSpPr>
              <p:cNvPr id="610" name="Google Shape;610;p30"/>
              <p:cNvSpPr/>
              <p:nvPr/>
            </p:nvSpPr>
            <p:spPr>
              <a:xfrm>
                <a:off x="4041" y="13144"/>
                <a:ext cx="1500" cy="1500"/>
              </a:xfrm>
              <a:prstGeom prst="ellipse">
                <a:avLst/>
              </a:prstGeom>
              <a:solidFill>
                <a:srgbClr val="FFCC00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1" name="Google Shape;611;p30"/>
              <p:cNvSpPr/>
              <p:nvPr/>
            </p:nvSpPr>
            <p:spPr>
              <a:xfrm>
                <a:off x="4089" y="13096"/>
                <a:ext cx="1500" cy="1500"/>
              </a:xfrm>
              <a:prstGeom prst="ellipse">
                <a:avLst/>
              </a:prstGeom>
              <a:solidFill>
                <a:srgbClr val="FFFF00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12" name="Google Shape;612;p30"/>
            <p:cNvGrpSpPr/>
            <p:nvPr/>
          </p:nvGrpSpPr>
          <p:grpSpPr>
            <a:xfrm>
              <a:off x="3141" y="13684"/>
              <a:ext cx="1548" cy="1548"/>
              <a:chOff x="4041" y="13096"/>
              <a:chExt cx="1548" cy="1548"/>
            </a:xfrm>
          </p:grpSpPr>
          <p:sp>
            <p:nvSpPr>
              <p:cNvPr id="613" name="Google Shape;613;p30"/>
              <p:cNvSpPr/>
              <p:nvPr/>
            </p:nvSpPr>
            <p:spPr>
              <a:xfrm>
                <a:off x="4041" y="13144"/>
                <a:ext cx="1500" cy="1500"/>
              </a:xfrm>
              <a:prstGeom prst="ellipse">
                <a:avLst/>
              </a:prstGeom>
              <a:solidFill>
                <a:srgbClr val="FFCC00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4" name="Google Shape;614;p30"/>
              <p:cNvSpPr/>
              <p:nvPr/>
            </p:nvSpPr>
            <p:spPr>
              <a:xfrm>
                <a:off x="4089" y="13096"/>
                <a:ext cx="1500" cy="1500"/>
              </a:xfrm>
              <a:prstGeom prst="ellipse">
                <a:avLst/>
              </a:prstGeom>
              <a:solidFill>
                <a:srgbClr val="FFFF00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15" name="Google Shape;615;p30"/>
            <p:cNvGrpSpPr/>
            <p:nvPr/>
          </p:nvGrpSpPr>
          <p:grpSpPr>
            <a:xfrm flipH="1">
              <a:off x="4161" y="14224"/>
              <a:ext cx="1548" cy="1548"/>
              <a:chOff x="4041" y="13096"/>
              <a:chExt cx="1548" cy="1548"/>
            </a:xfrm>
          </p:grpSpPr>
          <p:sp>
            <p:nvSpPr>
              <p:cNvPr id="616" name="Google Shape;616;p30"/>
              <p:cNvSpPr/>
              <p:nvPr/>
            </p:nvSpPr>
            <p:spPr>
              <a:xfrm>
                <a:off x="4041" y="13144"/>
                <a:ext cx="1500" cy="1500"/>
              </a:xfrm>
              <a:prstGeom prst="ellipse">
                <a:avLst/>
              </a:prstGeom>
              <a:solidFill>
                <a:srgbClr val="FFCC00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17" name="Google Shape;617;p30"/>
              <p:cNvSpPr/>
              <p:nvPr/>
            </p:nvSpPr>
            <p:spPr>
              <a:xfrm>
                <a:off x="4089" y="13096"/>
                <a:ext cx="1500" cy="1500"/>
              </a:xfrm>
              <a:prstGeom prst="ellipse">
                <a:avLst/>
              </a:prstGeom>
              <a:solidFill>
                <a:srgbClr val="FFFF00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18" name="Google Shape;618;p30"/>
            <p:cNvGrpSpPr/>
            <p:nvPr/>
          </p:nvGrpSpPr>
          <p:grpSpPr>
            <a:xfrm>
              <a:off x="4581" y="12244"/>
              <a:ext cx="1548" cy="1548"/>
              <a:chOff x="4041" y="13096"/>
              <a:chExt cx="1548" cy="1548"/>
            </a:xfrm>
          </p:grpSpPr>
          <p:sp>
            <p:nvSpPr>
              <p:cNvPr id="619" name="Google Shape;619;p30"/>
              <p:cNvSpPr/>
              <p:nvPr/>
            </p:nvSpPr>
            <p:spPr>
              <a:xfrm>
                <a:off x="4041" y="13144"/>
                <a:ext cx="1500" cy="1500"/>
              </a:xfrm>
              <a:prstGeom prst="ellipse">
                <a:avLst/>
              </a:prstGeom>
              <a:solidFill>
                <a:srgbClr val="FFCC00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20" name="Google Shape;620;p30"/>
              <p:cNvSpPr/>
              <p:nvPr/>
            </p:nvSpPr>
            <p:spPr>
              <a:xfrm>
                <a:off x="4089" y="13096"/>
                <a:ext cx="1500" cy="1500"/>
              </a:xfrm>
              <a:prstGeom prst="ellipse">
                <a:avLst/>
              </a:prstGeom>
              <a:solidFill>
                <a:srgbClr val="FFFF00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21" name="Google Shape;621;p30"/>
            <p:cNvSpPr/>
            <p:nvPr/>
          </p:nvSpPr>
          <p:spPr>
            <a:xfrm>
              <a:off x="4514" y="11629"/>
              <a:ext cx="2168" cy="2143"/>
            </a:xfrm>
            <a:custGeom>
              <a:rect b="b" l="l" r="r" t="t"/>
              <a:pathLst>
                <a:path extrusionOk="0" h="2143" w="2168">
                  <a:moveTo>
                    <a:pt x="30" y="1075"/>
                  </a:moveTo>
                  <a:cubicBezTo>
                    <a:pt x="0" y="1225"/>
                    <a:pt x="316" y="890"/>
                    <a:pt x="445" y="925"/>
                  </a:cubicBezTo>
                  <a:cubicBezTo>
                    <a:pt x="574" y="960"/>
                    <a:pt x="672" y="1092"/>
                    <a:pt x="805" y="1285"/>
                  </a:cubicBezTo>
                  <a:cubicBezTo>
                    <a:pt x="938" y="1478"/>
                    <a:pt x="1036" y="2143"/>
                    <a:pt x="1246" y="2083"/>
                  </a:cubicBezTo>
                  <a:cubicBezTo>
                    <a:pt x="1456" y="2023"/>
                    <a:pt x="2168" y="1268"/>
                    <a:pt x="2065" y="925"/>
                  </a:cubicBezTo>
                  <a:cubicBezTo>
                    <a:pt x="1962" y="582"/>
                    <a:pt x="964" y="0"/>
                    <a:pt x="625" y="25"/>
                  </a:cubicBezTo>
                  <a:cubicBezTo>
                    <a:pt x="286" y="50"/>
                    <a:pt x="60" y="925"/>
                    <a:pt x="30" y="1075"/>
                  </a:cubicBezTo>
                  <a:close/>
                </a:path>
              </a:pathLst>
            </a:custGeom>
            <a:solidFill>
              <a:srgbClr val="00BF02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22" name="Google Shape;622;p30"/>
            <p:cNvCxnSpPr/>
            <p:nvPr/>
          </p:nvCxnSpPr>
          <p:spPr>
            <a:xfrm rot="10800000">
              <a:off x="4625" y="12131"/>
              <a:ext cx="300" cy="3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23" name="Google Shape;623;p30"/>
            <p:cNvCxnSpPr/>
            <p:nvPr/>
          </p:nvCxnSpPr>
          <p:spPr>
            <a:xfrm rot="-5400000">
              <a:off x="5706" y="11826"/>
              <a:ext cx="300" cy="1082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cxnSp>
          <p:nvCxnSpPr>
            <p:cNvPr id="624" name="Google Shape;624;p30"/>
            <p:cNvCxnSpPr/>
            <p:nvPr/>
          </p:nvCxnSpPr>
          <p:spPr>
            <a:xfrm rot="10800000">
              <a:off x="5817" y="13401"/>
              <a:ext cx="0" cy="3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</p:grpSp>
      <p:sp>
        <p:nvSpPr>
          <p:cNvPr id="625" name="Google Shape;625;p30"/>
          <p:cNvSpPr txBox="1"/>
          <p:nvPr/>
        </p:nvSpPr>
        <p:spPr>
          <a:xfrm>
            <a:off x="311700" y="56671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C20000"/>
                </a:solidFill>
                <a:latin typeface="Open Sans"/>
                <a:ea typeface="Open Sans"/>
                <a:cs typeface="Open Sans"/>
                <a:sym typeface="Open Sans"/>
              </a:rPr>
              <a:t>Decrease</a:t>
            </a:r>
            <a:r>
              <a:rPr lang="en-GB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in demand - 6 Determinants of Demand</a:t>
            </a:r>
            <a:endParaRPr sz="24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p31"/>
          <p:cNvSpPr txBox="1"/>
          <p:nvPr/>
        </p:nvSpPr>
        <p:spPr>
          <a:xfrm>
            <a:off x="381000" y="1371600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1) Consumers leave the market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2" name="Google Shape;632;p31"/>
          <p:cNvSpPr txBox="1"/>
          <p:nvPr/>
        </p:nvSpPr>
        <p:spPr>
          <a:xfrm>
            <a:off x="4953000" y="3429000"/>
            <a:ext cx="3810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0" lang="en-GB" sz="14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If consumers think they will have less money in the future or that the economy will shrink (along with prices), they will purchase later.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3" name="Google Shape;633;p31"/>
          <p:cNvSpPr txBox="1"/>
          <p:nvPr/>
        </p:nvSpPr>
        <p:spPr>
          <a:xfrm>
            <a:off x="381000" y="1759744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2) Consumers have less money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34" name="Google Shape;634;p31"/>
          <p:cNvSpPr txBox="1"/>
          <p:nvPr/>
        </p:nvSpPr>
        <p:spPr>
          <a:xfrm>
            <a:off x="381000" y="2159794"/>
            <a:ext cx="4191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3) Consumers expect bad things to happen in the future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635" name="Google Shape;635;p31"/>
          <p:cNvGrpSpPr/>
          <p:nvPr/>
        </p:nvGrpSpPr>
        <p:grpSpPr>
          <a:xfrm>
            <a:off x="5762625" y="1184671"/>
            <a:ext cx="2213042" cy="2208609"/>
            <a:chOff x="1653" y="904"/>
            <a:chExt cx="10428" cy="13878"/>
          </a:xfrm>
        </p:grpSpPr>
        <p:sp>
          <p:nvSpPr>
            <p:cNvPr id="636" name="Google Shape;636;p31"/>
            <p:cNvSpPr/>
            <p:nvPr/>
          </p:nvSpPr>
          <p:spPr>
            <a:xfrm>
              <a:off x="4581" y="904"/>
              <a:ext cx="7500" cy="4200"/>
            </a:xfrm>
            <a:prstGeom prst="cloudCallout">
              <a:avLst>
                <a:gd fmla="val 1349" name="adj1"/>
                <a:gd fmla="val 62500" name="adj2"/>
              </a:avLst>
            </a:prstGeom>
            <a:solidFill>
              <a:srgbClr val="FFFFFF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31"/>
            <p:cNvSpPr/>
            <p:nvPr/>
          </p:nvSpPr>
          <p:spPr>
            <a:xfrm>
              <a:off x="6921" y="1624"/>
              <a:ext cx="2700" cy="2700"/>
            </a:xfrm>
            <a:prstGeom prst="ellipse">
              <a:avLst/>
            </a:prstGeom>
            <a:solidFill>
              <a:srgbClr val="FFCC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31"/>
            <p:cNvSpPr/>
            <p:nvPr/>
          </p:nvSpPr>
          <p:spPr>
            <a:xfrm>
              <a:off x="7752" y="2455"/>
              <a:ext cx="300" cy="3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9" name="Google Shape;639;p31"/>
            <p:cNvSpPr/>
            <p:nvPr/>
          </p:nvSpPr>
          <p:spPr>
            <a:xfrm>
              <a:off x="8583" y="2455"/>
              <a:ext cx="300" cy="300"/>
            </a:xfrm>
            <a:prstGeom prst="ellipse">
              <a:avLst/>
            </a:pr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31"/>
            <p:cNvSpPr/>
            <p:nvPr/>
          </p:nvSpPr>
          <p:spPr>
            <a:xfrm flipH="1" rot="10800000">
              <a:off x="7375" y="3245"/>
              <a:ext cx="1809" cy="609"/>
            </a:xfrm>
            <a:custGeom>
              <a:rect b="b" l="l" r="r" t="t"/>
              <a:pathLst>
                <a:path extrusionOk="0" h="2157" w="3730">
                  <a:moveTo>
                    <a:pt x="38" y="210"/>
                  </a:moveTo>
                  <a:cubicBezTo>
                    <a:pt x="0" y="267"/>
                    <a:pt x="351" y="1049"/>
                    <a:pt x="572" y="1355"/>
                  </a:cubicBezTo>
                  <a:cubicBezTo>
                    <a:pt x="794" y="1660"/>
                    <a:pt x="1087" y="1927"/>
                    <a:pt x="1374" y="2042"/>
                  </a:cubicBezTo>
                  <a:cubicBezTo>
                    <a:pt x="1660" y="2156"/>
                    <a:pt x="1993" y="2157"/>
                    <a:pt x="2289" y="2042"/>
                  </a:cubicBezTo>
                  <a:cubicBezTo>
                    <a:pt x="2585" y="1927"/>
                    <a:pt x="2913" y="1684"/>
                    <a:pt x="3148" y="1353"/>
                  </a:cubicBezTo>
                  <a:cubicBezTo>
                    <a:pt x="3383" y="1022"/>
                    <a:pt x="3730" y="114"/>
                    <a:pt x="3701" y="57"/>
                  </a:cubicBezTo>
                  <a:cubicBezTo>
                    <a:pt x="3672" y="0"/>
                    <a:pt x="3284" y="803"/>
                    <a:pt x="2976" y="1011"/>
                  </a:cubicBezTo>
                  <a:cubicBezTo>
                    <a:pt x="2668" y="1219"/>
                    <a:pt x="2215" y="1301"/>
                    <a:pt x="1852" y="1305"/>
                  </a:cubicBezTo>
                  <a:cubicBezTo>
                    <a:pt x="1489" y="1309"/>
                    <a:pt x="1098" y="1215"/>
                    <a:pt x="796" y="1033"/>
                  </a:cubicBezTo>
                  <a:cubicBezTo>
                    <a:pt x="494" y="851"/>
                    <a:pt x="196" y="381"/>
                    <a:pt x="38" y="210"/>
                  </a:cubicBezTo>
                  <a:close/>
                </a:path>
              </a:pathLst>
            </a:custGeom>
            <a:solidFill>
              <a:srgbClr val="000000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31"/>
            <p:cNvSpPr/>
            <p:nvPr/>
          </p:nvSpPr>
          <p:spPr>
            <a:xfrm>
              <a:off x="1653" y="6836"/>
              <a:ext cx="8904" cy="7946"/>
            </a:xfrm>
            <a:custGeom>
              <a:rect b="b" l="l" r="r" t="t"/>
              <a:pathLst>
                <a:path extrusionOk="0" h="7946" w="8904">
                  <a:moveTo>
                    <a:pt x="4548" y="8"/>
                  </a:moveTo>
                  <a:cubicBezTo>
                    <a:pt x="4100" y="0"/>
                    <a:pt x="3620" y="86"/>
                    <a:pt x="3179" y="236"/>
                  </a:cubicBezTo>
                  <a:cubicBezTo>
                    <a:pt x="2738" y="386"/>
                    <a:pt x="2246" y="628"/>
                    <a:pt x="1899" y="908"/>
                  </a:cubicBezTo>
                  <a:cubicBezTo>
                    <a:pt x="1552" y="1188"/>
                    <a:pt x="1288" y="1599"/>
                    <a:pt x="1099" y="1916"/>
                  </a:cubicBezTo>
                  <a:cubicBezTo>
                    <a:pt x="910" y="2233"/>
                    <a:pt x="928" y="2577"/>
                    <a:pt x="763" y="2812"/>
                  </a:cubicBezTo>
                  <a:cubicBezTo>
                    <a:pt x="598" y="3047"/>
                    <a:pt x="214" y="3049"/>
                    <a:pt x="107" y="3324"/>
                  </a:cubicBezTo>
                  <a:cubicBezTo>
                    <a:pt x="0" y="3599"/>
                    <a:pt x="30" y="4207"/>
                    <a:pt x="123" y="4460"/>
                  </a:cubicBezTo>
                  <a:cubicBezTo>
                    <a:pt x="216" y="4713"/>
                    <a:pt x="409" y="4446"/>
                    <a:pt x="667" y="4844"/>
                  </a:cubicBezTo>
                  <a:cubicBezTo>
                    <a:pt x="925" y="5242"/>
                    <a:pt x="1051" y="6334"/>
                    <a:pt x="1668" y="6848"/>
                  </a:cubicBezTo>
                  <a:cubicBezTo>
                    <a:pt x="2285" y="7362"/>
                    <a:pt x="3460" y="7910"/>
                    <a:pt x="4368" y="7928"/>
                  </a:cubicBezTo>
                  <a:cubicBezTo>
                    <a:pt x="5276" y="7946"/>
                    <a:pt x="6473" y="7462"/>
                    <a:pt x="7115" y="6956"/>
                  </a:cubicBezTo>
                  <a:cubicBezTo>
                    <a:pt x="7757" y="6450"/>
                    <a:pt x="7936" y="5319"/>
                    <a:pt x="8219" y="4892"/>
                  </a:cubicBezTo>
                  <a:cubicBezTo>
                    <a:pt x="8502" y="4465"/>
                    <a:pt x="8718" y="4657"/>
                    <a:pt x="8811" y="4396"/>
                  </a:cubicBezTo>
                  <a:cubicBezTo>
                    <a:pt x="8904" y="4135"/>
                    <a:pt x="8888" y="3607"/>
                    <a:pt x="8779" y="3324"/>
                  </a:cubicBezTo>
                  <a:cubicBezTo>
                    <a:pt x="8670" y="3041"/>
                    <a:pt x="8336" y="2961"/>
                    <a:pt x="8155" y="2700"/>
                  </a:cubicBezTo>
                  <a:cubicBezTo>
                    <a:pt x="7974" y="2439"/>
                    <a:pt x="7904" y="2060"/>
                    <a:pt x="7691" y="1756"/>
                  </a:cubicBezTo>
                  <a:cubicBezTo>
                    <a:pt x="7478" y="1452"/>
                    <a:pt x="7179" y="1121"/>
                    <a:pt x="6875" y="876"/>
                  </a:cubicBezTo>
                  <a:cubicBezTo>
                    <a:pt x="6571" y="631"/>
                    <a:pt x="6255" y="429"/>
                    <a:pt x="5867" y="284"/>
                  </a:cubicBezTo>
                  <a:cubicBezTo>
                    <a:pt x="5479" y="139"/>
                    <a:pt x="4983" y="5"/>
                    <a:pt x="4548" y="8"/>
                  </a:cubicBezTo>
                  <a:close/>
                </a:path>
              </a:pathLst>
            </a:custGeom>
            <a:solidFill>
              <a:srgbClr val="FFEAB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31"/>
            <p:cNvSpPr/>
            <p:nvPr/>
          </p:nvSpPr>
          <p:spPr>
            <a:xfrm>
              <a:off x="2121" y="6454"/>
              <a:ext cx="8250" cy="3420"/>
            </a:xfrm>
            <a:custGeom>
              <a:rect b="b" l="l" r="r" t="t"/>
              <a:pathLst>
                <a:path extrusionOk="0" h="3420" w="8250">
                  <a:moveTo>
                    <a:pt x="300" y="3270"/>
                  </a:moveTo>
                  <a:cubicBezTo>
                    <a:pt x="420" y="3360"/>
                    <a:pt x="720" y="3240"/>
                    <a:pt x="840" y="3090"/>
                  </a:cubicBezTo>
                  <a:cubicBezTo>
                    <a:pt x="960" y="2940"/>
                    <a:pt x="810" y="2610"/>
                    <a:pt x="1020" y="2370"/>
                  </a:cubicBezTo>
                  <a:cubicBezTo>
                    <a:pt x="1230" y="2130"/>
                    <a:pt x="1830" y="1890"/>
                    <a:pt x="2100" y="1650"/>
                  </a:cubicBezTo>
                  <a:cubicBezTo>
                    <a:pt x="2370" y="1410"/>
                    <a:pt x="2340" y="1050"/>
                    <a:pt x="2640" y="930"/>
                  </a:cubicBezTo>
                  <a:cubicBezTo>
                    <a:pt x="2940" y="810"/>
                    <a:pt x="3390" y="900"/>
                    <a:pt x="3900" y="930"/>
                  </a:cubicBezTo>
                  <a:cubicBezTo>
                    <a:pt x="4410" y="960"/>
                    <a:pt x="5220" y="900"/>
                    <a:pt x="5700" y="1110"/>
                  </a:cubicBezTo>
                  <a:cubicBezTo>
                    <a:pt x="6180" y="1320"/>
                    <a:pt x="6480" y="1830"/>
                    <a:pt x="6780" y="2190"/>
                  </a:cubicBezTo>
                  <a:cubicBezTo>
                    <a:pt x="7080" y="2550"/>
                    <a:pt x="7260" y="3120"/>
                    <a:pt x="7500" y="3270"/>
                  </a:cubicBezTo>
                  <a:cubicBezTo>
                    <a:pt x="7740" y="3420"/>
                    <a:pt x="8250" y="3360"/>
                    <a:pt x="8220" y="3090"/>
                  </a:cubicBezTo>
                  <a:cubicBezTo>
                    <a:pt x="8190" y="2820"/>
                    <a:pt x="7410" y="1860"/>
                    <a:pt x="7320" y="1650"/>
                  </a:cubicBezTo>
                  <a:cubicBezTo>
                    <a:pt x="7230" y="1440"/>
                    <a:pt x="7800" y="1980"/>
                    <a:pt x="7680" y="1830"/>
                  </a:cubicBezTo>
                  <a:cubicBezTo>
                    <a:pt x="7560" y="1680"/>
                    <a:pt x="7050" y="990"/>
                    <a:pt x="6600" y="750"/>
                  </a:cubicBezTo>
                  <a:cubicBezTo>
                    <a:pt x="6150" y="510"/>
                    <a:pt x="5220" y="480"/>
                    <a:pt x="4980" y="390"/>
                  </a:cubicBezTo>
                  <a:cubicBezTo>
                    <a:pt x="4740" y="300"/>
                    <a:pt x="5490" y="240"/>
                    <a:pt x="5160" y="210"/>
                  </a:cubicBezTo>
                  <a:cubicBezTo>
                    <a:pt x="4830" y="180"/>
                    <a:pt x="3750" y="0"/>
                    <a:pt x="3000" y="210"/>
                  </a:cubicBezTo>
                  <a:cubicBezTo>
                    <a:pt x="2250" y="420"/>
                    <a:pt x="990" y="1260"/>
                    <a:pt x="660" y="1470"/>
                  </a:cubicBezTo>
                  <a:cubicBezTo>
                    <a:pt x="330" y="1680"/>
                    <a:pt x="1110" y="1290"/>
                    <a:pt x="1020" y="1470"/>
                  </a:cubicBezTo>
                  <a:cubicBezTo>
                    <a:pt x="930" y="1650"/>
                    <a:pt x="240" y="2250"/>
                    <a:pt x="120" y="2550"/>
                  </a:cubicBezTo>
                  <a:cubicBezTo>
                    <a:pt x="0" y="2850"/>
                    <a:pt x="180" y="3180"/>
                    <a:pt x="300" y="3270"/>
                  </a:cubicBezTo>
                  <a:close/>
                </a:path>
              </a:pathLst>
            </a:custGeom>
            <a:solidFill>
              <a:srgbClr val="FFFF99"/>
            </a:solidFill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31"/>
            <p:cNvSpPr/>
            <p:nvPr/>
          </p:nvSpPr>
          <p:spPr>
            <a:xfrm>
              <a:off x="1881" y="10024"/>
              <a:ext cx="360" cy="1318"/>
            </a:xfrm>
            <a:custGeom>
              <a:rect b="b" l="l" r="r" t="t"/>
              <a:pathLst>
                <a:path extrusionOk="0" h="1410" w="360">
                  <a:moveTo>
                    <a:pt x="360" y="240"/>
                  </a:moveTo>
                  <a:cubicBezTo>
                    <a:pt x="300" y="120"/>
                    <a:pt x="240" y="0"/>
                    <a:pt x="180" y="60"/>
                  </a:cubicBezTo>
                  <a:cubicBezTo>
                    <a:pt x="120" y="120"/>
                    <a:pt x="0" y="390"/>
                    <a:pt x="0" y="600"/>
                  </a:cubicBezTo>
                  <a:cubicBezTo>
                    <a:pt x="0" y="810"/>
                    <a:pt x="120" y="1230"/>
                    <a:pt x="180" y="1320"/>
                  </a:cubicBezTo>
                  <a:cubicBezTo>
                    <a:pt x="240" y="1410"/>
                    <a:pt x="300" y="1275"/>
                    <a:pt x="360" y="1140"/>
                  </a:cubicBez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4" name="Google Shape;644;p31"/>
            <p:cNvSpPr/>
            <p:nvPr/>
          </p:nvSpPr>
          <p:spPr>
            <a:xfrm>
              <a:off x="9981" y="10031"/>
              <a:ext cx="374" cy="1321"/>
            </a:xfrm>
            <a:custGeom>
              <a:rect b="b" l="l" r="r" t="t"/>
              <a:pathLst>
                <a:path extrusionOk="0" h="1321" w="374">
                  <a:moveTo>
                    <a:pt x="0" y="218"/>
                  </a:moveTo>
                  <a:cubicBezTo>
                    <a:pt x="32" y="190"/>
                    <a:pt x="133" y="0"/>
                    <a:pt x="195" y="49"/>
                  </a:cubicBezTo>
                  <a:cubicBezTo>
                    <a:pt x="257" y="98"/>
                    <a:pt x="368" y="316"/>
                    <a:pt x="371" y="513"/>
                  </a:cubicBezTo>
                  <a:cubicBezTo>
                    <a:pt x="374" y="710"/>
                    <a:pt x="259" y="1145"/>
                    <a:pt x="211" y="1233"/>
                  </a:cubicBezTo>
                  <a:cubicBezTo>
                    <a:pt x="163" y="1321"/>
                    <a:pt x="110" y="1081"/>
                    <a:pt x="83" y="1041"/>
                  </a:cubicBezTo>
                </a:path>
              </a:pathLst>
            </a:custGeom>
            <a:noFill/>
            <a:ln cap="flat" cmpd="sng" w="9525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5" name="Google Shape;645;p31"/>
            <p:cNvSpPr/>
            <p:nvPr/>
          </p:nvSpPr>
          <p:spPr>
            <a:xfrm flipH="1" rot="10800000">
              <a:off x="3456" y="11881"/>
              <a:ext cx="5306" cy="1260"/>
            </a:xfrm>
            <a:custGeom>
              <a:rect b="b" l="l" r="r" t="t"/>
              <a:pathLst>
                <a:path extrusionOk="0" h="2153" w="5306">
                  <a:moveTo>
                    <a:pt x="0" y="0"/>
                  </a:moveTo>
                  <a:cubicBezTo>
                    <a:pt x="35" y="136"/>
                    <a:pt x="29" y="539"/>
                    <a:pt x="208" y="819"/>
                  </a:cubicBezTo>
                  <a:cubicBezTo>
                    <a:pt x="387" y="1099"/>
                    <a:pt x="779" y="1472"/>
                    <a:pt x="1072" y="1683"/>
                  </a:cubicBezTo>
                  <a:cubicBezTo>
                    <a:pt x="1365" y="1894"/>
                    <a:pt x="1620" y="2019"/>
                    <a:pt x="1965" y="2086"/>
                  </a:cubicBezTo>
                  <a:cubicBezTo>
                    <a:pt x="2310" y="2153"/>
                    <a:pt x="2800" y="2140"/>
                    <a:pt x="3144" y="2086"/>
                  </a:cubicBezTo>
                  <a:cubicBezTo>
                    <a:pt x="3488" y="2032"/>
                    <a:pt x="3727" y="1963"/>
                    <a:pt x="4032" y="1763"/>
                  </a:cubicBezTo>
                  <a:cubicBezTo>
                    <a:pt x="4337" y="1563"/>
                    <a:pt x="4764" y="1155"/>
                    <a:pt x="4976" y="883"/>
                  </a:cubicBezTo>
                  <a:cubicBezTo>
                    <a:pt x="5188" y="611"/>
                    <a:pt x="5237" y="287"/>
                    <a:pt x="5306" y="130"/>
                  </a:cubicBezTo>
                </a:path>
              </a:pathLst>
            </a:custGeom>
            <a:noFill/>
            <a:ln cap="flat" cmpd="sng" w="190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31"/>
            <p:cNvSpPr/>
            <p:nvPr/>
          </p:nvSpPr>
          <p:spPr>
            <a:xfrm flipH="1" rot="-9601687">
              <a:off x="3141" y="13126"/>
              <a:ext cx="593" cy="20"/>
            </a:xfrm>
            <a:custGeom>
              <a:rect b="b" l="l" r="r" t="t"/>
              <a:pathLst>
                <a:path extrusionOk="0" h="48" w="544">
                  <a:moveTo>
                    <a:pt x="0" y="48"/>
                  </a:moveTo>
                  <a:lnTo>
                    <a:pt x="544" y="0"/>
                  </a:lnTo>
                </a:path>
              </a:pathLst>
            </a:custGeom>
            <a:noFill/>
            <a:ln cap="flat" cmpd="sng" w="19050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647" name="Google Shape;647;p31"/>
            <p:cNvCxnSpPr/>
            <p:nvPr/>
          </p:nvCxnSpPr>
          <p:spPr>
            <a:xfrm rot="-1593903">
              <a:off x="8512" y="13088"/>
              <a:ext cx="671" cy="0"/>
            </a:xfrm>
            <a:prstGeom prst="straightConnector1">
              <a:avLst/>
            </a:prstGeom>
            <a:noFill/>
            <a:ln cap="flat" cmpd="sng" w="19050">
              <a:solidFill>
                <a:srgbClr val="000000"/>
              </a:solidFill>
              <a:prstDash val="solid"/>
              <a:miter lim="800000"/>
              <a:headEnd len="med" w="med" type="none"/>
              <a:tailEnd len="med" w="med" type="none"/>
            </a:ln>
          </p:spPr>
        </p:cxnSp>
        <p:grpSp>
          <p:nvGrpSpPr>
            <p:cNvPr id="648" name="Google Shape;648;p31"/>
            <p:cNvGrpSpPr/>
            <p:nvPr/>
          </p:nvGrpSpPr>
          <p:grpSpPr>
            <a:xfrm rot="-240193">
              <a:off x="4401" y="9551"/>
              <a:ext cx="1167" cy="748"/>
              <a:chOff x="4221" y="9334"/>
              <a:chExt cx="1500" cy="962"/>
            </a:xfrm>
          </p:grpSpPr>
          <p:sp>
            <p:nvSpPr>
              <p:cNvPr id="649" name="Google Shape;649;p31"/>
              <p:cNvSpPr/>
              <p:nvPr/>
            </p:nvSpPr>
            <p:spPr>
              <a:xfrm>
                <a:off x="4221" y="9364"/>
                <a:ext cx="1500" cy="9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0" name="Google Shape;650;p31"/>
              <p:cNvSpPr/>
              <p:nvPr/>
            </p:nvSpPr>
            <p:spPr>
              <a:xfrm>
                <a:off x="4861" y="9364"/>
                <a:ext cx="600" cy="900"/>
              </a:xfrm>
              <a:prstGeom prst="ellipse">
                <a:avLst/>
              </a:prstGeom>
              <a:solidFill>
                <a:srgbClr val="29B6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1" name="Google Shape;651;p31"/>
              <p:cNvSpPr/>
              <p:nvPr/>
            </p:nvSpPr>
            <p:spPr>
              <a:xfrm>
                <a:off x="4957" y="9596"/>
                <a:ext cx="300" cy="600"/>
              </a:xfrm>
              <a:prstGeom prst="ellipse">
                <a:avLst/>
              </a:pr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2" name="Google Shape;652;p31"/>
              <p:cNvSpPr/>
              <p:nvPr/>
            </p:nvSpPr>
            <p:spPr>
              <a:xfrm>
                <a:off x="4401" y="9334"/>
                <a:ext cx="1260" cy="210"/>
              </a:xfrm>
              <a:custGeom>
                <a:rect b="b" l="l" r="r" t="t"/>
                <a:pathLst>
                  <a:path extrusionOk="0" h="210" w="1260">
                    <a:moveTo>
                      <a:pt x="0" y="210"/>
                    </a:moveTo>
                    <a:cubicBezTo>
                      <a:pt x="120" y="135"/>
                      <a:pt x="240" y="60"/>
                      <a:pt x="360" y="30"/>
                    </a:cubicBezTo>
                    <a:cubicBezTo>
                      <a:pt x="480" y="0"/>
                      <a:pt x="615" y="23"/>
                      <a:pt x="720" y="30"/>
                    </a:cubicBezTo>
                    <a:cubicBezTo>
                      <a:pt x="825" y="37"/>
                      <a:pt x="901" y="44"/>
                      <a:pt x="991" y="74"/>
                    </a:cubicBezTo>
                    <a:cubicBezTo>
                      <a:pt x="1081" y="104"/>
                      <a:pt x="1204" y="182"/>
                      <a:pt x="1260" y="210"/>
                    </a:cubicBez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3" name="Google Shape;653;p31"/>
              <p:cNvSpPr/>
              <p:nvPr/>
            </p:nvSpPr>
            <p:spPr>
              <a:xfrm flipH="1" rot="10800000">
                <a:off x="4401" y="10086"/>
                <a:ext cx="1260" cy="210"/>
              </a:xfrm>
              <a:custGeom>
                <a:rect b="b" l="l" r="r" t="t"/>
                <a:pathLst>
                  <a:path extrusionOk="0" h="210" w="1260">
                    <a:moveTo>
                      <a:pt x="0" y="210"/>
                    </a:moveTo>
                    <a:cubicBezTo>
                      <a:pt x="120" y="135"/>
                      <a:pt x="240" y="60"/>
                      <a:pt x="360" y="30"/>
                    </a:cubicBezTo>
                    <a:cubicBezTo>
                      <a:pt x="480" y="0"/>
                      <a:pt x="615" y="23"/>
                      <a:pt x="720" y="30"/>
                    </a:cubicBezTo>
                    <a:cubicBezTo>
                      <a:pt x="825" y="37"/>
                      <a:pt x="901" y="44"/>
                      <a:pt x="991" y="74"/>
                    </a:cubicBezTo>
                    <a:cubicBezTo>
                      <a:pt x="1081" y="104"/>
                      <a:pt x="1204" y="182"/>
                      <a:pt x="1260" y="210"/>
                    </a:cubicBez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grpSp>
          <p:nvGrpSpPr>
            <p:cNvPr id="654" name="Google Shape;654;p31"/>
            <p:cNvGrpSpPr/>
            <p:nvPr/>
          </p:nvGrpSpPr>
          <p:grpSpPr>
            <a:xfrm flipH="1" rot="240193">
              <a:off x="6475" y="9547"/>
              <a:ext cx="1167" cy="748"/>
              <a:chOff x="4221" y="9334"/>
              <a:chExt cx="1500" cy="962"/>
            </a:xfrm>
          </p:grpSpPr>
          <p:sp>
            <p:nvSpPr>
              <p:cNvPr id="655" name="Google Shape;655;p31"/>
              <p:cNvSpPr/>
              <p:nvPr/>
            </p:nvSpPr>
            <p:spPr>
              <a:xfrm>
                <a:off x="4221" y="9364"/>
                <a:ext cx="1500" cy="90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6" name="Google Shape;656;p31"/>
              <p:cNvSpPr/>
              <p:nvPr/>
            </p:nvSpPr>
            <p:spPr>
              <a:xfrm>
                <a:off x="4861" y="9364"/>
                <a:ext cx="600" cy="900"/>
              </a:xfrm>
              <a:prstGeom prst="ellipse">
                <a:avLst/>
              </a:prstGeom>
              <a:solidFill>
                <a:srgbClr val="29B6FF"/>
              </a:solidFill>
              <a:ln>
                <a:noFill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7" name="Google Shape;657;p31"/>
              <p:cNvSpPr/>
              <p:nvPr/>
            </p:nvSpPr>
            <p:spPr>
              <a:xfrm>
                <a:off x="4957" y="9596"/>
                <a:ext cx="300" cy="600"/>
              </a:xfrm>
              <a:prstGeom prst="ellipse">
                <a:avLst/>
              </a:prstGeom>
              <a:solidFill>
                <a:srgbClr val="000000"/>
              </a:solidFill>
              <a:ln cap="flat" cmpd="sng" w="9525">
                <a:solidFill>
                  <a:srgbClr val="000000"/>
                </a:solidFill>
                <a:prstDash val="solid"/>
                <a:miter lim="800000"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8" name="Google Shape;658;p31"/>
              <p:cNvSpPr/>
              <p:nvPr/>
            </p:nvSpPr>
            <p:spPr>
              <a:xfrm>
                <a:off x="4401" y="9334"/>
                <a:ext cx="1260" cy="210"/>
              </a:xfrm>
              <a:custGeom>
                <a:rect b="b" l="l" r="r" t="t"/>
                <a:pathLst>
                  <a:path extrusionOk="0" h="210" w="1260">
                    <a:moveTo>
                      <a:pt x="0" y="210"/>
                    </a:moveTo>
                    <a:cubicBezTo>
                      <a:pt x="120" y="135"/>
                      <a:pt x="240" y="60"/>
                      <a:pt x="360" y="30"/>
                    </a:cubicBezTo>
                    <a:cubicBezTo>
                      <a:pt x="480" y="0"/>
                      <a:pt x="615" y="23"/>
                      <a:pt x="720" y="30"/>
                    </a:cubicBezTo>
                    <a:cubicBezTo>
                      <a:pt x="825" y="37"/>
                      <a:pt x="901" y="44"/>
                      <a:pt x="991" y="74"/>
                    </a:cubicBezTo>
                    <a:cubicBezTo>
                      <a:pt x="1081" y="104"/>
                      <a:pt x="1204" y="182"/>
                      <a:pt x="1260" y="210"/>
                    </a:cubicBez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59" name="Google Shape;659;p31"/>
              <p:cNvSpPr/>
              <p:nvPr/>
            </p:nvSpPr>
            <p:spPr>
              <a:xfrm flipH="1" rot="10800000">
                <a:off x="4401" y="10086"/>
                <a:ext cx="1260" cy="210"/>
              </a:xfrm>
              <a:custGeom>
                <a:rect b="b" l="l" r="r" t="t"/>
                <a:pathLst>
                  <a:path extrusionOk="0" h="210" w="1260">
                    <a:moveTo>
                      <a:pt x="0" y="210"/>
                    </a:moveTo>
                    <a:cubicBezTo>
                      <a:pt x="120" y="135"/>
                      <a:pt x="240" y="60"/>
                      <a:pt x="360" y="30"/>
                    </a:cubicBezTo>
                    <a:cubicBezTo>
                      <a:pt x="480" y="0"/>
                      <a:pt x="615" y="23"/>
                      <a:pt x="720" y="30"/>
                    </a:cubicBezTo>
                    <a:cubicBezTo>
                      <a:pt x="825" y="37"/>
                      <a:pt x="901" y="44"/>
                      <a:pt x="991" y="74"/>
                    </a:cubicBezTo>
                    <a:cubicBezTo>
                      <a:pt x="1081" y="104"/>
                      <a:pt x="1204" y="182"/>
                      <a:pt x="1260" y="210"/>
                    </a:cubicBezTo>
                  </a:path>
                </a:pathLst>
              </a:custGeom>
              <a:noFill/>
              <a:ln cap="flat" cmpd="sng" w="19050">
                <a:solidFill>
                  <a:srgbClr val="000000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t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2400" u="non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</p:grpSp>
      <p:sp>
        <p:nvSpPr>
          <p:cNvPr id="660" name="Google Shape;660;p31"/>
          <p:cNvSpPr txBox="1"/>
          <p:nvPr/>
        </p:nvSpPr>
        <p:spPr>
          <a:xfrm>
            <a:off x="311700" y="56671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C20000"/>
                </a:solidFill>
                <a:latin typeface="Open Sans"/>
                <a:ea typeface="Open Sans"/>
                <a:cs typeface="Open Sans"/>
                <a:sym typeface="Open Sans"/>
              </a:rPr>
              <a:t>Decrease</a:t>
            </a:r>
            <a:r>
              <a:rPr lang="en-GB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in demand - 6 Determinants of Demand</a:t>
            </a:r>
            <a:endParaRPr sz="24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p32"/>
          <p:cNvSpPr txBox="1"/>
          <p:nvPr/>
        </p:nvSpPr>
        <p:spPr>
          <a:xfrm>
            <a:off x="381000" y="1371600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1) Consumers leave the market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7" name="Google Shape;667;p32"/>
          <p:cNvSpPr txBox="1"/>
          <p:nvPr/>
        </p:nvSpPr>
        <p:spPr>
          <a:xfrm>
            <a:off x="4953000" y="3429000"/>
            <a:ext cx="381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0" lang="en-GB" sz="14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Items may become less popular due to a shift in tastes.  Products that were once in style may suddenly become out of favor.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8" name="Google Shape;668;p32"/>
          <p:cNvSpPr txBox="1"/>
          <p:nvPr/>
        </p:nvSpPr>
        <p:spPr>
          <a:xfrm>
            <a:off x="381000" y="1759744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2) Consumers have less money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69" name="Google Shape;669;p32"/>
          <p:cNvSpPr txBox="1"/>
          <p:nvPr/>
        </p:nvSpPr>
        <p:spPr>
          <a:xfrm>
            <a:off x="381000" y="2159794"/>
            <a:ext cx="4191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3) Consumers expect bad things to happen in the future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70" name="Google Shape;670;p32"/>
          <p:cNvSpPr txBox="1"/>
          <p:nvPr/>
        </p:nvSpPr>
        <p:spPr>
          <a:xfrm>
            <a:off x="381000" y="2731294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4) Product goes out of style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Untitled5" id="671" name="Google Shape;67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0" y="1428750"/>
            <a:ext cx="1725216" cy="1943100"/>
          </a:xfrm>
          <a:prstGeom prst="rect">
            <a:avLst/>
          </a:prstGeom>
          <a:noFill/>
          <a:ln>
            <a:noFill/>
          </a:ln>
        </p:spPr>
      </p:pic>
      <p:sp>
        <p:nvSpPr>
          <p:cNvPr id="672" name="Google Shape;672;p32"/>
          <p:cNvSpPr txBox="1"/>
          <p:nvPr/>
        </p:nvSpPr>
        <p:spPr>
          <a:xfrm>
            <a:off x="311700" y="56671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C20000"/>
                </a:solidFill>
                <a:latin typeface="Open Sans"/>
                <a:ea typeface="Open Sans"/>
                <a:cs typeface="Open Sans"/>
                <a:sym typeface="Open Sans"/>
              </a:rPr>
              <a:t>Decrease</a:t>
            </a:r>
            <a:r>
              <a:rPr lang="en-GB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in demand - 6 Determinants of Demand</a:t>
            </a:r>
            <a:endParaRPr sz="24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p33"/>
          <p:cNvSpPr txBox="1"/>
          <p:nvPr/>
        </p:nvSpPr>
        <p:spPr>
          <a:xfrm>
            <a:off x="381000" y="1371600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1) Consumers leave the market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79" name="Google Shape;679;p33"/>
          <p:cNvSpPr txBox="1"/>
          <p:nvPr/>
        </p:nvSpPr>
        <p:spPr>
          <a:xfrm>
            <a:off x="4953000" y="3429000"/>
            <a:ext cx="38100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0" lang="en-GB" sz="14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If an item that serves a similar function (substitute) becomes inexpensive, consumers will switch their demand to the substitute.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0" name="Google Shape;680;p33"/>
          <p:cNvSpPr txBox="1"/>
          <p:nvPr/>
        </p:nvSpPr>
        <p:spPr>
          <a:xfrm>
            <a:off x="381000" y="1759744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2) Consumers have less money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1" name="Google Shape;681;p33"/>
          <p:cNvSpPr txBox="1"/>
          <p:nvPr/>
        </p:nvSpPr>
        <p:spPr>
          <a:xfrm>
            <a:off x="381000" y="2159794"/>
            <a:ext cx="4191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3) Consumers expect bad things to happen in the future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2" name="Google Shape;682;p33"/>
          <p:cNvSpPr txBox="1"/>
          <p:nvPr/>
        </p:nvSpPr>
        <p:spPr>
          <a:xfrm>
            <a:off x="381000" y="2731294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4) Product goes out of style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83" name="Google Shape;683;p33"/>
          <p:cNvSpPr txBox="1"/>
          <p:nvPr/>
        </p:nvSpPr>
        <p:spPr>
          <a:xfrm>
            <a:off x="381000" y="3131344"/>
            <a:ext cx="4191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5) Price of a substitute good decreases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Untitled1" id="684" name="Google Shape;684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3400" y="2000250"/>
            <a:ext cx="3486150" cy="1314450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33"/>
          <p:cNvSpPr txBox="1"/>
          <p:nvPr/>
        </p:nvSpPr>
        <p:spPr>
          <a:xfrm>
            <a:off x="311700" y="56671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C20000"/>
                </a:solidFill>
                <a:latin typeface="Open Sans"/>
                <a:ea typeface="Open Sans"/>
                <a:cs typeface="Open Sans"/>
                <a:sym typeface="Open Sans"/>
              </a:rPr>
              <a:t>Decrease</a:t>
            </a:r>
            <a:r>
              <a:rPr lang="en-GB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in demand - 6 Determinants of Demand</a:t>
            </a:r>
            <a:endParaRPr sz="24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0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34"/>
          <p:cNvSpPr txBox="1"/>
          <p:nvPr/>
        </p:nvSpPr>
        <p:spPr>
          <a:xfrm>
            <a:off x="381000" y="1371600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1) Consumers leave the market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92" name="Google Shape;692;p34"/>
          <p:cNvSpPr txBox="1"/>
          <p:nvPr/>
        </p:nvSpPr>
        <p:spPr>
          <a:xfrm>
            <a:off x="4953000" y="3429000"/>
            <a:ext cx="38100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i="0" lang="en-GB" sz="14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When goods are consumed together (complements), an increase in the price of one makes both less appealing.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93" name="Google Shape;693;p34"/>
          <p:cNvSpPr txBox="1"/>
          <p:nvPr/>
        </p:nvSpPr>
        <p:spPr>
          <a:xfrm>
            <a:off x="381000" y="1759744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2) Consumers have less money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94" name="Google Shape;694;p34"/>
          <p:cNvSpPr txBox="1"/>
          <p:nvPr/>
        </p:nvSpPr>
        <p:spPr>
          <a:xfrm>
            <a:off x="381000" y="2159794"/>
            <a:ext cx="4191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3) Consumers expect bad things to happen in the future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95" name="Google Shape;695;p34"/>
          <p:cNvSpPr txBox="1"/>
          <p:nvPr/>
        </p:nvSpPr>
        <p:spPr>
          <a:xfrm>
            <a:off x="381000" y="2731294"/>
            <a:ext cx="419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4) Product goes out of style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96" name="Google Shape;696;p34"/>
          <p:cNvSpPr txBox="1"/>
          <p:nvPr/>
        </p:nvSpPr>
        <p:spPr>
          <a:xfrm>
            <a:off x="381000" y="3131344"/>
            <a:ext cx="4191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5) Price of a substitute good decreases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697" name="Google Shape;697;p34"/>
          <p:cNvSpPr txBox="1"/>
          <p:nvPr/>
        </p:nvSpPr>
        <p:spPr>
          <a:xfrm>
            <a:off x="381000" y="3759994"/>
            <a:ext cx="4191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i="0" lang="en-GB" sz="2000" u="none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rPr>
              <a:t>6) Price of a complementary good increases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descr="Untitled2" id="698" name="Google Shape;698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3400" y="2057400"/>
            <a:ext cx="3543301" cy="1259681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34"/>
          <p:cNvSpPr txBox="1"/>
          <p:nvPr/>
        </p:nvSpPr>
        <p:spPr>
          <a:xfrm>
            <a:off x="311700" y="566718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solidFill>
                  <a:srgbClr val="C20000"/>
                </a:solidFill>
                <a:latin typeface="Open Sans"/>
                <a:ea typeface="Open Sans"/>
                <a:cs typeface="Open Sans"/>
                <a:sym typeface="Open Sans"/>
              </a:rPr>
              <a:t>Decrease</a:t>
            </a:r>
            <a:r>
              <a:rPr lang="en-GB" sz="240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in demand - 6 Determinants of Demand</a:t>
            </a:r>
            <a:endParaRPr sz="240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