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Lato"/>
      <p:regular r:id="rId23"/>
      <p:bold r:id="rId24"/>
      <p:italic r:id="rId25"/>
      <p:boldItalic r:id="rId26"/>
    </p:embeddedFont>
    <p:embeddedFont>
      <p:font typeface="Work Sans"/>
      <p:regular r:id="rId27"/>
      <p:bold r:id="rId28"/>
      <p:italic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Lato-bold.fntdata"/><Relationship Id="rId23" Type="http://schemas.openxmlformats.org/officeDocument/2006/relationships/font" Target="fonts/La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Lato-boldItalic.fntdata"/><Relationship Id="rId25" Type="http://schemas.openxmlformats.org/officeDocument/2006/relationships/font" Target="fonts/Lato-italic.fntdata"/><Relationship Id="rId28" Type="http://schemas.openxmlformats.org/officeDocument/2006/relationships/font" Target="fonts/WorkSans-bold.fntdata"/><Relationship Id="rId27" Type="http://schemas.openxmlformats.org/officeDocument/2006/relationships/font" Target="fonts/Work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Work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font" Target="fonts/WorkSans-boldItalic.fntdata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RXtRIO1Ob4787rgMLPAWhyVA7mCCHl1mhyn4kM9Q4pI/edit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4b719ab1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4b719ab1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14b719ab1a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14b719ab1a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4b719ab1a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4b719ab1a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Get students to discuss goods or services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b719ab1aa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4b719ab1aa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4b719ab1aa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4b719ab1aa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4b719ab1aa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4b719ab1aa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4b719ab1aa_0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4b719ab1aa_0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4b719ab1aa_0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4b719ab1aa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4b719ab1aa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4b719ab1aa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4b719ab1aa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4b719ab1aa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All these are used to produce goods and services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4b719ab1a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4b719ab1a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4b719ab1aa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4b719ab1aa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4b719ab1a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4b719ab1a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4b719ab1aa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4b719ab1aa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Worksheet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https://docs.google.com/document/d/1RXtRIO1Ob4787rgMLPAWhyVA7mCCHl1mhyn4kM9Q4pI/edit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4b719ab1aa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4b719ab1aa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Land - land where school is being built - huge scarcity in HK.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Labour - teachers, cleaners, security guard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Capital - desks, laptops, buildings, DT tools/workshop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Enterprise - management, leadership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4b719ab1aa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4b719ab1aa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896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3138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50" y="0"/>
            <a:ext cx="9144000" cy="462600"/>
          </a:xfrm>
          <a:prstGeom prst="rect">
            <a:avLst/>
          </a:prstGeom>
          <a:solidFill>
            <a:srgbClr val="16B9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0" y="4685971"/>
            <a:ext cx="9144000" cy="462600"/>
          </a:xfrm>
          <a:prstGeom prst="rect">
            <a:avLst/>
          </a:prstGeom>
          <a:solidFill>
            <a:srgbClr val="16B9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>
            <a:off x="2395950" y="4720950"/>
            <a:ext cx="435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IGCSE Economics</a:t>
            </a:r>
            <a:endParaRPr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2197" y="4745150"/>
            <a:ext cx="327963" cy="34424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4.jpg"/><Relationship Id="rId6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Relationship Id="rId4" Type="http://schemas.openxmlformats.org/officeDocument/2006/relationships/image" Target="../media/image7.jpg"/><Relationship Id="rId5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ctrTitle"/>
          </p:nvPr>
        </p:nvSpPr>
        <p:spPr>
          <a:xfrm>
            <a:off x="13" y="1430375"/>
            <a:ext cx="9144000" cy="2052600"/>
          </a:xfrm>
          <a:prstGeom prst="rect">
            <a:avLst/>
          </a:prstGeom>
          <a:solidFill>
            <a:srgbClr val="DFFBFC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Scarcity and the factors of production</a:t>
            </a:r>
            <a:endParaRPr/>
          </a:p>
        </p:txBody>
      </p:sp>
      <p:sp>
        <p:nvSpPr>
          <p:cNvPr id="59" name="Google Shape;59;p13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1.1.1 The economic problem</a:t>
            </a:r>
            <a:endParaRPr/>
          </a:p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567027"/>
            <a:ext cx="675600" cy="933000"/>
          </a:xfrm>
          <a:prstGeom prst="roundRect">
            <a:avLst>
              <a:gd fmla="val 48384" name="adj"/>
            </a:avLst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6700" y="3567027"/>
            <a:ext cx="675600" cy="933000"/>
          </a:xfrm>
          <a:prstGeom prst="roundRect">
            <a:avLst>
              <a:gd fmla="val 48384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1.1.1 The economic problem - What we learn</a:t>
            </a:r>
            <a:endParaRPr/>
          </a:p>
        </p:txBody>
      </p:sp>
      <p:sp>
        <p:nvSpPr>
          <p:cNvPr id="68" name="Google Shape;68;p14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8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/>
              <a:t>The problem of scarcity – where there are unlimited wants and finite resources, leading to the need to make choices.</a:t>
            </a:r>
            <a:endParaRPr/>
          </a:p>
          <a:p>
            <a:pPr indent="-334328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/>
              <a:t>Opportunity cost and its effect on economic agents  (consumers, producers and government).</a:t>
            </a:r>
            <a:endParaRPr/>
          </a:p>
          <a:p>
            <a:pPr indent="-334328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/>
              <a:t>The use of diagrams to show production possibility curve.</a:t>
            </a:r>
            <a:endParaRPr/>
          </a:p>
          <a:p>
            <a:pPr indent="-334328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/>
              <a:t>Production possibility curve diagram should be used to show:</a:t>
            </a:r>
            <a:endParaRPr/>
          </a:p>
          <a:p>
            <a:pPr indent="-33432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the maximum productive potential of an economy</a:t>
            </a:r>
            <a:endParaRPr/>
          </a:p>
          <a:p>
            <a:pPr indent="-33432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fully employed or unemployed resources</a:t>
            </a:r>
            <a:endParaRPr/>
          </a:p>
          <a:p>
            <a:pPr indent="-33432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opportunity cost</a:t>
            </a:r>
            <a:endParaRPr/>
          </a:p>
          <a:p>
            <a:pPr indent="-33432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positive or negative economic growth that shifts the production possibility frontier (PPF) outwards and inwards</a:t>
            </a:r>
            <a:endParaRPr/>
          </a:p>
          <a:p>
            <a:pPr indent="-334328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/>
              <a:t>possible and unobtainable production.</a:t>
            </a:r>
            <a:endParaRPr/>
          </a:p>
          <a:p>
            <a:pPr indent="-334328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/>
              <a:t>Possible causes of positive or negative economic </a:t>
            </a:r>
            <a:r>
              <a:rPr lang="en-GB"/>
              <a:t>g</a:t>
            </a:r>
            <a:r>
              <a:rPr lang="en-GB"/>
              <a:t>rowth</a:t>
            </a:r>
            <a:r>
              <a:rPr lang="en-GB"/>
              <a:t>.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Key terms for this lesson</a:t>
            </a:r>
            <a:endParaRPr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1" marL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AutoNum type="alphaLcParenR"/>
            </a:pPr>
            <a:r>
              <a:rPr lang="en-GB" sz="2400">
                <a:solidFill>
                  <a:srgbClr val="666666"/>
                </a:solidFill>
              </a:rPr>
              <a:t>resources</a:t>
            </a:r>
            <a:endParaRPr sz="2400">
              <a:solidFill>
                <a:srgbClr val="666666"/>
              </a:solidFill>
            </a:endParaRPr>
          </a:p>
          <a:p>
            <a:pPr indent="-368300" lvl="1" marL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AutoNum type="alphaLcParenR"/>
            </a:pPr>
            <a:r>
              <a:rPr lang="en-GB" sz="2400">
                <a:solidFill>
                  <a:srgbClr val="666666"/>
                </a:solidFill>
              </a:rPr>
              <a:t>finite</a:t>
            </a:r>
            <a:endParaRPr sz="2400">
              <a:solidFill>
                <a:srgbClr val="666666"/>
              </a:solidFill>
            </a:endParaRPr>
          </a:p>
          <a:p>
            <a:pPr indent="-368300" lvl="1" marL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AutoNum type="alphaLcParenR"/>
            </a:pPr>
            <a:r>
              <a:rPr lang="en-GB" sz="2400">
                <a:solidFill>
                  <a:srgbClr val="666666"/>
                </a:solidFill>
              </a:rPr>
              <a:t>infinite</a:t>
            </a:r>
            <a:endParaRPr sz="2400">
              <a:solidFill>
                <a:srgbClr val="666666"/>
              </a:solidFill>
            </a:endParaRPr>
          </a:p>
          <a:p>
            <a:pPr indent="-368300" lvl="1" marL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AutoNum type="alphaLcParenR"/>
            </a:pPr>
            <a:r>
              <a:rPr lang="en-GB" sz="2400">
                <a:solidFill>
                  <a:srgbClr val="666666"/>
                </a:solidFill>
              </a:rPr>
              <a:t>needs</a:t>
            </a:r>
            <a:endParaRPr sz="2400">
              <a:solidFill>
                <a:srgbClr val="666666"/>
              </a:solidFill>
            </a:endParaRPr>
          </a:p>
          <a:p>
            <a:pPr indent="-368300" lvl="1" marL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AutoNum type="alphaLcParenR"/>
            </a:pPr>
            <a:r>
              <a:rPr lang="en-GB" sz="2400">
                <a:solidFill>
                  <a:srgbClr val="666666"/>
                </a:solidFill>
              </a:rPr>
              <a:t>wants</a:t>
            </a:r>
            <a:endParaRPr sz="2400">
              <a:solidFill>
                <a:srgbClr val="666666"/>
              </a:solidFill>
            </a:endParaRPr>
          </a:p>
          <a:p>
            <a:pPr indent="-368300" lvl="1" marL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AutoNum type="alphaLcParenR"/>
            </a:pPr>
            <a:r>
              <a:rPr lang="en-GB" sz="2400">
                <a:solidFill>
                  <a:srgbClr val="666666"/>
                </a:solidFill>
              </a:rPr>
              <a:t>basic economic problem</a:t>
            </a:r>
            <a:endParaRPr sz="2400">
              <a:solidFill>
                <a:srgbClr val="666666"/>
              </a:solidFill>
            </a:endParaRPr>
          </a:p>
          <a:p>
            <a:pPr indent="-368300" lvl="1" marL="431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AutoNum type="alphaLcParenR"/>
            </a:pPr>
            <a:r>
              <a:rPr lang="en-GB" sz="2400">
                <a:solidFill>
                  <a:srgbClr val="666666"/>
                </a:solidFill>
              </a:rPr>
              <a:t>Scarcity </a:t>
            </a:r>
            <a:endParaRPr sz="24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would you buy - a good or a service?</a:t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2139102" y="2465099"/>
            <a:ext cx="1668300" cy="1689600"/>
          </a:xfrm>
          <a:prstGeom prst="ellipse">
            <a:avLst/>
          </a:prstGeom>
          <a:solidFill>
            <a:srgbClr val="F6B2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ato"/>
                <a:ea typeface="Lato"/>
                <a:cs typeface="Lato"/>
                <a:sym typeface="Lato"/>
              </a:rPr>
              <a:t>I have grown out of my shoes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1009300" y="1261625"/>
            <a:ext cx="1785600" cy="1689600"/>
          </a:xfrm>
          <a:prstGeom prst="ellipse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ato"/>
                <a:ea typeface="Lato"/>
                <a:cs typeface="Lato"/>
                <a:sym typeface="Lato"/>
              </a:rPr>
              <a:t>My dog is ill - I don’t know what is wrong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2940349" y="1516452"/>
            <a:ext cx="1668300" cy="1689600"/>
          </a:xfrm>
          <a:prstGeom prst="ellipse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ato"/>
                <a:ea typeface="Lato"/>
                <a:cs typeface="Lato"/>
                <a:sym typeface="Lato"/>
              </a:rPr>
              <a:t>My tooth is aching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4171800" y="2440525"/>
            <a:ext cx="1907700" cy="1790400"/>
          </a:xfrm>
          <a:prstGeom prst="ellipse">
            <a:avLst/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ato"/>
                <a:ea typeface="Lato"/>
                <a:cs typeface="Lato"/>
                <a:sym typeface="Lato"/>
              </a:rPr>
              <a:t>It’s my best friend’s birthday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6703974" y="2810990"/>
            <a:ext cx="1377600" cy="1303800"/>
          </a:xfrm>
          <a:prstGeom prst="ellipse">
            <a:avLst/>
          </a:prstGeom>
          <a:solidFill>
            <a:srgbClr val="FFF2C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ato"/>
                <a:ea typeface="Lato"/>
                <a:cs typeface="Lato"/>
                <a:sym typeface="Lato"/>
              </a:rPr>
              <a:t>I am thirsty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473451" y="1708025"/>
            <a:ext cx="1724100" cy="1578300"/>
          </a:xfrm>
          <a:prstGeom prst="ellipse">
            <a:avLst/>
          </a:prstGeom>
          <a:solidFill>
            <a:srgbClr val="DD7E6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ato"/>
                <a:ea typeface="Lato"/>
                <a:cs typeface="Lato"/>
                <a:sym typeface="Lato"/>
              </a:rPr>
              <a:t>My hair is too long.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Goods and services</a:t>
            </a:r>
            <a:endParaRPr/>
          </a:p>
        </p:txBody>
      </p:sp>
      <p:sp>
        <p:nvSpPr>
          <p:cNvPr id="92" name="Google Shape;9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Goods</a:t>
            </a:r>
            <a:r>
              <a:rPr lang="en-GB"/>
              <a:t> are tangible items you buy. Examples?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/>
              <a:t>Services</a:t>
            </a:r>
            <a:r>
              <a:rPr lang="en-GB"/>
              <a:t> are ‘actions’. Examples?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Types of goods</a:t>
            </a:r>
            <a:endParaRPr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/>
              <a:t>Consumer goods</a:t>
            </a:r>
            <a:r>
              <a:rPr lang="en-GB"/>
              <a:t> - purchased by households such as food, cards, ipods, furniture etc.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/>
              <a:t>Capital goods</a:t>
            </a:r>
            <a:r>
              <a:rPr lang="en-GB"/>
              <a:t> - purchased by firms to produce other goods such as machinery, tools, equipment.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Wants &amp; needs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Consumers needs (essential to living) and wants are fulfilled buying goods or services.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Wants are infinite</a:t>
            </a:r>
            <a:r>
              <a:rPr lang="en-GB"/>
              <a:t> - people always want more.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/>
              <a:t>Resources are finite</a:t>
            </a:r>
            <a:r>
              <a:rPr lang="en-GB"/>
              <a:t> - there is not enough.</a:t>
            </a:r>
            <a:endParaRPr/>
          </a:p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08" name="Google Shape;108;p19"/>
          <p:cNvGrpSpPr/>
          <p:nvPr/>
        </p:nvGrpSpPr>
        <p:grpSpPr>
          <a:xfrm>
            <a:off x="1364250" y="1842275"/>
            <a:ext cx="6066225" cy="1184100"/>
            <a:chOff x="869825" y="2447375"/>
            <a:chExt cx="6066225" cy="1184100"/>
          </a:xfrm>
        </p:grpSpPr>
        <p:sp>
          <p:nvSpPr>
            <p:cNvPr id="109" name="Google Shape;109;p19"/>
            <p:cNvSpPr/>
            <p:nvPr/>
          </p:nvSpPr>
          <p:spPr>
            <a:xfrm>
              <a:off x="4364450" y="2447375"/>
              <a:ext cx="2571600" cy="11841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Finite</a:t>
              </a:r>
              <a:endParaRPr sz="3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869825" y="2447375"/>
              <a:ext cx="2571600" cy="11841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3000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Infinite</a:t>
              </a:r>
              <a:endParaRPr sz="3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111" name="Google Shape;111;p19"/>
          <p:cNvSpPr txBox="1"/>
          <p:nvPr/>
        </p:nvSpPr>
        <p:spPr>
          <a:xfrm>
            <a:off x="4049813" y="2108225"/>
            <a:ext cx="6951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vs</a:t>
            </a:r>
            <a:endParaRPr sz="3000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economic problem </a:t>
            </a:r>
            <a:endParaRPr/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311700" y="3674975"/>
            <a:ext cx="8520600" cy="8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The economic problem is to match limited resources to unlimited wants and needs</a:t>
            </a:r>
            <a:endParaRPr/>
          </a:p>
        </p:txBody>
      </p:sp>
      <p:sp>
        <p:nvSpPr>
          <p:cNvPr id="118" name="Google Shape;118;p20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893000" y="1345400"/>
            <a:ext cx="2405100" cy="22623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Lato"/>
                <a:ea typeface="Lato"/>
                <a:cs typeface="Lato"/>
                <a:sym typeface="Lato"/>
              </a:rPr>
              <a:t>Limited </a:t>
            </a:r>
            <a:endParaRPr sz="24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Lato"/>
                <a:ea typeface="Lato"/>
                <a:cs typeface="Lato"/>
                <a:sym typeface="Lato"/>
              </a:rPr>
              <a:t>Scarce resources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0" name="Google Shape;120;p20"/>
          <p:cNvSpPr/>
          <p:nvPr/>
        </p:nvSpPr>
        <p:spPr>
          <a:xfrm>
            <a:off x="5807900" y="1345400"/>
            <a:ext cx="2405100" cy="2262300"/>
          </a:xfrm>
          <a:prstGeom prst="ellipse">
            <a:avLst/>
          </a:prstGeom>
          <a:solidFill>
            <a:schemeClr val="accent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Lato"/>
                <a:ea typeface="Lato"/>
                <a:cs typeface="Lato"/>
                <a:sym typeface="Lato"/>
              </a:rPr>
              <a:t>Unlimited wants and needs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1" name="Google Shape;121;p20"/>
          <p:cNvSpPr/>
          <p:nvPr/>
        </p:nvSpPr>
        <p:spPr>
          <a:xfrm>
            <a:off x="3612951" y="1916900"/>
            <a:ext cx="2066400" cy="1119300"/>
          </a:xfrm>
          <a:prstGeom prst="rightArrow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Lato"/>
                <a:ea typeface="Lato"/>
                <a:cs typeface="Lato"/>
                <a:sym typeface="Lato"/>
              </a:rPr>
              <a:t>Production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3 fundamental questions</a:t>
            </a:r>
            <a:endParaRPr/>
          </a:p>
        </p:txBody>
      </p:sp>
      <p:sp>
        <p:nvSpPr>
          <p:cNvPr id="127" name="Google Shape;127;p2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8" name="Google Shape;128;p21"/>
          <p:cNvSpPr/>
          <p:nvPr/>
        </p:nvSpPr>
        <p:spPr>
          <a:xfrm>
            <a:off x="1001250" y="1895112"/>
            <a:ext cx="2043000" cy="1210500"/>
          </a:xfrm>
          <a:prstGeom prst="roundRect">
            <a:avLst>
              <a:gd fmla="val 16667" name="adj"/>
            </a:avLst>
          </a:prstGeom>
          <a:solidFill>
            <a:srgbClr val="674EA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For whom?</a:t>
            </a:r>
            <a:endParaRPr sz="20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9" name="Google Shape;129;p21"/>
          <p:cNvSpPr/>
          <p:nvPr/>
        </p:nvSpPr>
        <p:spPr>
          <a:xfrm>
            <a:off x="3623111" y="1172275"/>
            <a:ext cx="2043000" cy="1210500"/>
          </a:xfrm>
          <a:prstGeom prst="roundRect">
            <a:avLst>
              <a:gd fmla="val 16667" name="adj"/>
            </a:avLst>
          </a:prstGeom>
          <a:solidFill>
            <a:srgbClr val="B4A7D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What to produce?</a:t>
            </a:r>
            <a:endParaRPr sz="20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0" name="Google Shape;130;p21"/>
          <p:cNvSpPr/>
          <p:nvPr/>
        </p:nvSpPr>
        <p:spPr>
          <a:xfrm>
            <a:off x="6099758" y="1895112"/>
            <a:ext cx="2043000" cy="1210500"/>
          </a:xfrm>
          <a:prstGeom prst="roundRect">
            <a:avLst>
              <a:gd fmla="val 16667" name="adj"/>
            </a:avLst>
          </a:prstGeom>
          <a:solidFill>
            <a:srgbClr val="D9D2E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How to produce?</a:t>
            </a:r>
            <a:endParaRPr sz="2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1" name="Google Shape;131;p21"/>
          <p:cNvSpPr/>
          <p:nvPr/>
        </p:nvSpPr>
        <p:spPr>
          <a:xfrm>
            <a:off x="3572755" y="3291000"/>
            <a:ext cx="2043000" cy="1210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Fundamental question about economics</a:t>
            </a:r>
            <a:endParaRPr sz="20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2" name="Google Shape;132;p21"/>
          <p:cNvSpPr/>
          <p:nvPr/>
        </p:nvSpPr>
        <p:spPr>
          <a:xfrm rot="2276504">
            <a:off x="2998416" y="3078547"/>
            <a:ext cx="542075" cy="269409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133" name="Google Shape;133;p21"/>
          <p:cNvSpPr/>
          <p:nvPr/>
        </p:nvSpPr>
        <p:spPr>
          <a:xfrm rot="8304854">
            <a:off x="5614701" y="3077699"/>
            <a:ext cx="537861" cy="27138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134" name="Google Shape;134;p21"/>
          <p:cNvSpPr/>
          <p:nvPr/>
        </p:nvSpPr>
        <p:spPr>
          <a:xfrm rot="5397956">
            <a:off x="4327201" y="2693176"/>
            <a:ext cx="504600" cy="2874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Factors of Production</a:t>
            </a:r>
            <a:endParaRPr/>
          </a:p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1" name="Google Shape;14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Are resources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These are the building blocks of an economy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They are used for production (output)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075" y="1074550"/>
            <a:ext cx="3266782" cy="1707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6634" y="1132206"/>
            <a:ext cx="3380791" cy="16494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roduction equipment" id="148" name="Google Shape;14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075" y="2893704"/>
            <a:ext cx="3266783" cy="1523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4170" y="2893704"/>
            <a:ext cx="2793051" cy="1649497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/>
          <p:nvPr/>
        </p:nvSpPr>
        <p:spPr>
          <a:xfrm>
            <a:off x="2607150" y="1960050"/>
            <a:ext cx="1647300" cy="851700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Land</a:t>
            </a:r>
            <a:endParaRPr sz="2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1" name="Google Shape;151;p23"/>
          <p:cNvSpPr/>
          <p:nvPr/>
        </p:nvSpPr>
        <p:spPr>
          <a:xfrm>
            <a:off x="6983350" y="1960050"/>
            <a:ext cx="1647300" cy="851700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Labour</a:t>
            </a:r>
            <a:endParaRPr sz="2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2716700" y="3771525"/>
            <a:ext cx="1647300" cy="851700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Capital</a:t>
            </a:r>
            <a:endParaRPr sz="2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3" name="Google Shape;153;p23"/>
          <p:cNvSpPr/>
          <p:nvPr/>
        </p:nvSpPr>
        <p:spPr>
          <a:xfrm>
            <a:off x="6921575" y="3771525"/>
            <a:ext cx="1647300" cy="851700"/>
          </a:xfrm>
          <a:prstGeom prst="wave">
            <a:avLst>
              <a:gd fmla="val 12500" name="adj1"/>
              <a:gd fmla="val 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Enterprise</a:t>
            </a:r>
            <a:endParaRPr sz="24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4" name="Google Shape;154;p23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Finite resources - factors of production</a:t>
            </a:r>
            <a:endParaRPr/>
          </a:p>
        </p:txBody>
      </p:sp>
      <p:sp>
        <p:nvSpPr>
          <p:cNvPr id="155" name="Google Shape;155;p23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Land</a:t>
            </a:r>
            <a:endParaRPr/>
          </a:p>
        </p:txBody>
      </p:sp>
      <p:sp>
        <p:nvSpPr>
          <p:cNvPr id="161" name="Google Shape;16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Covers land itself and all natural resources within land and water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e.g. oil, trees, livestock, fish, etc</a:t>
            </a:r>
            <a:endParaRPr/>
          </a:p>
        </p:txBody>
      </p:sp>
      <p:pic>
        <p:nvPicPr>
          <p:cNvPr id="162" name="Google Shape;16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4125" y="2273250"/>
            <a:ext cx="4215974" cy="2395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oil natural resource" id="163" name="Google Shape;16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59350" y="2066825"/>
            <a:ext cx="1763650" cy="1475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gold natural resource" id="164" name="Google Shape;164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99925" y="3413699"/>
            <a:ext cx="1882500" cy="125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Labour</a:t>
            </a:r>
            <a:endParaRPr/>
          </a:p>
        </p:txBody>
      </p:sp>
      <p:sp>
        <p:nvSpPr>
          <p:cNvPr id="170" name="Google Shape;170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The number of people available to work.</a:t>
            </a:r>
            <a:endParaRPr/>
          </a:p>
        </p:txBody>
      </p:sp>
      <p:pic>
        <p:nvPicPr>
          <p:cNvPr id="171" name="Google Shape;17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525" y="2184849"/>
            <a:ext cx="3514748" cy="238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1363" y="2343463"/>
            <a:ext cx="4467225" cy="20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Capital </a:t>
            </a:r>
            <a:endParaRPr/>
          </a:p>
        </p:txBody>
      </p:sp>
      <p:sp>
        <p:nvSpPr>
          <p:cNvPr id="178" name="Google Shape;178;p26"/>
          <p:cNvSpPr txBox="1"/>
          <p:nvPr>
            <p:ph idx="1" type="body"/>
          </p:nvPr>
        </p:nvSpPr>
        <p:spPr>
          <a:xfrm>
            <a:off x="311700" y="1266325"/>
            <a:ext cx="8520600" cy="9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The finance and machinery and equipment needed to manufacture products/provide a service </a:t>
            </a:r>
            <a:endParaRPr/>
          </a:p>
        </p:txBody>
      </p:sp>
      <p:pic>
        <p:nvPicPr>
          <p:cNvPr id="179" name="Google Shape;17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025" y="2051400"/>
            <a:ext cx="2546325" cy="2536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production equipment" id="180" name="Google Shape;18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8075" y="2503938"/>
            <a:ext cx="4438100" cy="1891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Enterprise </a:t>
            </a:r>
            <a:endParaRPr/>
          </a:p>
        </p:txBody>
      </p:sp>
      <p:sp>
        <p:nvSpPr>
          <p:cNvPr id="186" name="Google Shape;18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The skills and risk-taking ability of the person who brings the other resources or factors of production together to produce a good/service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i.e. business owner/entrepreneur </a:t>
            </a:r>
            <a:endParaRPr/>
          </a:p>
        </p:txBody>
      </p:sp>
      <p:pic>
        <p:nvPicPr>
          <p:cNvPr id="187" name="Google Shape;18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3500" y="2326900"/>
            <a:ext cx="3095825" cy="219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6557" y="2326900"/>
            <a:ext cx="3311216" cy="219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Discuss</a:t>
            </a:r>
            <a:endParaRPr/>
          </a:p>
        </p:txBody>
      </p:sp>
      <p:sp>
        <p:nvSpPr>
          <p:cNvPr id="194" name="Google Shape;194;p28"/>
          <p:cNvSpPr txBox="1"/>
          <p:nvPr>
            <p:ph idx="1" type="body"/>
          </p:nvPr>
        </p:nvSpPr>
        <p:spPr>
          <a:xfrm>
            <a:off x="311700" y="1152475"/>
            <a:ext cx="8520600" cy="157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/>
              <a:t>In small groups:</a:t>
            </a:r>
            <a:endParaRPr sz="2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2400"/>
              <a:t>Identify the </a:t>
            </a:r>
            <a:r>
              <a:rPr b="1" lang="en-GB" sz="2400"/>
              <a:t>factors of production</a:t>
            </a:r>
            <a:r>
              <a:rPr lang="en-GB" sz="2400"/>
              <a:t> used at Island School</a:t>
            </a:r>
            <a:endParaRPr sz="2400"/>
          </a:p>
        </p:txBody>
      </p:sp>
      <p:pic>
        <p:nvPicPr>
          <p:cNvPr descr="Image result for island school logo" id="195" name="Google Shape;19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0900" y="2516800"/>
            <a:ext cx="1979520" cy="211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9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economy </a:t>
            </a:r>
            <a:endParaRPr/>
          </a:p>
        </p:txBody>
      </p:sp>
      <p:sp>
        <p:nvSpPr>
          <p:cNvPr id="201" name="Google Shape;201;p29"/>
          <p:cNvSpPr/>
          <p:nvPr/>
        </p:nvSpPr>
        <p:spPr>
          <a:xfrm>
            <a:off x="976325" y="1202525"/>
            <a:ext cx="2595600" cy="1369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Producers - firms that makes goods/ services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1033475" y="3224225"/>
            <a:ext cx="2595600" cy="13692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Consumers - individuals/households who purchase goods/services 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3" name="Google Shape;203;p29"/>
          <p:cNvSpPr/>
          <p:nvPr/>
        </p:nvSpPr>
        <p:spPr>
          <a:xfrm>
            <a:off x="5495925" y="2150275"/>
            <a:ext cx="2595600" cy="1369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Government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-"/>
            </a:pPr>
            <a:r>
              <a:rPr lang="en-GB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Collect tax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-"/>
            </a:pPr>
            <a:r>
              <a:rPr lang="en-GB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Spending on public services/goods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Lato"/>
              <a:buChar char="-"/>
            </a:pPr>
            <a:r>
              <a:rPr lang="en-GB" sz="18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Regulations</a:t>
            </a:r>
            <a:endParaRPr sz="1800">
              <a:solidFill>
                <a:srgbClr val="666666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4" name="Google Shape;204;p29"/>
          <p:cNvSpPr/>
          <p:nvPr/>
        </p:nvSpPr>
        <p:spPr>
          <a:xfrm rot="5400000">
            <a:off x="1964525" y="2762250"/>
            <a:ext cx="464400" cy="231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D9EE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29"/>
          <p:cNvSpPr/>
          <p:nvPr/>
        </p:nvSpPr>
        <p:spPr>
          <a:xfrm rot="-5402221">
            <a:off x="2345338" y="2762456"/>
            <a:ext cx="464400" cy="230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6D9EE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29"/>
          <p:cNvSpPr/>
          <p:nvPr/>
        </p:nvSpPr>
        <p:spPr>
          <a:xfrm rot="1399203">
            <a:off x="4590804" y="1867157"/>
            <a:ext cx="464550" cy="23072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9"/>
          <p:cNvSpPr/>
          <p:nvPr/>
        </p:nvSpPr>
        <p:spPr>
          <a:xfrm rot="-9540140">
            <a:off x="4516880" y="2225830"/>
            <a:ext cx="464655" cy="23076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9"/>
          <p:cNvSpPr/>
          <p:nvPr/>
        </p:nvSpPr>
        <p:spPr>
          <a:xfrm rot="-2151359">
            <a:off x="4669346" y="3437355"/>
            <a:ext cx="464533" cy="230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9"/>
          <p:cNvSpPr/>
          <p:nvPr/>
        </p:nvSpPr>
        <p:spPr>
          <a:xfrm rot="8508822">
            <a:off x="4669106" y="3826044"/>
            <a:ext cx="464883" cy="230756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