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Work Sans"/>
      <p:regular r:id="rId32"/>
      <p:bold r:id="rId33"/>
      <p:italic r:id="rId34"/>
      <p:boldItalic r:id="rId35"/>
    </p:embeddedFont>
    <p:embeddedFont>
      <p:font typeface="Open Sans"/>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59F51C-CF76-4CEC-8F97-9D608A4EFE46}">
  <a:tblStyle styleId="{7F59F51C-CF76-4CEC-8F97-9D608A4EFE4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WorkSans-bold.fntdata"/><Relationship Id="rId10" Type="http://schemas.openxmlformats.org/officeDocument/2006/relationships/slide" Target="slides/slide4.xml"/><Relationship Id="rId32" Type="http://schemas.openxmlformats.org/officeDocument/2006/relationships/font" Target="fonts/WorkSans-regular.fntdata"/><Relationship Id="rId13" Type="http://schemas.openxmlformats.org/officeDocument/2006/relationships/slide" Target="slides/slide7.xml"/><Relationship Id="rId35" Type="http://schemas.openxmlformats.org/officeDocument/2006/relationships/font" Target="fonts/WorkSans-boldItalic.fntdata"/><Relationship Id="rId12" Type="http://schemas.openxmlformats.org/officeDocument/2006/relationships/slide" Target="slides/slide6.xml"/><Relationship Id="rId34" Type="http://schemas.openxmlformats.org/officeDocument/2006/relationships/font" Target="fonts/WorkSans-italic.fntdata"/><Relationship Id="rId15" Type="http://schemas.openxmlformats.org/officeDocument/2006/relationships/slide" Target="slides/slide9.xml"/><Relationship Id="rId37" Type="http://schemas.openxmlformats.org/officeDocument/2006/relationships/font" Target="fonts/OpenSans-bold.fntdata"/><Relationship Id="rId14" Type="http://schemas.openxmlformats.org/officeDocument/2006/relationships/slide" Target="slides/slide8.xml"/><Relationship Id="rId36" Type="http://schemas.openxmlformats.org/officeDocument/2006/relationships/font" Target="fonts/OpenSans-regular.fntdata"/><Relationship Id="rId17" Type="http://schemas.openxmlformats.org/officeDocument/2006/relationships/slide" Target="slides/slide11.xml"/><Relationship Id="rId39" Type="http://schemas.openxmlformats.org/officeDocument/2006/relationships/font" Target="fonts/OpenSans-boldItalic.fntdata"/><Relationship Id="rId16" Type="http://schemas.openxmlformats.org/officeDocument/2006/relationships/slide" Target="slides/slide10.xml"/><Relationship Id="rId38" Type="http://schemas.openxmlformats.org/officeDocument/2006/relationships/font" Target="fonts/OpenSans-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time_continue=89&amp;v=PGaDeJ-oKzQ"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08BWbjnCfEz0lDPiACPvlmykbKBThhV3fBHapkYbkqE/edit"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55076394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55076394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55076394b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55076394b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55076394b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55076394b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55076394b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155076394b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55076394b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55076394b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55076394bf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55076394bf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58799cddfa_14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58799cddfa_14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58799cddfa_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58799cddfa_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58799cddfa_14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58799cddfa_14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58799cddfa_14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58799cddfa_14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55076394bf_0_5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155076394bf_0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https://www.youtube.com/watch?time_continue=89&amp;v=PGaDeJ-oKzQ</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55076394bf_0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155076394bf_0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https://docs.google.com/document/d/108BWbjnCfEz0lDPiACPvlmykbKBThhV3fBHapkYbkqE/edit</a:t>
            </a:r>
            <a:r>
              <a:rPr lang="en-GB"/>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55076394bf_0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55076394bf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55076394bf_0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155076394bf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58799cddfa_14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58799cddfa_14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7d80e32ac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7d80e32ac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55076394bf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55076394bf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58799cddfa_14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58799cddfa_14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58799cddfa_14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58799cddfa_14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58799cddfa_14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58799cddfa_14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58799cddfa_14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58799cddfa_14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56864ba1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56864ba1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158799cddfa_14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158799cddfa_14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58799cddfa_14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58799cddfa_14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8969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31389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3" name="Google Shape;23;p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8" name="Google Shape;28;p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5" name="Google Shape;35;p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463475"/>
            <a:ext cx="4572000" cy="4224900"/>
          </a:xfrm>
          <a:prstGeom prst="rect">
            <a:avLst/>
          </a:prstGeom>
          <a:solidFill>
            <a:srgbClr val="DFFB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44" name="Google Shape;44;p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sz="1800"/>
            </a:lvl2pPr>
            <a:lvl3pPr indent="-342900" lvl="2" marL="1371600" algn="ctr">
              <a:spcBef>
                <a:spcPts val="0"/>
              </a:spcBef>
              <a:spcAft>
                <a:spcPts val="0"/>
              </a:spcAft>
              <a:buSzPts val="1800"/>
              <a:buChar char="■"/>
              <a:defRPr sz="1800"/>
            </a:lvl3pPr>
            <a:lvl4pPr indent="-342900" lvl="3" marL="1828800" algn="ctr">
              <a:spcBef>
                <a:spcPts val="0"/>
              </a:spcBef>
              <a:spcAft>
                <a:spcPts val="0"/>
              </a:spcAft>
              <a:buSzPts val="1800"/>
              <a:buChar char="●"/>
              <a:defRPr sz="1800"/>
            </a:lvl4pPr>
            <a:lvl5pPr indent="-342900" lvl="4" marL="2286000" algn="ctr">
              <a:spcBef>
                <a:spcPts val="0"/>
              </a:spcBef>
              <a:spcAft>
                <a:spcPts val="0"/>
              </a:spcAft>
              <a:buSzPts val="1800"/>
              <a:buChar char="○"/>
              <a:defRPr sz="1800"/>
            </a:lvl5pPr>
            <a:lvl6pPr indent="-342900" lvl="5" marL="2743200" algn="ctr">
              <a:spcBef>
                <a:spcPts val="0"/>
              </a:spcBef>
              <a:spcAft>
                <a:spcPts val="0"/>
              </a:spcAft>
              <a:buSzPts val="1800"/>
              <a:buChar char="■"/>
              <a:defRPr sz="1800"/>
            </a:lvl6pPr>
            <a:lvl7pPr indent="-342900" lvl="6" marL="3200400" algn="ctr">
              <a:spcBef>
                <a:spcPts val="0"/>
              </a:spcBef>
              <a:spcAft>
                <a:spcPts val="0"/>
              </a:spcAft>
              <a:buSzPts val="1800"/>
              <a:buChar char="●"/>
              <a:defRPr sz="1800"/>
            </a:lvl7pPr>
            <a:lvl8pPr indent="-342900" lvl="7" marL="3657600" algn="ctr">
              <a:spcBef>
                <a:spcPts val="0"/>
              </a:spcBef>
              <a:spcAft>
                <a:spcPts val="0"/>
              </a:spcAft>
              <a:buSzPts val="1800"/>
              <a:buChar char="○"/>
              <a:defRPr sz="1800"/>
            </a:lvl8pPr>
            <a:lvl9pPr indent="-342900" lvl="8" marL="4114800" algn="ctr">
              <a:spcBef>
                <a:spcPts val="0"/>
              </a:spcBef>
              <a:spcAft>
                <a:spcPts val="0"/>
              </a:spcAft>
              <a:buSzPts val="1800"/>
              <a:buChar char="■"/>
              <a:defRPr sz="1800"/>
            </a:lvl9pPr>
          </a:lstStyle>
          <a:p/>
        </p:txBody>
      </p:sp>
      <p:sp>
        <p:nvSpPr>
          <p:cNvPr id="51" name="Google Shape;51;p1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50" y="0"/>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p:nvPr/>
        </p:nvSpPr>
        <p:spPr>
          <a:xfrm>
            <a:off x="0" y="4685971"/>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txBox="1"/>
          <p:nvPr>
            <p:ph type="title"/>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400"/>
              <a:buFont typeface="Open Sans"/>
              <a:buNone/>
              <a:defRPr sz="24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 name="Google Shape;9;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42900" lvl="1" marL="914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42900" lvl="2" marL="1371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indent="-342900" lvl="3" marL="1828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4pPr>
            <a:lvl5pPr indent="-342900" lvl="4" marL="22860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5pPr>
            <a:lvl6pPr indent="-342900" lvl="5" marL="2743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6pPr>
            <a:lvl7pPr indent="-342900" lvl="6" marL="3200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7pPr>
            <a:lvl8pPr indent="-342900" lvl="7" marL="3657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8pPr>
            <a:lvl9pPr indent="-342900" lvl="8" marL="4114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9pPr>
          </a:lstStyle>
          <a:p/>
        </p:txBody>
      </p:sp>
      <p:sp>
        <p:nvSpPr>
          <p:cNvPr id="10" name="Google Shape;10;p1"/>
          <p:cNvSpPr txBox="1"/>
          <p:nvPr>
            <p:ph idx="12" type="sldNum"/>
          </p:nvPr>
        </p:nvSpPr>
        <p:spPr>
          <a:xfrm>
            <a:off x="8472458" y="4724253"/>
            <a:ext cx="548700" cy="393600"/>
          </a:xfrm>
          <a:prstGeom prst="rect">
            <a:avLst/>
          </a:prstGeom>
          <a:noFill/>
          <a:ln>
            <a:noFill/>
          </a:ln>
        </p:spPr>
        <p:txBody>
          <a:bodyPr anchorCtr="0" anchor="ctr" bIns="91425" lIns="91425" spcFirstLastPara="1" rIns="91425" wrap="square" tIns="91425">
            <a:noAutofit/>
          </a:bodyPr>
          <a:lstStyle>
            <a:lvl1pPr lvl="0" algn="r">
              <a:buNone/>
              <a:defRPr>
                <a:solidFill>
                  <a:schemeClr val="lt1"/>
                </a:solidFill>
                <a:latin typeface="Work Sans"/>
                <a:ea typeface="Work Sans"/>
                <a:cs typeface="Work Sans"/>
                <a:sym typeface="Work Sans"/>
              </a:defRPr>
            </a:lvl1pPr>
            <a:lvl2pPr lvl="1" algn="r">
              <a:buNone/>
              <a:defRPr>
                <a:solidFill>
                  <a:schemeClr val="lt1"/>
                </a:solidFill>
                <a:latin typeface="Work Sans"/>
                <a:ea typeface="Work Sans"/>
                <a:cs typeface="Work Sans"/>
                <a:sym typeface="Work Sans"/>
              </a:defRPr>
            </a:lvl2pPr>
            <a:lvl3pPr lvl="2" algn="r">
              <a:buNone/>
              <a:defRPr>
                <a:solidFill>
                  <a:schemeClr val="lt1"/>
                </a:solidFill>
                <a:latin typeface="Work Sans"/>
                <a:ea typeface="Work Sans"/>
                <a:cs typeface="Work Sans"/>
                <a:sym typeface="Work Sans"/>
              </a:defRPr>
            </a:lvl3pPr>
            <a:lvl4pPr lvl="3" algn="r">
              <a:buNone/>
              <a:defRPr>
                <a:solidFill>
                  <a:schemeClr val="lt1"/>
                </a:solidFill>
                <a:latin typeface="Work Sans"/>
                <a:ea typeface="Work Sans"/>
                <a:cs typeface="Work Sans"/>
                <a:sym typeface="Work Sans"/>
              </a:defRPr>
            </a:lvl4pPr>
            <a:lvl5pPr lvl="4" algn="r">
              <a:buNone/>
              <a:defRPr>
                <a:solidFill>
                  <a:schemeClr val="lt1"/>
                </a:solidFill>
                <a:latin typeface="Work Sans"/>
                <a:ea typeface="Work Sans"/>
                <a:cs typeface="Work Sans"/>
                <a:sym typeface="Work Sans"/>
              </a:defRPr>
            </a:lvl5pPr>
            <a:lvl6pPr lvl="5" algn="r">
              <a:buNone/>
              <a:defRPr>
                <a:solidFill>
                  <a:schemeClr val="lt1"/>
                </a:solidFill>
                <a:latin typeface="Work Sans"/>
                <a:ea typeface="Work Sans"/>
                <a:cs typeface="Work Sans"/>
                <a:sym typeface="Work Sans"/>
              </a:defRPr>
            </a:lvl6pPr>
            <a:lvl7pPr lvl="6" algn="r">
              <a:buNone/>
              <a:defRPr>
                <a:solidFill>
                  <a:schemeClr val="lt1"/>
                </a:solidFill>
                <a:latin typeface="Work Sans"/>
                <a:ea typeface="Work Sans"/>
                <a:cs typeface="Work Sans"/>
                <a:sym typeface="Work Sans"/>
              </a:defRPr>
            </a:lvl7pPr>
            <a:lvl8pPr lvl="7" algn="r">
              <a:buNone/>
              <a:defRPr>
                <a:solidFill>
                  <a:schemeClr val="lt1"/>
                </a:solidFill>
                <a:latin typeface="Work Sans"/>
                <a:ea typeface="Work Sans"/>
                <a:cs typeface="Work Sans"/>
                <a:sym typeface="Work Sans"/>
              </a:defRPr>
            </a:lvl8pPr>
            <a:lvl9pPr lvl="8" algn="r">
              <a:buNone/>
              <a:defRPr>
                <a:solidFill>
                  <a:schemeClr val="lt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1"/>
          <p:cNvSpPr txBox="1"/>
          <p:nvPr/>
        </p:nvSpPr>
        <p:spPr>
          <a:xfrm>
            <a:off x="2395950" y="4720950"/>
            <a:ext cx="4352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latin typeface="Work Sans"/>
                <a:ea typeface="Work Sans"/>
                <a:cs typeface="Work Sans"/>
                <a:sym typeface="Work Sans"/>
              </a:rPr>
              <a:t>IGCSE Economics</a:t>
            </a:r>
            <a:endParaRPr>
              <a:solidFill>
                <a:schemeClr val="lt1"/>
              </a:solidFill>
              <a:latin typeface="Work Sans"/>
              <a:ea typeface="Work Sans"/>
              <a:cs typeface="Work Sans"/>
              <a:sym typeface="Work Sans"/>
            </a:endParaRPr>
          </a:p>
        </p:txBody>
      </p:sp>
      <p:pic>
        <p:nvPicPr>
          <p:cNvPr id="12" name="Google Shape;12;p1"/>
          <p:cNvPicPr preferRelativeResize="0"/>
          <p:nvPr/>
        </p:nvPicPr>
        <p:blipFill>
          <a:blip r:embed="rId1">
            <a:alphaModFix/>
          </a:blip>
          <a:stretch>
            <a:fillRect/>
          </a:stretch>
        </p:blipFill>
        <p:spPr>
          <a:xfrm>
            <a:off x="62197" y="4745150"/>
            <a:ext cx="327963" cy="3442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www.youtube.com/watch?v=NwOYLV-L7pc"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hyperlink" Target="http://www.youtube.com/watch?v=PGaDeJ-oKzQ" TargetMode="Externa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proprofs.com/quiz-school/story.php?title=production-possibilities-practice-quiz"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13" y="1430375"/>
            <a:ext cx="9144000" cy="2052600"/>
          </a:xfrm>
          <a:prstGeom prst="rect">
            <a:avLst/>
          </a:prstGeom>
          <a:solidFill>
            <a:srgbClr val="DFFBFC"/>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GB"/>
              <a:t>Productions Possibilities Frontier (PPF)</a:t>
            </a:r>
            <a:endParaRPr/>
          </a:p>
        </p:txBody>
      </p:sp>
      <p:sp>
        <p:nvSpPr>
          <p:cNvPr id="59" name="Google Shape;59;p13"/>
          <p:cNvSpPr txBox="1"/>
          <p:nvPr>
            <p:ph idx="1" type="subTitle"/>
          </p:nvPr>
        </p:nvSpPr>
        <p:spPr>
          <a:xfrm>
            <a:off x="311700" y="36723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1.1.1 </a:t>
            </a:r>
            <a:r>
              <a:rPr lang="en-GB"/>
              <a:t>The economic problem</a:t>
            </a:r>
            <a:endParaRPr/>
          </a:p>
        </p:txBody>
      </p:sp>
      <p:sp>
        <p:nvSpPr>
          <p:cNvPr id="60" name="Google Shape;60;p1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a:blip r:embed="rId3">
            <a:alphaModFix/>
          </a:blip>
          <a:stretch>
            <a:fillRect/>
          </a:stretch>
        </p:blipFill>
        <p:spPr>
          <a:xfrm>
            <a:off x="311700" y="3567027"/>
            <a:ext cx="675600" cy="933000"/>
          </a:xfrm>
          <a:prstGeom prst="roundRect">
            <a:avLst>
              <a:gd fmla="val 48384" name="adj"/>
            </a:avLst>
          </a:prstGeom>
          <a:noFill/>
          <a:ln>
            <a:noFill/>
          </a:ln>
        </p:spPr>
      </p:pic>
      <p:pic>
        <p:nvPicPr>
          <p:cNvPr id="62" name="Google Shape;62;p13"/>
          <p:cNvPicPr preferRelativeResize="0"/>
          <p:nvPr/>
        </p:nvPicPr>
        <p:blipFill>
          <a:blip r:embed="rId3">
            <a:alphaModFix/>
          </a:blip>
          <a:stretch>
            <a:fillRect/>
          </a:stretch>
        </p:blipFill>
        <p:spPr>
          <a:xfrm>
            <a:off x="8156700" y="3567027"/>
            <a:ext cx="675600" cy="933000"/>
          </a:xfrm>
          <a:prstGeom prst="roundRect">
            <a:avLst>
              <a:gd fmla="val 48384"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Recap</a:t>
            </a:r>
            <a:endParaRPr/>
          </a:p>
        </p:txBody>
      </p:sp>
      <p:sp>
        <p:nvSpPr>
          <p:cNvPr id="68" name="Google Shape;68;p1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descr="Learn the most important concept of economics through the use of real-world scenarios that highlight both the benefits and the costs of decisions. Opportunity cost is a simple yet powerful principle that reveals how to make the best economic decisions possible, and it explains why people make the choices they do. &#10;&#10;Visit Study.com for thousands more videos like this one. You'll get full access to our interactive quizzes and transcripts and can find out how to use our videos to earn real college credit. &#10;YouTube hosts only the first few lessons in each course. The rest are at Study.com. Take the next step in your educational future and graduate with less debt and in less time.&#10;&#10;Follow Us On:&#10;Instagram - https://www.instagram.com/studydotcom/ &#10;Facebook - http://www.facebook.com/StudyDotCom &#10;Linkedin - https://www.linkedin.com/company/stud... &#10;Twitter - http://twitter.com/studydotcom &#10;&#10;Subscribe to our channel for other study tips!" id="69" name="Google Shape;69;p14" title="Opportunity Cost Definition and Real World Examples">
            <a:hlinkClick r:id="rId3"/>
          </p:cNvPr>
          <p:cNvPicPr preferRelativeResize="0"/>
          <p:nvPr/>
        </p:nvPicPr>
        <p:blipFill>
          <a:blip r:embed="rId4">
            <a:alphaModFix/>
          </a:blip>
          <a:stretch>
            <a:fillRect/>
          </a:stretch>
        </p:blipFill>
        <p:spPr>
          <a:xfrm>
            <a:off x="4939500" y="1132875"/>
            <a:ext cx="3837000" cy="2877750"/>
          </a:xfrm>
          <a:prstGeom prst="rect">
            <a:avLst/>
          </a:prstGeom>
          <a:noFill/>
          <a:ln>
            <a:noFill/>
          </a:ln>
        </p:spPr>
      </p:pic>
      <p:sp>
        <p:nvSpPr>
          <p:cNvPr id="70" name="Google Shape;70;p1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The Basics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idx="1" type="body"/>
          </p:nvPr>
        </p:nvSpPr>
        <p:spPr>
          <a:xfrm>
            <a:off x="311700" y="1152475"/>
            <a:ext cx="45084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100"/>
              <a:buFont typeface="Arial"/>
              <a:buNone/>
            </a:pPr>
            <a:r>
              <a:rPr lang="en-GB"/>
              <a:t>There are 3 key economic agents in an economy:</a:t>
            </a:r>
            <a:endParaRPr/>
          </a:p>
          <a:p>
            <a:pPr indent="-342900" lvl="0" marL="457200" rtl="0" algn="l">
              <a:spcBef>
                <a:spcPts val="1200"/>
              </a:spcBef>
              <a:spcAft>
                <a:spcPts val="0"/>
              </a:spcAft>
              <a:buSzPts val="1800"/>
              <a:buChar char="●"/>
            </a:pPr>
            <a:r>
              <a:rPr lang="en-GB"/>
              <a:t>Businesses/producers</a:t>
            </a:r>
            <a:endParaRPr/>
          </a:p>
          <a:p>
            <a:pPr indent="-342900" lvl="0" marL="457200" rtl="0" algn="l">
              <a:spcBef>
                <a:spcPts val="0"/>
              </a:spcBef>
              <a:spcAft>
                <a:spcPts val="0"/>
              </a:spcAft>
              <a:buSzPts val="1800"/>
              <a:buChar char="●"/>
            </a:pPr>
            <a:r>
              <a:rPr lang="en-GB"/>
              <a:t>Consumers</a:t>
            </a:r>
            <a:endParaRPr/>
          </a:p>
          <a:p>
            <a:pPr indent="-342900" lvl="0" marL="457200" rtl="0" algn="l">
              <a:spcBef>
                <a:spcPts val="0"/>
              </a:spcBef>
              <a:spcAft>
                <a:spcPts val="0"/>
              </a:spcAft>
              <a:buSzPts val="1800"/>
              <a:buChar char="●"/>
            </a:pPr>
            <a:r>
              <a:rPr lang="en-GB"/>
              <a:t>Government</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GB"/>
              <a:t>Let’s build a basic model of the economy between 3 economic agents. How do they interact with each other.</a:t>
            </a:r>
            <a:endParaRPr/>
          </a:p>
          <a:p>
            <a:pPr indent="0" lvl="0" marL="0" rtl="0" algn="l">
              <a:spcBef>
                <a:spcPts val="1200"/>
              </a:spcBef>
              <a:spcAft>
                <a:spcPts val="1200"/>
              </a:spcAft>
              <a:buNone/>
            </a:pPr>
            <a:r>
              <a:rPr lang="en-GB"/>
              <a:t>Where does it all begin?</a:t>
            </a:r>
            <a:endParaRPr/>
          </a:p>
        </p:txBody>
      </p:sp>
      <p:sp>
        <p:nvSpPr>
          <p:cNvPr id="76" name="Google Shape;76;p1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Economic agents</a:t>
            </a:r>
            <a:endParaRPr/>
          </a:p>
        </p:txBody>
      </p:sp>
      <p:sp>
        <p:nvSpPr>
          <p:cNvPr id="77" name="Google Shape;77;p1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78" name="Google Shape;78;p15"/>
          <p:cNvPicPr preferRelativeResize="0"/>
          <p:nvPr/>
        </p:nvPicPr>
        <p:blipFill>
          <a:blip r:embed="rId3">
            <a:alphaModFix/>
          </a:blip>
          <a:stretch>
            <a:fillRect/>
          </a:stretch>
        </p:blipFill>
        <p:spPr>
          <a:xfrm>
            <a:off x="5640775" y="2990775"/>
            <a:ext cx="2116751" cy="1382149"/>
          </a:xfrm>
          <a:prstGeom prst="rect">
            <a:avLst/>
          </a:prstGeom>
          <a:noFill/>
          <a:ln>
            <a:noFill/>
          </a:ln>
        </p:spPr>
      </p:pic>
      <p:pic>
        <p:nvPicPr>
          <p:cNvPr id="79" name="Google Shape;79;p15"/>
          <p:cNvPicPr preferRelativeResize="0"/>
          <p:nvPr/>
        </p:nvPicPr>
        <p:blipFill>
          <a:blip r:embed="rId4">
            <a:alphaModFix/>
          </a:blip>
          <a:stretch>
            <a:fillRect/>
          </a:stretch>
        </p:blipFill>
        <p:spPr>
          <a:xfrm>
            <a:off x="5975600" y="637322"/>
            <a:ext cx="2045002" cy="1534126"/>
          </a:xfrm>
          <a:prstGeom prst="rect">
            <a:avLst/>
          </a:prstGeom>
          <a:noFill/>
          <a:ln>
            <a:noFill/>
          </a:ln>
        </p:spPr>
      </p:pic>
      <p:pic>
        <p:nvPicPr>
          <p:cNvPr id="80" name="Google Shape;80;p15"/>
          <p:cNvPicPr preferRelativeResize="0"/>
          <p:nvPr/>
        </p:nvPicPr>
        <p:blipFill>
          <a:blip r:embed="rId5">
            <a:alphaModFix/>
          </a:blip>
          <a:stretch>
            <a:fillRect/>
          </a:stretch>
        </p:blipFill>
        <p:spPr>
          <a:xfrm>
            <a:off x="7059425" y="1908326"/>
            <a:ext cx="1986225" cy="1326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interaction of economic agents</a:t>
            </a:r>
            <a:endParaRPr/>
          </a:p>
        </p:txBody>
      </p:sp>
      <p:sp>
        <p:nvSpPr>
          <p:cNvPr id="86" name="Google Shape;86;p1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87" name="Google Shape;87;p16"/>
          <p:cNvPicPr preferRelativeResize="0"/>
          <p:nvPr/>
        </p:nvPicPr>
        <p:blipFill rotWithShape="1">
          <a:blip r:embed="rId3">
            <a:alphaModFix/>
          </a:blip>
          <a:srcRect b="0" l="0" r="0" t="11016"/>
          <a:stretch/>
        </p:blipFill>
        <p:spPr>
          <a:xfrm>
            <a:off x="1778450" y="1048850"/>
            <a:ext cx="5268800" cy="3520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7"/>
          <p:cNvPicPr preferRelativeResize="0"/>
          <p:nvPr/>
        </p:nvPicPr>
        <p:blipFill>
          <a:blip r:embed="rId3">
            <a:alphaModFix/>
          </a:blip>
          <a:stretch>
            <a:fillRect/>
          </a:stretch>
        </p:blipFill>
        <p:spPr>
          <a:xfrm>
            <a:off x="5640775" y="2990775"/>
            <a:ext cx="2116751" cy="1382149"/>
          </a:xfrm>
          <a:prstGeom prst="rect">
            <a:avLst/>
          </a:prstGeom>
          <a:noFill/>
          <a:ln>
            <a:noFill/>
          </a:ln>
        </p:spPr>
      </p:pic>
      <p:sp>
        <p:nvSpPr>
          <p:cNvPr id="93" name="Google Shape;93;p1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Economic agents as decision makers</a:t>
            </a:r>
            <a:endParaRPr/>
          </a:p>
        </p:txBody>
      </p:sp>
      <p:sp>
        <p:nvSpPr>
          <p:cNvPr id="94" name="Google Shape;94;p17"/>
          <p:cNvSpPr txBox="1"/>
          <p:nvPr>
            <p:ph idx="1" type="body"/>
          </p:nvPr>
        </p:nvSpPr>
        <p:spPr>
          <a:xfrm>
            <a:off x="311700" y="1152475"/>
            <a:ext cx="5002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All 3 agents make decisions, and when they make a decision, they have an opportunity cost. </a:t>
            </a:r>
            <a:endParaRPr/>
          </a:p>
          <a:p>
            <a:pPr indent="0" lvl="0" marL="0" rtl="0" algn="l">
              <a:spcBef>
                <a:spcPts val="1200"/>
              </a:spcBef>
              <a:spcAft>
                <a:spcPts val="0"/>
              </a:spcAft>
              <a:buNone/>
            </a:pPr>
            <a:r>
              <a:rPr b="1" lang="en-GB"/>
              <a:t>YOU</a:t>
            </a:r>
            <a:r>
              <a:rPr lang="en-GB"/>
              <a:t> are a consumer and you make decisions 100s of times a day. What breakfast did you have? Cereal or Toast? The same happens when buying a good/service.</a:t>
            </a:r>
            <a:endParaRPr/>
          </a:p>
          <a:p>
            <a:pPr indent="0" lvl="0" marL="0" rtl="0" algn="l">
              <a:spcBef>
                <a:spcPts val="1200"/>
              </a:spcBef>
              <a:spcAft>
                <a:spcPts val="1200"/>
              </a:spcAft>
              <a:buNone/>
            </a:pPr>
            <a:r>
              <a:rPr lang="en-GB"/>
              <a:t>Let’s apply this decision making process to a </a:t>
            </a:r>
            <a:r>
              <a:rPr b="1" lang="en-GB"/>
              <a:t>model. </a:t>
            </a:r>
            <a:endParaRPr b="1"/>
          </a:p>
        </p:txBody>
      </p:sp>
      <p:sp>
        <p:nvSpPr>
          <p:cNvPr id="95" name="Google Shape;95;p1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96" name="Google Shape;96;p17"/>
          <p:cNvPicPr preferRelativeResize="0"/>
          <p:nvPr/>
        </p:nvPicPr>
        <p:blipFill>
          <a:blip r:embed="rId4">
            <a:alphaModFix/>
          </a:blip>
          <a:stretch>
            <a:fillRect/>
          </a:stretch>
        </p:blipFill>
        <p:spPr>
          <a:xfrm>
            <a:off x="5975600" y="637322"/>
            <a:ext cx="2045002" cy="1534126"/>
          </a:xfrm>
          <a:prstGeom prst="rect">
            <a:avLst/>
          </a:prstGeom>
          <a:noFill/>
          <a:ln>
            <a:noFill/>
          </a:ln>
        </p:spPr>
      </p:pic>
      <p:pic>
        <p:nvPicPr>
          <p:cNvPr id="97" name="Google Shape;97;p17"/>
          <p:cNvPicPr preferRelativeResize="0"/>
          <p:nvPr/>
        </p:nvPicPr>
        <p:blipFill>
          <a:blip r:embed="rId5">
            <a:alphaModFix/>
          </a:blip>
          <a:stretch>
            <a:fillRect/>
          </a:stretch>
        </p:blipFill>
        <p:spPr>
          <a:xfrm>
            <a:off x="7059425" y="1908326"/>
            <a:ext cx="1986225" cy="1326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Time allocation - a decision on your 5 hours after school</a:t>
            </a:r>
            <a:endParaRPr/>
          </a:p>
        </p:txBody>
      </p:sp>
      <p:sp>
        <p:nvSpPr>
          <p:cNvPr id="103" name="Google Shape;103;p18"/>
          <p:cNvSpPr txBox="1"/>
          <p:nvPr>
            <p:ph idx="1" type="body"/>
          </p:nvPr>
        </p:nvSpPr>
        <p:spPr>
          <a:xfrm>
            <a:off x="311700" y="4175250"/>
            <a:ext cx="8520600" cy="3936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200"/>
              </a:spcAft>
              <a:buNone/>
            </a:pPr>
            <a:r>
              <a:rPr lang="en-GB"/>
              <a:t>How could we apply the above information to a graph?</a:t>
            </a:r>
            <a:endParaRPr/>
          </a:p>
        </p:txBody>
      </p:sp>
      <p:sp>
        <p:nvSpPr>
          <p:cNvPr id="104" name="Google Shape;104;p1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graphicFrame>
        <p:nvGraphicFramePr>
          <p:cNvPr id="105" name="Google Shape;105;p18"/>
          <p:cNvGraphicFramePr/>
          <p:nvPr/>
        </p:nvGraphicFramePr>
        <p:xfrm>
          <a:off x="2678000" y="1185013"/>
          <a:ext cx="3000000" cy="3000000"/>
        </p:xfrm>
        <a:graphic>
          <a:graphicData uri="http://schemas.openxmlformats.org/drawingml/2006/table">
            <a:tbl>
              <a:tblPr>
                <a:noFill/>
                <a:tableStyleId>{7F59F51C-CF76-4CEC-8F97-9D608A4EFE46}</a:tableStyleId>
              </a:tblPr>
              <a:tblGrid>
                <a:gridCol w="1894000"/>
                <a:gridCol w="1894000"/>
              </a:tblGrid>
              <a:tr h="396200">
                <a:tc>
                  <a:txBody>
                    <a:bodyPr/>
                    <a:lstStyle/>
                    <a:p>
                      <a:pPr indent="0" lvl="0" marL="0" rtl="0" algn="ctr">
                        <a:spcBef>
                          <a:spcPts val="0"/>
                        </a:spcBef>
                        <a:spcAft>
                          <a:spcPts val="0"/>
                        </a:spcAft>
                        <a:buNone/>
                      </a:pPr>
                      <a:r>
                        <a:rPr b="1" lang="en-GB">
                          <a:solidFill>
                            <a:schemeClr val="lt1"/>
                          </a:solidFill>
                          <a:latin typeface="Open Sans"/>
                          <a:ea typeface="Open Sans"/>
                          <a:cs typeface="Open Sans"/>
                          <a:sym typeface="Open Sans"/>
                        </a:rPr>
                        <a:t>Play</a:t>
                      </a:r>
                      <a:endParaRPr b="1">
                        <a:solidFill>
                          <a:schemeClr val="lt1"/>
                        </a:solidFill>
                        <a:latin typeface="Open Sans"/>
                        <a:ea typeface="Open Sans"/>
                        <a:cs typeface="Open Sans"/>
                        <a:sym typeface="Open Sans"/>
                      </a:endParaRPr>
                    </a:p>
                  </a:txBody>
                  <a:tcPr marT="91425" marB="91425" marR="91425" marL="91425">
                    <a:solidFill>
                      <a:srgbClr val="16B9CA"/>
                    </a:solidFill>
                  </a:tcPr>
                </a:tc>
                <a:tc>
                  <a:txBody>
                    <a:bodyPr/>
                    <a:lstStyle/>
                    <a:p>
                      <a:pPr indent="0" lvl="0" marL="0" rtl="0" algn="ctr">
                        <a:spcBef>
                          <a:spcPts val="0"/>
                        </a:spcBef>
                        <a:spcAft>
                          <a:spcPts val="0"/>
                        </a:spcAft>
                        <a:buNone/>
                      </a:pPr>
                      <a:r>
                        <a:rPr b="1" lang="en-GB">
                          <a:solidFill>
                            <a:schemeClr val="lt1"/>
                          </a:solidFill>
                          <a:latin typeface="Open Sans"/>
                          <a:ea typeface="Open Sans"/>
                          <a:cs typeface="Open Sans"/>
                          <a:sym typeface="Open Sans"/>
                        </a:rPr>
                        <a:t>Work </a:t>
                      </a:r>
                      <a:endParaRPr b="1">
                        <a:solidFill>
                          <a:schemeClr val="lt1"/>
                        </a:solidFill>
                        <a:latin typeface="Open Sans"/>
                        <a:ea typeface="Open Sans"/>
                        <a:cs typeface="Open Sans"/>
                        <a:sym typeface="Open Sans"/>
                      </a:endParaRPr>
                    </a:p>
                  </a:txBody>
                  <a:tcPr marT="91425" marB="91425" marR="91425" marL="91425">
                    <a:solidFill>
                      <a:srgbClr val="16B9CA"/>
                    </a:solidFill>
                  </a:tcPr>
                </a:tc>
              </a:tr>
              <a:tr h="396200">
                <a:tc>
                  <a:txBody>
                    <a:bodyPr/>
                    <a:lstStyle/>
                    <a:p>
                      <a:pPr indent="0" lvl="0" marL="0" rtl="0" algn="ctr">
                        <a:spcBef>
                          <a:spcPts val="0"/>
                        </a:spcBef>
                        <a:spcAft>
                          <a:spcPts val="0"/>
                        </a:spcAft>
                        <a:buNone/>
                      </a:pPr>
                      <a:r>
                        <a:rPr lang="en-GB">
                          <a:latin typeface="Open Sans"/>
                          <a:ea typeface="Open Sans"/>
                          <a:cs typeface="Open Sans"/>
                          <a:sym typeface="Open Sans"/>
                        </a:rPr>
                        <a:t>0</a:t>
                      </a:r>
                      <a:endParaRPr>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lang="en-GB">
                          <a:latin typeface="Open Sans"/>
                          <a:ea typeface="Open Sans"/>
                          <a:cs typeface="Open Sans"/>
                          <a:sym typeface="Open Sans"/>
                        </a:rPr>
                        <a:t>5</a:t>
                      </a:r>
                      <a:endParaRPr>
                        <a:latin typeface="Open Sans"/>
                        <a:ea typeface="Open Sans"/>
                        <a:cs typeface="Open Sans"/>
                        <a:sym typeface="Open Sans"/>
                      </a:endParaRPr>
                    </a:p>
                  </a:txBody>
                  <a:tcPr marT="91425" marB="91425" marR="91425" marL="91425"/>
                </a:tc>
              </a:tr>
              <a:tr h="396200">
                <a:tc>
                  <a:txBody>
                    <a:bodyPr/>
                    <a:lstStyle/>
                    <a:p>
                      <a:pPr indent="0" lvl="0" marL="0" rtl="0" algn="ctr">
                        <a:spcBef>
                          <a:spcPts val="0"/>
                        </a:spcBef>
                        <a:spcAft>
                          <a:spcPts val="0"/>
                        </a:spcAft>
                        <a:buNone/>
                      </a:pPr>
                      <a:r>
                        <a:rPr lang="en-GB">
                          <a:latin typeface="Open Sans"/>
                          <a:ea typeface="Open Sans"/>
                          <a:cs typeface="Open Sans"/>
                          <a:sym typeface="Open Sans"/>
                        </a:rPr>
                        <a:t>1</a:t>
                      </a:r>
                      <a:endParaRPr>
                        <a:latin typeface="Open Sans"/>
                        <a:ea typeface="Open Sans"/>
                        <a:cs typeface="Open Sans"/>
                        <a:sym typeface="Open Sans"/>
                      </a:endParaRPr>
                    </a:p>
                  </a:txBody>
                  <a:tcPr marT="91425" marB="91425" marR="91425" marL="91425">
                    <a:solidFill>
                      <a:srgbClr val="DFFBFC"/>
                    </a:solidFill>
                  </a:tcPr>
                </a:tc>
                <a:tc>
                  <a:txBody>
                    <a:bodyPr/>
                    <a:lstStyle/>
                    <a:p>
                      <a:pPr indent="0" lvl="0" marL="0" rtl="0" algn="ctr">
                        <a:spcBef>
                          <a:spcPts val="0"/>
                        </a:spcBef>
                        <a:spcAft>
                          <a:spcPts val="0"/>
                        </a:spcAft>
                        <a:buNone/>
                      </a:pPr>
                      <a:r>
                        <a:rPr lang="en-GB">
                          <a:latin typeface="Open Sans"/>
                          <a:ea typeface="Open Sans"/>
                          <a:cs typeface="Open Sans"/>
                          <a:sym typeface="Open Sans"/>
                        </a:rPr>
                        <a:t>4</a:t>
                      </a:r>
                      <a:endParaRPr>
                        <a:latin typeface="Open Sans"/>
                        <a:ea typeface="Open Sans"/>
                        <a:cs typeface="Open Sans"/>
                        <a:sym typeface="Open Sans"/>
                      </a:endParaRPr>
                    </a:p>
                  </a:txBody>
                  <a:tcPr marT="91425" marB="91425" marR="91425" marL="91425">
                    <a:solidFill>
                      <a:srgbClr val="DFFBFC"/>
                    </a:solidFill>
                  </a:tcPr>
                </a:tc>
              </a:tr>
              <a:tr h="396200">
                <a:tc>
                  <a:txBody>
                    <a:bodyPr/>
                    <a:lstStyle/>
                    <a:p>
                      <a:pPr indent="0" lvl="0" marL="0" rtl="0" algn="ctr">
                        <a:spcBef>
                          <a:spcPts val="0"/>
                        </a:spcBef>
                        <a:spcAft>
                          <a:spcPts val="0"/>
                        </a:spcAft>
                        <a:buNone/>
                      </a:pPr>
                      <a:r>
                        <a:rPr lang="en-GB">
                          <a:latin typeface="Open Sans"/>
                          <a:ea typeface="Open Sans"/>
                          <a:cs typeface="Open Sans"/>
                          <a:sym typeface="Open Sans"/>
                        </a:rPr>
                        <a:t>2</a:t>
                      </a:r>
                      <a:endParaRPr>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lang="en-GB">
                          <a:latin typeface="Open Sans"/>
                          <a:ea typeface="Open Sans"/>
                          <a:cs typeface="Open Sans"/>
                          <a:sym typeface="Open Sans"/>
                        </a:rPr>
                        <a:t>3</a:t>
                      </a:r>
                      <a:endParaRPr>
                        <a:latin typeface="Open Sans"/>
                        <a:ea typeface="Open Sans"/>
                        <a:cs typeface="Open Sans"/>
                        <a:sym typeface="Open Sans"/>
                      </a:endParaRPr>
                    </a:p>
                  </a:txBody>
                  <a:tcPr marT="91425" marB="91425" marR="91425" marL="91425"/>
                </a:tc>
              </a:tr>
              <a:tr h="396200">
                <a:tc>
                  <a:txBody>
                    <a:bodyPr/>
                    <a:lstStyle/>
                    <a:p>
                      <a:pPr indent="0" lvl="0" marL="0" rtl="0" algn="ctr">
                        <a:spcBef>
                          <a:spcPts val="0"/>
                        </a:spcBef>
                        <a:spcAft>
                          <a:spcPts val="0"/>
                        </a:spcAft>
                        <a:buNone/>
                      </a:pPr>
                      <a:r>
                        <a:rPr lang="en-GB">
                          <a:latin typeface="Open Sans"/>
                          <a:ea typeface="Open Sans"/>
                          <a:cs typeface="Open Sans"/>
                          <a:sym typeface="Open Sans"/>
                        </a:rPr>
                        <a:t>3</a:t>
                      </a:r>
                      <a:endParaRPr>
                        <a:latin typeface="Open Sans"/>
                        <a:ea typeface="Open Sans"/>
                        <a:cs typeface="Open Sans"/>
                        <a:sym typeface="Open Sans"/>
                      </a:endParaRPr>
                    </a:p>
                  </a:txBody>
                  <a:tcPr marT="91425" marB="91425" marR="91425" marL="91425">
                    <a:solidFill>
                      <a:srgbClr val="DFFBFC"/>
                    </a:solidFill>
                  </a:tcPr>
                </a:tc>
                <a:tc>
                  <a:txBody>
                    <a:bodyPr/>
                    <a:lstStyle/>
                    <a:p>
                      <a:pPr indent="0" lvl="0" marL="0" rtl="0" algn="ctr">
                        <a:spcBef>
                          <a:spcPts val="0"/>
                        </a:spcBef>
                        <a:spcAft>
                          <a:spcPts val="0"/>
                        </a:spcAft>
                        <a:buNone/>
                      </a:pPr>
                      <a:r>
                        <a:rPr lang="en-GB">
                          <a:latin typeface="Open Sans"/>
                          <a:ea typeface="Open Sans"/>
                          <a:cs typeface="Open Sans"/>
                          <a:sym typeface="Open Sans"/>
                        </a:rPr>
                        <a:t>2</a:t>
                      </a:r>
                      <a:endParaRPr>
                        <a:latin typeface="Open Sans"/>
                        <a:ea typeface="Open Sans"/>
                        <a:cs typeface="Open Sans"/>
                        <a:sym typeface="Open Sans"/>
                      </a:endParaRPr>
                    </a:p>
                  </a:txBody>
                  <a:tcPr marT="91425" marB="91425" marR="91425" marL="91425">
                    <a:solidFill>
                      <a:srgbClr val="DFFBFC"/>
                    </a:solidFill>
                  </a:tcPr>
                </a:tc>
              </a:tr>
              <a:tr h="396200">
                <a:tc>
                  <a:txBody>
                    <a:bodyPr/>
                    <a:lstStyle/>
                    <a:p>
                      <a:pPr indent="0" lvl="0" marL="0" rtl="0" algn="ctr">
                        <a:spcBef>
                          <a:spcPts val="0"/>
                        </a:spcBef>
                        <a:spcAft>
                          <a:spcPts val="0"/>
                        </a:spcAft>
                        <a:buNone/>
                      </a:pPr>
                      <a:r>
                        <a:rPr lang="en-GB">
                          <a:latin typeface="Open Sans"/>
                          <a:ea typeface="Open Sans"/>
                          <a:cs typeface="Open Sans"/>
                          <a:sym typeface="Open Sans"/>
                        </a:rPr>
                        <a:t>4</a:t>
                      </a:r>
                      <a:endParaRPr>
                        <a:latin typeface="Open Sans"/>
                        <a:ea typeface="Open Sans"/>
                        <a:cs typeface="Open Sans"/>
                        <a:sym typeface="Open Sans"/>
                      </a:endParaRPr>
                    </a:p>
                  </a:txBody>
                  <a:tcPr marT="91425" marB="91425" marR="91425" marL="91425"/>
                </a:tc>
                <a:tc>
                  <a:txBody>
                    <a:bodyPr/>
                    <a:lstStyle/>
                    <a:p>
                      <a:pPr indent="0" lvl="0" marL="0" rtl="0" algn="ctr">
                        <a:spcBef>
                          <a:spcPts val="0"/>
                        </a:spcBef>
                        <a:spcAft>
                          <a:spcPts val="0"/>
                        </a:spcAft>
                        <a:buNone/>
                      </a:pPr>
                      <a:r>
                        <a:rPr lang="en-GB">
                          <a:latin typeface="Open Sans"/>
                          <a:ea typeface="Open Sans"/>
                          <a:cs typeface="Open Sans"/>
                          <a:sym typeface="Open Sans"/>
                        </a:rPr>
                        <a:t>1</a:t>
                      </a:r>
                      <a:endParaRPr>
                        <a:latin typeface="Open Sans"/>
                        <a:ea typeface="Open Sans"/>
                        <a:cs typeface="Open Sans"/>
                        <a:sym typeface="Open Sans"/>
                      </a:endParaRPr>
                    </a:p>
                  </a:txBody>
                  <a:tcPr marT="91425" marB="91425" marR="91425" marL="91425"/>
                </a:tc>
              </a:tr>
              <a:tr h="396200">
                <a:tc>
                  <a:txBody>
                    <a:bodyPr/>
                    <a:lstStyle/>
                    <a:p>
                      <a:pPr indent="0" lvl="0" marL="0" rtl="0" algn="ctr">
                        <a:spcBef>
                          <a:spcPts val="0"/>
                        </a:spcBef>
                        <a:spcAft>
                          <a:spcPts val="0"/>
                        </a:spcAft>
                        <a:buNone/>
                      </a:pPr>
                      <a:r>
                        <a:rPr lang="en-GB">
                          <a:latin typeface="Open Sans"/>
                          <a:ea typeface="Open Sans"/>
                          <a:cs typeface="Open Sans"/>
                          <a:sym typeface="Open Sans"/>
                        </a:rPr>
                        <a:t>5</a:t>
                      </a:r>
                      <a:endParaRPr>
                        <a:latin typeface="Open Sans"/>
                        <a:ea typeface="Open Sans"/>
                        <a:cs typeface="Open Sans"/>
                        <a:sym typeface="Open Sans"/>
                      </a:endParaRPr>
                    </a:p>
                  </a:txBody>
                  <a:tcPr marT="91425" marB="91425" marR="91425" marL="91425">
                    <a:solidFill>
                      <a:srgbClr val="DFFBFC"/>
                    </a:solidFill>
                  </a:tcPr>
                </a:tc>
                <a:tc>
                  <a:txBody>
                    <a:bodyPr/>
                    <a:lstStyle/>
                    <a:p>
                      <a:pPr indent="0" lvl="0" marL="0" rtl="0" algn="ctr">
                        <a:spcBef>
                          <a:spcPts val="0"/>
                        </a:spcBef>
                        <a:spcAft>
                          <a:spcPts val="0"/>
                        </a:spcAft>
                        <a:buNone/>
                      </a:pPr>
                      <a:r>
                        <a:rPr lang="en-GB">
                          <a:latin typeface="Open Sans"/>
                          <a:ea typeface="Open Sans"/>
                          <a:cs typeface="Open Sans"/>
                          <a:sym typeface="Open Sans"/>
                        </a:rPr>
                        <a:t>0</a:t>
                      </a:r>
                      <a:endParaRPr>
                        <a:latin typeface="Open Sans"/>
                        <a:ea typeface="Open Sans"/>
                        <a:cs typeface="Open Sans"/>
                        <a:sym typeface="Open Sans"/>
                      </a:endParaRPr>
                    </a:p>
                  </a:txBody>
                  <a:tcPr marT="91425" marB="91425" marR="91425" marL="91425">
                    <a:solidFill>
                      <a:srgbClr val="DFFBFC"/>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Production </a:t>
            </a:r>
            <a:r>
              <a:rPr lang="en-GB"/>
              <a:t>Possibilities</a:t>
            </a:r>
            <a:r>
              <a:rPr lang="en-GB"/>
              <a:t> Frontier</a:t>
            </a:r>
            <a:endParaRPr/>
          </a:p>
        </p:txBody>
      </p:sp>
      <p:sp>
        <p:nvSpPr>
          <p:cNvPr id="111" name="Google Shape;111;p1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cxnSp>
        <p:nvCxnSpPr>
          <p:cNvPr id="112" name="Google Shape;112;p19"/>
          <p:cNvCxnSpPr/>
          <p:nvPr/>
        </p:nvCxnSpPr>
        <p:spPr>
          <a:xfrm>
            <a:off x="3185550" y="1435975"/>
            <a:ext cx="0" cy="2829000"/>
          </a:xfrm>
          <a:prstGeom prst="straightConnector1">
            <a:avLst/>
          </a:prstGeom>
          <a:noFill/>
          <a:ln cap="flat" cmpd="sng" w="38100">
            <a:solidFill>
              <a:schemeClr val="dk2"/>
            </a:solidFill>
            <a:prstDash val="solid"/>
            <a:round/>
            <a:headEnd len="med" w="med" type="none"/>
            <a:tailEnd len="med" w="med" type="none"/>
          </a:ln>
        </p:spPr>
      </p:cxnSp>
      <p:cxnSp>
        <p:nvCxnSpPr>
          <p:cNvPr id="113" name="Google Shape;113;p19"/>
          <p:cNvCxnSpPr/>
          <p:nvPr/>
        </p:nvCxnSpPr>
        <p:spPr>
          <a:xfrm>
            <a:off x="3185550" y="4264975"/>
            <a:ext cx="3092100" cy="0"/>
          </a:xfrm>
          <a:prstGeom prst="straightConnector1">
            <a:avLst/>
          </a:prstGeom>
          <a:noFill/>
          <a:ln cap="flat" cmpd="sng" w="38100">
            <a:solidFill>
              <a:schemeClr val="dk2"/>
            </a:solidFill>
            <a:prstDash val="solid"/>
            <a:round/>
            <a:headEnd len="med" w="med" type="none"/>
            <a:tailEnd len="med" w="med" type="none"/>
          </a:ln>
        </p:spPr>
      </p:cxnSp>
      <p:cxnSp>
        <p:nvCxnSpPr>
          <p:cNvPr id="114" name="Google Shape;114;p19"/>
          <p:cNvCxnSpPr/>
          <p:nvPr/>
        </p:nvCxnSpPr>
        <p:spPr>
          <a:xfrm>
            <a:off x="3191650" y="1662550"/>
            <a:ext cx="2611500" cy="2611500"/>
          </a:xfrm>
          <a:prstGeom prst="straightConnector1">
            <a:avLst/>
          </a:prstGeom>
          <a:noFill/>
          <a:ln cap="flat" cmpd="sng" w="38100">
            <a:solidFill>
              <a:schemeClr val="dk2"/>
            </a:solidFill>
            <a:prstDash val="solid"/>
            <a:round/>
            <a:headEnd len="med" w="med" type="none"/>
            <a:tailEnd len="med" w="med" type="none"/>
          </a:ln>
        </p:spPr>
      </p:cxnSp>
      <p:sp>
        <p:nvSpPr>
          <p:cNvPr id="115" name="Google Shape;115;p19"/>
          <p:cNvSpPr txBox="1"/>
          <p:nvPr/>
        </p:nvSpPr>
        <p:spPr>
          <a:xfrm>
            <a:off x="2897650" y="1509479"/>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5</a:t>
            </a:r>
            <a:endParaRPr b="1" sz="1000">
              <a:latin typeface="Open Sans"/>
              <a:ea typeface="Open Sans"/>
              <a:cs typeface="Open Sans"/>
              <a:sym typeface="Open Sans"/>
            </a:endParaRPr>
          </a:p>
        </p:txBody>
      </p:sp>
      <p:sp>
        <p:nvSpPr>
          <p:cNvPr id="116" name="Google Shape;116;p19"/>
          <p:cNvSpPr txBox="1"/>
          <p:nvPr/>
        </p:nvSpPr>
        <p:spPr>
          <a:xfrm>
            <a:off x="2897650" y="2075197"/>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4</a:t>
            </a:r>
            <a:endParaRPr b="1" sz="1000">
              <a:latin typeface="Open Sans"/>
              <a:ea typeface="Open Sans"/>
              <a:cs typeface="Open Sans"/>
              <a:sym typeface="Open Sans"/>
            </a:endParaRPr>
          </a:p>
        </p:txBody>
      </p:sp>
      <p:sp>
        <p:nvSpPr>
          <p:cNvPr id="117" name="Google Shape;117;p19"/>
          <p:cNvSpPr txBox="1"/>
          <p:nvPr/>
        </p:nvSpPr>
        <p:spPr>
          <a:xfrm>
            <a:off x="2897650" y="2640916"/>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3</a:t>
            </a:r>
            <a:endParaRPr b="1" sz="1000">
              <a:latin typeface="Open Sans"/>
              <a:ea typeface="Open Sans"/>
              <a:cs typeface="Open Sans"/>
              <a:sym typeface="Open Sans"/>
            </a:endParaRPr>
          </a:p>
        </p:txBody>
      </p:sp>
      <p:sp>
        <p:nvSpPr>
          <p:cNvPr id="118" name="Google Shape;118;p19"/>
          <p:cNvSpPr txBox="1"/>
          <p:nvPr/>
        </p:nvSpPr>
        <p:spPr>
          <a:xfrm>
            <a:off x="2897650" y="3206635"/>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2</a:t>
            </a:r>
            <a:endParaRPr b="1" sz="1000">
              <a:latin typeface="Open Sans"/>
              <a:ea typeface="Open Sans"/>
              <a:cs typeface="Open Sans"/>
              <a:sym typeface="Open Sans"/>
            </a:endParaRPr>
          </a:p>
        </p:txBody>
      </p:sp>
      <p:sp>
        <p:nvSpPr>
          <p:cNvPr id="119" name="Google Shape;119;p19"/>
          <p:cNvSpPr txBox="1"/>
          <p:nvPr/>
        </p:nvSpPr>
        <p:spPr>
          <a:xfrm>
            <a:off x="2897650" y="3772354"/>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1</a:t>
            </a:r>
            <a:endParaRPr b="1" sz="1000">
              <a:latin typeface="Open Sans"/>
              <a:ea typeface="Open Sans"/>
              <a:cs typeface="Open Sans"/>
              <a:sym typeface="Open Sans"/>
            </a:endParaRPr>
          </a:p>
        </p:txBody>
      </p:sp>
      <p:sp>
        <p:nvSpPr>
          <p:cNvPr id="120" name="Google Shape;120;p19"/>
          <p:cNvSpPr txBox="1"/>
          <p:nvPr/>
        </p:nvSpPr>
        <p:spPr>
          <a:xfrm>
            <a:off x="2897650" y="4264979"/>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0</a:t>
            </a:r>
            <a:endParaRPr b="1" sz="1000">
              <a:latin typeface="Open Sans"/>
              <a:ea typeface="Open Sans"/>
              <a:cs typeface="Open Sans"/>
              <a:sym typeface="Open Sans"/>
            </a:endParaRPr>
          </a:p>
        </p:txBody>
      </p:sp>
      <p:sp>
        <p:nvSpPr>
          <p:cNvPr id="121" name="Google Shape;121;p19"/>
          <p:cNvSpPr txBox="1"/>
          <p:nvPr/>
        </p:nvSpPr>
        <p:spPr>
          <a:xfrm>
            <a:off x="5634050" y="4269507"/>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5</a:t>
            </a:r>
            <a:endParaRPr b="1" sz="1000">
              <a:latin typeface="Open Sans"/>
              <a:ea typeface="Open Sans"/>
              <a:cs typeface="Open Sans"/>
              <a:sym typeface="Open Sans"/>
            </a:endParaRPr>
          </a:p>
        </p:txBody>
      </p:sp>
      <p:sp>
        <p:nvSpPr>
          <p:cNvPr id="122" name="Google Shape;122;p19"/>
          <p:cNvSpPr txBox="1"/>
          <p:nvPr/>
        </p:nvSpPr>
        <p:spPr>
          <a:xfrm>
            <a:off x="5102863" y="4269507"/>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4</a:t>
            </a:r>
            <a:endParaRPr b="1" sz="1000">
              <a:latin typeface="Open Sans"/>
              <a:ea typeface="Open Sans"/>
              <a:cs typeface="Open Sans"/>
              <a:sym typeface="Open Sans"/>
            </a:endParaRPr>
          </a:p>
        </p:txBody>
      </p:sp>
      <p:sp>
        <p:nvSpPr>
          <p:cNvPr id="123" name="Google Shape;123;p19"/>
          <p:cNvSpPr txBox="1"/>
          <p:nvPr/>
        </p:nvSpPr>
        <p:spPr>
          <a:xfrm>
            <a:off x="4571675" y="4269507"/>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3</a:t>
            </a:r>
            <a:endParaRPr b="1" sz="1000">
              <a:latin typeface="Open Sans"/>
              <a:ea typeface="Open Sans"/>
              <a:cs typeface="Open Sans"/>
              <a:sym typeface="Open Sans"/>
            </a:endParaRPr>
          </a:p>
        </p:txBody>
      </p:sp>
      <p:sp>
        <p:nvSpPr>
          <p:cNvPr id="124" name="Google Shape;124;p19"/>
          <p:cNvSpPr txBox="1"/>
          <p:nvPr/>
        </p:nvSpPr>
        <p:spPr>
          <a:xfrm>
            <a:off x="4040488" y="4269507"/>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2</a:t>
            </a:r>
            <a:endParaRPr b="1" sz="1000">
              <a:latin typeface="Open Sans"/>
              <a:ea typeface="Open Sans"/>
              <a:cs typeface="Open Sans"/>
              <a:sym typeface="Open Sans"/>
            </a:endParaRPr>
          </a:p>
        </p:txBody>
      </p:sp>
      <p:sp>
        <p:nvSpPr>
          <p:cNvPr id="125" name="Google Shape;125;p19"/>
          <p:cNvSpPr txBox="1"/>
          <p:nvPr/>
        </p:nvSpPr>
        <p:spPr>
          <a:xfrm>
            <a:off x="3509300" y="4269507"/>
            <a:ext cx="294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latin typeface="Open Sans"/>
                <a:ea typeface="Open Sans"/>
                <a:cs typeface="Open Sans"/>
                <a:sym typeface="Open Sans"/>
              </a:rPr>
              <a:t>1</a:t>
            </a:r>
            <a:endParaRPr b="1" sz="1000">
              <a:latin typeface="Open Sans"/>
              <a:ea typeface="Open Sans"/>
              <a:cs typeface="Open Sans"/>
              <a:sym typeface="Open Sans"/>
            </a:endParaRPr>
          </a:p>
        </p:txBody>
      </p:sp>
      <p:sp>
        <p:nvSpPr>
          <p:cNvPr id="126" name="Google Shape;126;p19"/>
          <p:cNvSpPr txBox="1"/>
          <p:nvPr/>
        </p:nvSpPr>
        <p:spPr>
          <a:xfrm>
            <a:off x="2034375" y="1252275"/>
            <a:ext cx="894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latin typeface="Open Sans"/>
                <a:ea typeface="Open Sans"/>
                <a:cs typeface="Open Sans"/>
                <a:sym typeface="Open Sans"/>
              </a:rPr>
              <a:t>Play (hours)</a:t>
            </a:r>
            <a:endParaRPr sz="1200">
              <a:latin typeface="Open Sans"/>
              <a:ea typeface="Open Sans"/>
              <a:cs typeface="Open Sans"/>
              <a:sym typeface="Open Sans"/>
            </a:endParaRPr>
          </a:p>
        </p:txBody>
      </p:sp>
      <p:sp>
        <p:nvSpPr>
          <p:cNvPr id="127" name="Google Shape;127;p19"/>
          <p:cNvSpPr txBox="1"/>
          <p:nvPr/>
        </p:nvSpPr>
        <p:spPr>
          <a:xfrm>
            <a:off x="6277650" y="4111050"/>
            <a:ext cx="894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latin typeface="Open Sans"/>
                <a:ea typeface="Open Sans"/>
                <a:cs typeface="Open Sans"/>
                <a:sym typeface="Open Sans"/>
              </a:rPr>
              <a:t>Work</a:t>
            </a:r>
            <a:r>
              <a:rPr lang="en-GB" sz="1200">
                <a:latin typeface="Open Sans"/>
                <a:ea typeface="Open Sans"/>
                <a:cs typeface="Open Sans"/>
                <a:sym typeface="Open Sans"/>
              </a:rPr>
              <a:t> (hours)</a:t>
            </a:r>
            <a:endParaRPr sz="1200">
              <a:latin typeface="Open Sans"/>
              <a:ea typeface="Open Sans"/>
              <a:cs typeface="Open Sans"/>
              <a:sym typeface="Open Sans"/>
            </a:endParaRPr>
          </a:p>
        </p:txBody>
      </p:sp>
      <p:sp>
        <p:nvSpPr>
          <p:cNvPr id="128" name="Google Shape;128;p1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0"/>
          <p:cNvPicPr preferRelativeResize="0"/>
          <p:nvPr/>
        </p:nvPicPr>
        <p:blipFill rotWithShape="1">
          <a:blip r:embed="rId3">
            <a:alphaModFix/>
          </a:blip>
          <a:srcRect b="7296" l="0" r="0" t="0"/>
          <a:stretch/>
        </p:blipFill>
        <p:spPr>
          <a:xfrm>
            <a:off x="0" y="2749500"/>
            <a:ext cx="2647275" cy="1935700"/>
          </a:xfrm>
          <a:prstGeom prst="rect">
            <a:avLst/>
          </a:prstGeom>
          <a:noFill/>
          <a:ln>
            <a:noFill/>
          </a:ln>
        </p:spPr>
      </p:pic>
      <p:sp>
        <p:nvSpPr>
          <p:cNvPr id="134" name="Google Shape;134;p20"/>
          <p:cNvSpPr txBox="1"/>
          <p:nvPr>
            <p:ph idx="2" type="body"/>
          </p:nvPr>
        </p:nvSpPr>
        <p:spPr>
          <a:xfrm>
            <a:off x="311775" y="1152475"/>
            <a:ext cx="85206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b="1" lang="en-GB"/>
              <a:t>This can be applied to an economy!</a:t>
            </a:r>
            <a:endParaRPr b="1"/>
          </a:p>
          <a:p>
            <a:pPr indent="0" lvl="0" marL="0" rtl="0" algn="l">
              <a:spcBef>
                <a:spcPts val="1200"/>
              </a:spcBef>
              <a:spcAft>
                <a:spcPts val="0"/>
              </a:spcAft>
              <a:buClr>
                <a:schemeClr val="dk1"/>
              </a:buClr>
              <a:buSzPct val="61111"/>
              <a:buFont typeface="Arial"/>
              <a:buNone/>
            </a:pPr>
            <a:r>
              <a:rPr lang="en-GB"/>
              <a:t>Deciding which products to produce for a whole economy can be illustrustrated using a production possibility frontier (PPF)</a:t>
            </a:r>
            <a:endParaRPr/>
          </a:p>
          <a:p>
            <a:pPr indent="0" lvl="0" marL="1828800" rtl="0" algn="l">
              <a:spcBef>
                <a:spcPts val="1200"/>
              </a:spcBef>
              <a:spcAft>
                <a:spcPts val="0"/>
              </a:spcAft>
              <a:buClr>
                <a:schemeClr val="dk1"/>
              </a:buClr>
              <a:buSzPct val="61111"/>
              <a:buFont typeface="Arial"/>
              <a:buNone/>
            </a:pPr>
            <a:r>
              <a:rPr lang="en-GB"/>
              <a:t>A PPF shows us the different combinations of two goods that can be produced  if </a:t>
            </a:r>
            <a:r>
              <a:rPr b="1" lang="en-GB"/>
              <a:t>all factors of production (resources) in an economy are being used. </a:t>
            </a:r>
            <a:endParaRPr b="1"/>
          </a:p>
          <a:p>
            <a:pPr indent="0" lvl="0" marL="2286000" rtl="0" algn="l">
              <a:spcBef>
                <a:spcPts val="1200"/>
              </a:spcBef>
              <a:spcAft>
                <a:spcPts val="0"/>
              </a:spcAft>
              <a:buClr>
                <a:schemeClr val="dk1"/>
              </a:buClr>
              <a:buSzPct val="61111"/>
              <a:buFont typeface="Arial"/>
              <a:buNone/>
            </a:pPr>
            <a:r>
              <a:rPr lang="en-GB"/>
              <a:t>...so an assumption is when you use this model that only two goods can be produced.</a:t>
            </a:r>
            <a:endParaRPr/>
          </a:p>
          <a:p>
            <a:pPr indent="0" lvl="0" marL="2286000" rtl="0" algn="l">
              <a:spcBef>
                <a:spcPts val="1200"/>
              </a:spcBef>
              <a:spcAft>
                <a:spcPts val="0"/>
              </a:spcAft>
              <a:buNone/>
            </a:pPr>
            <a:r>
              <a:rPr lang="en-GB"/>
              <a:t>Another assumption is that all resources are being fully used.</a:t>
            </a:r>
            <a:endParaRPr/>
          </a:p>
          <a:p>
            <a:pPr indent="0" lvl="0" marL="0" rtl="0" algn="l">
              <a:spcBef>
                <a:spcPts val="1200"/>
              </a:spcBef>
              <a:spcAft>
                <a:spcPts val="1200"/>
              </a:spcAft>
              <a:buNone/>
            </a:pPr>
            <a:r>
              <a:t/>
            </a:r>
            <a:endParaRPr/>
          </a:p>
        </p:txBody>
      </p:sp>
      <p:sp>
        <p:nvSpPr>
          <p:cNvPr id="135" name="Google Shape;135;p20"/>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Production Possibilities Frontier</a:t>
            </a:r>
            <a:endParaRPr/>
          </a:p>
        </p:txBody>
      </p:sp>
      <p:sp>
        <p:nvSpPr>
          <p:cNvPr id="136" name="Google Shape;136;p2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137" name="Google Shape;137;p2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311700" y="56671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en-GB"/>
              <a:t>What does PPF show? </a:t>
            </a:r>
            <a:endParaRPr/>
          </a:p>
          <a:p>
            <a:pPr indent="0" lvl="0" marL="0" rtl="0" algn="l">
              <a:spcBef>
                <a:spcPts val="0"/>
              </a:spcBef>
              <a:spcAft>
                <a:spcPts val="0"/>
              </a:spcAft>
              <a:buNone/>
            </a:pPr>
            <a:r>
              <a:t/>
            </a:r>
            <a:endParaRPr/>
          </a:p>
        </p:txBody>
      </p:sp>
      <p:sp>
        <p:nvSpPr>
          <p:cNvPr id="143" name="Google Shape;143;p2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100"/>
              <a:buFont typeface="Arial"/>
              <a:buNone/>
            </a:pPr>
            <a:r>
              <a:rPr lang="en-GB"/>
              <a:t>The PPC shows the maximum production of an economy based on its factors of production. </a:t>
            </a:r>
            <a:endParaRPr/>
          </a:p>
          <a:p>
            <a:pPr indent="0" lvl="0" marL="0" rtl="0" algn="l">
              <a:spcBef>
                <a:spcPts val="1200"/>
              </a:spcBef>
              <a:spcAft>
                <a:spcPts val="0"/>
              </a:spcAft>
              <a:buNone/>
            </a:pPr>
            <a:r>
              <a:rPr lang="en-GB"/>
              <a:t>All goods and services produced can be placed into one of two categories:</a:t>
            </a:r>
            <a:endParaRPr/>
          </a:p>
          <a:p>
            <a:pPr indent="-342900" lvl="0" marL="457200" rtl="0" algn="l">
              <a:spcBef>
                <a:spcPts val="1200"/>
              </a:spcBef>
              <a:spcAft>
                <a:spcPts val="0"/>
              </a:spcAft>
              <a:buSzPts val="1800"/>
              <a:buChar char="●"/>
            </a:pPr>
            <a:r>
              <a:rPr b="1" lang="en-GB">
                <a:solidFill>
                  <a:schemeClr val="accent4"/>
                </a:solidFill>
              </a:rPr>
              <a:t>Consumer goods</a:t>
            </a:r>
            <a:r>
              <a:rPr lang="en-GB"/>
              <a:t> - purchased by households (B2C), e.g. food</a:t>
            </a:r>
            <a:endParaRPr/>
          </a:p>
          <a:p>
            <a:pPr indent="-342900" lvl="0" marL="457200" rtl="0" algn="l">
              <a:spcBef>
                <a:spcPts val="0"/>
              </a:spcBef>
              <a:spcAft>
                <a:spcPts val="0"/>
              </a:spcAft>
              <a:buSzPts val="1800"/>
              <a:buChar char="●"/>
            </a:pPr>
            <a:r>
              <a:rPr b="1" lang="en-GB">
                <a:solidFill>
                  <a:schemeClr val="accent1"/>
                </a:solidFill>
              </a:rPr>
              <a:t>Capital goods</a:t>
            </a:r>
            <a:r>
              <a:rPr lang="en-GB"/>
              <a:t> -  purchased by businesses to produce goods (B2B) e.g. machinery</a:t>
            </a:r>
            <a:endParaRPr/>
          </a:p>
        </p:txBody>
      </p:sp>
      <p:sp>
        <p:nvSpPr>
          <p:cNvPr id="144" name="Google Shape;144;p2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145" name="Google Shape;145;p21"/>
          <p:cNvPicPr preferRelativeResize="0"/>
          <p:nvPr/>
        </p:nvPicPr>
        <p:blipFill>
          <a:blip r:embed="rId3">
            <a:alphaModFix/>
          </a:blip>
          <a:stretch>
            <a:fillRect/>
          </a:stretch>
        </p:blipFill>
        <p:spPr>
          <a:xfrm>
            <a:off x="703600" y="1152475"/>
            <a:ext cx="3587175" cy="3525500"/>
          </a:xfrm>
          <a:prstGeom prst="rect">
            <a:avLst/>
          </a:prstGeom>
          <a:noFill/>
          <a:ln>
            <a:noFill/>
          </a:ln>
        </p:spPr>
      </p:pic>
      <p:sp>
        <p:nvSpPr>
          <p:cNvPr id="146" name="Google Shape;146;p21"/>
          <p:cNvSpPr txBox="1"/>
          <p:nvPr>
            <p:ph idx="1" type="body"/>
          </p:nvPr>
        </p:nvSpPr>
        <p:spPr>
          <a:xfrm rot="-5400000">
            <a:off x="-5972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147" name="Google Shape;147;p21"/>
          <p:cNvSpPr txBox="1"/>
          <p:nvPr>
            <p:ph idx="1" type="body"/>
          </p:nvPr>
        </p:nvSpPr>
        <p:spPr>
          <a:xfrm>
            <a:off x="17381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148" name="Google Shape;148;p21"/>
          <p:cNvSpPr/>
          <p:nvPr/>
        </p:nvSpPr>
        <p:spPr>
          <a:xfrm>
            <a:off x="2059700" y="30945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does the PPF show? - Production levels</a:t>
            </a:r>
            <a:endParaRPr/>
          </a:p>
        </p:txBody>
      </p:sp>
      <p:sp>
        <p:nvSpPr>
          <p:cNvPr id="154" name="Google Shape;154;p22"/>
          <p:cNvSpPr txBox="1"/>
          <p:nvPr>
            <p:ph idx="2" type="body"/>
          </p:nvPr>
        </p:nvSpPr>
        <p:spPr>
          <a:xfrm>
            <a:off x="4278825" y="1152475"/>
            <a:ext cx="4553400" cy="3416400"/>
          </a:xfrm>
          <a:prstGeom prst="rect">
            <a:avLst/>
          </a:prstGeom>
        </p:spPr>
        <p:txBody>
          <a:bodyPr anchorCtr="0" anchor="t" bIns="91425" lIns="91425" spcFirstLastPara="1" rIns="91425" wrap="square" tIns="91425">
            <a:normAutofit fontScale="92500" lnSpcReduction="20000"/>
          </a:bodyPr>
          <a:lstStyle/>
          <a:p>
            <a:pPr indent="-334328" lvl="0" marL="457200" rtl="0" algn="l">
              <a:spcBef>
                <a:spcPts val="0"/>
              </a:spcBef>
              <a:spcAft>
                <a:spcPts val="0"/>
              </a:spcAft>
              <a:buSzPct val="100000"/>
              <a:buChar char="●"/>
            </a:pPr>
            <a:r>
              <a:rPr lang="en-GB"/>
              <a:t>At point A, 16 million units of consumer goods are produced and 0 capital goods.</a:t>
            </a:r>
            <a:endParaRPr/>
          </a:p>
          <a:p>
            <a:pPr indent="-334328" lvl="1" marL="914400" rtl="0" algn="l">
              <a:spcBef>
                <a:spcPts val="0"/>
              </a:spcBef>
              <a:spcAft>
                <a:spcPts val="0"/>
              </a:spcAft>
              <a:buSzPct val="100000"/>
              <a:buChar char="○"/>
            </a:pPr>
            <a:r>
              <a:rPr lang="en-GB"/>
              <a:t>At point D?</a:t>
            </a:r>
            <a:endParaRPr/>
          </a:p>
          <a:p>
            <a:pPr indent="-334328" lvl="0" marL="457200" rtl="0" algn="l">
              <a:spcBef>
                <a:spcPts val="0"/>
              </a:spcBef>
              <a:spcAft>
                <a:spcPts val="0"/>
              </a:spcAft>
              <a:buSzPct val="100000"/>
              <a:buChar char="●"/>
            </a:pPr>
            <a:r>
              <a:rPr lang="en-GB"/>
              <a:t>At point B a combination of 14 million units of consumer goods and 4 million units of capital goods can be produced.</a:t>
            </a:r>
            <a:endParaRPr/>
          </a:p>
          <a:p>
            <a:pPr indent="-334328" lvl="1" marL="914400" rtl="0" algn="l">
              <a:spcBef>
                <a:spcPts val="0"/>
              </a:spcBef>
              <a:spcAft>
                <a:spcPts val="0"/>
              </a:spcAft>
              <a:buSzPct val="100000"/>
              <a:buChar char="○"/>
            </a:pPr>
            <a:r>
              <a:rPr lang="en-GB"/>
              <a:t>At point C?</a:t>
            </a:r>
            <a:endParaRPr/>
          </a:p>
          <a:p>
            <a:pPr indent="-334328" lvl="0" marL="457200" rtl="0" algn="l">
              <a:spcBef>
                <a:spcPts val="0"/>
              </a:spcBef>
              <a:spcAft>
                <a:spcPts val="0"/>
              </a:spcAft>
              <a:buSzPct val="100000"/>
              <a:buChar char="●"/>
            </a:pPr>
            <a:r>
              <a:rPr lang="en-GB"/>
              <a:t>At point F - 8 and 4 million but not all resources are being used. The point is INSIDE the PPC. </a:t>
            </a:r>
            <a:endParaRPr/>
          </a:p>
          <a:p>
            <a:pPr indent="-334328" lvl="0" marL="457200" rtl="0" algn="l">
              <a:spcBef>
                <a:spcPts val="0"/>
              </a:spcBef>
              <a:spcAft>
                <a:spcPts val="0"/>
              </a:spcAft>
              <a:buSzPct val="100000"/>
              <a:buChar char="●"/>
            </a:pPr>
            <a:r>
              <a:rPr lang="en-GB"/>
              <a:t>At points A, B, C and D resources are fully used. This is ideal.</a:t>
            </a:r>
            <a:endParaRPr/>
          </a:p>
        </p:txBody>
      </p:sp>
      <p:sp>
        <p:nvSpPr>
          <p:cNvPr id="155" name="Google Shape;155;p2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156" name="Google Shape;156;p22"/>
          <p:cNvPicPr preferRelativeResize="0"/>
          <p:nvPr/>
        </p:nvPicPr>
        <p:blipFill>
          <a:blip r:embed="rId3">
            <a:alphaModFix/>
          </a:blip>
          <a:stretch>
            <a:fillRect/>
          </a:stretch>
        </p:blipFill>
        <p:spPr>
          <a:xfrm>
            <a:off x="344475" y="1152487"/>
            <a:ext cx="3934352" cy="34861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3"/>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does the PPF show? - Opportunity cost</a:t>
            </a:r>
            <a:endParaRPr/>
          </a:p>
        </p:txBody>
      </p:sp>
      <p:sp>
        <p:nvSpPr>
          <p:cNvPr id="162" name="Google Shape;162;p23"/>
          <p:cNvSpPr txBox="1"/>
          <p:nvPr>
            <p:ph idx="2" type="body"/>
          </p:nvPr>
        </p:nvSpPr>
        <p:spPr>
          <a:xfrm>
            <a:off x="4278825" y="1152475"/>
            <a:ext cx="4553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Now what if you move from B to C? </a:t>
            </a:r>
            <a:endParaRPr/>
          </a:p>
          <a:p>
            <a:pPr indent="0" lvl="0" marL="0" rtl="0" algn="l">
              <a:spcBef>
                <a:spcPts val="1200"/>
              </a:spcBef>
              <a:spcAft>
                <a:spcPts val="0"/>
              </a:spcAft>
              <a:buClr>
                <a:schemeClr val="dk1"/>
              </a:buClr>
              <a:buSzPts val="1100"/>
              <a:buFont typeface="Arial"/>
              <a:buNone/>
            </a:pPr>
            <a:r>
              <a:rPr lang="en-GB"/>
              <a:t>By </a:t>
            </a:r>
            <a:r>
              <a:rPr b="1" lang="en-GB"/>
              <a:t>moving ALONG </a:t>
            </a:r>
            <a:r>
              <a:rPr lang="en-GB"/>
              <a:t>the curve an opportunity cost is incurred.</a:t>
            </a:r>
            <a:endParaRPr/>
          </a:p>
          <a:p>
            <a:pPr indent="0" lvl="0" marL="0" rtl="0" algn="l">
              <a:spcBef>
                <a:spcPts val="1200"/>
              </a:spcBef>
              <a:spcAft>
                <a:spcPts val="0"/>
              </a:spcAft>
              <a:buNone/>
            </a:pPr>
            <a:r>
              <a:rPr lang="en-GB"/>
              <a:t>To gain the additional 3 million units of capital goods, 6 million consumer goods are being lost. </a:t>
            </a:r>
            <a:endParaRPr/>
          </a:p>
          <a:p>
            <a:pPr indent="0" lvl="0" marL="0" rtl="0" algn="l">
              <a:spcBef>
                <a:spcPts val="1200"/>
              </a:spcBef>
              <a:spcAft>
                <a:spcPts val="1200"/>
              </a:spcAft>
              <a:buNone/>
            </a:pPr>
            <a:r>
              <a:rPr lang="en-GB"/>
              <a:t>The lost production of 6 million consumer goods is the opportunity cost. </a:t>
            </a:r>
            <a:endParaRPr/>
          </a:p>
        </p:txBody>
      </p:sp>
      <p:sp>
        <p:nvSpPr>
          <p:cNvPr id="163" name="Google Shape;163;p2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164" name="Google Shape;164;p23"/>
          <p:cNvPicPr preferRelativeResize="0"/>
          <p:nvPr/>
        </p:nvPicPr>
        <p:blipFill>
          <a:blip r:embed="rId3">
            <a:alphaModFix/>
          </a:blip>
          <a:stretch>
            <a:fillRect/>
          </a:stretch>
        </p:blipFill>
        <p:spPr>
          <a:xfrm>
            <a:off x="344475" y="1152487"/>
            <a:ext cx="3934352" cy="34861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descr="Why is the Production Possibility Curve (PPC) or Production Possibility Frontier (PPF) concave? What does increasing opportunity costs mean? When we increase production, why does it seem that we have to sacrifice more and more resources? What are the limitations to this economic model?&#10;&#10;In addition, how does this PPC model illustrates the concept of opportunity cost? In what way does it show that resources are limited? Where are the points that show under-utilization of resources, full utilization of resources? Where is productive efficiency achieved? Can there be more than 1 productively efficient point? What is the difference between productive efficiency and allocative efficiency?&#10;&#10;Assumptions to this model:&#10;We assume that there are only two types of goods produced in this economy. &#10;We also assume that technology does not change.&#10;&#10;This economic model is no doubt an oversimplification of how the real world works. So what are the implications?" id="169" name="Google Shape;169;p24" title="(Production Possibility Frontier/Curve, PPF, PPC) Why can't things be free?">
            <a:hlinkClick r:id="rId3"/>
          </p:cNvPr>
          <p:cNvPicPr preferRelativeResize="0"/>
          <p:nvPr/>
        </p:nvPicPr>
        <p:blipFill>
          <a:blip r:embed="rId4">
            <a:alphaModFix/>
          </a:blip>
          <a:stretch>
            <a:fillRect/>
          </a:stretch>
        </p:blipFill>
        <p:spPr>
          <a:xfrm>
            <a:off x="4939500" y="1132763"/>
            <a:ext cx="3837000" cy="2877737"/>
          </a:xfrm>
          <a:prstGeom prst="rect">
            <a:avLst/>
          </a:prstGeom>
          <a:noFill/>
          <a:ln>
            <a:noFill/>
          </a:ln>
        </p:spPr>
      </p:pic>
      <p:sp>
        <p:nvSpPr>
          <p:cNvPr id="170" name="Google Shape;170;p2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The PPF Review</a:t>
            </a:r>
            <a:endParaRPr/>
          </a:p>
        </p:txBody>
      </p:sp>
      <p:sp>
        <p:nvSpPr>
          <p:cNvPr id="171" name="Google Shape;171;p2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Stop at 2:30</a:t>
            </a:r>
            <a:endParaRPr/>
          </a:p>
        </p:txBody>
      </p:sp>
      <p:sp>
        <p:nvSpPr>
          <p:cNvPr id="172" name="Google Shape;172;p2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5"/>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Your turn</a:t>
            </a:r>
            <a:endParaRPr/>
          </a:p>
        </p:txBody>
      </p:sp>
      <p:pic>
        <p:nvPicPr>
          <p:cNvPr id="178" name="Google Shape;178;p25"/>
          <p:cNvPicPr preferRelativeResize="0"/>
          <p:nvPr/>
        </p:nvPicPr>
        <p:blipFill>
          <a:blip r:embed="rId3">
            <a:alphaModFix/>
          </a:blip>
          <a:stretch>
            <a:fillRect/>
          </a:stretch>
        </p:blipFill>
        <p:spPr>
          <a:xfrm>
            <a:off x="2031575" y="0"/>
            <a:ext cx="6217331" cy="5143500"/>
          </a:xfrm>
          <a:prstGeom prst="rect">
            <a:avLst/>
          </a:prstGeom>
          <a:noFill/>
          <a:ln>
            <a:noFill/>
          </a:ln>
        </p:spPr>
      </p:pic>
      <p:sp>
        <p:nvSpPr>
          <p:cNvPr id="179" name="Google Shape;179;p2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Production Possibilities Frontier - Summary so far</a:t>
            </a:r>
            <a:endParaRPr/>
          </a:p>
        </p:txBody>
      </p:sp>
      <p:sp>
        <p:nvSpPr>
          <p:cNvPr id="185" name="Google Shape;185;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68300" lvl="0" marL="457200" rtl="0" algn="l">
              <a:spcBef>
                <a:spcPts val="0"/>
              </a:spcBef>
              <a:spcAft>
                <a:spcPts val="0"/>
              </a:spcAft>
              <a:buSzPts val="2200"/>
              <a:buChar char="●"/>
            </a:pPr>
            <a:r>
              <a:rPr lang="en-GB" sz="2200"/>
              <a:t>Re-allocating scarce resources from one product to another involves an opportunity cost.</a:t>
            </a:r>
            <a:endParaRPr sz="2200"/>
          </a:p>
          <a:p>
            <a:pPr indent="-368300" lvl="0" marL="457200" rtl="0" algn="l">
              <a:spcBef>
                <a:spcPts val="0"/>
              </a:spcBef>
              <a:spcAft>
                <a:spcPts val="0"/>
              </a:spcAft>
              <a:buSzPts val="2200"/>
              <a:buChar char="●"/>
            </a:pPr>
            <a:r>
              <a:rPr lang="en-GB" sz="2200"/>
              <a:t>Deciding which goods to produce combined with the concept of opportunity costs can be illustrated using the PPC.</a:t>
            </a:r>
            <a:endParaRPr sz="2200"/>
          </a:p>
          <a:p>
            <a:pPr indent="-368300" lvl="0" marL="457200" rtl="0" algn="l">
              <a:spcBef>
                <a:spcPts val="0"/>
              </a:spcBef>
              <a:spcAft>
                <a:spcPts val="0"/>
              </a:spcAft>
              <a:buSzPts val="2200"/>
              <a:buChar char="●"/>
            </a:pPr>
            <a:r>
              <a:rPr lang="en-GB" sz="2200"/>
              <a:t>A PPC illustrates the different combination of goods that can be produced if all the resources in a country are fully used.</a:t>
            </a:r>
            <a:endParaRPr sz="2200"/>
          </a:p>
          <a:p>
            <a:pPr indent="-368300" lvl="0" marL="457200" rtl="0" algn="l">
              <a:spcBef>
                <a:spcPts val="0"/>
              </a:spcBef>
              <a:spcAft>
                <a:spcPts val="0"/>
              </a:spcAft>
              <a:buSzPts val="2200"/>
              <a:buChar char="●"/>
            </a:pPr>
            <a:r>
              <a:rPr lang="en-GB" sz="2200"/>
              <a:t>It shows the maximum quantities of goods that can be produced.</a:t>
            </a:r>
            <a:endParaRPr sz="2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Challenge - what else can a PPF show?</a:t>
            </a:r>
            <a:endParaRPr/>
          </a:p>
        </p:txBody>
      </p:sp>
      <p:sp>
        <p:nvSpPr>
          <p:cNvPr id="191" name="Google Shape;191;p27"/>
          <p:cNvSpPr txBox="1"/>
          <p:nvPr>
            <p:ph idx="1" type="body"/>
          </p:nvPr>
        </p:nvSpPr>
        <p:spPr>
          <a:xfrm>
            <a:off x="311700" y="1152475"/>
            <a:ext cx="4678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a:t>What would happen to the curve in the following scenarios?</a:t>
            </a:r>
            <a:endParaRPr/>
          </a:p>
          <a:p>
            <a:pPr indent="-342900" lvl="0" marL="457200" rtl="0" algn="l">
              <a:spcBef>
                <a:spcPts val="1200"/>
              </a:spcBef>
              <a:spcAft>
                <a:spcPts val="0"/>
              </a:spcAft>
              <a:buSzPts val="1800"/>
              <a:buChar char="●"/>
            </a:pPr>
            <a:r>
              <a:rPr lang="en-GB"/>
              <a:t>war breaking out in a country</a:t>
            </a:r>
            <a:endParaRPr/>
          </a:p>
          <a:p>
            <a:pPr indent="-342900" lvl="0" marL="457200" rtl="0" algn="l">
              <a:spcBef>
                <a:spcPts val="0"/>
              </a:spcBef>
              <a:spcAft>
                <a:spcPts val="0"/>
              </a:spcAft>
              <a:buSzPts val="1800"/>
              <a:buChar char="●"/>
            </a:pPr>
            <a:r>
              <a:rPr lang="en-GB"/>
              <a:t>a very dry summer </a:t>
            </a:r>
            <a:endParaRPr/>
          </a:p>
          <a:p>
            <a:pPr indent="-342900" lvl="0" marL="457200" rtl="0" algn="l">
              <a:spcBef>
                <a:spcPts val="0"/>
              </a:spcBef>
              <a:spcAft>
                <a:spcPts val="0"/>
              </a:spcAft>
              <a:buSzPts val="1800"/>
              <a:buChar char="●"/>
            </a:pPr>
            <a:r>
              <a:rPr lang="en-GB"/>
              <a:t>improved education </a:t>
            </a:r>
            <a:endParaRPr/>
          </a:p>
          <a:p>
            <a:pPr indent="-342900" lvl="0" marL="457200" rtl="0" algn="l">
              <a:spcBef>
                <a:spcPts val="0"/>
              </a:spcBef>
              <a:spcAft>
                <a:spcPts val="0"/>
              </a:spcAft>
              <a:buSzPts val="1800"/>
              <a:buChar char="●"/>
            </a:pPr>
            <a:r>
              <a:rPr lang="en-GB"/>
              <a:t>production of more capital goods</a:t>
            </a:r>
            <a:endParaRPr/>
          </a:p>
          <a:p>
            <a:pPr indent="-342900" lvl="0" marL="457200" rtl="0" algn="l">
              <a:spcBef>
                <a:spcPts val="0"/>
              </a:spcBef>
              <a:spcAft>
                <a:spcPts val="0"/>
              </a:spcAft>
              <a:buSzPts val="1800"/>
              <a:buChar char="●"/>
            </a:pPr>
            <a:r>
              <a:rPr lang="en-GB"/>
              <a:t>an economy operating at more than its potential</a:t>
            </a:r>
            <a:endParaRPr/>
          </a:p>
          <a:p>
            <a:pPr indent="-342900" lvl="0" marL="457200" rtl="0" algn="l">
              <a:spcBef>
                <a:spcPts val="0"/>
              </a:spcBef>
              <a:spcAft>
                <a:spcPts val="0"/>
              </a:spcAft>
              <a:buSzPts val="1800"/>
              <a:buChar char="●"/>
            </a:pPr>
            <a:r>
              <a:rPr lang="en-GB"/>
              <a:t>discovery of new technology.</a:t>
            </a:r>
            <a:endParaRPr/>
          </a:p>
        </p:txBody>
      </p:sp>
      <p:sp>
        <p:nvSpPr>
          <p:cNvPr id="192" name="Google Shape;192;p2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193" name="Google Shape;193;p27"/>
          <p:cNvPicPr preferRelativeResize="0"/>
          <p:nvPr/>
        </p:nvPicPr>
        <p:blipFill>
          <a:blip r:embed="rId3">
            <a:alphaModFix/>
          </a:blip>
          <a:stretch>
            <a:fillRect/>
          </a:stretch>
        </p:blipFill>
        <p:spPr>
          <a:xfrm>
            <a:off x="5123200" y="1152475"/>
            <a:ext cx="3587175" cy="3525500"/>
          </a:xfrm>
          <a:prstGeom prst="rect">
            <a:avLst/>
          </a:prstGeom>
          <a:noFill/>
          <a:ln>
            <a:noFill/>
          </a:ln>
        </p:spPr>
      </p:pic>
      <p:sp>
        <p:nvSpPr>
          <p:cNvPr id="194" name="Google Shape;194;p27"/>
          <p:cNvSpPr txBox="1"/>
          <p:nvPr>
            <p:ph idx="1" type="body"/>
          </p:nvPr>
        </p:nvSpPr>
        <p:spPr>
          <a:xfrm rot="-5400000">
            <a:off x="435987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195" name="Google Shape;195;p27"/>
          <p:cNvSpPr txBox="1"/>
          <p:nvPr>
            <p:ph idx="1" type="body"/>
          </p:nvPr>
        </p:nvSpPr>
        <p:spPr>
          <a:xfrm>
            <a:off x="61577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196" name="Google Shape;196;p27"/>
          <p:cNvSpPr/>
          <p:nvPr/>
        </p:nvSpPr>
        <p:spPr>
          <a:xfrm>
            <a:off x="6479300" y="30945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8"/>
          <p:cNvSpPr txBox="1"/>
          <p:nvPr>
            <p:ph idx="1" type="body"/>
          </p:nvPr>
        </p:nvSpPr>
        <p:spPr>
          <a:xfrm>
            <a:off x="311700" y="1152475"/>
            <a:ext cx="4664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An outward shift represents </a:t>
            </a:r>
            <a:r>
              <a:rPr lang="en-GB" u="sng"/>
              <a:t>economic growth</a:t>
            </a:r>
            <a:r>
              <a:rPr lang="en-GB"/>
              <a:t> - an increase in a </a:t>
            </a:r>
            <a:r>
              <a:rPr lang="en-GB"/>
              <a:t>nation's</a:t>
            </a:r>
            <a:r>
              <a:rPr lang="en-GB"/>
              <a:t> output. </a:t>
            </a:r>
            <a:endParaRPr/>
          </a:p>
          <a:p>
            <a:pPr indent="0" lvl="0" marL="0" rtl="0" algn="l">
              <a:spcBef>
                <a:spcPts val="1200"/>
              </a:spcBef>
              <a:spcAft>
                <a:spcPts val="0"/>
              </a:spcAft>
              <a:buNone/>
            </a:pPr>
            <a:r>
              <a:rPr lang="en-GB"/>
              <a:t>This can be caused by:</a:t>
            </a:r>
            <a:endParaRPr/>
          </a:p>
          <a:p>
            <a:pPr indent="-342900" lvl="0" marL="990001" rtl="0" algn="l">
              <a:spcBef>
                <a:spcPts val="1200"/>
              </a:spcBef>
              <a:spcAft>
                <a:spcPts val="0"/>
              </a:spcAft>
              <a:buSzPts val="1800"/>
              <a:buChar char="●"/>
            </a:pPr>
            <a:r>
              <a:rPr lang="en-GB"/>
              <a:t>New technology</a:t>
            </a:r>
            <a:endParaRPr/>
          </a:p>
          <a:p>
            <a:pPr indent="-342900" lvl="0" marL="990001" rtl="0" algn="l">
              <a:spcBef>
                <a:spcPts val="0"/>
              </a:spcBef>
              <a:spcAft>
                <a:spcPts val="0"/>
              </a:spcAft>
              <a:buSzPts val="1800"/>
              <a:buChar char="●"/>
            </a:pPr>
            <a:r>
              <a:rPr lang="en-GB"/>
              <a:t>Improved efficiency</a:t>
            </a:r>
            <a:endParaRPr/>
          </a:p>
          <a:p>
            <a:pPr indent="-342900" lvl="0" marL="990001" rtl="0" algn="l">
              <a:spcBef>
                <a:spcPts val="0"/>
              </a:spcBef>
              <a:spcAft>
                <a:spcPts val="0"/>
              </a:spcAft>
              <a:buSzPts val="1800"/>
              <a:buChar char="●"/>
            </a:pPr>
            <a:r>
              <a:rPr lang="en-GB"/>
              <a:t>Education and training</a:t>
            </a:r>
            <a:endParaRPr/>
          </a:p>
          <a:p>
            <a:pPr indent="-342900" lvl="0" marL="990001" rtl="0" algn="l">
              <a:spcBef>
                <a:spcPts val="0"/>
              </a:spcBef>
              <a:spcAft>
                <a:spcPts val="0"/>
              </a:spcAft>
              <a:buSzPts val="1800"/>
              <a:buChar char="●"/>
            </a:pPr>
            <a:r>
              <a:rPr lang="en-GB"/>
              <a:t>New resources</a:t>
            </a:r>
            <a:endParaRPr/>
          </a:p>
        </p:txBody>
      </p:sp>
      <p:pic>
        <p:nvPicPr>
          <p:cNvPr id="202" name="Google Shape;202;p28"/>
          <p:cNvPicPr preferRelativeResize="0"/>
          <p:nvPr/>
        </p:nvPicPr>
        <p:blipFill>
          <a:blip r:embed="rId3">
            <a:alphaModFix/>
          </a:blip>
          <a:stretch>
            <a:fillRect/>
          </a:stretch>
        </p:blipFill>
        <p:spPr>
          <a:xfrm>
            <a:off x="5047000" y="1152475"/>
            <a:ext cx="3587175" cy="3525500"/>
          </a:xfrm>
          <a:prstGeom prst="rect">
            <a:avLst/>
          </a:prstGeom>
          <a:noFill/>
          <a:ln>
            <a:noFill/>
          </a:ln>
        </p:spPr>
      </p:pic>
      <p:pic>
        <p:nvPicPr>
          <p:cNvPr id="203" name="Google Shape;203;p28"/>
          <p:cNvPicPr preferRelativeResize="0"/>
          <p:nvPr/>
        </p:nvPicPr>
        <p:blipFill rotWithShape="1">
          <a:blip r:embed="rId3">
            <a:alphaModFix/>
          </a:blip>
          <a:srcRect b="15505" l="17166" r="5092" t="4450"/>
          <a:stretch/>
        </p:blipFill>
        <p:spPr>
          <a:xfrm>
            <a:off x="5655225" y="981075"/>
            <a:ext cx="3121850" cy="3166400"/>
          </a:xfrm>
          <a:prstGeom prst="rect">
            <a:avLst/>
          </a:prstGeom>
          <a:noFill/>
          <a:ln>
            <a:noFill/>
          </a:ln>
        </p:spPr>
      </p:pic>
      <p:sp>
        <p:nvSpPr>
          <p:cNvPr id="204" name="Google Shape;204;p2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 PPF shift - </a:t>
            </a:r>
            <a:r>
              <a:rPr b="1" lang="en-GB">
                <a:solidFill>
                  <a:srgbClr val="6AA84F"/>
                </a:solidFill>
              </a:rPr>
              <a:t>Outward</a:t>
            </a:r>
            <a:endParaRPr b="1">
              <a:solidFill>
                <a:srgbClr val="6AA84F"/>
              </a:solidFill>
            </a:endParaRPr>
          </a:p>
        </p:txBody>
      </p:sp>
      <p:sp>
        <p:nvSpPr>
          <p:cNvPr id="205" name="Google Shape;205;p2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06" name="Google Shape;206;p28"/>
          <p:cNvSpPr txBox="1"/>
          <p:nvPr>
            <p:ph idx="1" type="body"/>
          </p:nvPr>
        </p:nvSpPr>
        <p:spPr>
          <a:xfrm rot="-5400000">
            <a:off x="428367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207" name="Google Shape;207;p28"/>
          <p:cNvSpPr txBox="1"/>
          <p:nvPr>
            <p:ph idx="1" type="body"/>
          </p:nvPr>
        </p:nvSpPr>
        <p:spPr>
          <a:xfrm>
            <a:off x="60815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208" name="Google Shape;208;p28"/>
          <p:cNvSpPr/>
          <p:nvPr/>
        </p:nvSpPr>
        <p:spPr>
          <a:xfrm>
            <a:off x="6479300" y="30183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9" name="Google Shape;209;p28"/>
          <p:cNvCxnSpPr/>
          <p:nvPr/>
        </p:nvCxnSpPr>
        <p:spPr>
          <a:xfrm flipH="1" rot="10800000">
            <a:off x="8163500" y="3261275"/>
            <a:ext cx="303000" cy="7500"/>
          </a:xfrm>
          <a:prstGeom prst="straightConnector1">
            <a:avLst/>
          </a:prstGeom>
          <a:noFill/>
          <a:ln cap="flat" cmpd="sng" w="19050">
            <a:solidFill>
              <a:srgbClr val="6AA84F"/>
            </a:solidFill>
            <a:prstDash val="solid"/>
            <a:round/>
            <a:headEnd len="med" w="med" type="none"/>
            <a:tailEnd len="med" w="med" type="triangle"/>
          </a:ln>
        </p:spPr>
      </p:cxnSp>
      <p:cxnSp>
        <p:nvCxnSpPr>
          <p:cNvPr id="210" name="Google Shape;210;p28"/>
          <p:cNvCxnSpPr/>
          <p:nvPr/>
        </p:nvCxnSpPr>
        <p:spPr>
          <a:xfrm flipH="1" rot="10800000">
            <a:off x="6496975" y="1625050"/>
            <a:ext cx="98400" cy="249900"/>
          </a:xfrm>
          <a:prstGeom prst="straightConnector1">
            <a:avLst/>
          </a:prstGeom>
          <a:noFill/>
          <a:ln cap="flat" cmpd="sng" w="19050">
            <a:solidFill>
              <a:srgbClr val="6AA84F"/>
            </a:solidFill>
            <a:prstDash val="solid"/>
            <a:round/>
            <a:headEnd len="med" w="med" type="none"/>
            <a:tailEnd len="med" w="med" type="triangle"/>
          </a:ln>
        </p:spPr>
      </p:cxnSp>
      <p:sp>
        <p:nvSpPr>
          <p:cNvPr id="211" name="Google Shape;211;p28"/>
          <p:cNvSpPr/>
          <p:nvPr/>
        </p:nvSpPr>
        <p:spPr>
          <a:xfrm>
            <a:off x="770750" y="3774775"/>
            <a:ext cx="2897100" cy="794100"/>
          </a:xfrm>
          <a:prstGeom prst="rect">
            <a:avLst/>
          </a:prstGeom>
          <a:solidFill>
            <a:srgbClr val="DFFB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Open Sans"/>
                <a:ea typeface="Open Sans"/>
                <a:cs typeface="Open Sans"/>
                <a:sym typeface="Open Sans"/>
              </a:rPr>
              <a:t>How do these lead to economy growth?</a:t>
            </a:r>
            <a:endParaRPr b="1">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9"/>
          <p:cNvSpPr txBox="1"/>
          <p:nvPr>
            <p:ph type="title"/>
          </p:nvPr>
        </p:nvSpPr>
        <p:spPr>
          <a:xfrm>
            <a:off x="311700" y="56671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en-GB"/>
              <a:t>A PPF shift - </a:t>
            </a:r>
            <a:r>
              <a:rPr b="1" lang="en-GB">
                <a:solidFill>
                  <a:srgbClr val="6AA84F"/>
                </a:solidFill>
              </a:rPr>
              <a:t>Outward (Mix &amp; Match)</a:t>
            </a:r>
            <a:endParaRPr b="1">
              <a:solidFill>
                <a:srgbClr val="6AA84F"/>
              </a:solidFill>
            </a:endParaRPr>
          </a:p>
          <a:p>
            <a:pPr indent="0" lvl="0" marL="0" rtl="0" algn="l">
              <a:spcBef>
                <a:spcPts val="0"/>
              </a:spcBef>
              <a:spcAft>
                <a:spcPts val="0"/>
              </a:spcAft>
              <a:buNone/>
            </a:pPr>
            <a:r>
              <a:t/>
            </a:r>
            <a:endParaRPr/>
          </a:p>
        </p:txBody>
      </p:sp>
      <p:graphicFrame>
        <p:nvGraphicFramePr>
          <p:cNvPr id="217" name="Google Shape;217;p29"/>
          <p:cNvGraphicFramePr/>
          <p:nvPr/>
        </p:nvGraphicFramePr>
        <p:xfrm>
          <a:off x="311725" y="1074650"/>
          <a:ext cx="3000000" cy="3000000"/>
        </p:xfrm>
        <a:graphic>
          <a:graphicData uri="http://schemas.openxmlformats.org/drawingml/2006/table">
            <a:tbl>
              <a:tblPr>
                <a:noFill/>
                <a:tableStyleId>{7F59F51C-CF76-4CEC-8F97-9D608A4EFE46}</a:tableStyleId>
              </a:tblPr>
              <a:tblGrid>
                <a:gridCol w="3980425"/>
                <a:gridCol w="4540175"/>
              </a:tblGrid>
              <a:tr h="453575">
                <a:tc>
                  <a:txBody>
                    <a:bodyPr/>
                    <a:lstStyle/>
                    <a:p>
                      <a:pPr indent="0" lvl="0" marL="0" rtl="0" algn="l">
                        <a:spcBef>
                          <a:spcPts val="0"/>
                        </a:spcBef>
                        <a:spcAft>
                          <a:spcPts val="0"/>
                        </a:spcAft>
                        <a:buNone/>
                      </a:pPr>
                      <a:r>
                        <a:rPr b="1" lang="en-GB" sz="1800">
                          <a:solidFill>
                            <a:schemeClr val="lt1"/>
                          </a:solidFill>
                          <a:latin typeface="Open Sans"/>
                          <a:ea typeface="Open Sans"/>
                          <a:cs typeface="Open Sans"/>
                          <a:sym typeface="Open Sans"/>
                        </a:rPr>
                        <a:t>Cause</a:t>
                      </a:r>
                      <a:endParaRPr b="1" sz="1800">
                        <a:solidFill>
                          <a:schemeClr val="lt1"/>
                        </a:solidFill>
                        <a:latin typeface="Open Sans"/>
                        <a:ea typeface="Open Sans"/>
                        <a:cs typeface="Open Sans"/>
                        <a:sym typeface="Open Sans"/>
                      </a:endParaRPr>
                    </a:p>
                  </a:txBody>
                  <a:tcPr marT="91425" marB="91425" marR="91425" marL="91425">
                    <a:solidFill>
                      <a:srgbClr val="16B9CA"/>
                    </a:solidFill>
                  </a:tcPr>
                </a:tc>
                <a:tc>
                  <a:txBody>
                    <a:bodyPr/>
                    <a:lstStyle/>
                    <a:p>
                      <a:pPr indent="0" lvl="0" marL="0" rtl="0" algn="l">
                        <a:spcBef>
                          <a:spcPts val="0"/>
                        </a:spcBef>
                        <a:spcAft>
                          <a:spcPts val="0"/>
                        </a:spcAft>
                        <a:buNone/>
                      </a:pPr>
                      <a:r>
                        <a:rPr b="1" lang="en-GB" sz="1800">
                          <a:solidFill>
                            <a:schemeClr val="lt1"/>
                          </a:solidFill>
                          <a:latin typeface="Open Sans"/>
                          <a:ea typeface="Open Sans"/>
                          <a:cs typeface="Open Sans"/>
                          <a:sym typeface="Open Sans"/>
                        </a:rPr>
                        <a:t>Comment</a:t>
                      </a:r>
                      <a:endParaRPr b="1" sz="1800">
                        <a:solidFill>
                          <a:schemeClr val="lt1"/>
                        </a:solidFill>
                        <a:latin typeface="Open Sans"/>
                        <a:ea typeface="Open Sans"/>
                        <a:cs typeface="Open Sans"/>
                        <a:sym typeface="Open Sans"/>
                      </a:endParaRPr>
                    </a:p>
                  </a:txBody>
                  <a:tcPr marT="91425" marB="91425" marR="91425" marL="91425">
                    <a:solidFill>
                      <a:srgbClr val="16B9CA"/>
                    </a:solidFill>
                  </a:tcPr>
                </a:tc>
              </a:tr>
              <a:tr h="6957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Higher productivity / efficiency</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This will drive extraction</a:t>
                      </a:r>
                      <a:endParaRPr>
                        <a:solidFill>
                          <a:srgbClr val="434343"/>
                        </a:solidFill>
                        <a:latin typeface="Open Sans"/>
                        <a:ea typeface="Open Sans"/>
                        <a:cs typeface="Open Sans"/>
                        <a:sym typeface="Open Sans"/>
                      </a:endParaRPr>
                    </a:p>
                  </a:txBody>
                  <a:tcPr marT="91425" marB="91425" marR="91425" marL="91425" anchor="ctr"/>
                </a:tc>
              </a:tr>
              <a:tr h="4535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Better management </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Increase in workforce or capital investment</a:t>
                      </a:r>
                      <a:endParaRPr>
                        <a:solidFill>
                          <a:srgbClr val="434343"/>
                        </a:solidFill>
                        <a:latin typeface="Open Sans"/>
                        <a:ea typeface="Open Sans"/>
                        <a:cs typeface="Open Sans"/>
                        <a:sym typeface="Open Sans"/>
                      </a:endParaRPr>
                    </a:p>
                  </a:txBody>
                  <a:tcPr marT="91425" marB="91425" marR="91425" marL="91425" anchor="ctr"/>
                </a:tc>
              </a:tr>
              <a:tr h="4535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Increase in capital or labour</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This increases the output per unit of input used in the production</a:t>
                      </a:r>
                      <a:endParaRPr>
                        <a:solidFill>
                          <a:srgbClr val="434343"/>
                        </a:solidFill>
                        <a:latin typeface="Open Sans"/>
                        <a:ea typeface="Open Sans"/>
                        <a:cs typeface="Open Sans"/>
                        <a:sym typeface="Open Sans"/>
                      </a:endParaRPr>
                    </a:p>
                  </a:txBody>
                  <a:tcPr marT="91425" marB="91425" marR="91425" marL="91425" anchor="ctr"/>
                </a:tc>
              </a:tr>
              <a:tr h="6957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Innovation and invention of new products and resources</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Reduces waste and improves quality</a:t>
                      </a:r>
                      <a:endParaRPr>
                        <a:solidFill>
                          <a:srgbClr val="434343"/>
                        </a:solidFill>
                        <a:latin typeface="Open Sans"/>
                        <a:ea typeface="Open Sans"/>
                        <a:cs typeface="Open Sans"/>
                        <a:sym typeface="Open Sans"/>
                      </a:endParaRPr>
                    </a:p>
                  </a:txBody>
                  <a:tcPr marT="91425" marB="91425" marR="91425" marL="91425" anchor="ctr"/>
                </a:tc>
              </a:tr>
              <a:tr h="6957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Discovery / extraction of new natural resources (land)</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Improved production processes will boost efficiency</a:t>
                      </a:r>
                      <a:endParaRPr>
                        <a:solidFill>
                          <a:srgbClr val="434343"/>
                        </a:solidFill>
                        <a:latin typeface="Open Sans"/>
                        <a:ea typeface="Open Sans"/>
                        <a:cs typeface="Open Sans"/>
                        <a:sym typeface="Open Sans"/>
                      </a:endParaRPr>
                    </a:p>
                  </a:txBody>
                  <a:tcPr marT="91425" marB="91425" marR="91425" marL="91425" anchor="ctr"/>
                </a:tc>
              </a:tr>
            </a:tbl>
          </a:graphicData>
        </a:graphic>
      </p:graphicFrame>
      <p:sp>
        <p:nvSpPr>
          <p:cNvPr id="218" name="Google Shape;218;p2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0"/>
          <p:cNvSpPr txBox="1"/>
          <p:nvPr>
            <p:ph type="title"/>
          </p:nvPr>
        </p:nvSpPr>
        <p:spPr>
          <a:xfrm>
            <a:off x="311700" y="56671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45833"/>
              <a:buFont typeface="Arial"/>
              <a:buNone/>
            </a:pPr>
            <a:r>
              <a:rPr lang="en-GB"/>
              <a:t>A PPF shift - </a:t>
            </a:r>
            <a:r>
              <a:rPr b="1" lang="en-GB">
                <a:solidFill>
                  <a:srgbClr val="6AA84F"/>
                </a:solidFill>
              </a:rPr>
              <a:t>Outward (Answers)</a:t>
            </a:r>
            <a:endParaRPr b="1">
              <a:solidFill>
                <a:srgbClr val="6AA84F"/>
              </a:solidFill>
            </a:endParaRPr>
          </a:p>
          <a:p>
            <a:pPr indent="0" lvl="0" marL="0" rtl="0" algn="l">
              <a:spcBef>
                <a:spcPts val="0"/>
              </a:spcBef>
              <a:spcAft>
                <a:spcPts val="0"/>
              </a:spcAft>
              <a:buNone/>
            </a:pPr>
            <a:r>
              <a:t/>
            </a:r>
            <a:endParaRPr/>
          </a:p>
        </p:txBody>
      </p:sp>
      <p:graphicFrame>
        <p:nvGraphicFramePr>
          <p:cNvPr id="224" name="Google Shape;224;p30"/>
          <p:cNvGraphicFramePr/>
          <p:nvPr/>
        </p:nvGraphicFramePr>
        <p:xfrm>
          <a:off x="311725" y="1074650"/>
          <a:ext cx="3000000" cy="3000000"/>
        </p:xfrm>
        <a:graphic>
          <a:graphicData uri="http://schemas.openxmlformats.org/drawingml/2006/table">
            <a:tbl>
              <a:tblPr>
                <a:noFill/>
                <a:tableStyleId>{7F59F51C-CF76-4CEC-8F97-9D608A4EFE46}</a:tableStyleId>
              </a:tblPr>
              <a:tblGrid>
                <a:gridCol w="3980425"/>
                <a:gridCol w="4540175"/>
              </a:tblGrid>
              <a:tr h="453575">
                <a:tc>
                  <a:txBody>
                    <a:bodyPr/>
                    <a:lstStyle/>
                    <a:p>
                      <a:pPr indent="0" lvl="0" marL="0" rtl="0" algn="l">
                        <a:spcBef>
                          <a:spcPts val="0"/>
                        </a:spcBef>
                        <a:spcAft>
                          <a:spcPts val="0"/>
                        </a:spcAft>
                        <a:buNone/>
                      </a:pPr>
                      <a:r>
                        <a:rPr b="1" lang="en-GB" sz="1800">
                          <a:solidFill>
                            <a:schemeClr val="lt1"/>
                          </a:solidFill>
                          <a:latin typeface="Open Sans"/>
                          <a:ea typeface="Open Sans"/>
                          <a:cs typeface="Open Sans"/>
                          <a:sym typeface="Open Sans"/>
                        </a:rPr>
                        <a:t>Cause</a:t>
                      </a:r>
                      <a:endParaRPr b="1" sz="1800">
                        <a:solidFill>
                          <a:schemeClr val="lt1"/>
                        </a:solidFill>
                        <a:latin typeface="Open Sans"/>
                        <a:ea typeface="Open Sans"/>
                        <a:cs typeface="Open Sans"/>
                        <a:sym typeface="Open Sans"/>
                      </a:endParaRPr>
                    </a:p>
                  </a:txBody>
                  <a:tcPr marT="91425" marB="91425" marR="91425" marL="91425">
                    <a:solidFill>
                      <a:srgbClr val="16B9CA"/>
                    </a:solidFill>
                  </a:tcPr>
                </a:tc>
                <a:tc>
                  <a:txBody>
                    <a:bodyPr/>
                    <a:lstStyle/>
                    <a:p>
                      <a:pPr indent="0" lvl="0" marL="0" rtl="0" algn="l">
                        <a:spcBef>
                          <a:spcPts val="0"/>
                        </a:spcBef>
                        <a:spcAft>
                          <a:spcPts val="0"/>
                        </a:spcAft>
                        <a:buNone/>
                      </a:pPr>
                      <a:r>
                        <a:rPr b="1" lang="en-GB" sz="1800">
                          <a:solidFill>
                            <a:schemeClr val="lt1"/>
                          </a:solidFill>
                          <a:latin typeface="Open Sans"/>
                          <a:ea typeface="Open Sans"/>
                          <a:cs typeface="Open Sans"/>
                          <a:sym typeface="Open Sans"/>
                        </a:rPr>
                        <a:t>Comment</a:t>
                      </a:r>
                      <a:endParaRPr b="1" sz="1800">
                        <a:solidFill>
                          <a:schemeClr val="lt1"/>
                        </a:solidFill>
                        <a:latin typeface="Open Sans"/>
                        <a:ea typeface="Open Sans"/>
                        <a:cs typeface="Open Sans"/>
                        <a:sym typeface="Open Sans"/>
                      </a:endParaRPr>
                    </a:p>
                  </a:txBody>
                  <a:tcPr marT="91425" marB="91425" marR="91425" marL="91425">
                    <a:solidFill>
                      <a:srgbClr val="16B9CA"/>
                    </a:solidFill>
                  </a:tcPr>
                </a:tc>
              </a:tr>
              <a:tr h="6957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Higher productivity / efficiency</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This increases the output per unit of input used in the production</a:t>
                      </a:r>
                      <a:endParaRPr>
                        <a:solidFill>
                          <a:srgbClr val="434343"/>
                        </a:solidFill>
                        <a:latin typeface="Open Sans"/>
                        <a:ea typeface="Open Sans"/>
                        <a:cs typeface="Open Sans"/>
                        <a:sym typeface="Open Sans"/>
                      </a:endParaRPr>
                    </a:p>
                  </a:txBody>
                  <a:tcPr marT="91425" marB="91425" marR="91425" marL="91425" anchor="ctr"/>
                </a:tc>
              </a:tr>
              <a:tr h="4535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Better management </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Reduces waste and improves quality</a:t>
                      </a:r>
                      <a:endParaRPr>
                        <a:solidFill>
                          <a:srgbClr val="434343"/>
                        </a:solidFill>
                        <a:latin typeface="Open Sans"/>
                        <a:ea typeface="Open Sans"/>
                        <a:cs typeface="Open Sans"/>
                        <a:sym typeface="Open Sans"/>
                      </a:endParaRPr>
                    </a:p>
                  </a:txBody>
                  <a:tcPr marT="91425" marB="91425" marR="91425" marL="91425" anchor="ctr"/>
                </a:tc>
              </a:tr>
              <a:tr h="4535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Increase in capital or labour</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Increase in workforce or capital investment</a:t>
                      </a:r>
                      <a:endParaRPr>
                        <a:solidFill>
                          <a:srgbClr val="434343"/>
                        </a:solidFill>
                        <a:latin typeface="Open Sans"/>
                        <a:ea typeface="Open Sans"/>
                        <a:cs typeface="Open Sans"/>
                        <a:sym typeface="Open Sans"/>
                      </a:endParaRPr>
                    </a:p>
                  </a:txBody>
                  <a:tcPr marT="91425" marB="91425" marR="91425" marL="91425" anchor="ctr"/>
                </a:tc>
              </a:tr>
              <a:tr h="6957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Innovation and invention of new products and resources</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Improved production processes will boost efficiency</a:t>
                      </a:r>
                      <a:endParaRPr>
                        <a:solidFill>
                          <a:srgbClr val="434343"/>
                        </a:solidFill>
                        <a:latin typeface="Open Sans"/>
                        <a:ea typeface="Open Sans"/>
                        <a:cs typeface="Open Sans"/>
                        <a:sym typeface="Open Sans"/>
                      </a:endParaRPr>
                    </a:p>
                  </a:txBody>
                  <a:tcPr marT="91425" marB="91425" marR="91425" marL="91425" anchor="ctr"/>
                </a:tc>
              </a:tr>
              <a:tr h="695775">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Discovery / extraction of new natural resources (land)</a:t>
                      </a:r>
                      <a:endParaRPr>
                        <a:solidFill>
                          <a:srgbClr val="434343"/>
                        </a:solidFill>
                        <a:latin typeface="Open Sans"/>
                        <a:ea typeface="Open Sans"/>
                        <a:cs typeface="Open Sans"/>
                        <a:sym typeface="Open Sans"/>
                      </a:endParaRPr>
                    </a:p>
                  </a:txBody>
                  <a:tcPr marT="91425" marB="91425" marR="91425" marL="91425" anchor="ctr"/>
                </a:tc>
                <a:tc>
                  <a:txBody>
                    <a:bodyPr/>
                    <a:lstStyle/>
                    <a:p>
                      <a:pPr indent="0" lvl="0" marL="0" rtl="0" algn="l">
                        <a:spcBef>
                          <a:spcPts val="0"/>
                        </a:spcBef>
                        <a:spcAft>
                          <a:spcPts val="0"/>
                        </a:spcAft>
                        <a:buNone/>
                      </a:pPr>
                      <a:r>
                        <a:rPr lang="en-GB">
                          <a:solidFill>
                            <a:srgbClr val="434343"/>
                          </a:solidFill>
                          <a:latin typeface="Open Sans"/>
                          <a:ea typeface="Open Sans"/>
                          <a:cs typeface="Open Sans"/>
                          <a:sym typeface="Open Sans"/>
                        </a:rPr>
                        <a:t>This will drive extraction</a:t>
                      </a:r>
                      <a:endParaRPr>
                        <a:solidFill>
                          <a:srgbClr val="434343"/>
                        </a:solidFill>
                        <a:latin typeface="Open Sans"/>
                        <a:ea typeface="Open Sans"/>
                        <a:cs typeface="Open Sans"/>
                        <a:sym typeface="Open Sans"/>
                      </a:endParaRPr>
                    </a:p>
                  </a:txBody>
                  <a:tcPr marT="91425" marB="91425" marR="91425" marL="91425" anchor="ctr"/>
                </a:tc>
              </a:tr>
            </a:tbl>
          </a:graphicData>
        </a:graphic>
      </p:graphicFrame>
      <p:sp>
        <p:nvSpPr>
          <p:cNvPr id="225" name="Google Shape;225;p3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1"/>
          <p:cNvSpPr txBox="1"/>
          <p:nvPr>
            <p:ph idx="1" type="body"/>
          </p:nvPr>
        </p:nvSpPr>
        <p:spPr>
          <a:xfrm>
            <a:off x="311700" y="1152475"/>
            <a:ext cx="46647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GB"/>
              <a:t>Economic growth occurs when a country uses its resources </a:t>
            </a:r>
            <a:r>
              <a:rPr b="1" lang="en-GB"/>
              <a:t>more</a:t>
            </a:r>
            <a:r>
              <a:rPr lang="en-GB"/>
              <a:t> </a:t>
            </a:r>
            <a:r>
              <a:rPr b="1" lang="en-GB"/>
              <a:t>efficiently</a:t>
            </a:r>
            <a:r>
              <a:rPr lang="en-GB"/>
              <a:t> OR if </a:t>
            </a:r>
            <a:r>
              <a:rPr b="1" lang="en-GB"/>
              <a:t>more resources </a:t>
            </a:r>
            <a:r>
              <a:rPr lang="en-GB"/>
              <a:t>have been found - e.g. oil.</a:t>
            </a:r>
            <a:endParaRPr/>
          </a:p>
          <a:p>
            <a:pPr indent="-342900" lvl="0" marL="457200" rtl="0" algn="l">
              <a:spcBef>
                <a:spcPts val="1200"/>
              </a:spcBef>
              <a:spcAft>
                <a:spcPts val="0"/>
              </a:spcAft>
              <a:buSzPts val="1800"/>
              <a:buChar char="●"/>
            </a:pPr>
            <a:r>
              <a:rPr lang="en-GB"/>
              <a:t>An </a:t>
            </a:r>
            <a:r>
              <a:rPr b="1" lang="en-GB"/>
              <a:t>improvement</a:t>
            </a:r>
            <a:r>
              <a:rPr lang="en-GB"/>
              <a:t> in the </a:t>
            </a:r>
            <a:r>
              <a:rPr b="1" lang="en-GB"/>
              <a:t>quality</a:t>
            </a:r>
            <a:r>
              <a:rPr lang="en-GB"/>
              <a:t> of </a:t>
            </a:r>
            <a:r>
              <a:rPr lang="en-GB" u="sng"/>
              <a:t>factors of production</a:t>
            </a:r>
            <a:endParaRPr u="sng"/>
          </a:p>
          <a:p>
            <a:pPr indent="-342900" lvl="0" marL="457200" rtl="0" algn="l">
              <a:spcBef>
                <a:spcPts val="0"/>
              </a:spcBef>
              <a:spcAft>
                <a:spcPts val="0"/>
              </a:spcAft>
              <a:buSzPts val="1800"/>
              <a:buChar char="●"/>
            </a:pPr>
            <a:r>
              <a:rPr lang="en-GB"/>
              <a:t>An </a:t>
            </a:r>
            <a:r>
              <a:rPr b="1" lang="en-GB"/>
              <a:t>increase</a:t>
            </a:r>
            <a:r>
              <a:rPr lang="en-GB"/>
              <a:t> in the </a:t>
            </a:r>
            <a:r>
              <a:rPr b="1" lang="en-GB"/>
              <a:t>quantity</a:t>
            </a:r>
            <a:r>
              <a:rPr lang="en-GB"/>
              <a:t> of </a:t>
            </a:r>
            <a:r>
              <a:rPr lang="en-GB" u="sng"/>
              <a:t>factors of production</a:t>
            </a:r>
            <a:endParaRPr u="sng"/>
          </a:p>
          <a:p>
            <a:pPr indent="0" lvl="0" marL="0" rtl="0" algn="l">
              <a:spcBef>
                <a:spcPts val="1200"/>
              </a:spcBef>
              <a:spcAft>
                <a:spcPts val="1200"/>
              </a:spcAft>
              <a:buNone/>
            </a:pPr>
            <a:r>
              <a:rPr lang="en-GB"/>
              <a:t>This is illustrated with the PPC shifting outwards. </a:t>
            </a:r>
            <a:endParaRPr/>
          </a:p>
        </p:txBody>
      </p:sp>
      <p:pic>
        <p:nvPicPr>
          <p:cNvPr id="231" name="Google Shape;231;p31"/>
          <p:cNvPicPr preferRelativeResize="0"/>
          <p:nvPr/>
        </p:nvPicPr>
        <p:blipFill>
          <a:blip r:embed="rId3">
            <a:alphaModFix/>
          </a:blip>
          <a:stretch>
            <a:fillRect/>
          </a:stretch>
        </p:blipFill>
        <p:spPr>
          <a:xfrm>
            <a:off x="5047000" y="1152475"/>
            <a:ext cx="3587175" cy="3525500"/>
          </a:xfrm>
          <a:prstGeom prst="rect">
            <a:avLst/>
          </a:prstGeom>
          <a:noFill/>
          <a:ln>
            <a:noFill/>
          </a:ln>
        </p:spPr>
      </p:pic>
      <p:pic>
        <p:nvPicPr>
          <p:cNvPr id="232" name="Google Shape;232;p31"/>
          <p:cNvPicPr preferRelativeResize="0"/>
          <p:nvPr/>
        </p:nvPicPr>
        <p:blipFill rotWithShape="1">
          <a:blip r:embed="rId3">
            <a:alphaModFix/>
          </a:blip>
          <a:srcRect b="15505" l="17166" r="5092" t="4450"/>
          <a:stretch/>
        </p:blipFill>
        <p:spPr>
          <a:xfrm>
            <a:off x="5655225" y="981075"/>
            <a:ext cx="3121850" cy="3166400"/>
          </a:xfrm>
          <a:prstGeom prst="rect">
            <a:avLst/>
          </a:prstGeom>
          <a:noFill/>
          <a:ln>
            <a:noFill/>
          </a:ln>
        </p:spPr>
      </p:pic>
      <p:sp>
        <p:nvSpPr>
          <p:cNvPr id="233" name="Google Shape;233;p31"/>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Economic growth - </a:t>
            </a:r>
            <a:r>
              <a:rPr b="1" lang="en-GB">
                <a:solidFill>
                  <a:srgbClr val="6AA84F"/>
                </a:solidFill>
              </a:rPr>
              <a:t>Outward</a:t>
            </a:r>
            <a:endParaRPr b="1">
              <a:solidFill>
                <a:srgbClr val="6AA84F"/>
              </a:solidFill>
            </a:endParaRPr>
          </a:p>
        </p:txBody>
      </p:sp>
      <p:sp>
        <p:nvSpPr>
          <p:cNvPr id="234" name="Google Shape;234;p3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35" name="Google Shape;235;p31"/>
          <p:cNvSpPr txBox="1"/>
          <p:nvPr>
            <p:ph idx="1" type="body"/>
          </p:nvPr>
        </p:nvSpPr>
        <p:spPr>
          <a:xfrm rot="-5400000">
            <a:off x="428367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236" name="Google Shape;236;p31"/>
          <p:cNvSpPr txBox="1"/>
          <p:nvPr>
            <p:ph idx="1" type="body"/>
          </p:nvPr>
        </p:nvSpPr>
        <p:spPr>
          <a:xfrm>
            <a:off x="60815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237" name="Google Shape;237;p31"/>
          <p:cNvSpPr/>
          <p:nvPr/>
        </p:nvSpPr>
        <p:spPr>
          <a:xfrm>
            <a:off x="6479300" y="30183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8" name="Google Shape;238;p31"/>
          <p:cNvCxnSpPr/>
          <p:nvPr/>
        </p:nvCxnSpPr>
        <p:spPr>
          <a:xfrm flipH="1" rot="10800000">
            <a:off x="8163500" y="3261275"/>
            <a:ext cx="303000" cy="7500"/>
          </a:xfrm>
          <a:prstGeom prst="straightConnector1">
            <a:avLst/>
          </a:prstGeom>
          <a:noFill/>
          <a:ln cap="flat" cmpd="sng" w="19050">
            <a:solidFill>
              <a:srgbClr val="6AA84F"/>
            </a:solidFill>
            <a:prstDash val="solid"/>
            <a:round/>
            <a:headEnd len="med" w="med" type="none"/>
            <a:tailEnd len="med" w="med" type="triangle"/>
          </a:ln>
        </p:spPr>
      </p:cxnSp>
      <p:cxnSp>
        <p:nvCxnSpPr>
          <p:cNvPr id="239" name="Google Shape;239;p31"/>
          <p:cNvCxnSpPr/>
          <p:nvPr/>
        </p:nvCxnSpPr>
        <p:spPr>
          <a:xfrm flipH="1" rot="10800000">
            <a:off x="6496975" y="1625050"/>
            <a:ext cx="98400" cy="249900"/>
          </a:xfrm>
          <a:prstGeom prst="straightConnector1">
            <a:avLst/>
          </a:prstGeom>
          <a:noFill/>
          <a:ln cap="flat" cmpd="sng" w="19050">
            <a:solidFill>
              <a:srgbClr val="6AA84F"/>
            </a:solidFill>
            <a:prstDash val="solid"/>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2"/>
          <p:cNvSpPr txBox="1"/>
          <p:nvPr>
            <p:ph idx="1" type="body"/>
          </p:nvPr>
        </p:nvSpPr>
        <p:spPr>
          <a:xfrm>
            <a:off x="4167600" y="1139425"/>
            <a:ext cx="4664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Caused by any factor that significantly reduces the factors of production of a nation. What could cause a reduction in the factors of production?</a:t>
            </a:r>
            <a:endParaRPr/>
          </a:p>
          <a:p>
            <a:pPr indent="-342900" lvl="0" marL="457200" rtl="0" algn="l">
              <a:spcBef>
                <a:spcPts val="1200"/>
              </a:spcBef>
              <a:spcAft>
                <a:spcPts val="0"/>
              </a:spcAft>
              <a:buSzPts val="1800"/>
              <a:buChar char="●"/>
            </a:pPr>
            <a:r>
              <a:rPr lang="en-GB"/>
              <a:t>Land</a:t>
            </a:r>
            <a:endParaRPr/>
          </a:p>
          <a:p>
            <a:pPr indent="-342900" lvl="0" marL="457200" rtl="0" algn="l">
              <a:spcBef>
                <a:spcPts val="0"/>
              </a:spcBef>
              <a:spcAft>
                <a:spcPts val="0"/>
              </a:spcAft>
              <a:buSzPts val="1800"/>
              <a:buChar char="●"/>
            </a:pPr>
            <a:r>
              <a:rPr lang="en-GB"/>
              <a:t>Labour</a:t>
            </a:r>
            <a:endParaRPr/>
          </a:p>
          <a:p>
            <a:pPr indent="-342900" lvl="0" marL="457200" rtl="0" algn="l">
              <a:spcBef>
                <a:spcPts val="0"/>
              </a:spcBef>
              <a:spcAft>
                <a:spcPts val="0"/>
              </a:spcAft>
              <a:buSzPts val="1800"/>
              <a:buChar char="●"/>
            </a:pPr>
            <a:r>
              <a:rPr lang="en-GB"/>
              <a:t>Capital</a:t>
            </a:r>
            <a:endParaRPr/>
          </a:p>
          <a:p>
            <a:pPr indent="-342900" lvl="0" marL="457200" rtl="0" algn="l">
              <a:spcBef>
                <a:spcPts val="0"/>
              </a:spcBef>
              <a:spcAft>
                <a:spcPts val="0"/>
              </a:spcAft>
              <a:buSzPts val="1800"/>
              <a:buChar char="●"/>
            </a:pPr>
            <a:r>
              <a:rPr lang="en-GB"/>
              <a:t>Enterprise</a:t>
            </a:r>
            <a:endParaRPr/>
          </a:p>
        </p:txBody>
      </p:sp>
      <p:pic>
        <p:nvPicPr>
          <p:cNvPr id="245" name="Google Shape;245;p32"/>
          <p:cNvPicPr preferRelativeResize="0"/>
          <p:nvPr/>
        </p:nvPicPr>
        <p:blipFill>
          <a:blip r:embed="rId3">
            <a:alphaModFix/>
          </a:blip>
          <a:stretch>
            <a:fillRect/>
          </a:stretch>
        </p:blipFill>
        <p:spPr>
          <a:xfrm>
            <a:off x="398800" y="1152475"/>
            <a:ext cx="3587175" cy="3525500"/>
          </a:xfrm>
          <a:prstGeom prst="rect">
            <a:avLst/>
          </a:prstGeom>
          <a:noFill/>
          <a:ln>
            <a:noFill/>
          </a:ln>
        </p:spPr>
      </p:pic>
      <p:pic>
        <p:nvPicPr>
          <p:cNvPr id="246" name="Google Shape;246;p32"/>
          <p:cNvPicPr preferRelativeResize="0"/>
          <p:nvPr/>
        </p:nvPicPr>
        <p:blipFill rotWithShape="1">
          <a:blip r:embed="rId3">
            <a:alphaModFix/>
          </a:blip>
          <a:srcRect b="15505" l="17166" r="5092" t="4450"/>
          <a:stretch/>
        </p:blipFill>
        <p:spPr>
          <a:xfrm>
            <a:off x="1007025" y="981075"/>
            <a:ext cx="3121850" cy="3166400"/>
          </a:xfrm>
          <a:prstGeom prst="rect">
            <a:avLst/>
          </a:prstGeom>
          <a:noFill/>
          <a:ln>
            <a:noFill/>
          </a:ln>
        </p:spPr>
      </p:pic>
      <p:sp>
        <p:nvSpPr>
          <p:cNvPr id="247" name="Google Shape;247;p32"/>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 PPF shift - </a:t>
            </a:r>
            <a:r>
              <a:rPr b="1" lang="en-GB">
                <a:solidFill>
                  <a:srgbClr val="FF0000"/>
                </a:solidFill>
              </a:rPr>
              <a:t>Inward</a:t>
            </a:r>
            <a:endParaRPr b="1">
              <a:solidFill>
                <a:srgbClr val="FF0000"/>
              </a:solidFill>
            </a:endParaRPr>
          </a:p>
        </p:txBody>
      </p:sp>
      <p:sp>
        <p:nvSpPr>
          <p:cNvPr id="248" name="Google Shape;248;p3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49" name="Google Shape;249;p32"/>
          <p:cNvSpPr txBox="1"/>
          <p:nvPr>
            <p:ph idx="1" type="body"/>
          </p:nvPr>
        </p:nvSpPr>
        <p:spPr>
          <a:xfrm rot="-5400000">
            <a:off x="-36452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250" name="Google Shape;250;p32"/>
          <p:cNvSpPr txBox="1"/>
          <p:nvPr>
            <p:ph idx="1" type="body"/>
          </p:nvPr>
        </p:nvSpPr>
        <p:spPr>
          <a:xfrm>
            <a:off x="14333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251" name="Google Shape;251;p32"/>
          <p:cNvSpPr/>
          <p:nvPr/>
        </p:nvSpPr>
        <p:spPr>
          <a:xfrm>
            <a:off x="1777592" y="30183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2" name="Google Shape;252;p32"/>
          <p:cNvCxnSpPr/>
          <p:nvPr/>
        </p:nvCxnSpPr>
        <p:spPr>
          <a:xfrm flipH="1" rot="10800000">
            <a:off x="3515300" y="3261275"/>
            <a:ext cx="303000" cy="7500"/>
          </a:xfrm>
          <a:prstGeom prst="straightConnector1">
            <a:avLst/>
          </a:prstGeom>
          <a:noFill/>
          <a:ln cap="flat" cmpd="sng" w="19050">
            <a:solidFill>
              <a:srgbClr val="FF0000"/>
            </a:solidFill>
            <a:prstDash val="solid"/>
            <a:round/>
            <a:headEnd len="med" w="med" type="triangle"/>
            <a:tailEnd len="med" w="med" type="none"/>
          </a:ln>
        </p:spPr>
      </p:cxnSp>
      <p:cxnSp>
        <p:nvCxnSpPr>
          <p:cNvPr id="253" name="Google Shape;253;p32"/>
          <p:cNvCxnSpPr/>
          <p:nvPr/>
        </p:nvCxnSpPr>
        <p:spPr>
          <a:xfrm flipH="1" rot="10800000">
            <a:off x="1848775" y="1625050"/>
            <a:ext cx="98400" cy="249900"/>
          </a:xfrm>
          <a:prstGeom prst="straightConnector1">
            <a:avLst/>
          </a:prstGeom>
          <a:noFill/>
          <a:ln cap="flat" cmpd="sng" w="19050">
            <a:solidFill>
              <a:srgbClr val="FF0000"/>
            </a:solidFill>
            <a:prstDash val="solid"/>
            <a:round/>
            <a:headEnd len="med" w="med" type="triangl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3"/>
          <p:cNvSpPr txBox="1"/>
          <p:nvPr>
            <p:ph idx="1" type="body"/>
          </p:nvPr>
        </p:nvSpPr>
        <p:spPr>
          <a:xfrm>
            <a:off x="4167600" y="1139425"/>
            <a:ext cx="4664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Examples of causes</a:t>
            </a:r>
            <a:endParaRPr/>
          </a:p>
          <a:p>
            <a:pPr indent="-342900" lvl="0" marL="457200" rtl="0" algn="l">
              <a:spcBef>
                <a:spcPts val="1200"/>
              </a:spcBef>
              <a:spcAft>
                <a:spcPts val="0"/>
              </a:spcAft>
              <a:buSzPts val="1800"/>
              <a:buChar char="●"/>
            </a:pPr>
            <a:r>
              <a:rPr lang="en-GB"/>
              <a:t>Natural disasters e.g. drought, tsunami, earthquake, severe floods</a:t>
            </a:r>
            <a:endParaRPr/>
          </a:p>
          <a:p>
            <a:pPr indent="-342900" lvl="0" marL="457200" rtl="0" algn="l">
              <a:spcBef>
                <a:spcPts val="0"/>
              </a:spcBef>
              <a:spcAft>
                <a:spcPts val="0"/>
              </a:spcAft>
              <a:buSzPts val="1800"/>
              <a:buChar char="●"/>
            </a:pPr>
            <a:r>
              <a:rPr lang="en-GB"/>
              <a:t>Destruction / loss of factors of production because of civil war or other conflicts.</a:t>
            </a:r>
            <a:endParaRPr/>
          </a:p>
          <a:p>
            <a:pPr indent="-342900" lvl="0" marL="457200" rtl="0" algn="l">
              <a:spcBef>
                <a:spcPts val="0"/>
              </a:spcBef>
              <a:spcAft>
                <a:spcPts val="0"/>
              </a:spcAft>
              <a:buSzPts val="1800"/>
              <a:buChar char="●"/>
            </a:pPr>
            <a:r>
              <a:rPr lang="en-GB"/>
              <a:t>Large scales of labour migration if no prospect for jobs</a:t>
            </a:r>
            <a:endParaRPr/>
          </a:p>
          <a:p>
            <a:pPr indent="-342900" lvl="0" marL="457200" rtl="0" algn="l">
              <a:spcBef>
                <a:spcPts val="0"/>
              </a:spcBef>
              <a:spcAft>
                <a:spcPts val="0"/>
              </a:spcAft>
              <a:buSzPts val="1800"/>
              <a:buChar char="●"/>
            </a:pPr>
            <a:r>
              <a:rPr lang="en-GB"/>
              <a:t>Runs out of natural resources</a:t>
            </a:r>
            <a:endParaRPr/>
          </a:p>
        </p:txBody>
      </p:sp>
      <p:pic>
        <p:nvPicPr>
          <p:cNvPr id="259" name="Google Shape;259;p33"/>
          <p:cNvPicPr preferRelativeResize="0"/>
          <p:nvPr/>
        </p:nvPicPr>
        <p:blipFill>
          <a:blip r:embed="rId3">
            <a:alphaModFix/>
          </a:blip>
          <a:stretch>
            <a:fillRect/>
          </a:stretch>
        </p:blipFill>
        <p:spPr>
          <a:xfrm>
            <a:off x="398800" y="1152475"/>
            <a:ext cx="3587175" cy="3525500"/>
          </a:xfrm>
          <a:prstGeom prst="rect">
            <a:avLst/>
          </a:prstGeom>
          <a:noFill/>
          <a:ln>
            <a:noFill/>
          </a:ln>
        </p:spPr>
      </p:pic>
      <p:pic>
        <p:nvPicPr>
          <p:cNvPr id="260" name="Google Shape;260;p33"/>
          <p:cNvPicPr preferRelativeResize="0"/>
          <p:nvPr/>
        </p:nvPicPr>
        <p:blipFill rotWithShape="1">
          <a:blip r:embed="rId3">
            <a:alphaModFix/>
          </a:blip>
          <a:srcRect b="15505" l="17166" r="5092" t="4450"/>
          <a:stretch/>
        </p:blipFill>
        <p:spPr>
          <a:xfrm>
            <a:off x="1007025" y="981075"/>
            <a:ext cx="3121850" cy="3166400"/>
          </a:xfrm>
          <a:prstGeom prst="rect">
            <a:avLst/>
          </a:prstGeom>
          <a:noFill/>
          <a:ln>
            <a:noFill/>
          </a:ln>
        </p:spPr>
      </p:pic>
      <p:sp>
        <p:nvSpPr>
          <p:cNvPr id="261" name="Google Shape;261;p33"/>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 PPF shift - </a:t>
            </a:r>
            <a:r>
              <a:rPr b="1" lang="en-GB">
                <a:solidFill>
                  <a:srgbClr val="FF0000"/>
                </a:solidFill>
              </a:rPr>
              <a:t>Inward</a:t>
            </a:r>
            <a:endParaRPr b="1">
              <a:solidFill>
                <a:srgbClr val="FF0000"/>
              </a:solidFill>
            </a:endParaRPr>
          </a:p>
        </p:txBody>
      </p:sp>
      <p:sp>
        <p:nvSpPr>
          <p:cNvPr id="262" name="Google Shape;262;p3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63" name="Google Shape;263;p33"/>
          <p:cNvSpPr txBox="1"/>
          <p:nvPr>
            <p:ph idx="1" type="body"/>
          </p:nvPr>
        </p:nvSpPr>
        <p:spPr>
          <a:xfrm rot="-5400000">
            <a:off x="-36452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264" name="Google Shape;264;p33"/>
          <p:cNvSpPr txBox="1"/>
          <p:nvPr>
            <p:ph idx="1" type="body"/>
          </p:nvPr>
        </p:nvSpPr>
        <p:spPr>
          <a:xfrm>
            <a:off x="14333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265" name="Google Shape;265;p33"/>
          <p:cNvSpPr/>
          <p:nvPr/>
        </p:nvSpPr>
        <p:spPr>
          <a:xfrm>
            <a:off x="1777592" y="30183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6" name="Google Shape;266;p33"/>
          <p:cNvCxnSpPr/>
          <p:nvPr/>
        </p:nvCxnSpPr>
        <p:spPr>
          <a:xfrm flipH="1" rot="10800000">
            <a:off x="3515300" y="3261275"/>
            <a:ext cx="303000" cy="7500"/>
          </a:xfrm>
          <a:prstGeom prst="straightConnector1">
            <a:avLst/>
          </a:prstGeom>
          <a:noFill/>
          <a:ln cap="flat" cmpd="sng" w="19050">
            <a:solidFill>
              <a:srgbClr val="FF0000"/>
            </a:solidFill>
            <a:prstDash val="solid"/>
            <a:round/>
            <a:headEnd len="med" w="med" type="triangle"/>
            <a:tailEnd len="med" w="med" type="none"/>
          </a:ln>
        </p:spPr>
      </p:cxnSp>
      <p:cxnSp>
        <p:nvCxnSpPr>
          <p:cNvPr id="267" name="Google Shape;267;p33"/>
          <p:cNvCxnSpPr/>
          <p:nvPr/>
        </p:nvCxnSpPr>
        <p:spPr>
          <a:xfrm flipH="1" rot="10800000">
            <a:off x="1848775" y="1625050"/>
            <a:ext cx="98400" cy="249900"/>
          </a:xfrm>
          <a:prstGeom prst="straightConnector1">
            <a:avLst/>
          </a:prstGeom>
          <a:noFill/>
          <a:ln cap="flat" cmpd="sng" w="19050">
            <a:solidFill>
              <a:srgbClr val="FF0000"/>
            </a:solidFill>
            <a:prstDash val="solid"/>
            <a:round/>
            <a:headEnd len="med" w="med" type="triangl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Challenge - what else can a PPF show?</a:t>
            </a:r>
            <a:endParaRPr/>
          </a:p>
        </p:txBody>
      </p:sp>
      <p:sp>
        <p:nvSpPr>
          <p:cNvPr id="273" name="Google Shape;273;p34"/>
          <p:cNvSpPr txBox="1"/>
          <p:nvPr>
            <p:ph idx="1" type="body"/>
          </p:nvPr>
        </p:nvSpPr>
        <p:spPr>
          <a:xfrm>
            <a:off x="311700" y="1152475"/>
            <a:ext cx="46785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lang="en-GB"/>
              <a:t>In your books or notes, illustrate, using dynamic diagrams, the impact of the  following 6 scenarios on the PPF. </a:t>
            </a:r>
            <a:endParaRPr/>
          </a:p>
          <a:p>
            <a:pPr indent="-342900" lvl="0" marL="457200" rtl="0" algn="l">
              <a:spcBef>
                <a:spcPts val="1200"/>
              </a:spcBef>
              <a:spcAft>
                <a:spcPts val="0"/>
              </a:spcAft>
              <a:buSzPts val="1800"/>
              <a:buAutoNum type="arabicPeriod"/>
            </a:pPr>
            <a:r>
              <a:rPr lang="en-GB"/>
              <a:t>war breaking out in a country</a:t>
            </a:r>
            <a:endParaRPr/>
          </a:p>
          <a:p>
            <a:pPr indent="-342900" lvl="0" marL="457200" rtl="0" algn="l">
              <a:spcBef>
                <a:spcPts val="0"/>
              </a:spcBef>
              <a:spcAft>
                <a:spcPts val="0"/>
              </a:spcAft>
              <a:buSzPts val="1800"/>
              <a:buAutoNum type="arabicPeriod"/>
            </a:pPr>
            <a:r>
              <a:rPr lang="en-GB"/>
              <a:t>a very dry summer </a:t>
            </a:r>
            <a:endParaRPr/>
          </a:p>
          <a:p>
            <a:pPr indent="-342900" lvl="0" marL="457200" rtl="0" algn="l">
              <a:spcBef>
                <a:spcPts val="0"/>
              </a:spcBef>
              <a:spcAft>
                <a:spcPts val="0"/>
              </a:spcAft>
              <a:buSzPts val="1800"/>
              <a:buAutoNum type="arabicPeriod"/>
            </a:pPr>
            <a:r>
              <a:rPr lang="en-GB"/>
              <a:t>improved education </a:t>
            </a:r>
            <a:endParaRPr/>
          </a:p>
          <a:p>
            <a:pPr indent="-342900" lvl="0" marL="457200" rtl="0" algn="l">
              <a:spcBef>
                <a:spcPts val="0"/>
              </a:spcBef>
              <a:spcAft>
                <a:spcPts val="0"/>
              </a:spcAft>
              <a:buSzPts val="1800"/>
              <a:buAutoNum type="arabicPeriod"/>
            </a:pPr>
            <a:r>
              <a:rPr lang="en-GB"/>
              <a:t>production of more capital goods</a:t>
            </a:r>
            <a:endParaRPr/>
          </a:p>
          <a:p>
            <a:pPr indent="-342900" lvl="0" marL="457200" rtl="0" algn="l">
              <a:spcBef>
                <a:spcPts val="0"/>
              </a:spcBef>
              <a:spcAft>
                <a:spcPts val="0"/>
              </a:spcAft>
              <a:buSzPts val="1800"/>
              <a:buAutoNum type="arabicPeriod"/>
            </a:pPr>
            <a:r>
              <a:rPr lang="en-GB"/>
              <a:t>an economy operating at more than its potential</a:t>
            </a:r>
            <a:endParaRPr/>
          </a:p>
          <a:p>
            <a:pPr indent="-342900" lvl="0" marL="457200" rtl="0" algn="l">
              <a:spcBef>
                <a:spcPts val="0"/>
              </a:spcBef>
              <a:spcAft>
                <a:spcPts val="0"/>
              </a:spcAft>
              <a:buSzPts val="1800"/>
              <a:buAutoNum type="arabicPeriod"/>
            </a:pPr>
            <a:r>
              <a:rPr lang="en-GB"/>
              <a:t>discovery of new technology.</a:t>
            </a:r>
            <a:endParaRPr/>
          </a:p>
        </p:txBody>
      </p:sp>
      <p:sp>
        <p:nvSpPr>
          <p:cNvPr id="274" name="Google Shape;274;p3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275" name="Google Shape;275;p34"/>
          <p:cNvPicPr preferRelativeResize="0"/>
          <p:nvPr/>
        </p:nvPicPr>
        <p:blipFill>
          <a:blip r:embed="rId3">
            <a:alphaModFix/>
          </a:blip>
          <a:stretch>
            <a:fillRect/>
          </a:stretch>
        </p:blipFill>
        <p:spPr>
          <a:xfrm>
            <a:off x="5123200" y="1152475"/>
            <a:ext cx="3587175" cy="3525500"/>
          </a:xfrm>
          <a:prstGeom prst="rect">
            <a:avLst/>
          </a:prstGeom>
          <a:noFill/>
          <a:ln>
            <a:noFill/>
          </a:ln>
        </p:spPr>
      </p:pic>
      <p:sp>
        <p:nvSpPr>
          <p:cNvPr id="276" name="Google Shape;276;p34"/>
          <p:cNvSpPr txBox="1"/>
          <p:nvPr>
            <p:ph idx="1" type="body"/>
          </p:nvPr>
        </p:nvSpPr>
        <p:spPr>
          <a:xfrm rot="-5400000">
            <a:off x="435987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277" name="Google Shape;277;p34"/>
          <p:cNvSpPr txBox="1"/>
          <p:nvPr>
            <p:ph idx="1" type="body"/>
          </p:nvPr>
        </p:nvSpPr>
        <p:spPr>
          <a:xfrm>
            <a:off x="61577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278" name="Google Shape;278;p34"/>
          <p:cNvSpPr/>
          <p:nvPr/>
        </p:nvSpPr>
        <p:spPr>
          <a:xfrm>
            <a:off x="6479300" y="30945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Challenge - which will lead to greater </a:t>
            </a:r>
            <a:r>
              <a:rPr lang="en-GB"/>
              <a:t>growth</a:t>
            </a:r>
            <a:r>
              <a:rPr lang="en-GB"/>
              <a:t>?</a:t>
            </a:r>
            <a:endParaRPr/>
          </a:p>
        </p:txBody>
      </p:sp>
      <p:sp>
        <p:nvSpPr>
          <p:cNvPr id="284" name="Google Shape;284;p35"/>
          <p:cNvSpPr txBox="1"/>
          <p:nvPr>
            <p:ph idx="1" type="body"/>
          </p:nvPr>
        </p:nvSpPr>
        <p:spPr>
          <a:xfrm>
            <a:off x="311700" y="1152475"/>
            <a:ext cx="4678500" cy="83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Which point on the PPF will lead to greater growth? Why?</a:t>
            </a:r>
            <a:endParaRPr/>
          </a:p>
        </p:txBody>
      </p:sp>
      <p:sp>
        <p:nvSpPr>
          <p:cNvPr id="285" name="Google Shape;285;p3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286" name="Google Shape;286;p35"/>
          <p:cNvPicPr preferRelativeResize="0"/>
          <p:nvPr/>
        </p:nvPicPr>
        <p:blipFill>
          <a:blip r:embed="rId3">
            <a:alphaModFix/>
          </a:blip>
          <a:stretch>
            <a:fillRect/>
          </a:stretch>
        </p:blipFill>
        <p:spPr>
          <a:xfrm>
            <a:off x="5123200" y="1152475"/>
            <a:ext cx="3587175" cy="3525500"/>
          </a:xfrm>
          <a:prstGeom prst="rect">
            <a:avLst/>
          </a:prstGeom>
          <a:noFill/>
          <a:ln>
            <a:noFill/>
          </a:ln>
        </p:spPr>
      </p:pic>
      <p:sp>
        <p:nvSpPr>
          <p:cNvPr id="287" name="Google Shape;287;p35"/>
          <p:cNvSpPr txBox="1"/>
          <p:nvPr>
            <p:ph idx="1" type="body"/>
          </p:nvPr>
        </p:nvSpPr>
        <p:spPr>
          <a:xfrm rot="-5400000">
            <a:off x="4359875" y="2685975"/>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4"/>
                </a:solidFill>
              </a:rPr>
              <a:t>Consumer goods</a:t>
            </a:r>
            <a:endParaRPr b="1">
              <a:solidFill>
                <a:schemeClr val="accent4"/>
              </a:solidFill>
            </a:endParaRPr>
          </a:p>
        </p:txBody>
      </p:sp>
      <p:sp>
        <p:nvSpPr>
          <p:cNvPr id="288" name="Google Shape;288;p35"/>
          <p:cNvSpPr txBox="1"/>
          <p:nvPr>
            <p:ph idx="1" type="body"/>
          </p:nvPr>
        </p:nvSpPr>
        <p:spPr>
          <a:xfrm>
            <a:off x="6157700" y="4200450"/>
            <a:ext cx="2033700" cy="433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b="1" lang="en-GB">
                <a:solidFill>
                  <a:schemeClr val="accent1"/>
                </a:solidFill>
              </a:rPr>
              <a:t>Capital goods</a:t>
            </a:r>
            <a:endParaRPr b="1">
              <a:solidFill>
                <a:schemeClr val="accent1"/>
              </a:solidFill>
            </a:endParaRPr>
          </a:p>
        </p:txBody>
      </p:sp>
      <p:sp>
        <p:nvSpPr>
          <p:cNvPr id="289" name="Google Shape;289;p35"/>
          <p:cNvSpPr/>
          <p:nvPr/>
        </p:nvSpPr>
        <p:spPr>
          <a:xfrm>
            <a:off x="6479300" y="3094550"/>
            <a:ext cx="272700" cy="2955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5"/>
          <p:cNvSpPr/>
          <p:nvPr/>
        </p:nvSpPr>
        <p:spPr>
          <a:xfrm>
            <a:off x="6101419" y="1716544"/>
            <a:ext cx="114900" cy="114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5"/>
          <p:cNvSpPr/>
          <p:nvPr/>
        </p:nvSpPr>
        <p:spPr>
          <a:xfrm>
            <a:off x="8322117" y="3773944"/>
            <a:ext cx="114900" cy="114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5"/>
          <p:cNvSpPr txBox="1"/>
          <p:nvPr/>
        </p:nvSpPr>
        <p:spPr>
          <a:xfrm>
            <a:off x="6157700" y="1367750"/>
            <a:ext cx="272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latin typeface="Open Sans"/>
                <a:ea typeface="Open Sans"/>
                <a:cs typeface="Open Sans"/>
                <a:sym typeface="Open Sans"/>
              </a:rPr>
              <a:t>A</a:t>
            </a:r>
            <a:endParaRPr>
              <a:latin typeface="Open Sans"/>
              <a:ea typeface="Open Sans"/>
              <a:cs typeface="Open Sans"/>
              <a:sym typeface="Open Sans"/>
            </a:endParaRPr>
          </a:p>
        </p:txBody>
      </p:sp>
      <p:sp>
        <p:nvSpPr>
          <p:cNvPr id="293" name="Google Shape;293;p35"/>
          <p:cNvSpPr txBox="1"/>
          <p:nvPr/>
        </p:nvSpPr>
        <p:spPr>
          <a:xfrm>
            <a:off x="8437025" y="3390050"/>
            <a:ext cx="272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latin typeface="Open Sans"/>
                <a:ea typeface="Open Sans"/>
                <a:cs typeface="Open Sans"/>
                <a:sym typeface="Open Sans"/>
              </a:rPr>
              <a:t>B</a:t>
            </a:r>
            <a:endParaRPr>
              <a:latin typeface="Open Sans"/>
              <a:ea typeface="Open Sans"/>
              <a:cs typeface="Open Sans"/>
              <a:sym typeface="Open Sans"/>
            </a:endParaRPr>
          </a:p>
        </p:txBody>
      </p:sp>
      <p:sp>
        <p:nvSpPr>
          <p:cNvPr id="294" name="Google Shape;294;p35"/>
          <p:cNvSpPr txBox="1"/>
          <p:nvPr>
            <p:ph idx="1" type="body"/>
          </p:nvPr>
        </p:nvSpPr>
        <p:spPr>
          <a:xfrm>
            <a:off x="311700" y="2056800"/>
            <a:ext cx="4678500" cy="2427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B will lead to greater growth as more capital goods means more investment by businesses. More investment will lead to improvements in the quality of the factors of production (capital goods) as well as the quantity of the factors of production.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So what have you learnt? - Part 1 MCQs</a:t>
            </a:r>
            <a:endParaRPr/>
          </a:p>
        </p:txBody>
      </p:sp>
      <p:sp>
        <p:nvSpPr>
          <p:cNvPr id="300" name="Google Shape;300;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Submit your answers to 12 multiple choice questions </a:t>
            </a:r>
            <a:r>
              <a:rPr lang="en-GB" u="sng">
                <a:solidFill>
                  <a:schemeClr val="hlink"/>
                </a:solidFill>
                <a:hlinkClick r:id="rId3"/>
              </a:rPr>
              <a:t>here</a:t>
            </a:r>
            <a:r>
              <a:rPr lang="en-GB"/>
              <a:t>. </a:t>
            </a:r>
            <a:br>
              <a:rPr lang="en-GB"/>
            </a:br>
            <a:r>
              <a:rPr lang="en-GB"/>
              <a:t>Discuss and share results and problem questions.</a:t>
            </a:r>
            <a:endParaRPr/>
          </a:p>
        </p:txBody>
      </p:sp>
      <p:sp>
        <p:nvSpPr>
          <p:cNvPr id="301" name="Google Shape;301;p3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37"/>
          <p:cNvPicPr preferRelativeResize="0"/>
          <p:nvPr/>
        </p:nvPicPr>
        <p:blipFill rotWithShape="1">
          <a:blip r:embed="rId3">
            <a:alphaModFix/>
          </a:blip>
          <a:srcRect b="0" l="0" r="0" t="8776"/>
          <a:stretch/>
        </p:blipFill>
        <p:spPr>
          <a:xfrm>
            <a:off x="0" y="1108225"/>
            <a:ext cx="9144003" cy="3583275"/>
          </a:xfrm>
          <a:prstGeom prst="rect">
            <a:avLst/>
          </a:prstGeom>
          <a:noFill/>
          <a:ln>
            <a:noFill/>
          </a:ln>
        </p:spPr>
      </p:pic>
      <p:sp>
        <p:nvSpPr>
          <p:cNvPr id="307" name="Google Shape;307;p3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So what have you learnt? - Part 2</a:t>
            </a:r>
            <a:endParaRPr/>
          </a:p>
        </p:txBody>
      </p:sp>
      <p:sp>
        <p:nvSpPr>
          <p:cNvPr id="308" name="Google Shape;308;p3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