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858000" cy="9144000"/>
  <p:embeddedFontLst>
    <p:embeddedFont>
      <p:font typeface="Lato"/>
      <p:regular r:id="rId17"/>
      <p:bold r:id="rId18"/>
      <p:italic r:id="rId19"/>
      <p:boldItalic r:id="rId20"/>
    </p:embeddedFont>
    <p:embeddedFont>
      <p:font typeface="Work Sans"/>
      <p:regular r:id="rId21"/>
      <p:bold r:id="rId22"/>
      <p:italic r:id="rId23"/>
      <p:boldItalic r:id="rId24"/>
    </p:embeddedFont>
    <p:embeddedFont>
      <p:font typeface="Open Sans"/>
      <p:regular r:id="rId25"/>
      <p:bold r:id="rId26"/>
      <p:italic r:id="rId27"/>
      <p:boldItalic r:id="rId2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boldItalic.fntdata"/><Relationship Id="rId22" Type="http://schemas.openxmlformats.org/officeDocument/2006/relationships/font" Target="fonts/WorkSans-bold.fntdata"/><Relationship Id="rId21" Type="http://schemas.openxmlformats.org/officeDocument/2006/relationships/font" Target="fonts/WorkSans-regular.fntdata"/><Relationship Id="rId24" Type="http://schemas.openxmlformats.org/officeDocument/2006/relationships/font" Target="fonts/WorkSans-boldItalic.fntdata"/><Relationship Id="rId23" Type="http://schemas.openxmlformats.org/officeDocument/2006/relationships/font" Target="fonts/WorkSans-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penSans-bold.fntdata"/><Relationship Id="rId25" Type="http://schemas.openxmlformats.org/officeDocument/2006/relationships/font" Target="fonts/OpenSans-regular.fntdata"/><Relationship Id="rId28" Type="http://schemas.openxmlformats.org/officeDocument/2006/relationships/font" Target="fonts/OpenSans-boldItalic.fntdata"/><Relationship Id="rId27" Type="http://schemas.openxmlformats.org/officeDocument/2006/relationships/font" Target="fonts/OpenSans-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font" Target="fonts/Lato-regular.fntdata"/><Relationship Id="rId16" Type="http://schemas.openxmlformats.org/officeDocument/2006/relationships/slide" Target="slides/slide11.xml"/><Relationship Id="rId19" Type="http://schemas.openxmlformats.org/officeDocument/2006/relationships/font" Target="fonts/Lato-italic.fntdata"/><Relationship Id="rId18" Type="http://schemas.openxmlformats.org/officeDocument/2006/relationships/font" Target="fonts/Lato-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youtube.com/watch?v=NwOYLV-L7pc" TargetMode="External"/><Relationship Id="rId3" Type="http://schemas.openxmlformats.org/officeDocument/2006/relationships/hyperlink" Target="https://www.youtube.com/watch?v=NwOYLV-L7pc" TargetMode="External"/><Relationship Id="rId4" Type="http://schemas.openxmlformats.org/officeDocument/2006/relationships/hyperlink" Target="https://www.youtube.com/watch?v=NwOYLV-L7pc"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g14b719ab1aa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 name="Google Shape;65;g14b719ab1a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14b738ab20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14b738ab20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g14b738ab20d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 name="Google Shape;80;g14b738ab20d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14b738ab20d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 name="Google Shape;88;g14b738ab20d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14b738ab20d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14b738ab20d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GB" sz="2400" u="sng">
                <a:solidFill>
                  <a:srgbClr val="0097A7"/>
                </a:solidFill>
                <a:latin typeface="Lato"/>
                <a:ea typeface="Lato"/>
                <a:cs typeface="Lato"/>
                <a:sym typeface="Lato"/>
                <a:hlinkClick r:id="rId2">
                  <a:extLst>
                    <a:ext uri="{A12FA001-AC4F-418D-AE19-62706E023703}">
                      <ahyp:hlinkClr val="tx"/>
                    </a:ext>
                  </a:extLst>
                </a:hlinkClick>
              </a:rPr>
              <a:t>https://www.youtube.com/watch?v=NwOYLV-L7pc</a:t>
            </a:r>
            <a:endParaRPr sz="2400">
              <a:solidFill>
                <a:srgbClr val="595959"/>
              </a:solidFill>
              <a:latin typeface="Lato"/>
              <a:ea typeface="Lato"/>
              <a:cs typeface="Lato"/>
              <a:sym typeface="Lato"/>
            </a:endParaRPr>
          </a:p>
          <a:p>
            <a:pPr indent="0" lvl="0" marL="0" rtl="0" algn="l">
              <a:lnSpc>
                <a:spcPct val="115000"/>
              </a:lnSpc>
              <a:spcBef>
                <a:spcPts val="1600"/>
              </a:spcBef>
              <a:spcAft>
                <a:spcPts val="0"/>
              </a:spcAft>
              <a:buNone/>
            </a:pPr>
            <a:r>
              <a:rPr lang="en-GB" sz="2400" u="sng">
                <a:solidFill>
                  <a:srgbClr val="0097A7"/>
                </a:solidFill>
                <a:latin typeface="Lato"/>
                <a:ea typeface="Lato"/>
                <a:cs typeface="Lato"/>
                <a:sym typeface="Lato"/>
                <a:hlinkClick r:id="rId3">
                  <a:extLst>
                    <a:ext uri="{A12FA001-AC4F-418D-AE19-62706E023703}">
                      <ahyp:hlinkClr val="tx"/>
                    </a:ext>
                  </a:extLst>
                </a:hlinkClick>
              </a:rPr>
              <a:t>https://https://www.youtube.com/watch?v=NwOYLV-L7pc</a:t>
            </a:r>
            <a:endParaRPr sz="2400">
              <a:solidFill>
                <a:srgbClr val="595959"/>
              </a:solidFill>
              <a:latin typeface="Lato"/>
              <a:ea typeface="Lato"/>
              <a:cs typeface="Lato"/>
              <a:sym typeface="Lato"/>
            </a:endParaRPr>
          </a:p>
          <a:p>
            <a:pPr indent="0" lvl="0" marL="0" rtl="0" algn="l">
              <a:lnSpc>
                <a:spcPct val="115000"/>
              </a:lnSpc>
              <a:spcBef>
                <a:spcPts val="1600"/>
              </a:spcBef>
              <a:spcAft>
                <a:spcPts val="0"/>
              </a:spcAft>
              <a:buNone/>
            </a:pPr>
            <a:r>
              <a:rPr lang="en-GB" sz="2400" u="sng">
                <a:solidFill>
                  <a:srgbClr val="0097A7"/>
                </a:solidFill>
                <a:latin typeface="Lato"/>
                <a:ea typeface="Lato"/>
                <a:cs typeface="Lato"/>
                <a:sym typeface="Lato"/>
                <a:hlinkClick r:id="rId4">
                  <a:extLst>
                    <a:ext uri="{A12FA001-AC4F-418D-AE19-62706E023703}">
                      <ahyp:hlinkClr val="tx"/>
                    </a:ext>
                  </a:extLst>
                </a:hlinkClick>
              </a:rPr>
              <a:t>www.youtube.com/watch?v=NwOYLV-L7pc</a:t>
            </a:r>
            <a:endParaRPr sz="2400">
              <a:solidFill>
                <a:srgbClr val="595959"/>
              </a:solidFill>
              <a:latin typeface="Lato"/>
              <a:ea typeface="Lato"/>
              <a:cs typeface="Lato"/>
              <a:sym typeface="Lato"/>
            </a:endParaRPr>
          </a:p>
          <a:p>
            <a:pPr indent="0" lvl="0" marL="0" rtl="0" algn="l">
              <a:spcBef>
                <a:spcPts val="160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4b738ab20d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4b738ab20d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Grow crops provide food</a:t>
            </a:r>
            <a:endParaRPr/>
          </a:p>
          <a:p>
            <a:pPr indent="0" lvl="0" marL="0" rtl="0" algn="l">
              <a:spcBef>
                <a:spcPts val="0"/>
              </a:spcBef>
              <a:spcAft>
                <a:spcPts val="0"/>
              </a:spcAft>
              <a:buNone/>
            </a:pPr>
            <a:r>
              <a:rPr lang="en-GB"/>
              <a:t>Housing to provide homes</a:t>
            </a:r>
            <a:endParaRPr/>
          </a:p>
          <a:p>
            <a:pPr indent="0" lvl="0" marL="0" rtl="0" algn="l">
              <a:spcBef>
                <a:spcPts val="0"/>
              </a:spcBef>
              <a:spcAft>
                <a:spcPts val="0"/>
              </a:spcAft>
              <a:buNone/>
            </a:pPr>
            <a:r>
              <a:rPr lang="en-GB"/>
              <a:t>Infrastructure / road space</a:t>
            </a:r>
            <a:endParaRPr/>
          </a:p>
          <a:p>
            <a:pPr indent="0" lvl="0" marL="0" rtl="0" algn="l">
              <a:spcBef>
                <a:spcPts val="0"/>
              </a:spcBef>
              <a:spcAft>
                <a:spcPts val="0"/>
              </a:spcAft>
              <a:buNone/>
            </a:pPr>
            <a:r>
              <a:rPr lang="en-GB"/>
              <a:t>Windmills - energy</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14b738ab20d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14b738ab20d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23eef19ed9f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 name="Google Shape;117;g23eef19ed9f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14b738ab20d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14b738ab20d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Starter - hand out the sheet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14b738ab20d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14b738ab20d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 name="Shape 13"/>
        <p:cNvGrpSpPr/>
        <p:nvPr/>
      </p:nvGrpSpPr>
      <p:grpSpPr>
        <a:xfrm>
          <a:off x="0" y="0"/>
          <a:ext cx="0" cy="0"/>
          <a:chOff x="0" y="0"/>
          <a:chExt cx="0" cy="0"/>
        </a:xfrm>
      </p:grpSpPr>
      <p:sp>
        <p:nvSpPr>
          <p:cNvPr id="14" name="Google Shape;14;p2"/>
          <p:cNvSpPr txBox="1"/>
          <p:nvPr>
            <p:ph type="ctrTitle"/>
          </p:nvPr>
        </p:nvSpPr>
        <p:spPr>
          <a:xfrm>
            <a:off x="311708" y="8969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 name="Google Shape;15;p2"/>
          <p:cNvSpPr txBox="1"/>
          <p:nvPr>
            <p:ph idx="1" type="subTitle"/>
          </p:nvPr>
        </p:nvSpPr>
        <p:spPr>
          <a:xfrm>
            <a:off x="311700" y="31389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6" name="Google Shape;16;p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9" name="Google Shape;19;p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 name="Shape 20"/>
        <p:cNvGrpSpPr/>
        <p:nvPr/>
      </p:nvGrpSpPr>
      <p:grpSpPr>
        <a:xfrm>
          <a:off x="0" y="0"/>
          <a:ext cx="0" cy="0"/>
          <a:chOff x="0" y="0"/>
          <a:chExt cx="0" cy="0"/>
        </a:xfrm>
      </p:grpSpPr>
      <p:sp>
        <p:nvSpPr>
          <p:cNvPr id="21" name="Google Shape;21;p4"/>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3" name="Google Shape;23;p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sp>
        <p:nvSpPr>
          <p:cNvPr id="25" name="Google Shape;25;p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6" name="Google Shape;26;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7" name="Google Shape;27;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28" name="Google Shape;28;p5"/>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9" name="Shape 29"/>
        <p:cNvGrpSpPr/>
        <p:nvPr/>
      </p:nvGrpSpPr>
      <p:grpSpPr>
        <a:xfrm>
          <a:off x="0" y="0"/>
          <a:ext cx="0" cy="0"/>
          <a:chOff x="0" y="0"/>
          <a:chExt cx="0" cy="0"/>
        </a:xfrm>
      </p:grpSpPr>
      <p:sp>
        <p:nvSpPr>
          <p:cNvPr id="30" name="Google Shape;30;p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1" name="Google Shape;31;p6"/>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2" name="Shape 32"/>
        <p:cNvGrpSpPr/>
        <p:nvPr/>
      </p:nvGrpSpPr>
      <p:grpSpPr>
        <a:xfrm>
          <a:off x="0" y="0"/>
          <a:ext cx="0" cy="0"/>
          <a:chOff x="0" y="0"/>
          <a:chExt cx="0" cy="0"/>
        </a:xfrm>
      </p:grpSpPr>
      <p:sp>
        <p:nvSpPr>
          <p:cNvPr id="33" name="Google Shape;33;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4" name="Google Shape;34;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35" name="Google Shape;35;p7"/>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6" name="Shape 36"/>
        <p:cNvGrpSpPr/>
        <p:nvPr/>
      </p:nvGrpSpPr>
      <p:grpSpPr>
        <a:xfrm>
          <a:off x="0" y="0"/>
          <a:ext cx="0" cy="0"/>
          <a:chOff x="0" y="0"/>
          <a:chExt cx="0" cy="0"/>
        </a:xfrm>
      </p:grpSpPr>
      <p:sp>
        <p:nvSpPr>
          <p:cNvPr id="37" name="Google Shape;37;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8" name="Google Shape;38;p8"/>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9" name="Shape 39"/>
        <p:cNvGrpSpPr/>
        <p:nvPr/>
      </p:nvGrpSpPr>
      <p:grpSpPr>
        <a:xfrm>
          <a:off x="0" y="0"/>
          <a:ext cx="0" cy="0"/>
          <a:chOff x="0" y="0"/>
          <a:chExt cx="0" cy="0"/>
        </a:xfrm>
      </p:grpSpPr>
      <p:sp>
        <p:nvSpPr>
          <p:cNvPr id="40" name="Google Shape;40;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2" name="Google Shape;42;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3" name="Google Shape;43;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42900" lvl="1" marL="914400">
              <a:spcBef>
                <a:spcPts val="0"/>
              </a:spcBef>
              <a:spcAft>
                <a:spcPts val="0"/>
              </a:spcAft>
              <a:buSzPts val="1800"/>
              <a:buChar char="○"/>
              <a:defRPr sz="1800"/>
            </a:lvl2pPr>
            <a:lvl3pPr indent="-342900" lvl="2" marL="1371600">
              <a:spcBef>
                <a:spcPts val="0"/>
              </a:spcBef>
              <a:spcAft>
                <a:spcPts val="0"/>
              </a:spcAft>
              <a:buSzPts val="1800"/>
              <a:buChar char="■"/>
              <a:defRPr sz="1800"/>
            </a:lvl3pPr>
            <a:lvl4pPr indent="-342900" lvl="3" marL="1828800">
              <a:spcBef>
                <a:spcPts val="0"/>
              </a:spcBef>
              <a:spcAft>
                <a:spcPts val="0"/>
              </a:spcAft>
              <a:buSzPts val="1800"/>
              <a:buChar char="●"/>
              <a:defRPr sz="1800"/>
            </a:lvl4pPr>
            <a:lvl5pPr indent="-342900" lvl="4" marL="2286000">
              <a:spcBef>
                <a:spcPts val="0"/>
              </a:spcBef>
              <a:spcAft>
                <a:spcPts val="0"/>
              </a:spcAft>
              <a:buSzPts val="1800"/>
              <a:buChar char="○"/>
              <a:defRPr sz="1800"/>
            </a:lvl5pPr>
            <a:lvl6pPr indent="-342900" lvl="5" marL="2743200">
              <a:spcBef>
                <a:spcPts val="0"/>
              </a:spcBef>
              <a:spcAft>
                <a:spcPts val="0"/>
              </a:spcAft>
              <a:buSzPts val="1800"/>
              <a:buChar char="■"/>
              <a:defRPr sz="1800"/>
            </a:lvl6pPr>
            <a:lvl7pPr indent="-342900" lvl="6" marL="3200400">
              <a:spcBef>
                <a:spcPts val="0"/>
              </a:spcBef>
              <a:spcAft>
                <a:spcPts val="0"/>
              </a:spcAft>
              <a:buSzPts val="1800"/>
              <a:buChar char="●"/>
              <a:defRPr sz="1800"/>
            </a:lvl7pPr>
            <a:lvl8pPr indent="-342900" lvl="7" marL="3657600">
              <a:spcBef>
                <a:spcPts val="0"/>
              </a:spcBef>
              <a:spcAft>
                <a:spcPts val="0"/>
              </a:spcAft>
              <a:buSzPts val="1800"/>
              <a:buChar char="○"/>
              <a:defRPr sz="1800"/>
            </a:lvl8pPr>
            <a:lvl9pPr indent="-342900" lvl="8" marL="4114800">
              <a:spcBef>
                <a:spcPts val="0"/>
              </a:spcBef>
              <a:spcAft>
                <a:spcPts val="0"/>
              </a:spcAft>
              <a:buSzPts val="1800"/>
              <a:buChar char="■"/>
              <a:defRPr sz="1800"/>
            </a:lvl9pPr>
          </a:lstStyle>
          <a:p/>
        </p:txBody>
      </p:sp>
      <p:sp>
        <p:nvSpPr>
          <p:cNvPr id="44" name="Google Shape;44;p9"/>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5" name="Shape 45"/>
        <p:cNvGrpSpPr/>
        <p:nvPr/>
      </p:nvGrpSpPr>
      <p:grpSpPr>
        <a:xfrm>
          <a:off x="0" y="0"/>
          <a:ext cx="0" cy="0"/>
          <a:chOff x="0" y="0"/>
          <a:chExt cx="0" cy="0"/>
        </a:xfrm>
      </p:grpSpPr>
      <p:sp>
        <p:nvSpPr>
          <p:cNvPr id="46" name="Google Shape;46;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7" name="Google Shape;47;p10"/>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8" name="Shape 48"/>
        <p:cNvGrpSpPr/>
        <p:nvPr/>
      </p:nvGrpSpPr>
      <p:grpSpPr>
        <a:xfrm>
          <a:off x="0" y="0"/>
          <a:ext cx="0" cy="0"/>
          <a:chOff x="0" y="0"/>
          <a:chExt cx="0" cy="0"/>
        </a:xfrm>
      </p:grpSpPr>
      <p:sp>
        <p:nvSpPr>
          <p:cNvPr id="49" name="Google Shape;49;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42900" lvl="1" marL="914400" algn="ctr">
              <a:spcBef>
                <a:spcPts val="0"/>
              </a:spcBef>
              <a:spcAft>
                <a:spcPts val="0"/>
              </a:spcAft>
              <a:buSzPts val="1800"/>
              <a:buChar char="○"/>
              <a:defRPr sz="1800"/>
            </a:lvl2pPr>
            <a:lvl3pPr indent="-342900" lvl="2" marL="1371600" algn="ctr">
              <a:spcBef>
                <a:spcPts val="0"/>
              </a:spcBef>
              <a:spcAft>
                <a:spcPts val="0"/>
              </a:spcAft>
              <a:buSzPts val="1800"/>
              <a:buChar char="■"/>
              <a:defRPr sz="1800"/>
            </a:lvl3pPr>
            <a:lvl4pPr indent="-342900" lvl="3" marL="1828800" algn="ctr">
              <a:spcBef>
                <a:spcPts val="0"/>
              </a:spcBef>
              <a:spcAft>
                <a:spcPts val="0"/>
              </a:spcAft>
              <a:buSzPts val="1800"/>
              <a:buChar char="●"/>
              <a:defRPr sz="1800"/>
            </a:lvl4pPr>
            <a:lvl5pPr indent="-342900" lvl="4" marL="2286000" algn="ctr">
              <a:spcBef>
                <a:spcPts val="0"/>
              </a:spcBef>
              <a:spcAft>
                <a:spcPts val="0"/>
              </a:spcAft>
              <a:buSzPts val="1800"/>
              <a:buChar char="○"/>
              <a:defRPr sz="1800"/>
            </a:lvl5pPr>
            <a:lvl6pPr indent="-342900" lvl="5" marL="2743200" algn="ctr">
              <a:spcBef>
                <a:spcPts val="0"/>
              </a:spcBef>
              <a:spcAft>
                <a:spcPts val="0"/>
              </a:spcAft>
              <a:buSzPts val="1800"/>
              <a:buChar char="■"/>
              <a:defRPr sz="1800"/>
            </a:lvl6pPr>
            <a:lvl7pPr indent="-342900" lvl="6" marL="3200400" algn="ctr">
              <a:spcBef>
                <a:spcPts val="0"/>
              </a:spcBef>
              <a:spcAft>
                <a:spcPts val="0"/>
              </a:spcAft>
              <a:buSzPts val="1800"/>
              <a:buChar char="●"/>
              <a:defRPr sz="1800"/>
            </a:lvl7pPr>
            <a:lvl8pPr indent="-342900" lvl="7" marL="3657600" algn="ctr">
              <a:spcBef>
                <a:spcPts val="0"/>
              </a:spcBef>
              <a:spcAft>
                <a:spcPts val="0"/>
              </a:spcAft>
              <a:buSzPts val="1800"/>
              <a:buChar char="○"/>
              <a:defRPr sz="1800"/>
            </a:lvl8pPr>
            <a:lvl9pPr indent="-342900" lvl="8" marL="4114800" algn="ctr">
              <a:spcBef>
                <a:spcPts val="0"/>
              </a:spcBef>
              <a:spcAft>
                <a:spcPts val="0"/>
              </a:spcAft>
              <a:buSzPts val="1800"/>
              <a:buChar char="■"/>
              <a:defRPr sz="1800"/>
            </a:lvl9pPr>
          </a:lstStyle>
          <a:p/>
        </p:txBody>
      </p:sp>
      <p:sp>
        <p:nvSpPr>
          <p:cNvPr id="51" name="Google Shape;51;p1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 name="Shape 52"/>
        <p:cNvGrpSpPr/>
        <p:nvPr/>
      </p:nvGrpSpPr>
      <p:grpSpPr>
        <a:xfrm>
          <a:off x="0" y="0"/>
          <a:ext cx="0" cy="0"/>
          <a:chOff x="0" y="0"/>
          <a:chExt cx="0" cy="0"/>
        </a:xfrm>
      </p:grpSpPr>
      <p:sp>
        <p:nvSpPr>
          <p:cNvPr id="53" name="Google Shape;53;p12"/>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p:nvPr/>
        </p:nvSpPr>
        <p:spPr>
          <a:xfrm>
            <a:off x="-50" y="0"/>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 name="Google Shape;7;p1"/>
          <p:cNvSpPr/>
          <p:nvPr/>
        </p:nvSpPr>
        <p:spPr>
          <a:xfrm>
            <a:off x="0" y="4685971"/>
            <a:ext cx="9144000" cy="462600"/>
          </a:xfrm>
          <a:prstGeom prst="rect">
            <a:avLst/>
          </a:prstGeom>
          <a:solidFill>
            <a:srgbClr val="16B9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 name="Google Shape;8;p1"/>
          <p:cNvSpPr txBox="1"/>
          <p:nvPr>
            <p:ph type="title"/>
          </p:nvPr>
        </p:nvSpPr>
        <p:spPr>
          <a:xfrm>
            <a:off x="311700" y="566718"/>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400"/>
              <a:buFont typeface="Open Sans"/>
              <a:buNone/>
              <a:defRPr sz="24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9" name="Google Shape;9;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1pPr>
            <a:lvl2pPr indent="-342900" lvl="1" marL="914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42900" lvl="2" marL="1371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3pPr>
            <a:lvl4pPr indent="-342900" lvl="3" marL="1828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4pPr>
            <a:lvl5pPr indent="-342900" lvl="4" marL="22860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5pPr>
            <a:lvl6pPr indent="-342900" lvl="5" marL="27432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6pPr>
            <a:lvl7pPr indent="-342900" lvl="6" marL="32004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7pPr>
            <a:lvl8pPr indent="-342900" lvl="7" marL="36576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8pPr>
            <a:lvl9pPr indent="-342900" lvl="8" marL="411480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9pPr>
          </a:lstStyle>
          <a:p/>
        </p:txBody>
      </p:sp>
      <p:sp>
        <p:nvSpPr>
          <p:cNvPr id="10" name="Google Shape;10;p1"/>
          <p:cNvSpPr txBox="1"/>
          <p:nvPr>
            <p:ph idx="12" type="sldNum"/>
          </p:nvPr>
        </p:nvSpPr>
        <p:spPr>
          <a:xfrm>
            <a:off x="8472458" y="4724253"/>
            <a:ext cx="548700" cy="393600"/>
          </a:xfrm>
          <a:prstGeom prst="rect">
            <a:avLst/>
          </a:prstGeom>
          <a:noFill/>
          <a:ln>
            <a:noFill/>
          </a:ln>
        </p:spPr>
        <p:txBody>
          <a:bodyPr anchorCtr="0" anchor="ctr" bIns="91425" lIns="91425" spcFirstLastPara="1" rIns="91425" wrap="square" tIns="91425">
            <a:noAutofit/>
          </a:bodyPr>
          <a:lstStyle>
            <a:lvl1pPr lvl="0" algn="r">
              <a:buNone/>
              <a:defRPr>
                <a:solidFill>
                  <a:schemeClr val="lt1"/>
                </a:solidFill>
                <a:latin typeface="Work Sans"/>
                <a:ea typeface="Work Sans"/>
                <a:cs typeface="Work Sans"/>
                <a:sym typeface="Work Sans"/>
              </a:defRPr>
            </a:lvl1pPr>
            <a:lvl2pPr lvl="1" algn="r">
              <a:buNone/>
              <a:defRPr>
                <a:solidFill>
                  <a:schemeClr val="lt1"/>
                </a:solidFill>
                <a:latin typeface="Work Sans"/>
                <a:ea typeface="Work Sans"/>
                <a:cs typeface="Work Sans"/>
                <a:sym typeface="Work Sans"/>
              </a:defRPr>
            </a:lvl2pPr>
            <a:lvl3pPr lvl="2" algn="r">
              <a:buNone/>
              <a:defRPr>
                <a:solidFill>
                  <a:schemeClr val="lt1"/>
                </a:solidFill>
                <a:latin typeface="Work Sans"/>
                <a:ea typeface="Work Sans"/>
                <a:cs typeface="Work Sans"/>
                <a:sym typeface="Work Sans"/>
              </a:defRPr>
            </a:lvl3pPr>
            <a:lvl4pPr lvl="3" algn="r">
              <a:buNone/>
              <a:defRPr>
                <a:solidFill>
                  <a:schemeClr val="lt1"/>
                </a:solidFill>
                <a:latin typeface="Work Sans"/>
                <a:ea typeface="Work Sans"/>
                <a:cs typeface="Work Sans"/>
                <a:sym typeface="Work Sans"/>
              </a:defRPr>
            </a:lvl4pPr>
            <a:lvl5pPr lvl="4" algn="r">
              <a:buNone/>
              <a:defRPr>
                <a:solidFill>
                  <a:schemeClr val="lt1"/>
                </a:solidFill>
                <a:latin typeface="Work Sans"/>
                <a:ea typeface="Work Sans"/>
                <a:cs typeface="Work Sans"/>
                <a:sym typeface="Work Sans"/>
              </a:defRPr>
            </a:lvl5pPr>
            <a:lvl6pPr lvl="5" algn="r">
              <a:buNone/>
              <a:defRPr>
                <a:solidFill>
                  <a:schemeClr val="lt1"/>
                </a:solidFill>
                <a:latin typeface="Work Sans"/>
                <a:ea typeface="Work Sans"/>
                <a:cs typeface="Work Sans"/>
                <a:sym typeface="Work Sans"/>
              </a:defRPr>
            </a:lvl6pPr>
            <a:lvl7pPr lvl="6" algn="r">
              <a:buNone/>
              <a:defRPr>
                <a:solidFill>
                  <a:schemeClr val="lt1"/>
                </a:solidFill>
                <a:latin typeface="Work Sans"/>
                <a:ea typeface="Work Sans"/>
                <a:cs typeface="Work Sans"/>
                <a:sym typeface="Work Sans"/>
              </a:defRPr>
            </a:lvl7pPr>
            <a:lvl8pPr lvl="7" algn="r">
              <a:buNone/>
              <a:defRPr>
                <a:solidFill>
                  <a:schemeClr val="lt1"/>
                </a:solidFill>
                <a:latin typeface="Work Sans"/>
                <a:ea typeface="Work Sans"/>
                <a:cs typeface="Work Sans"/>
                <a:sym typeface="Work Sans"/>
              </a:defRPr>
            </a:lvl8pPr>
            <a:lvl9pPr lvl="8" algn="r">
              <a:buNone/>
              <a:defRPr>
                <a:solidFill>
                  <a:schemeClr val="lt1"/>
                </a:solidFill>
                <a:latin typeface="Work Sans"/>
                <a:ea typeface="Work Sans"/>
                <a:cs typeface="Work Sans"/>
                <a:sym typeface="Work Sans"/>
              </a:defRPr>
            </a:lvl9pPr>
          </a:lstStyle>
          <a:p>
            <a:pPr indent="0" lvl="0" marL="0" rtl="0" algn="r">
              <a:spcBef>
                <a:spcPts val="0"/>
              </a:spcBef>
              <a:spcAft>
                <a:spcPts val="0"/>
              </a:spcAft>
              <a:buNone/>
            </a:pPr>
            <a:fld id="{00000000-1234-1234-1234-123412341234}" type="slidenum">
              <a:rPr lang="en-GB"/>
              <a:t>‹#›</a:t>
            </a:fld>
            <a:endParaRPr/>
          </a:p>
        </p:txBody>
      </p:sp>
      <p:sp>
        <p:nvSpPr>
          <p:cNvPr id="11" name="Google Shape;11;p1"/>
          <p:cNvSpPr txBox="1"/>
          <p:nvPr/>
        </p:nvSpPr>
        <p:spPr>
          <a:xfrm>
            <a:off x="2395950" y="4720950"/>
            <a:ext cx="4352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GB">
                <a:solidFill>
                  <a:schemeClr val="lt1"/>
                </a:solidFill>
                <a:latin typeface="Work Sans"/>
                <a:ea typeface="Work Sans"/>
                <a:cs typeface="Work Sans"/>
                <a:sym typeface="Work Sans"/>
              </a:rPr>
              <a:t>IGCSE Economics</a:t>
            </a:r>
            <a:endParaRPr>
              <a:solidFill>
                <a:schemeClr val="lt1"/>
              </a:solidFill>
              <a:latin typeface="Work Sans"/>
              <a:ea typeface="Work Sans"/>
              <a:cs typeface="Work Sans"/>
              <a:sym typeface="Work Sans"/>
            </a:endParaRPr>
          </a:p>
        </p:txBody>
      </p:sp>
      <p:pic>
        <p:nvPicPr>
          <p:cNvPr id="12" name="Google Shape;12;p1"/>
          <p:cNvPicPr preferRelativeResize="0"/>
          <p:nvPr/>
        </p:nvPicPr>
        <p:blipFill>
          <a:blip r:embed="rId1">
            <a:alphaModFix/>
          </a:blip>
          <a:stretch>
            <a:fillRect/>
          </a:stretch>
        </p:blipFill>
        <p:spPr>
          <a:xfrm>
            <a:off x="62197" y="4745150"/>
            <a:ext cx="327963" cy="344249"/>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7.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hyperlink" Target="http://www.youtube.com/watch?v=NwOYLV-L7pc" TargetMode="Externa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13"/>
          <p:cNvSpPr txBox="1"/>
          <p:nvPr>
            <p:ph type="ctrTitle"/>
          </p:nvPr>
        </p:nvSpPr>
        <p:spPr>
          <a:xfrm>
            <a:off x="13" y="1430375"/>
            <a:ext cx="9144000" cy="2052600"/>
          </a:xfrm>
          <a:prstGeom prst="rect">
            <a:avLst/>
          </a:prstGeom>
          <a:solidFill>
            <a:srgbClr val="DFFBFC"/>
          </a:solidFill>
        </p:spPr>
        <p:txBody>
          <a:bodyPr anchorCtr="0" anchor="ctr" bIns="91425" lIns="91425" spcFirstLastPara="1" rIns="91425" wrap="square" tIns="91425">
            <a:normAutofit/>
          </a:bodyPr>
          <a:lstStyle/>
          <a:p>
            <a:pPr indent="0" lvl="0" marL="0" rtl="0" algn="ctr">
              <a:spcBef>
                <a:spcPts val="0"/>
              </a:spcBef>
              <a:spcAft>
                <a:spcPts val="0"/>
              </a:spcAft>
              <a:buNone/>
            </a:pPr>
            <a:r>
              <a:rPr lang="en-GB"/>
              <a:t>Opportunity cost</a:t>
            </a:r>
            <a:endParaRPr/>
          </a:p>
        </p:txBody>
      </p:sp>
      <p:sp>
        <p:nvSpPr>
          <p:cNvPr id="59" name="Google Shape;59;p13"/>
          <p:cNvSpPr txBox="1"/>
          <p:nvPr>
            <p:ph idx="1" type="subTitle"/>
          </p:nvPr>
        </p:nvSpPr>
        <p:spPr>
          <a:xfrm>
            <a:off x="311700" y="36723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rPr lang="en-GB"/>
              <a:t>1.1.1 </a:t>
            </a:r>
            <a:r>
              <a:rPr lang="en-GB"/>
              <a:t>The economic problem</a:t>
            </a:r>
            <a:endParaRPr/>
          </a:p>
        </p:txBody>
      </p:sp>
      <p:sp>
        <p:nvSpPr>
          <p:cNvPr id="60" name="Google Shape;60;p13"/>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pic>
        <p:nvPicPr>
          <p:cNvPr id="61" name="Google Shape;61;p13"/>
          <p:cNvPicPr preferRelativeResize="0"/>
          <p:nvPr/>
        </p:nvPicPr>
        <p:blipFill>
          <a:blip r:embed="rId3">
            <a:alphaModFix/>
          </a:blip>
          <a:stretch>
            <a:fillRect/>
          </a:stretch>
        </p:blipFill>
        <p:spPr>
          <a:xfrm>
            <a:off x="311700" y="3567027"/>
            <a:ext cx="675600" cy="933000"/>
          </a:xfrm>
          <a:prstGeom prst="roundRect">
            <a:avLst>
              <a:gd fmla="val 48384" name="adj"/>
            </a:avLst>
          </a:prstGeom>
          <a:noFill/>
          <a:ln>
            <a:noFill/>
          </a:ln>
        </p:spPr>
      </p:pic>
      <p:pic>
        <p:nvPicPr>
          <p:cNvPr id="62" name="Google Shape;62;p13"/>
          <p:cNvPicPr preferRelativeResize="0"/>
          <p:nvPr/>
        </p:nvPicPr>
        <p:blipFill>
          <a:blip r:embed="rId3">
            <a:alphaModFix/>
          </a:blip>
          <a:stretch>
            <a:fillRect/>
          </a:stretch>
        </p:blipFill>
        <p:spPr>
          <a:xfrm>
            <a:off x="8156700" y="3567027"/>
            <a:ext cx="675600" cy="933000"/>
          </a:xfrm>
          <a:prstGeom prst="roundRect">
            <a:avLst>
              <a:gd fmla="val 48384" name="adj"/>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4"/>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1.1.1 The economic problem - What we learn</a:t>
            </a:r>
            <a:endParaRPr/>
          </a:p>
        </p:txBody>
      </p:sp>
      <p:sp>
        <p:nvSpPr>
          <p:cNvPr id="68" name="Google Shape;68;p14"/>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
        <p:nvSpPr>
          <p:cNvPr id="69" name="Google Shape;69;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fontScale="92500" lnSpcReduction="20000"/>
          </a:bodyPr>
          <a:lstStyle/>
          <a:p>
            <a:pPr indent="-334328" lvl="0" marL="457200" rtl="0" algn="l">
              <a:lnSpc>
                <a:spcPct val="115000"/>
              </a:lnSpc>
              <a:spcBef>
                <a:spcPts val="0"/>
              </a:spcBef>
              <a:spcAft>
                <a:spcPts val="0"/>
              </a:spcAft>
              <a:buSzPct val="100000"/>
              <a:buAutoNum type="alphaLcPeriod"/>
            </a:pPr>
            <a:r>
              <a:rPr lang="en-GB"/>
              <a:t>The problem of scarcity – where there are unlimited wants and finite resources, leading to the need to make choices.</a:t>
            </a:r>
            <a:endParaRPr/>
          </a:p>
          <a:p>
            <a:pPr indent="-334328" lvl="0" marL="457200" rtl="0" algn="l">
              <a:lnSpc>
                <a:spcPct val="115000"/>
              </a:lnSpc>
              <a:spcBef>
                <a:spcPts val="0"/>
              </a:spcBef>
              <a:spcAft>
                <a:spcPts val="0"/>
              </a:spcAft>
              <a:buSzPct val="100000"/>
              <a:buAutoNum type="alphaLcPeriod"/>
            </a:pPr>
            <a:r>
              <a:rPr lang="en-GB"/>
              <a:t>Opportunity cost and its effect on economic agents  (consumers, producers and government).</a:t>
            </a:r>
            <a:endParaRPr/>
          </a:p>
          <a:p>
            <a:pPr indent="-334328" lvl="0" marL="457200" rtl="0" algn="l">
              <a:lnSpc>
                <a:spcPct val="115000"/>
              </a:lnSpc>
              <a:spcBef>
                <a:spcPts val="0"/>
              </a:spcBef>
              <a:spcAft>
                <a:spcPts val="0"/>
              </a:spcAft>
              <a:buSzPct val="100000"/>
              <a:buAutoNum type="alphaLcPeriod"/>
            </a:pPr>
            <a:r>
              <a:rPr lang="en-GB"/>
              <a:t>The use of diagrams to show production possibility curve.</a:t>
            </a:r>
            <a:endParaRPr/>
          </a:p>
          <a:p>
            <a:pPr indent="-334328" lvl="0" marL="457200" rtl="0" algn="l">
              <a:lnSpc>
                <a:spcPct val="115000"/>
              </a:lnSpc>
              <a:spcBef>
                <a:spcPts val="0"/>
              </a:spcBef>
              <a:spcAft>
                <a:spcPts val="0"/>
              </a:spcAft>
              <a:buSzPct val="100000"/>
              <a:buAutoNum type="alphaLcPeriod"/>
            </a:pPr>
            <a:r>
              <a:rPr lang="en-GB"/>
              <a:t>Production possibility curve diagram should be used to show:</a:t>
            </a:r>
            <a:endParaRPr/>
          </a:p>
          <a:p>
            <a:pPr indent="-334328" lvl="1" marL="914400" rtl="0" algn="l">
              <a:lnSpc>
                <a:spcPct val="115000"/>
              </a:lnSpc>
              <a:spcBef>
                <a:spcPts val="0"/>
              </a:spcBef>
              <a:spcAft>
                <a:spcPts val="0"/>
              </a:spcAft>
              <a:buSzPct val="100000"/>
              <a:buChar char="○"/>
            </a:pPr>
            <a:r>
              <a:rPr lang="en-GB"/>
              <a:t>the maximum productive potential of an economy</a:t>
            </a:r>
            <a:endParaRPr/>
          </a:p>
          <a:p>
            <a:pPr indent="-334328" lvl="1" marL="914400" rtl="0" algn="l">
              <a:lnSpc>
                <a:spcPct val="115000"/>
              </a:lnSpc>
              <a:spcBef>
                <a:spcPts val="0"/>
              </a:spcBef>
              <a:spcAft>
                <a:spcPts val="0"/>
              </a:spcAft>
              <a:buSzPct val="100000"/>
              <a:buChar char="○"/>
            </a:pPr>
            <a:r>
              <a:rPr lang="en-GB"/>
              <a:t>fully employed or unemployed resources</a:t>
            </a:r>
            <a:endParaRPr/>
          </a:p>
          <a:p>
            <a:pPr indent="-334328" lvl="1" marL="914400" rtl="0" algn="l">
              <a:lnSpc>
                <a:spcPct val="115000"/>
              </a:lnSpc>
              <a:spcBef>
                <a:spcPts val="0"/>
              </a:spcBef>
              <a:spcAft>
                <a:spcPts val="0"/>
              </a:spcAft>
              <a:buSzPct val="100000"/>
              <a:buChar char="○"/>
            </a:pPr>
            <a:r>
              <a:rPr lang="en-GB"/>
              <a:t>opportunity cost</a:t>
            </a:r>
            <a:endParaRPr/>
          </a:p>
          <a:p>
            <a:pPr indent="-334328" lvl="1" marL="914400" rtl="0" algn="l">
              <a:lnSpc>
                <a:spcPct val="115000"/>
              </a:lnSpc>
              <a:spcBef>
                <a:spcPts val="0"/>
              </a:spcBef>
              <a:spcAft>
                <a:spcPts val="0"/>
              </a:spcAft>
              <a:buSzPct val="100000"/>
              <a:buChar char="○"/>
            </a:pPr>
            <a:r>
              <a:rPr lang="en-GB"/>
              <a:t>positive or negative economic growth that shifts the production possibility frontier (PPF) outwards and inwards</a:t>
            </a:r>
            <a:endParaRPr/>
          </a:p>
          <a:p>
            <a:pPr indent="-334328" lvl="1" marL="914400" rtl="0" algn="l">
              <a:lnSpc>
                <a:spcPct val="115000"/>
              </a:lnSpc>
              <a:spcBef>
                <a:spcPts val="0"/>
              </a:spcBef>
              <a:spcAft>
                <a:spcPts val="0"/>
              </a:spcAft>
              <a:buSzPct val="100000"/>
              <a:buChar char="○"/>
            </a:pPr>
            <a:r>
              <a:rPr lang="en-GB"/>
              <a:t>possible and unobtainable production.</a:t>
            </a:r>
            <a:endParaRPr/>
          </a:p>
          <a:p>
            <a:pPr indent="-334328" lvl="0" marL="457200" rtl="0" algn="l">
              <a:lnSpc>
                <a:spcPct val="115000"/>
              </a:lnSpc>
              <a:spcBef>
                <a:spcPts val="0"/>
              </a:spcBef>
              <a:spcAft>
                <a:spcPts val="0"/>
              </a:spcAft>
              <a:buSzPct val="100000"/>
              <a:buAutoNum type="alphaLcPeriod"/>
            </a:pPr>
            <a:r>
              <a:rPr lang="en-GB"/>
              <a:t>e) </a:t>
            </a:r>
            <a:r>
              <a:rPr lang="en-GB"/>
              <a:t>Possible causes of positive or negative economic </a:t>
            </a:r>
            <a:r>
              <a:rPr lang="en-GB"/>
              <a:t>g</a:t>
            </a:r>
            <a:r>
              <a:rPr lang="en-GB"/>
              <a:t>rowth</a:t>
            </a:r>
            <a:r>
              <a:rPr lang="en-GB"/>
              <a:t>.</a:t>
            </a:r>
            <a:r>
              <a:rPr lang="en-GB"/>
              <a:t>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would you choose? </a:t>
            </a:r>
            <a:endParaRPr/>
          </a:p>
        </p:txBody>
      </p:sp>
      <p:pic>
        <p:nvPicPr>
          <p:cNvPr descr="Image result for crisps" id="75" name="Google Shape;75;p15"/>
          <p:cNvPicPr preferRelativeResize="0"/>
          <p:nvPr/>
        </p:nvPicPr>
        <p:blipFill>
          <a:blip r:embed="rId3">
            <a:alphaModFix/>
          </a:blip>
          <a:stretch>
            <a:fillRect/>
          </a:stretch>
        </p:blipFill>
        <p:spPr>
          <a:xfrm>
            <a:off x="1100925" y="1393012"/>
            <a:ext cx="2991225" cy="2991225"/>
          </a:xfrm>
          <a:prstGeom prst="rect">
            <a:avLst/>
          </a:prstGeom>
          <a:noFill/>
          <a:ln>
            <a:noFill/>
          </a:ln>
        </p:spPr>
      </p:pic>
      <p:pic>
        <p:nvPicPr>
          <p:cNvPr descr="Image result for chocolate milk hong kong" id="76" name="Google Shape;76;p15"/>
          <p:cNvPicPr preferRelativeResize="0"/>
          <p:nvPr/>
        </p:nvPicPr>
        <p:blipFill>
          <a:blip r:embed="rId4">
            <a:alphaModFix/>
          </a:blip>
          <a:stretch>
            <a:fillRect/>
          </a:stretch>
        </p:blipFill>
        <p:spPr>
          <a:xfrm>
            <a:off x="4758025" y="1231475"/>
            <a:ext cx="3206400" cy="3206400"/>
          </a:xfrm>
          <a:prstGeom prst="rect">
            <a:avLst/>
          </a:prstGeom>
          <a:noFill/>
          <a:ln>
            <a:noFill/>
          </a:ln>
        </p:spPr>
      </p:pic>
      <p:sp>
        <p:nvSpPr>
          <p:cNvPr id="77" name="Google Shape;77;p15"/>
          <p:cNvSpPr/>
          <p:nvPr/>
        </p:nvSpPr>
        <p:spPr>
          <a:xfrm>
            <a:off x="3612600" y="2737350"/>
            <a:ext cx="1918800" cy="1569300"/>
          </a:xfrm>
          <a:prstGeom prst="roundRect">
            <a:avLst>
              <a:gd fmla="val 16667" name="adj"/>
            </a:avLst>
          </a:prstGeom>
          <a:solidFill>
            <a:srgbClr val="DFFBF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solidFill>
                  <a:schemeClr val="dk2"/>
                </a:solidFill>
                <a:latin typeface="Open Sans"/>
                <a:ea typeface="Open Sans"/>
                <a:cs typeface="Open Sans"/>
                <a:sym typeface="Open Sans"/>
              </a:rPr>
              <a:t>Choosing one means giving up another</a:t>
            </a:r>
            <a:endParaRPr sz="1800">
              <a:solidFill>
                <a:schemeClr val="dk2"/>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6"/>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would you choose? </a:t>
            </a:r>
            <a:endParaRPr/>
          </a:p>
        </p:txBody>
      </p:sp>
      <p:pic>
        <p:nvPicPr>
          <p:cNvPr descr="Image result for sleeping teenager" id="83" name="Google Shape;83;p16"/>
          <p:cNvPicPr preferRelativeResize="0"/>
          <p:nvPr/>
        </p:nvPicPr>
        <p:blipFill rotWithShape="1">
          <a:blip r:embed="rId3">
            <a:alphaModFix/>
          </a:blip>
          <a:srcRect b="0" l="23682" r="0" t="0"/>
          <a:stretch/>
        </p:blipFill>
        <p:spPr>
          <a:xfrm>
            <a:off x="717175" y="1471375"/>
            <a:ext cx="3372900" cy="2488800"/>
          </a:xfrm>
          <a:prstGeom prst="roundRect">
            <a:avLst>
              <a:gd fmla="val 16667" name="adj"/>
            </a:avLst>
          </a:prstGeom>
          <a:noFill/>
          <a:ln>
            <a:noFill/>
          </a:ln>
        </p:spPr>
      </p:pic>
      <p:pic>
        <p:nvPicPr>
          <p:cNvPr descr="Image result for teenager friends hong kong" id="84" name="Google Shape;84;p16"/>
          <p:cNvPicPr preferRelativeResize="0"/>
          <p:nvPr/>
        </p:nvPicPr>
        <p:blipFill>
          <a:blip r:embed="rId4">
            <a:alphaModFix/>
          </a:blip>
          <a:stretch>
            <a:fillRect/>
          </a:stretch>
        </p:blipFill>
        <p:spPr>
          <a:xfrm>
            <a:off x="5004550" y="1510099"/>
            <a:ext cx="3612900" cy="2411400"/>
          </a:xfrm>
          <a:prstGeom prst="roundRect">
            <a:avLst>
              <a:gd fmla="val 16667" name="adj"/>
            </a:avLst>
          </a:prstGeom>
          <a:noFill/>
          <a:ln>
            <a:noFill/>
          </a:ln>
        </p:spPr>
      </p:pic>
      <p:sp>
        <p:nvSpPr>
          <p:cNvPr id="85" name="Google Shape;85;p16"/>
          <p:cNvSpPr/>
          <p:nvPr/>
        </p:nvSpPr>
        <p:spPr>
          <a:xfrm>
            <a:off x="3612600" y="2737350"/>
            <a:ext cx="1918800" cy="1569300"/>
          </a:xfrm>
          <a:prstGeom prst="roundRect">
            <a:avLst>
              <a:gd fmla="val 16667" name="adj"/>
            </a:avLst>
          </a:prstGeom>
          <a:solidFill>
            <a:srgbClr val="DFFBF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GB" sz="1800">
                <a:solidFill>
                  <a:schemeClr val="dk2"/>
                </a:solidFill>
                <a:latin typeface="Open Sans"/>
                <a:ea typeface="Open Sans"/>
                <a:cs typeface="Open Sans"/>
                <a:sym typeface="Open Sans"/>
              </a:rPr>
              <a:t>Choosing one means giving up another</a:t>
            </a:r>
            <a:endParaRPr sz="1800">
              <a:solidFill>
                <a:schemeClr val="dk2"/>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 name="Shape 89"/>
        <p:cNvGrpSpPr/>
        <p:nvPr/>
      </p:nvGrpSpPr>
      <p:grpSpPr>
        <a:xfrm>
          <a:off x="0" y="0"/>
          <a:ext cx="0" cy="0"/>
          <a:chOff x="0" y="0"/>
          <a:chExt cx="0" cy="0"/>
        </a:xfrm>
      </p:grpSpPr>
      <p:sp>
        <p:nvSpPr>
          <p:cNvPr id="90" name="Google Shape;90;p17"/>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Opportunity costs</a:t>
            </a:r>
            <a:endParaRPr/>
          </a:p>
        </p:txBody>
      </p:sp>
      <p:sp>
        <p:nvSpPr>
          <p:cNvPr id="91" name="Google Shape;91;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2400"/>
              <a:t>...are a trade-off.</a:t>
            </a:r>
            <a:endParaRPr sz="2400"/>
          </a:p>
          <a:p>
            <a:pPr indent="0" lvl="0" marL="0" rtl="0" algn="l">
              <a:spcBef>
                <a:spcPts val="1200"/>
              </a:spcBef>
              <a:spcAft>
                <a:spcPts val="0"/>
              </a:spcAft>
              <a:buNone/>
            </a:pPr>
            <a:r>
              <a:rPr lang="en-GB" sz="2400"/>
              <a:t>When making a choice you will have to give up something else (the next best option).</a:t>
            </a:r>
            <a:endParaRPr sz="2400"/>
          </a:p>
          <a:p>
            <a:pPr indent="0" lvl="0" marL="0" rtl="0" algn="l">
              <a:spcBef>
                <a:spcPts val="1200"/>
              </a:spcBef>
              <a:spcAft>
                <a:spcPts val="0"/>
              </a:spcAft>
              <a:buNone/>
            </a:pPr>
            <a:r>
              <a:rPr lang="en-GB" sz="2400"/>
              <a:t>Opportunity cost is the benefits lost of the next best alternative (the option you did not choose).</a:t>
            </a:r>
            <a:endParaRPr sz="2400"/>
          </a:p>
          <a:p>
            <a:pPr indent="0" lvl="0" marL="0" rtl="0" algn="l">
              <a:spcBef>
                <a:spcPts val="1200"/>
              </a:spcBef>
              <a:spcAft>
                <a:spcPts val="1200"/>
              </a:spcAft>
              <a:buNone/>
            </a:pPr>
            <a:r>
              <a:t/>
            </a:r>
            <a:endParaRPr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Opportunity costs</a:t>
            </a:r>
            <a:endParaRPr/>
          </a:p>
        </p:txBody>
      </p:sp>
      <p:sp>
        <p:nvSpPr>
          <p:cNvPr id="97" name="Google Shape;97;p18"/>
          <p:cNvSpPr txBox="1"/>
          <p:nvPr>
            <p:ph idx="1" type="body"/>
          </p:nvPr>
        </p:nvSpPr>
        <p:spPr>
          <a:xfrm>
            <a:off x="311700" y="1152475"/>
            <a:ext cx="50223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sz="2400">
                <a:solidFill>
                  <a:srgbClr val="595959"/>
                </a:solidFill>
              </a:rPr>
              <a:t>In economics decisions need to be made!</a:t>
            </a:r>
            <a:endParaRPr sz="2400">
              <a:solidFill>
                <a:srgbClr val="595959"/>
              </a:solidFill>
            </a:endParaRPr>
          </a:p>
          <a:p>
            <a:pPr indent="0" lvl="0" marL="0" rtl="0" algn="l">
              <a:spcBef>
                <a:spcPts val="1200"/>
              </a:spcBef>
              <a:spcAft>
                <a:spcPts val="1200"/>
              </a:spcAft>
              <a:buNone/>
            </a:pPr>
            <a:r>
              <a:rPr lang="en-GB" sz="2400">
                <a:solidFill>
                  <a:srgbClr val="595959"/>
                </a:solidFill>
              </a:rPr>
              <a:t>When an economic choice is made, opportunity costs is the benefit lost from choosing the next best alternative.</a:t>
            </a:r>
            <a:endParaRPr sz="2400"/>
          </a:p>
        </p:txBody>
      </p:sp>
      <p:pic>
        <p:nvPicPr>
          <p:cNvPr descr="Visit Study.com for thousands more videos like this one. You'll get full access to our interactive quizzes and transcripts and can find out how to use our videos to earn real college credit. &#10;YouTube hosts only the first few lessons in each course. The rest are at Study.com. Take the next step in your educational future and graduate with less debt and in less time." id="98" name="Google Shape;98;p18" title="Opportunity Cost Definition and Real World Examples">
            <a:hlinkClick r:id="rId3"/>
          </p:cNvPr>
          <p:cNvPicPr preferRelativeResize="0"/>
          <p:nvPr/>
        </p:nvPicPr>
        <p:blipFill>
          <a:blip r:embed="rId4">
            <a:alphaModFix/>
          </a:blip>
          <a:stretch>
            <a:fillRect/>
          </a:stretch>
        </p:blipFill>
        <p:spPr>
          <a:xfrm>
            <a:off x="5658925" y="1152475"/>
            <a:ext cx="3294524" cy="24709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9"/>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could a piece of land be used for?</a:t>
            </a:r>
            <a:endParaRPr/>
          </a:p>
        </p:txBody>
      </p:sp>
      <p:pic>
        <p:nvPicPr>
          <p:cNvPr descr="Image result for big piece of land" id="104" name="Google Shape;104;p19"/>
          <p:cNvPicPr preferRelativeResize="0"/>
          <p:nvPr/>
        </p:nvPicPr>
        <p:blipFill>
          <a:blip r:embed="rId3">
            <a:alphaModFix/>
          </a:blip>
          <a:stretch>
            <a:fillRect/>
          </a:stretch>
        </p:blipFill>
        <p:spPr>
          <a:xfrm>
            <a:off x="2403563" y="1139425"/>
            <a:ext cx="4336800" cy="3256500"/>
          </a:xfrm>
          <a:prstGeom prst="roundRect">
            <a:avLst>
              <a:gd fmla="val 16667" name="adj"/>
            </a:avLst>
          </a:prstGeom>
          <a:noFill/>
          <a:ln>
            <a:noFill/>
          </a:ln>
        </p:spPr>
      </p:pic>
      <p:sp>
        <p:nvSpPr>
          <p:cNvPr id="105" name="Google Shape;105;p19"/>
          <p:cNvSpPr/>
          <p:nvPr/>
        </p:nvSpPr>
        <p:spPr>
          <a:xfrm>
            <a:off x="6896275" y="2780250"/>
            <a:ext cx="1697100" cy="1489800"/>
          </a:xfrm>
          <a:prstGeom prst="roundRect">
            <a:avLst>
              <a:gd fmla="val 16667" name="adj"/>
            </a:avLst>
          </a:prstGeom>
          <a:solidFill>
            <a:srgbClr val="DFFB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800">
                <a:solidFill>
                  <a:schemeClr val="dk2"/>
                </a:solidFill>
                <a:latin typeface="Open Sans"/>
                <a:ea typeface="Open Sans"/>
                <a:cs typeface="Open Sans"/>
                <a:sym typeface="Open Sans"/>
              </a:rPr>
              <a:t>What is the opportunity cost?</a:t>
            </a:r>
            <a:endParaRPr sz="1800">
              <a:solidFill>
                <a:schemeClr val="dk2"/>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is the opportunity cost?</a:t>
            </a:r>
            <a:endParaRPr/>
          </a:p>
        </p:txBody>
      </p:sp>
      <p:sp>
        <p:nvSpPr>
          <p:cNvPr id="111" name="Google Shape;111;p20"/>
          <p:cNvSpPr txBox="1"/>
          <p:nvPr>
            <p:ph idx="1" type="body"/>
          </p:nvPr>
        </p:nvSpPr>
        <p:spPr>
          <a:xfrm>
            <a:off x="311700" y="1152475"/>
            <a:ext cx="8520600" cy="626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sz="2400"/>
              <a:t>A consumer is deciding to buy a new bicycle</a:t>
            </a:r>
            <a:endParaRPr sz="2400"/>
          </a:p>
        </p:txBody>
      </p:sp>
      <p:sp>
        <p:nvSpPr>
          <p:cNvPr id="112" name="Google Shape;112;p20"/>
          <p:cNvSpPr txBox="1"/>
          <p:nvPr>
            <p:ph idx="1" type="body"/>
          </p:nvPr>
        </p:nvSpPr>
        <p:spPr>
          <a:xfrm>
            <a:off x="311700" y="1838275"/>
            <a:ext cx="8520600" cy="626100"/>
          </a:xfrm>
          <a:prstGeom prst="rect">
            <a:avLst/>
          </a:prstGeom>
        </p:spPr>
        <p:txBody>
          <a:bodyPr anchorCtr="0" anchor="t" bIns="91425" lIns="91425" spcFirstLastPara="1" rIns="91425" wrap="square" tIns="91425">
            <a:normAutofit fontScale="77500"/>
          </a:bodyPr>
          <a:lstStyle/>
          <a:p>
            <a:pPr indent="0" lvl="0" marL="0" rtl="0" algn="l">
              <a:spcBef>
                <a:spcPts val="0"/>
              </a:spcBef>
              <a:spcAft>
                <a:spcPts val="1200"/>
              </a:spcAft>
              <a:buNone/>
            </a:pPr>
            <a:r>
              <a:rPr lang="en-GB" sz="2400"/>
              <a:t>A family has decided to save $500 every month towards a holiday next year</a:t>
            </a:r>
            <a:endParaRPr sz="2400"/>
          </a:p>
        </p:txBody>
      </p:sp>
      <p:sp>
        <p:nvSpPr>
          <p:cNvPr id="113" name="Google Shape;113;p20"/>
          <p:cNvSpPr txBox="1"/>
          <p:nvPr>
            <p:ph idx="1" type="body"/>
          </p:nvPr>
        </p:nvSpPr>
        <p:spPr>
          <a:xfrm>
            <a:off x="311700" y="2940925"/>
            <a:ext cx="8520600" cy="6261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rPr lang="en-GB" sz="2400"/>
              <a:t>An employee has decided to quit her job</a:t>
            </a:r>
            <a:endParaRPr sz="2400"/>
          </a:p>
        </p:txBody>
      </p:sp>
      <p:sp>
        <p:nvSpPr>
          <p:cNvPr id="114" name="Google Shape;114;p20"/>
          <p:cNvSpPr txBox="1"/>
          <p:nvPr>
            <p:ph idx="1" type="body"/>
          </p:nvPr>
        </p:nvSpPr>
        <p:spPr>
          <a:xfrm>
            <a:off x="311700" y="3581925"/>
            <a:ext cx="8520600" cy="626100"/>
          </a:xfrm>
          <a:prstGeom prst="rect">
            <a:avLst/>
          </a:prstGeom>
        </p:spPr>
        <p:txBody>
          <a:bodyPr anchorCtr="0" anchor="t" bIns="91425" lIns="91425" spcFirstLastPara="1" rIns="91425" wrap="square" tIns="91425">
            <a:normAutofit fontScale="85000"/>
          </a:bodyPr>
          <a:lstStyle/>
          <a:p>
            <a:pPr indent="0" lvl="0" marL="0" rtl="0" algn="l">
              <a:spcBef>
                <a:spcPts val="0"/>
              </a:spcBef>
              <a:spcAft>
                <a:spcPts val="1200"/>
              </a:spcAft>
              <a:buNone/>
            </a:pPr>
            <a:r>
              <a:rPr lang="en-GB" sz="2400"/>
              <a:t>The government has decided to spend $10 billion on a new </a:t>
            </a:r>
            <a:r>
              <a:rPr lang="en-GB" sz="2400"/>
              <a:t>airport</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gtEl>
                                        <p:attrNameLst>
                                          <p:attrName>style.visibility</p:attrName>
                                        </p:attrNameLst>
                                      </p:cBhvr>
                                      <p:to>
                                        <p:strVal val="visible"/>
                                      </p:to>
                                    </p:set>
                                    <p:animEffect filter="fade" transition="in">
                                      <p:cBhvr>
                                        <p:cTn dur="1000"/>
                                        <p:tgtEl>
                                          <p:spTgt spid="11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2"/>
                                        </p:tgtEl>
                                        <p:attrNameLst>
                                          <p:attrName>style.visibility</p:attrName>
                                        </p:attrNameLst>
                                      </p:cBhvr>
                                      <p:to>
                                        <p:strVal val="visible"/>
                                      </p:to>
                                    </p:set>
                                    <p:animEffect filter="fade" transition="in">
                                      <p:cBhvr>
                                        <p:cTn dur="1000"/>
                                        <p:tgtEl>
                                          <p:spTgt spid="11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3"/>
                                        </p:tgtEl>
                                        <p:attrNameLst>
                                          <p:attrName>style.visibility</p:attrName>
                                        </p:attrNameLst>
                                      </p:cBhvr>
                                      <p:to>
                                        <p:strVal val="visible"/>
                                      </p:to>
                                    </p:set>
                                    <p:animEffect filter="fade" transition="in">
                                      <p:cBhvr>
                                        <p:cTn dur="1000"/>
                                        <p:tgtEl>
                                          <p:spTgt spid="11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4"/>
                                        </p:tgtEl>
                                        <p:attrNameLst>
                                          <p:attrName>style.visibility</p:attrName>
                                        </p:attrNameLst>
                                      </p:cBhvr>
                                      <p:to>
                                        <p:strVal val="visible"/>
                                      </p:to>
                                    </p:set>
                                    <p:animEffect filter="fade" transition="in">
                                      <p:cBhvr>
                                        <p:cTn dur="1000"/>
                                        <p:tgtEl>
                                          <p:spTgt spid="1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 name="Shape 118"/>
        <p:cNvGrpSpPr/>
        <p:nvPr/>
      </p:nvGrpSpPr>
      <p:grpSpPr>
        <a:xfrm>
          <a:off x="0" y="0"/>
          <a:ext cx="0" cy="0"/>
          <a:chOff x="0" y="0"/>
          <a:chExt cx="0" cy="0"/>
        </a:xfrm>
      </p:grpSpPr>
      <p:sp>
        <p:nvSpPr>
          <p:cNvPr id="119" name="Google Shape;119;p21"/>
          <p:cNvSpPr txBox="1"/>
          <p:nvPr>
            <p:ph idx="12" type="sldNum"/>
          </p:nvPr>
        </p:nvSpPr>
        <p:spPr>
          <a:xfrm>
            <a:off x="8472458" y="4724253"/>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22"/>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What would you do?</a:t>
            </a:r>
            <a:endParaRPr/>
          </a:p>
        </p:txBody>
      </p:sp>
      <p:sp>
        <p:nvSpPr>
          <p:cNvPr id="125" name="Google Shape;125;p22"/>
          <p:cNvSpPr txBox="1"/>
          <p:nvPr>
            <p:ph idx="1" type="body"/>
          </p:nvPr>
        </p:nvSpPr>
        <p:spPr>
          <a:xfrm>
            <a:off x="311700" y="1152475"/>
            <a:ext cx="5542500" cy="3416400"/>
          </a:xfrm>
          <a:prstGeom prst="rect">
            <a:avLst/>
          </a:prstGeom>
        </p:spPr>
        <p:txBody>
          <a:bodyPr anchorCtr="0" anchor="t" bIns="91425" lIns="91425" spcFirstLastPara="1" rIns="91425" wrap="square" tIns="91425">
            <a:normAutofit fontScale="85000" lnSpcReduction="20000"/>
          </a:bodyPr>
          <a:lstStyle/>
          <a:p>
            <a:pPr indent="0" lvl="0" marL="0" rtl="0" algn="l">
              <a:spcBef>
                <a:spcPts val="0"/>
              </a:spcBef>
              <a:spcAft>
                <a:spcPts val="0"/>
              </a:spcAft>
              <a:buNone/>
            </a:pPr>
            <a:r>
              <a:rPr lang="en-GB" sz="2400"/>
              <a:t>A hospital in a  town has one dialysis machine that can run for 30 hours per week. As the boss of the hospital, you must decide who gets the treatment.</a:t>
            </a:r>
            <a:endParaRPr sz="2400"/>
          </a:p>
          <a:p>
            <a:pPr indent="0" lvl="0" marL="0" rtl="0" algn="l">
              <a:spcBef>
                <a:spcPts val="1200"/>
              </a:spcBef>
              <a:spcAft>
                <a:spcPts val="0"/>
              </a:spcAft>
              <a:buNone/>
            </a:pPr>
            <a:r>
              <a:rPr lang="en-GB" sz="2400"/>
              <a:t>There are a number of patients who require treatment and their needs are given on the distributed sheet.</a:t>
            </a:r>
            <a:endParaRPr sz="2400"/>
          </a:p>
          <a:p>
            <a:pPr indent="0" lvl="0" marL="0" rtl="0" algn="l">
              <a:spcBef>
                <a:spcPts val="1200"/>
              </a:spcBef>
              <a:spcAft>
                <a:spcPts val="0"/>
              </a:spcAft>
              <a:buNone/>
            </a:pPr>
            <a:r>
              <a:rPr lang="en-GB" sz="2400"/>
              <a:t>Make your choice. </a:t>
            </a:r>
            <a:endParaRPr sz="2400"/>
          </a:p>
          <a:p>
            <a:pPr indent="0" lvl="0" marL="0" rtl="0" algn="l">
              <a:spcBef>
                <a:spcPts val="1200"/>
              </a:spcBef>
              <a:spcAft>
                <a:spcPts val="1200"/>
              </a:spcAft>
              <a:buNone/>
            </a:pPr>
            <a:r>
              <a:t/>
            </a:r>
            <a:endParaRPr sz="2400"/>
          </a:p>
        </p:txBody>
      </p:sp>
      <p:pic>
        <p:nvPicPr>
          <p:cNvPr id="126" name="Google Shape;126;p22"/>
          <p:cNvPicPr preferRelativeResize="0"/>
          <p:nvPr/>
        </p:nvPicPr>
        <p:blipFill rotWithShape="1">
          <a:blip r:embed="rId3">
            <a:alphaModFix/>
          </a:blip>
          <a:srcRect b="0" l="32066" r="24667" t="0"/>
          <a:stretch/>
        </p:blipFill>
        <p:spPr>
          <a:xfrm>
            <a:off x="6491625" y="607225"/>
            <a:ext cx="2116550" cy="366887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23"/>
          <p:cNvSpPr txBox="1"/>
          <p:nvPr>
            <p:ph type="title"/>
          </p:nvPr>
        </p:nvSpPr>
        <p:spPr>
          <a:xfrm>
            <a:off x="311700" y="566718"/>
            <a:ext cx="8520600" cy="5727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GB"/>
              <a:t>Task</a:t>
            </a:r>
            <a:endParaRPr/>
          </a:p>
        </p:txBody>
      </p:sp>
      <p:sp>
        <p:nvSpPr>
          <p:cNvPr id="132" name="Google Shape;132;p23"/>
          <p:cNvSpPr txBox="1"/>
          <p:nvPr>
            <p:ph idx="1" type="body"/>
          </p:nvPr>
        </p:nvSpPr>
        <p:spPr>
          <a:xfrm>
            <a:off x="311700" y="1152475"/>
            <a:ext cx="5646600" cy="3416400"/>
          </a:xfrm>
          <a:prstGeom prst="rect">
            <a:avLst/>
          </a:prstGeom>
        </p:spPr>
        <p:txBody>
          <a:bodyPr anchorCtr="0" anchor="t" bIns="91425" lIns="91425" spcFirstLastPara="1" rIns="91425" wrap="square" tIns="91425">
            <a:normAutofit fontScale="92500" lnSpcReduction="10000"/>
          </a:bodyPr>
          <a:lstStyle/>
          <a:p>
            <a:pPr indent="0" lvl="0" marL="0" rtl="0" algn="l">
              <a:spcBef>
                <a:spcPts val="0"/>
              </a:spcBef>
              <a:spcAft>
                <a:spcPts val="0"/>
              </a:spcAft>
              <a:buNone/>
            </a:pPr>
            <a:r>
              <a:rPr lang="en-GB" sz="2000"/>
              <a:t>A commercial bank in India operates 600 branches. The bank is expanding rapidly but is short of funds to meet all its spending plans. It has 7 billion rupees (about 1 billion HK$) to spend and the bank has drawn up a list of spending desires in order of  preference :</a:t>
            </a:r>
            <a:endParaRPr sz="2000"/>
          </a:p>
          <a:p>
            <a:pPr indent="-346075" lvl="0" marL="457200" rtl="0" algn="l">
              <a:spcBef>
                <a:spcPts val="1200"/>
              </a:spcBef>
              <a:spcAft>
                <a:spcPts val="0"/>
              </a:spcAft>
              <a:buSzPct val="100000"/>
              <a:buAutoNum type="arabicPeriod"/>
            </a:pPr>
            <a:r>
              <a:rPr lang="en-GB" sz="2000"/>
              <a:t>Open 50 new branches</a:t>
            </a:r>
            <a:endParaRPr sz="2000"/>
          </a:p>
          <a:p>
            <a:pPr indent="-346075" lvl="0" marL="457200" rtl="0" algn="l">
              <a:spcBef>
                <a:spcPts val="0"/>
              </a:spcBef>
              <a:spcAft>
                <a:spcPts val="0"/>
              </a:spcAft>
              <a:buSzPct val="100000"/>
              <a:buAutoNum type="arabicPeriod"/>
            </a:pPr>
            <a:r>
              <a:rPr lang="en-GB" sz="2000"/>
              <a:t>Renew all ATM machines</a:t>
            </a:r>
            <a:endParaRPr sz="2000"/>
          </a:p>
          <a:p>
            <a:pPr indent="-346075" lvl="0" marL="457200" rtl="0" algn="l">
              <a:spcBef>
                <a:spcPts val="0"/>
              </a:spcBef>
              <a:spcAft>
                <a:spcPts val="0"/>
              </a:spcAft>
              <a:buSzPct val="100000"/>
              <a:buAutoNum type="arabicPeriod"/>
            </a:pPr>
            <a:r>
              <a:rPr lang="en-GB" sz="2000"/>
              <a:t>Buy an insurance company </a:t>
            </a:r>
            <a:endParaRPr sz="2000"/>
          </a:p>
          <a:p>
            <a:pPr indent="-346075" lvl="0" marL="457200" rtl="0" algn="l">
              <a:spcBef>
                <a:spcPts val="0"/>
              </a:spcBef>
              <a:spcAft>
                <a:spcPts val="0"/>
              </a:spcAft>
              <a:buSzPct val="100000"/>
              <a:buAutoNum type="arabicPeriod"/>
            </a:pPr>
            <a:r>
              <a:rPr lang="en-GB" sz="2000"/>
              <a:t>Retrain all staff</a:t>
            </a:r>
            <a:endParaRPr sz="2000"/>
          </a:p>
        </p:txBody>
      </p:sp>
      <p:sp>
        <p:nvSpPr>
          <p:cNvPr id="133" name="Google Shape;133;p23"/>
          <p:cNvSpPr/>
          <p:nvPr/>
        </p:nvSpPr>
        <p:spPr>
          <a:xfrm>
            <a:off x="5604150" y="2915575"/>
            <a:ext cx="3328200" cy="1507800"/>
          </a:xfrm>
          <a:prstGeom prst="roundRect">
            <a:avLst>
              <a:gd fmla="val 16667" name="adj"/>
            </a:avLst>
          </a:prstGeom>
          <a:solidFill>
            <a:srgbClr val="DFFBF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sz="1800">
                <a:solidFill>
                  <a:schemeClr val="dk2"/>
                </a:solidFill>
                <a:latin typeface="Lato"/>
                <a:ea typeface="Lato"/>
                <a:cs typeface="Lato"/>
                <a:sym typeface="Lato"/>
              </a:rPr>
              <a:t>Using this case as an example explain in a paragraph what is meant by an opportunity cost.</a:t>
            </a:r>
            <a:endParaRPr sz="1800">
              <a:solidFill>
                <a:schemeClr val="dk2"/>
              </a:solidFill>
              <a:latin typeface="Lato"/>
              <a:ea typeface="Lato"/>
              <a:cs typeface="Lato"/>
              <a:sym typeface="Lato"/>
            </a:endParaRPr>
          </a:p>
        </p:txBody>
      </p:sp>
      <p:pic>
        <p:nvPicPr>
          <p:cNvPr id="134" name="Google Shape;134;p23"/>
          <p:cNvPicPr preferRelativeResize="0"/>
          <p:nvPr/>
        </p:nvPicPr>
        <p:blipFill>
          <a:blip r:embed="rId3">
            <a:alphaModFix/>
          </a:blip>
          <a:stretch>
            <a:fillRect/>
          </a:stretch>
        </p:blipFill>
        <p:spPr>
          <a:xfrm>
            <a:off x="5958277" y="566725"/>
            <a:ext cx="2974200" cy="1672800"/>
          </a:xfrm>
          <a:prstGeom prst="roundRect">
            <a:avLst>
              <a:gd fmla="val 16667" name="adj"/>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