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y="5143500" cx="9144000"/>
  <p:notesSz cx="6858000" cy="9144000"/>
  <p:embeddedFontLst>
    <p:embeddedFont>
      <p:font typeface="Roboto"/>
      <p:regular r:id="rId59"/>
      <p:bold r:id="rId60"/>
      <p:italic r:id="rId61"/>
      <p:boldItalic r:id="rId62"/>
    </p:embeddedFont>
    <p:embeddedFont>
      <p:font typeface="Quicksand"/>
      <p:regular r:id="rId63"/>
      <p:bold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B0A2BA-65A1-470B-BFE8-C6D1113E5210}">
  <a:tblStyle styleId="{8EB0A2BA-65A1-470B-BFE8-C6D1113E52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Roboto-boldItalic.fntdata"/><Relationship Id="rId61" Type="http://schemas.openxmlformats.org/officeDocument/2006/relationships/font" Target="fonts/Roboto-italic.fntdata"/><Relationship Id="rId20" Type="http://schemas.openxmlformats.org/officeDocument/2006/relationships/slide" Target="slides/slide14.xml"/><Relationship Id="rId64" Type="http://schemas.openxmlformats.org/officeDocument/2006/relationships/font" Target="fonts/Quicksand-bold.fntdata"/><Relationship Id="rId63" Type="http://schemas.openxmlformats.org/officeDocument/2006/relationships/font" Target="fonts/Quicksand-regular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Roboto-bold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Roboto-regular.fntdata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peedyfixings.com/nails/common-nails/panel-pins/" TargetMode="Externa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2de74f6df9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2de74f6df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09b9ec21b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09b9ec21b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a2e7a3879d_1_20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a2e7a3879d_1_2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2e7a3879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a2e7a3879d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a2e7a3879d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a2e7a3879d_1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a2e7a3879d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a2e7a3879d_1_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409b9ec21bb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409b9ec21bb_0_1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09b9ec21b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409b9ec21bb_0_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409b9ec21bb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409b9ec21bb_0_1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a2e7a3879d_1_1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a2e7a3879d_1_1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a2e7a3879d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a2e7a3879d_1_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409b9ec21b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409b9ec21bb_0_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a2e7a3879d_1_1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a2e7a3879d_1_1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409b9ec21bb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409b9ec21bb_0_1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a2e7a3879d_1_1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3a2e7a3879d_1_13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a2e7a3879d_1_1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g3a2e7a3879d_1_13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a2e7a3879d_1_1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3a2e7a3879d_1_13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a2e7a3879d_1_1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a2e7a3879d_1_1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a2e7a3879d_1_1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g3a2e7a3879d_1_13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409b9ec21b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409b9ec21bb_0_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409b9ec21bb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Since these are based on your slides, you can quickly verify their answers by referencing </a:t>
            </a: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Slide 26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for the planes and </a:t>
            </a: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Slides 20–21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for the marking-out methods.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These questions test visual identification and functional application.</a:t>
            </a:r>
            <a:endParaRPr i="1"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Roboto"/>
              <a:buChar char="●"/>
            </a:pP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Identification: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"Look at the image of the [Jack Plane/Spoke Shave/Smoothing Plane/Jointer Plane]. What is the specific purpose of this tool in a woodworking project?"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Roboto"/>
              <a:buChar char="●"/>
            </a:pP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Comparison: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"Why would you choose a Spoke Shave over a Smoothing Plane when working on a project?" (Answer: The Spoke Shave is for curved edges/rounds, while the Smoothing Plane is for flat surfaces).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Roboto"/>
              <a:buChar char="●"/>
            </a:pP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Process Knowledge: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"The slide mentions the base of the plane sits on 'high spots.' Explain why this design is critical for achieving a flat surface."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Roboto"/>
              <a:buChar char="●"/>
            </a:pP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Scenario: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"You have a very long board that needs to be perfectly straight and square on its edge. Which plane should you select, and why?"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409b9ec21bb_0_2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a2e7a3879d_1_1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3a2e7a3879d_1_14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a2e7a3879d_1_1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a2e7a3879d_1_1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a2e7a3879d_1_16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a2e7a3879d_1_1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a2e7a3879d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3a2e7a3879d_1_1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a2e7a3879d_1_1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These questions test visual identification and functional application.</a:t>
            </a:r>
            <a:endParaRPr i="1"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Roboto"/>
              <a:buChar char="●"/>
            </a:pP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Identification: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"Look at the image of the [Jack Plane/Spoke Shave/Smoothing Plane/Jointer Plane]. What is the specific purpose of this tool in a woodworking project?"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Roboto"/>
              <a:buChar char="●"/>
            </a:pP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Comparison: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"Why would you choose a Spoke Shave over a Smoothing Plane when working on a project?" (Answer: The Spoke Shave is for curved edges/rounds, while the Smoothing Plane is for flat surfaces).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Roboto"/>
              <a:buChar char="●"/>
            </a:pP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Process Knowledge: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"The slide mentions the base of the plane sits on 'high spots.' Explain why this design is critical for achieving a flat surface."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Roboto"/>
              <a:buChar char="●"/>
            </a:pPr>
            <a:r>
              <a:rPr b="1"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Scenario:</a:t>
            </a:r>
            <a:r>
              <a:rPr lang="en-GB" sz="10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"You have a very long board that needs to be perfectly straight and square on its edge. Which plane should you select, and why?"</a:t>
            </a:r>
            <a:endParaRPr sz="10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g3a2e7a3879d_1_13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a2e7a3879d_1_1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3a2e7a3879d_1_1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a2e7a3879d_1_19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a2e7a3879d_1_1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409bea5b3ce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g409bea5b3ce_0_3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a2e7a3879d_1_1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g3a2e7a3879d_1_15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a2e7a3879d_1_1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Round wire nails</a:t>
            </a:r>
            <a:r>
              <a:rPr lang="en-GB"/>
              <a:t>: </a:t>
            </a:r>
            <a:r>
              <a:rPr lang="en-GB" sz="120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most common type of nail used in woodworking and joinery applications where appearance is not important, but strength is key.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Panel Pin</a:t>
            </a:r>
            <a:r>
              <a:rPr lang="en-GB"/>
              <a:t>: </a:t>
            </a:r>
            <a:r>
              <a:rPr b="1" i="1" lang="en-GB" sz="1200" u="sng">
                <a:solidFill>
                  <a:srgbClr val="AE142E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Panel pins</a:t>
            </a:r>
            <a:r>
              <a:rPr lang="en-GB" sz="120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are slender, lightweight nails with a round head which are ideal for delicate woodworking projects for extra strength. These are ideal to attach backboards or skirting to wardrobes, cabinets and joinery projects.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Oval wire nail</a:t>
            </a:r>
            <a:endParaRPr b="1"/>
          </a:p>
        </p:txBody>
      </p:sp>
      <p:sp>
        <p:nvSpPr>
          <p:cNvPr id="660" name="Google Shape;660;g3a2e7a3879d_1_15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caaed69cb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g3caaed69cbe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a2e7a3879d_1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g3a2e7a3879d_1_14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a2e7a3879d_1_1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g3a2e7a3879d_1_14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fb2d79f0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g3fb2d79f07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h3dee721708883a3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h3dee721708883a37_2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h3dee721708883a37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h3dee721708883a37_2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a2e7a3879d_1_1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3a2e7a3879d_1_1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a2e7a3879d_1_1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g3a2e7a3879d_1_15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a2e7a3879d_1_1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3a2e7a3879d_1_1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a2e7a3879d_1_1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3a2e7a3879d_1_1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a2e7a3879d_1_1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a2e7a3879d_1_1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a2e7a3879d_1_1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a2e7a3879d_1_1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963524b290_9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963524b290_9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409b9ec21bb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409b9ec21bb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409bea5b3ce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409bea5b3ce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409bea5b3ce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409bea5b3ce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bea5b3ce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bea5b3c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38b9433fc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g38b9433fc9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a2e7a3879d_1_1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3a2e7a3879d_1_1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3a2e7a3879d_1_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g3a2e7a3879d_1_7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g3caaed69cbe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0" name="Google Shape;1450;g3caaed69cbe_1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" name="Google Shape;20;p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1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1" name="Google Shape;71;p11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12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indent="-406400" lvl="1" marL="914400"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indent="-381000" lvl="2" marL="1371600"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indent="-355600" lvl="3" marL="182880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indent="-355600" lvl="4" marL="22860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indent="-355600" lvl="5" marL="27432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1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">
            <a:alphaModFix amt="5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4.jpg"/><Relationship Id="rId13" Type="http://schemas.openxmlformats.org/officeDocument/2006/relationships/image" Target="../media/image153.png"/><Relationship Id="rId1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9" Type="http://schemas.openxmlformats.org/officeDocument/2006/relationships/image" Target="../media/image8.jpg"/><Relationship Id="rId15" Type="http://schemas.openxmlformats.org/officeDocument/2006/relationships/image" Target="../media/image18.jpg"/><Relationship Id="rId14" Type="http://schemas.openxmlformats.org/officeDocument/2006/relationships/image" Target="../media/image6.jpg"/><Relationship Id="rId17" Type="http://schemas.openxmlformats.org/officeDocument/2006/relationships/image" Target="../media/image5.jpg"/><Relationship Id="rId16" Type="http://schemas.openxmlformats.org/officeDocument/2006/relationships/image" Target="../media/image7.jpg"/><Relationship Id="rId5" Type="http://schemas.openxmlformats.org/officeDocument/2006/relationships/image" Target="../media/image3.jpg"/><Relationship Id="rId6" Type="http://schemas.openxmlformats.org/officeDocument/2006/relationships/image" Target="../media/image9.png"/><Relationship Id="rId18" Type="http://schemas.openxmlformats.org/officeDocument/2006/relationships/image" Target="../media/image13.jpg"/><Relationship Id="rId7" Type="http://schemas.openxmlformats.org/officeDocument/2006/relationships/image" Target="../media/image42.jpg"/><Relationship Id="rId8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5.png"/><Relationship Id="rId5" Type="http://schemas.openxmlformats.org/officeDocument/2006/relationships/image" Target="../media/image41.png"/><Relationship Id="rId6" Type="http://schemas.openxmlformats.org/officeDocument/2006/relationships/image" Target="../media/image26.png"/><Relationship Id="rId7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5" Type="http://schemas.openxmlformats.org/officeDocument/2006/relationships/image" Target="../media/image19.jpg"/><Relationship Id="rId6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7.png"/><Relationship Id="rId4" Type="http://schemas.openxmlformats.org/officeDocument/2006/relationships/image" Target="../media/image28.png"/><Relationship Id="rId5" Type="http://schemas.openxmlformats.org/officeDocument/2006/relationships/image" Target="../media/image1.png"/><Relationship Id="rId6" Type="http://schemas.openxmlformats.org/officeDocument/2006/relationships/image" Target="../media/image8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9.jpg"/><Relationship Id="rId5" Type="http://schemas.openxmlformats.org/officeDocument/2006/relationships/image" Target="../media/image23.png"/><Relationship Id="rId6" Type="http://schemas.openxmlformats.org/officeDocument/2006/relationships/image" Target="../media/image3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Relationship Id="rId4" Type="http://schemas.openxmlformats.org/officeDocument/2006/relationships/image" Target="../media/image38.png"/><Relationship Id="rId5" Type="http://schemas.openxmlformats.org/officeDocument/2006/relationships/image" Target="../media/image36.jpg"/><Relationship Id="rId6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5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43.png"/><Relationship Id="rId7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.png"/><Relationship Id="rId5" Type="http://schemas.openxmlformats.org/officeDocument/2006/relationships/image" Target="../media/image47.png"/><Relationship Id="rId6" Type="http://schemas.openxmlformats.org/officeDocument/2006/relationships/image" Target="../media/image45.png"/><Relationship Id="rId7" Type="http://schemas.openxmlformats.org/officeDocument/2006/relationships/image" Target="../media/image54.png"/><Relationship Id="rId8" Type="http://schemas.openxmlformats.org/officeDocument/2006/relationships/image" Target="../media/image5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5.png"/><Relationship Id="rId4" Type="http://schemas.openxmlformats.org/officeDocument/2006/relationships/image" Target="../media/image49.png"/><Relationship Id="rId9" Type="http://schemas.openxmlformats.org/officeDocument/2006/relationships/image" Target="../media/image1.png"/><Relationship Id="rId5" Type="http://schemas.openxmlformats.org/officeDocument/2006/relationships/image" Target="../media/image48.png"/><Relationship Id="rId6" Type="http://schemas.openxmlformats.org/officeDocument/2006/relationships/image" Target="../media/image50.png"/><Relationship Id="rId7" Type="http://schemas.openxmlformats.org/officeDocument/2006/relationships/image" Target="../media/image44.png"/><Relationship Id="rId8" Type="http://schemas.openxmlformats.org/officeDocument/2006/relationships/image" Target="../media/image5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5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1.png"/><Relationship Id="rId4" Type="http://schemas.openxmlformats.org/officeDocument/2006/relationships/image" Target="../media/image53.png"/><Relationship Id="rId9" Type="http://schemas.openxmlformats.org/officeDocument/2006/relationships/image" Target="../media/image62.png"/><Relationship Id="rId5" Type="http://schemas.openxmlformats.org/officeDocument/2006/relationships/image" Target="../media/image61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5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56.png"/><Relationship Id="rId5" Type="http://schemas.openxmlformats.org/officeDocument/2006/relationships/image" Target="../media/image6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66.png"/><Relationship Id="rId5" Type="http://schemas.openxmlformats.org/officeDocument/2006/relationships/image" Target="../media/image6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6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5.png"/><Relationship Id="rId4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63.png"/><Relationship Id="rId5" Type="http://schemas.openxmlformats.org/officeDocument/2006/relationships/image" Target="../media/image72.jpg"/><Relationship Id="rId6" Type="http://schemas.openxmlformats.org/officeDocument/2006/relationships/image" Target="../media/image69.jpg"/><Relationship Id="rId7" Type="http://schemas.openxmlformats.org/officeDocument/2006/relationships/image" Target="../media/image8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8.png"/><Relationship Id="rId4" Type="http://schemas.openxmlformats.org/officeDocument/2006/relationships/image" Target="../media/image71.png"/><Relationship Id="rId5" Type="http://schemas.openxmlformats.org/officeDocument/2006/relationships/image" Target="../media/image77.png"/><Relationship Id="rId6" Type="http://schemas.openxmlformats.org/officeDocument/2006/relationships/image" Target="../media/image75.png"/><Relationship Id="rId7" Type="http://schemas.openxmlformats.org/officeDocument/2006/relationships/image" Target="../media/image68.jpg"/><Relationship Id="rId8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0.png"/><Relationship Id="rId6" Type="http://schemas.openxmlformats.org/officeDocument/2006/relationships/image" Target="../media/image104.jpg"/><Relationship Id="rId7" Type="http://schemas.openxmlformats.org/officeDocument/2006/relationships/image" Target="../media/image103.jpg"/><Relationship Id="rId8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9.png"/><Relationship Id="rId4" Type="http://schemas.openxmlformats.org/officeDocument/2006/relationships/image" Target="../media/image88.png"/><Relationship Id="rId9" Type="http://schemas.openxmlformats.org/officeDocument/2006/relationships/image" Target="../media/image92.png"/><Relationship Id="rId5" Type="http://schemas.openxmlformats.org/officeDocument/2006/relationships/image" Target="../media/image81.png"/><Relationship Id="rId6" Type="http://schemas.openxmlformats.org/officeDocument/2006/relationships/image" Target="../media/image86.png"/><Relationship Id="rId7" Type="http://schemas.openxmlformats.org/officeDocument/2006/relationships/image" Target="../media/image82.png"/><Relationship Id="rId8" Type="http://schemas.openxmlformats.org/officeDocument/2006/relationships/image" Target="../media/image8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91.png"/><Relationship Id="rId9" Type="http://schemas.openxmlformats.org/officeDocument/2006/relationships/image" Target="../media/image94.jpg"/><Relationship Id="rId5" Type="http://schemas.openxmlformats.org/officeDocument/2006/relationships/image" Target="../media/image83.jpg"/><Relationship Id="rId6" Type="http://schemas.openxmlformats.org/officeDocument/2006/relationships/image" Target="../media/image89.jpg"/><Relationship Id="rId7" Type="http://schemas.openxmlformats.org/officeDocument/2006/relationships/image" Target="../media/image100.jpg"/><Relationship Id="rId8" Type="http://schemas.openxmlformats.org/officeDocument/2006/relationships/image" Target="../media/image90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6.png"/><Relationship Id="rId4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1.png"/><Relationship Id="rId4" Type="http://schemas.openxmlformats.org/officeDocument/2006/relationships/image" Target="../media/image93.png"/><Relationship Id="rId5" Type="http://schemas.openxmlformats.org/officeDocument/2006/relationships/image" Target="../media/image95.png"/><Relationship Id="rId6" Type="http://schemas.openxmlformats.org/officeDocument/2006/relationships/image" Target="../media/image97.png"/><Relationship Id="rId7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8.png"/><Relationship Id="rId4" Type="http://schemas.openxmlformats.org/officeDocument/2006/relationships/image" Target="../media/image107.png"/><Relationship Id="rId5" Type="http://schemas.openxmlformats.org/officeDocument/2006/relationships/image" Target="../media/image1.png"/><Relationship Id="rId6" Type="http://schemas.openxmlformats.org/officeDocument/2006/relationships/image" Target="../media/image9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108.png"/><Relationship Id="rId5" Type="http://schemas.openxmlformats.org/officeDocument/2006/relationships/image" Target="../media/image11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1.png"/><Relationship Id="rId4" Type="http://schemas.openxmlformats.org/officeDocument/2006/relationships/image" Target="../media/image105.png"/><Relationship Id="rId5" Type="http://schemas.openxmlformats.org/officeDocument/2006/relationships/image" Target="../media/image96.png"/><Relationship Id="rId6" Type="http://schemas.openxmlformats.org/officeDocument/2006/relationships/image" Target="../media/image120.png"/><Relationship Id="rId7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8.png"/><Relationship Id="rId4" Type="http://schemas.openxmlformats.org/officeDocument/2006/relationships/image" Target="../media/image102.png"/><Relationship Id="rId5" Type="http://schemas.openxmlformats.org/officeDocument/2006/relationships/image" Target="../media/image115.png"/><Relationship Id="rId6" Type="http://schemas.openxmlformats.org/officeDocument/2006/relationships/image" Target="../media/image109.png"/><Relationship Id="rId7" Type="http://schemas.openxmlformats.org/officeDocument/2006/relationships/image" Target="../media/image119.png"/><Relationship Id="rId8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112.png"/><Relationship Id="rId5" Type="http://schemas.openxmlformats.org/officeDocument/2006/relationships/image" Target="../media/image106.png"/><Relationship Id="rId6" Type="http://schemas.openxmlformats.org/officeDocument/2006/relationships/image" Target="../media/image11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Relationship Id="rId4" Type="http://schemas.openxmlformats.org/officeDocument/2006/relationships/image" Target="../media/image122.png"/><Relationship Id="rId5" Type="http://schemas.openxmlformats.org/officeDocument/2006/relationships/image" Target="../media/image126.png"/><Relationship Id="rId6" Type="http://schemas.openxmlformats.org/officeDocument/2006/relationships/image" Target="../media/image157.png"/><Relationship Id="rId7" Type="http://schemas.openxmlformats.org/officeDocument/2006/relationships/image" Target="../media/image170.png"/><Relationship Id="rId8" Type="http://schemas.openxmlformats.org/officeDocument/2006/relationships/image" Target="../media/image16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5.png"/><Relationship Id="rId4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6.png"/><Relationship Id="rId4" Type="http://schemas.openxmlformats.org/officeDocument/2006/relationships/image" Target="../media/image114.png"/><Relationship Id="rId5" Type="http://schemas.openxmlformats.org/officeDocument/2006/relationships/image" Target="../media/image118.png"/><Relationship Id="rId6" Type="http://schemas.openxmlformats.org/officeDocument/2006/relationships/image" Target="../media/image121.png"/><Relationship Id="rId7" Type="http://schemas.openxmlformats.org/officeDocument/2006/relationships/image" Target="../media/image127.png"/><Relationship Id="rId8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3.png"/><Relationship Id="rId4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8.png"/><Relationship Id="rId4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7.png"/><Relationship Id="rId4" Type="http://schemas.openxmlformats.org/officeDocument/2006/relationships/image" Target="../media/image134.png"/><Relationship Id="rId5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3.png"/><Relationship Id="rId4" Type="http://schemas.openxmlformats.org/officeDocument/2006/relationships/image" Target="../media/image128.png"/><Relationship Id="rId5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Relationship Id="rId4" Type="http://schemas.openxmlformats.org/officeDocument/2006/relationships/image" Target="../media/image117.png"/><Relationship Id="rId5" Type="http://schemas.openxmlformats.org/officeDocument/2006/relationships/image" Target="../media/image134.png"/><Relationship Id="rId6" Type="http://schemas.openxmlformats.org/officeDocument/2006/relationships/image" Target="../media/image145.png"/><Relationship Id="rId7" Type="http://schemas.openxmlformats.org/officeDocument/2006/relationships/image" Target="../media/image14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32.png"/><Relationship Id="rId4" Type="http://schemas.openxmlformats.org/officeDocument/2006/relationships/image" Target="../media/image131.gif"/><Relationship Id="rId9" Type="http://schemas.openxmlformats.org/officeDocument/2006/relationships/image" Target="../media/image149.png"/><Relationship Id="rId5" Type="http://schemas.openxmlformats.org/officeDocument/2006/relationships/image" Target="../media/image1.png"/><Relationship Id="rId6" Type="http://schemas.openxmlformats.org/officeDocument/2006/relationships/image" Target="../media/image133.png"/><Relationship Id="rId7" Type="http://schemas.openxmlformats.org/officeDocument/2006/relationships/image" Target="../media/image124.gif"/><Relationship Id="rId8" Type="http://schemas.openxmlformats.org/officeDocument/2006/relationships/image" Target="../media/image14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8.png"/><Relationship Id="rId4" Type="http://schemas.openxmlformats.org/officeDocument/2006/relationships/image" Target="../media/image130.png"/><Relationship Id="rId5" Type="http://schemas.openxmlformats.org/officeDocument/2006/relationships/image" Target="../media/image1.png"/><Relationship Id="rId6" Type="http://schemas.openxmlformats.org/officeDocument/2006/relationships/image" Target="../media/image142.png"/><Relationship Id="rId7" Type="http://schemas.openxmlformats.org/officeDocument/2006/relationships/image" Target="../media/image141.png"/><Relationship Id="rId8" Type="http://schemas.openxmlformats.org/officeDocument/2006/relationships/image" Target="../media/image14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Relationship Id="rId4" Type="http://schemas.openxmlformats.org/officeDocument/2006/relationships/image" Target="../media/image152.png"/><Relationship Id="rId5" Type="http://schemas.openxmlformats.org/officeDocument/2006/relationships/image" Target="../media/image137.png"/><Relationship Id="rId6" Type="http://schemas.openxmlformats.org/officeDocument/2006/relationships/image" Target="../media/image143.png"/><Relationship Id="rId7" Type="http://schemas.openxmlformats.org/officeDocument/2006/relationships/image" Target="../media/image146.png"/></Relationships>
</file>

<file path=ppt/slides/_rels/slide4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4.png"/><Relationship Id="rId10" Type="http://schemas.openxmlformats.org/officeDocument/2006/relationships/image" Target="../media/image155.png"/><Relationship Id="rId13" Type="http://schemas.openxmlformats.org/officeDocument/2006/relationships/image" Target="../media/image159.jpg"/><Relationship Id="rId12" Type="http://schemas.openxmlformats.org/officeDocument/2006/relationships/image" Target="../media/image15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36.jpg"/><Relationship Id="rId4" Type="http://schemas.openxmlformats.org/officeDocument/2006/relationships/image" Target="../media/image135.jpg"/><Relationship Id="rId9" Type="http://schemas.openxmlformats.org/officeDocument/2006/relationships/image" Target="../media/image161.jpg"/><Relationship Id="rId14" Type="http://schemas.openxmlformats.org/officeDocument/2006/relationships/image" Target="../media/image1.png"/><Relationship Id="rId5" Type="http://schemas.openxmlformats.org/officeDocument/2006/relationships/image" Target="../media/image139.jpg"/><Relationship Id="rId6" Type="http://schemas.openxmlformats.org/officeDocument/2006/relationships/image" Target="../media/image165.jpg"/><Relationship Id="rId7" Type="http://schemas.openxmlformats.org/officeDocument/2006/relationships/image" Target="../media/image144.jpg"/><Relationship Id="rId8" Type="http://schemas.openxmlformats.org/officeDocument/2006/relationships/image" Target="../media/image151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Relationship Id="rId4" Type="http://schemas.openxmlformats.org/officeDocument/2006/relationships/image" Target="../media/image13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63.png"/><Relationship Id="rId4" Type="http://schemas.openxmlformats.org/officeDocument/2006/relationships/image" Target="../media/image158.png"/><Relationship Id="rId5" Type="http://schemas.openxmlformats.org/officeDocument/2006/relationships/image" Target="../media/image160.png"/><Relationship Id="rId6" Type="http://schemas.openxmlformats.org/officeDocument/2006/relationships/image" Target="../media/image164.png"/><Relationship Id="rId7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67.png"/><Relationship Id="rId4" Type="http://schemas.openxmlformats.org/officeDocument/2006/relationships/image" Target="../media/image166.png"/><Relationship Id="rId5" Type="http://schemas.openxmlformats.org/officeDocument/2006/relationships/image" Target="../media/image162.png"/><Relationship Id="rId6" Type="http://schemas.openxmlformats.org/officeDocument/2006/relationships/image" Target="../media/image169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91" name="Google Shape;91;p1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92" name="Google Shape;92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99" name="Google Shape;99;p1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0" name="Google Shape;100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02" name="Google Shape;102;p15"/>
          <p:cNvSpPr txBox="1"/>
          <p:nvPr/>
        </p:nvSpPr>
        <p:spPr>
          <a:xfrm>
            <a:off x="506900" y="1010264"/>
            <a:ext cx="258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Materials &amp; Processes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3191515" y="996729"/>
            <a:ext cx="19530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Communication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5433016" y="996729"/>
            <a:ext cx="24072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Influences on Design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620725" y="610625"/>
            <a:ext cx="41652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Theory Knowledge for Paper 2: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4">
            <a:alphaModFix/>
          </a:blip>
          <a:srcRect b="48213" l="0" r="0" t="0"/>
          <a:stretch/>
        </p:blipFill>
        <p:spPr>
          <a:xfrm>
            <a:off x="478169" y="1470641"/>
            <a:ext cx="2283738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st Your Skills in Sheet Metal Fabrication: Expert Tips and Techniques -  Atlas Manufacturing" id="107" name="Google Shape;107;p15"/>
          <p:cNvPicPr preferRelativeResize="0"/>
          <p:nvPr/>
        </p:nvPicPr>
        <p:blipFill rotWithShape="1">
          <a:blip r:embed="rId5">
            <a:alphaModFix/>
          </a:blip>
          <a:srcRect b="27193" l="0" r="0" t="28934"/>
          <a:stretch/>
        </p:blipFill>
        <p:spPr>
          <a:xfrm>
            <a:off x="490034" y="2074669"/>
            <a:ext cx="2271873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7 Different Types of Plastic | Plastics For Change" id="108" name="Google Shape;108;p15"/>
          <p:cNvPicPr preferRelativeResize="0"/>
          <p:nvPr/>
        </p:nvPicPr>
        <p:blipFill rotWithShape="1">
          <a:blip r:embed="rId6">
            <a:alphaModFix/>
          </a:blip>
          <a:srcRect b="47090" l="0" r="0" t="0"/>
          <a:stretch/>
        </p:blipFill>
        <p:spPr>
          <a:xfrm>
            <a:off x="490034" y="2678692"/>
            <a:ext cx="2271872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Is Carbon Fiber? How Is It Made and Is It Indestructible?" id="109" name="Google Shape;109;p15"/>
          <p:cNvPicPr preferRelativeResize="0"/>
          <p:nvPr/>
        </p:nvPicPr>
        <p:blipFill rotWithShape="1">
          <a:blip r:embed="rId7">
            <a:alphaModFix/>
          </a:blip>
          <a:srcRect b="52062" l="0" r="0" t="7188"/>
          <a:stretch/>
        </p:blipFill>
        <p:spPr>
          <a:xfrm>
            <a:off x="484101" y="3282717"/>
            <a:ext cx="2283738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FXC Thermochromic Liquid Crystal Thermocolor Thermochromatic Plate 29° to  33°C (150x150mm) - Smart Material : Amazon.de: Business, Industry &amp; Science" id="110" name="Google Shape;110;p15"/>
          <p:cNvPicPr preferRelativeResize="0"/>
          <p:nvPr/>
        </p:nvPicPr>
        <p:blipFill rotWithShape="1">
          <a:blip r:embed="rId8">
            <a:alphaModFix/>
          </a:blip>
          <a:srcRect b="38513" l="0" r="0" t="31207"/>
          <a:stretch/>
        </p:blipFill>
        <p:spPr>
          <a:xfrm>
            <a:off x="478169" y="3886742"/>
            <a:ext cx="2283738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d Stock Paper in Guwahati - Dealers, Manufacturers &amp; Suppliers -Justdial" id="111" name="Google Shape;111;p15"/>
          <p:cNvPicPr preferRelativeResize="0"/>
          <p:nvPr/>
        </p:nvPicPr>
        <p:blipFill rotWithShape="1">
          <a:blip r:embed="rId9">
            <a:alphaModFix/>
          </a:blip>
          <a:srcRect b="36639" l="0" r="0" t="34296"/>
          <a:stretch/>
        </p:blipFill>
        <p:spPr>
          <a:xfrm>
            <a:off x="478169" y="4490767"/>
            <a:ext cx="2283737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. Shading and rendering isometric shapes" id="112" name="Google Shape;112;p15"/>
          <p:cNvPicPr preferRelativeResize="0"/>
          <p:nvPr/>
        </p:nvPicPr>
        <p:blipFill rotWithShape="1">
          <a:blip r:embed="rId10">
            <a:alphaModFix/>
          </a:blip>
          <a:srcRect b="31582" l="0" r="0" t="29766"/>
          <a:stretch/>
        </p:blipFill>
        <p:spPr>
          <a:xfrm>
            <a:off x="2949339" y="1470655"/>
            <a:ext cx="2293190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spective for Beginners: How to Use 1 and 2 Point Perspectives to Create  Great Artwork" id="113" name="Google Shape;113;p15"/>
          <p:cNvPicPr preferRelativeResize="0"/>
          <p:nvPr/>
        </p:nvPicPr>
        <p:blipFill rotWithShape="1">
          <a:blip r:embed="rId11">
            <a:alphaModFix/>
          </a:blip>
          <a:srcRect b="30174" l="0" r="0" t="33043"/>
          <a:stretch/>
        </p:blipFill>
        <p:spPr>
          <a:xfrm>
            <a:off x="2949339" y="2074675"/>
            <a:ext cx="2293192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usion Tutorials and Training Courses" id="114" name="Google Shape;114;p15"/>
          <p:cNvPicPr preferRelativeResize="0"/>
          <p:nvPr/>
        </p:nvPicPr>
        <p:blipFill rotWithShape="1">
          <a:blip r:embed="rId12">
            <a:alphaModFix/>
          </a:blip>
          <a:srcRect b="39386" l="0" r="0" t="9089"/>
          <a:stretch/>
        </p:blipFill>
        <p:spPr>
          <a:xfrm>
            <a:off x="2949339" y="2678700"/>
            <a:ext cx="2293189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ought I'd Post This Fancy Render From Fusion. This Prototype Took 3  Months Of Work In My Free Time. : r/Fusion360" id="115" name="Google Shape;115;p15"/>
          <p:cNvPicPr preferRelativeResize="0"/>
          <p:nvPr/>
        </p:nvPicPr>
        <p:blipFill rotWithShape="1">
          <a:blip r:embed="rId13">
            <a:alphaModFix/>
          </a:blip>
          <a:srcRect b="15917" l="0" r="0" t="45978"/>
          <a:stretch/>
        </p:blipFill>
        <p:spPr>
          <a:xfrm>
            <a:off x="2949339" y="3282723"/>
            <a:ext cx="2293190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w to Make an Orthographic Drawing in Fusion 360 - YouTube" id="116" name="Google Shape;116;p15"/>
          <p:cNvPicPr preferRelativeResize="0"/>
          <p:nvPr/>
        </p:nvPicPr>
        <p:blipFill rotWithShape="1">
          <a:blip r:embed="rId14">
            <a:alphaModFix/>
          </a:blip>
          <a:srcRect b="33280" l="12632" r="11953" t="27936"/>
          <a:stretch/>
        </p:blipFill>
        <p:spPr>
          <a:xfrm>
            <a:off x="2949339" y="3886749"/>
            <a:ext cx="2293192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Insulation Foam Sketch Model by Noah Chillingworth" id="117" name="Google Shape;117;p15"/>
          <p:cNvPicPr preferRelativeResize="0"/>
          <p:nvPr/>
        </p:nvPicPr>
        <p:blipFill rotWithShape="1">
          <a:blip r:embed="rId15">
            <a:alphaModFix/>
          </a:blip>
          <a:srcRect b="45882" l="0" r="0" t="24901"/>
          <a:stretch/>
        </p:blipFill>
        <p:spPr>
          <a:xfrm>
            <a:off x="2949339" y="4490775"/>
            <a:ext cx="2271873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T FILES Technology &amp; Design Aesthetics, Ergonomics, Anthropometrics Part  1" id="118" name="Google Shape;118;p15"/>
          <p:cNvPicPr preferRelativeResize="0"/>
          <p:nvPr/>
        </p:nvPicPr>
        <p:blipFill rotWithShape="1">
          <a:blip r:embed="rId16">
            <a:alphaModFix/>
          </a:blip>
          <a:srcRect b="18667" l="0" r="0" t="55901"/>
          <a:stretch/>
        </p:blipFill>
        <p:spPr>
          <a:xfrm>
            <a:off x="5429961" y="1470650"/>
            <a:ext cx="2283738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is Sustainability and Why is it so Important? - TWI" id="119" name="Google Shape;119;p15"/>
          <p:cNvPicPr preferRelativeResize="0"/>
          <p:nvPr/>
        </p:nvPicPr>
        <p:blipFill rotWithShape="1">
          <a:blip r:embed="rId17">
            <a:alphaModFix/>
          </a:blip>
          <a:srcRect b="12594" l="0" r="0" t="41323"/>
          <a:stretch/>
        </p:blipFill>
        <p:spPr>
          <a:xfrm>
            <a:off x="5429961" y="2074675"/>
            <a:ext cx="2271873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verything you ever wanted to know about factory planning" id="120" name="Google Shape;120;p15"/>
          <p:cNvPicPr preferRelativeResize="0"/>
          <p:nvPr/>
        </p:nvPicPr>
        <p:blipFill rotWithShape="1">
          <a:blip r:embed="rId18">
            <a:alphaModFix/>
          </a:blip>
          <a:srcRect b="27418" l="0" r="0" t="28665"/>
          <a:stretch/>
        </p:blipFill>
        <p:spPr>
          <a:xfrm>
            <a:off x="5429961" y="2678700"/>
            <a:ext cx="2271872" cy="57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490034" y="147065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Woods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490034" y="2074675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Metals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506912" y="267870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Plastics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484101" y="3282725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Composites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385850" y="3886749"/>
            <a:ext cx="24600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Smart Materials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506901" y="4490774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Paper &amp; Card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2780603" y="1445450"/>
            <a:ext cx="2636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Isometric Drawing</a:t>
            </a:r>
            <a:endParaRPr b="1" sz="17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2798544" y="2062075"/>
            <a:ext cx="25734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Perspective</a:t>
            </a:r>
            <a:endParaRPr b="1" sz="17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2959998" y="267870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CAD/CAM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2949296" y="3282725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CAD Rendering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2949296" y="3886749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Orthographic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2962760" y="4490774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Modelling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5435501" y="147065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Ergonomics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5408572" y="2074675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Environment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5413079" y="267870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Industrial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41" name="Google Shape;141;p1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2" name="Google Shape;142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44" name="Google Shape;144;p16"/>
          <p:cNvSpPr txBox="1"/>
          <p:nvPr/>
        </p:nvSpPr>
        <p:spPr>
          <a:xfrm>
            <a:off x="625800" y="1097275"/>
            <a:ext cx="19530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620725" y="610625"/>
            <a:ext cx="41652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Knowledge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2583900" y="1451175"/>
            <a:ext cx="4305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Categories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and types of materials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Preparation of materials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Setting, measuring, marking out, testing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Shaping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Joining and Assembly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Finishing</a:t>
            </a:r>
            <a:endParaRPr/>
          </a:p>
        </p:txBody>
      </p:sp>
      <p:pic>
        <p:nvPicPr>
          <p:cNvPr id="147" name="Google Shape;14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475" y="1489425"/>
            <a:ext cx="2006700" cy="140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3785" y="1995566"/>
            <a:ext cx="2494402" cy="199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4">
            <a:alphaModFix/>
          </a:blip>
          <a:srcRect b="0" l="19198" r="15259" t="0"/>
          <a:stretch/>
        </p:blipFill>
        <p:spPr>
          <a:xfrm>
            <a:off x="639275" y="1988776"/>
            <a:ext cx="3325871" cy="204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7"/>
          <p:cNvSpPr txBox="1"/>
          <p:nvPr>
            <p:ph type="title"/>
          </p:nvPr>
        </p:nvSpPr>
        <p:spPr>
          <a:xfrm>
            <a:off x="3746252" y="1523031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Deciduous trees</a:t>
            </a:r>
            <a:endParaRPr b="1" i="0" sz="16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6" name="Google Shape;156;p17"/>
          <p:cNvSpPr txBox="1"/>
          <p:nvPr>
            <p:ph type="title"/>
          </p:nvPr>
        </p:nvSpPr>
        <p:spPr>
          <a:xfrm>
            <a:off x="1364127" y="1523033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Coniferous trees</a:t>
            </a:r>
            <a:endParaRPr b="1" i="0" sz="16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7" name="Google Shape;157;p17"/>
          <p:cNvSpPr txBox="1"/>
          <p:nvPr>
            <p:ph type="title"/>
          </p:nvPr>
        </p:nvSpPr>
        <p:spPr>
          <a:xfrm>
            <a:off x="2" y="753637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2500">
                <a:latin typeface="Quicksand"/>
                <a:ea typeface="Quicksand"/>
                <a:cs typeface="Quicksand"/>
                <a:sym typeface="Quicksand"/>
              </a:rPr>
              <a:t>Softwood</a:t>
            </a:r>
            <a:endParaRPr b="1" i="0" sz="25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8" name="Google Shape;158;p17"/>
          <p:cNvSpPr txBox="1"/>
          <p:nvPr>
            <p:ph type="title"/>
          </p:nvPr>
        </p:nvSpPr>
        <p:spPr>
          <a:xfrm>
            <a:off x="3619077" y="753637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2500">
                <a:latin typeface="Quicksand"/>
                <a:ea typeface="Quicksand"/>
                <a:cs typeface="Quicksand"/>
                <a:sym typeface="Quicksand"/>
              </a:rPr>
              <a:t>Hardwood</a:t>
            </a:r>
            <a:endParaRPr b="1" i="0" sz="25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3775" y="4030448"/>
            <a:ext cx="1385226" cy="10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275" y="4030450"/>
            <a:ext cx="1041624" cy="1041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7"/>
          <p:cNvSpPr txBox="1"/>
          <p:nvPr/>
        </p:nvSpPr>
        <p:spPr>
          <a:xfrm>
            <a:off x="304800" y="382225"/>
            <a:ext cx="697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are the different categories of woods?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370795" y="1259875"/>
            <a:ext cx="697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puts types of woods in these categories? 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1680900" y="4027925"/>
            <a:ext cx="2717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Leaves stay on all year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Grows fast 20+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Found in cool temperate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5956250" y="4027925"/>
            <a:ext cx="2717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Leaves fall off in the winter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Grows slowly 100+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65" name="Google Shape;165;p1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66" name="Google Shape;166;p1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1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8"/>
          <p:cNvPicPr preferRelativeResize="0"/>
          <p:nvPr/>
        </p:nvPicPr>
        <p:blipFill rotWithShape="1">
          <a:blip r:embed="rId3">
            <a:alphaModFix/>
          </a:blip>
          <a:srcRect b="15075" l="0" r="0" t="14745"/>
          <a:stretch/>
        </p:blipFill>
        <p:spPr>
          <a:xfrm>
            <a:off x="3001606" y="3583832"/>
            <a:ext cx="2838910" cy="1494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1606" y="813325"/>
            <a:ext cx="2101416" cy="210141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5" name="Google Shape;175;p18"/>
          <p:cNvSpPr txBox="1"/>
          <p:nvPr/>
        </p:nvSpPr>
        <p:spPr>
          <a:xfrm>
            <a:off x="304800" y="382225"/>
            <a:ext cx="697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is the structure of woods?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6" name="Google Shape;17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175" y="784100"/>
            <a:ext cx="2552200" cy="20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204950" y="2944875"/>
            <a:ext cx="2756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Trees uses tubes (xylem ) to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transport water up the tree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- we call these fibres.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78" name="Google Shape;178;p18"/>
          <p:cNvPicPr preferRelativeResize="0"/>
          <p:nvPr/>
        </p:nvPicPr>
        <p:blipFill rotWithShape="1">
          <a:blip r:embed="rId6">
            <a:alphaModFix/>
          </a:blip>
          <a:srcRect b="3071" l="65738" r="1296" t="13928"/>
          <a:stretch/>
        </p:blipFill>
        <p:spPr>
          <a:xfrm>
            <a:off x="727030" y="3746687"/>
            <a:ext cx="1452244" cy="132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/>
          <p:nvPr/>
        </p:nvSpPr>
        <p:spPr>
          <a:xfrm>
            <a:off x="5881063" y="3204125"/>
            <a:ext cx="2756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From the side, dark lines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can be seen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We call this: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Wood is weak along the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5186438" y="813325"/>
            <a:ext cx="2756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You can can count the dark rings on a tree to determine its age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these are called Age Rings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The dark lines are denser and formed from slow growth during the winter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181" name="Google Shape;181;p18"/>
          <p:cNvCxnSpPr>
            <a:stCxn id="172" idx="0"/>
            <a:endCxn id="172" idx="2"/>
          </p:cNvCxnSpPr>
          <p:nvPr/>
        </p:nvCxnSpPr>
        <p:spPr>
          <a:xfrm>
            <a:off x="4421061" y="3583832"/>
            <a:ext cx="0" cy="1494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82" name="Google Shape;182;p18"/>
          <p:cNvSpPr txBox="1"/>
          <p:nvPr/>
        </p:nvSpPr>
        <p:spPr>
          <a:xfrm>
            <a:off x="3043013" y="3167075"/>
            <a:ext cx="2756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How will this break?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83" name="Google Shape;183;p1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84" name="Google Shape;184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 txBox="1"/>
          <p:nvPr/>
        </p:nvSpPr>
        <p:spPr>
          <a:xfrm>
            <a:off x="28955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14740" r="18593" t="0"/>
          <a:stretch/>
        </p:blipFill>
        <p:spPr>
          <a:xfrm>
            <a:off x="381000" y="1332813"/>
            <a:ext cx="2321985" cy="166476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9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1524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types of woods are these and  how can you tell them apart?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4" name="Google Shape;194;p19"/>
          <p:cNvSpPr txBox="1"/>
          <p:nvPr/>
        </p:nvSpPr>
        <p:spPr>
          <a:xfrm>
            <a:off x="736075" y="3222050"/>
            <a:ext cx="1966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Yellowish colour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Long thick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Low density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Construction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Cheap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380995" y="2997575"/>
            <a:ext cx="14253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7" name="Google Shape;197;p19"/>
          <p:cNvSpPr txBox="1"/>
          <p:nvPr/>
        </p:nvSpPr>
        <p:spPr>
          <a:xfrm>
            <a:off x="1091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Pine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Softwood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8" name="Google Shape;198;p19"/>
          <p:cNvSpPr txBox="1"/>
          <p:nvPr/>
        </p:nvSpPr>
        <p:spPr>
          <a:xfrm>
            <a:off x="32506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 red and brown colour, turns silver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Natural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preservatives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and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deters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insects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Clothing storage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Outdoor construction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28955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0" name="Google Shape;200;p19"/>
          <p:cNvSpPr txBox="1"/>
          <p:nvPr/>
        </p:nvSpPr>
        <p:spPr>
          <a:xfrm>
            <a:off x="36058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Cedar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Softwood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19"/>
          <p:cNvSpPr txBox="1"/>
          <p:nvPr/>
        </p:nvSpPr>
        <p:spPr>
          <a:xfrm>
            <a:off x="5333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5333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6044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Redwood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Softwood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04" name="Google Shape;204;p1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05" name="Google Shape;205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1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descr="3/4&quot; Aromatic Cedar Pre-Cut Lumber Pack, 4 Boards (Choose Your Size) -  Woodworkers Source" id="207" name="Google Shape;2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6600" y="1314025"/>
            <a:ext cx="2542715" cy="169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 rotWithShape="1">
          <a:blip r:embed="rId6">
            <a:alphaModFix/>
          </a:blip>
          <a:srcRect b="4003" l="0" r="0" t="25515"/>
          <a:stretch/>
        </p:blipFill>
        <p:spPr>
          <a:xfrm>
            <a:off x="5356150" y="1335875"/>
            <a:ext cx="2414321" cy="166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 txBox="1"/>
          <p:nvPr/>
        </p:nvSpPr>
        <p:spPr>
          <a:xfrm>
            <a:off x="5689075" y="3222050"/>
            <a:ext cx="2573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Rich reddish brown colour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Subtle light age rings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Lightweight but durable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Resists water and decay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Outdoor furniture &amp; decking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Fine Woodworking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 txBox="1"/>
          <p:nvPr/>
        </p:nvSpPr>
        <p:spPr>
          <a:xfrm>
            <a:off x="380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5" name="Google Shape;215;p20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6" name="Google Shape;216;p20"/>
          <p:cNvSpPr txBox="1"/>
          <p:nvPr/>
        </p:nvSpPr>
        <p:spPr>
          <a:xfrm>
            <a:off x="1524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types of woods are these and  how can you tell them apart?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7" name="Google Shape;217;p20"/>
          <p:cNvSpPr txBox="1"/>
          <p:nvPr/>
        </p:nvSpPr>
        <p:spPr>
          <a:xfrm>
            <a:off x="7360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yellow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Long thick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Excellent strength to weight ratio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Construction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Pulp for paper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8" name="Google Shape;218;p20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9" name="Google Shape;219;p20"/>
          <p:cNvSpPr txBox="1"/>
          <p:nvPr/>
        </p:nvSpPr>
        <p:spPr>
          <a:xfrm>
            <a:off x="1091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Spruce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Softwood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20" name="Google Shape;220;p2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21" name="Google Shape;221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2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descr="Sitka Spruce - West Wind Hardwood" id="223" name="Google Shape;2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1314025"/>
            <a:ext cx="2322000" cy="1767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1"/>
          <p:cNvPicPr preferRelativeResize="0"/>
          <p:nvPr/>
        </p:nvPicPr>
        <p:blipFill rotWithShape="1">
          <a:blip r:embed="rId3">
            <a:alphaModFix/>
          </a:blip>
          <a:srcRect b="25004" l="0" r="0" t="0"/>
          <a:stretch/>
        </p:blipFill>
        <p:spPr>
          <a:xfrm>
            <a:off x="2895600" y="1332825"/>
            <a:ext cx="2322000" cy="166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1"/>
          <p:cNvPicPr preferRelativeResize="0"/>
          <p:nvPr/>
        </p:nvPicPr>
        <p:blipFill rotWithShape="1">
          <a:blip r:embed="rId4">
            <a:alphaModFix/>
          </a:blip>
          <a:srcRect b="24998" l="0" r="0" t="0"/>
          <a:stretch/>
        </p:blipFill>
        <p:spPr>
          <a:xfrm>
            <a:off x="5410200" y="1332825"/>
            <a:ext cx="2321975" cy="166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1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1" name="Google Shape;231;p21"/>
          <p:cNvSpPr txBox="1"/>
          <p:nvPr/>
        </p:nvSpPr>
        <p:spPr>
          <a:xfrm>
            <a:off x="1524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types of woods are these and  how can you tell them apart?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2" name="Google Shape;232;p21"/>
          <p:cNvSpPr txBox="1"/>
          <p:nvPr/>
        </p:nvSpPr>
        <p:spPr>
          <a:xfrm>
            <a:off x="7360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 red/brown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Darken by age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Stable - doesn’t warp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Highly workable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Fine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Musical instruments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380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5" name="Google Shape;235;p21"/>
          <p:cNvSpPr txBox="1"/>
          <p:nvPr/>
        </p:nvSpPr>
        <p:spPr>
          <a:xfrm>
            <a:off x="1091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Mahogany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6" name="Google Shape;236;p21"/>
          <p:cNvSpPr txBox="1"/>
          <p:nvPr/>
        </p:nvSpPr>
        <p:spPr>
          <a:xfrm>
            <a:off x="32506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Swirly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Medium darkness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 density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Durable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 quality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Tall ships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7" name="Google Shape;237;p21"/>
          <p:cNvSpPr txBox="1"/>
          <p:nvPr/>
        </p:nvSpPr>
        <p:spPr>
          <a:xfrm>
            <a:off x="28955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8" name="Google Shape;238;p21"/>
          <p:cNvSpPr txBox="1"/>
          <p:nvPr/>
        </p:nvSpPr>
        <p:spPr>
          <a:xfrm>
            <a:off x="28955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9" name="Google Shape;239;p21"/>
          <p:cNvSpPr txBox="1"/>
          <p:nvPr/>
        </p:nvSpPr>
        <p:spPr>
          <a:xfrm>
            <a:off x="36058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Oak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0" name="Google Shape;240;p21"/>
          <p:cNvSpPr txBox="1"/>
          <p:nvPr/>
        </p:nvSpPr>
        <p:spPr>
          <a:xfrm>
            <a:off x="5689075" y="3222050"/>
            <a:ext cx="2322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 colour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Small dashes/freckles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Antiseptic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properties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Doesn’t splinter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Children’s toys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Kitchenware and handles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1" name="Google Shape;241;p21"/>
          <p:cNvSpPr txBox="1"/>
          <p:nvPr/>
        </p:nvSpPr>
        <p:spPr>
          <a:xfrm>
            <a:off x="5333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2" name="Google Shape;242;p21"/>
          <p:cNvSpPr txBox="1"/>
          <p:nvPr/>
        </p:nvSpPr>
        <p:spPr>
          <a:xfrm>
            <a:off x="5333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3" name="Google Shape;243;p21"/>
          <p:cNvSpPr txBox="1"/>
          <p:nvPr/>
        </p:nvSpPr>
        <p:spPr>
          <a:xfrm>
            <a:off x="6044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Beech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44" name="Google Shape;244;p2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45" name="Google Shape;245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2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descr="Mahogany Wood" id="247" name="Google Shape;247;p21"/>
          <p:cNvPicPr preferRelativeResize="0"/>
          <p:nvPr/>
        </p:nvPicPr>
        <p:blipFill rotWithShape="1">
          <a:blip r:embed="rId6">
            <a:alphaModFix/>
          </a:blip>
          <a:srcRect b="3173" l="0" r="0" t="16299"/>
          <a:stretch/>
        </p:blipFill>
        <p:spPr>
          <a:xfrm>
            <a:off x="457200" y="1332825"/>
            <a:ext cx="2322000" cy="166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3" name="Google Shape;253;p22"/>
          <p:cNvSpPr txBox="1"/>
          <p:nvPr/>
        </p:nvSpPr>
        <p:spPr>
          <a:xfrm>
            <a:off x="1524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types of woods are these and how can you tell them apart?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4" name="Google Shape;254;p22"/>
          <p:cNvSpPr txBox="1"/>
          <p:nvPr/>
        </p:nvSpPr>
        <p:spPr>
          <a:xfrm>
            <a:off x="736075" y="3222050"/>
            <a:ext cx="2124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Uniform pale white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Straight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Lightweight,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non-durable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Wood carving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Stationary, matchsticks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5" name="Google Shape;255;p22"/>
          <p:cNvSpPr txBox="1"/>
          <p:nvPr/>
        </p:nvSpPr>
        <p:spPr>
          <a:xfrm>
            <a:off x="380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6" name="Google Shape;256;p22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7" name="Google Shape;257;p22"/>
          <p:cNvSpPr txBox="1"/>
          <p:nvPr/>
        </p:nvSpPr>
        <p:spPr>
          <a:xfrm>
            <a:off x="1091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Jelutong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8" name="Google Shape;258;p22"/>
          <p:cNvSpPr txBox="1"/>
          <p:nvPr/>
        </p:nvSpPr>
        <p:spPr>
          <a:xfrm>
            <a:off x="32506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Rich colour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Ribbon stripe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Low warping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Easy to work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Budget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Doors and windows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59" name="Google Shape;259;p22"/>
          <p:cNvSpPr txBox="1"/>
          <p:nvPr/>
        </p:nvSpPr>
        <p:spPr>
          <a:xfrm>
            <a:off x="28955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0" name="Google Shape;260;p22"/>
          <p:cNvSpPr txBox="1"/>
          <p:nvPr/>
        </p:nvSpPr>
        <p:spPr>
          <a:xfrm>
            <a:off x="28955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1" name="Google Shape;261;p22"/>
          <p:cNvSpPr txBox="1"/>
          <p:nvPr/>
        </p:nvSpPr>
        <p:spPr>
          <a:xfrm>
            <a:off x="36058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Meranti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62" name="Google Shape;262;p2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63" name="Google Shape;263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2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65" name="Google Shape;265;p22"/>
          <p:cNvSpPr txBox="1"/>
          <p:nvPr/>
        </p:nvSpPr>
        <p:spPr>
          <a:xfrm>
            <a:off x="57652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Swirly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Medium darkness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 density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Durable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 quality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Tall ships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6" name="Google Shape;266;p22"/>
          <p:cNvSpPr txBox="1"/>
          <p:nvPr/>
        </p:nvSpPr>
        <p:spPr>
          <a:xfrm>
            <a:off x="54101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7" name="Google Shape;267;p22"/>
          <p:cNvSpPr txBox="1"/>
          <p:nvPr/>
        </p:nvSpPr>
        <p:spPr>
          <a:xfrm>
            <a:off x="54101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8" name="Google Shape;268;p22"/>
          <p:cNvSpPr txBox="1"/>
          <p:nvPr/>
        </p:nvSpPr>
        <p:spPr>
          <a:xfrm>
            <a:off x="61204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Balsa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Balsa Sheet 10mm 1000x100 - The Deckle Edge" id="269" name="Google Shape;269;p22"/>
          <p:cNvPicPr preferRelativeResize="0"/>
          <p:nvPr/>
        </p:nvPicPr>
        <p:blipFill rotWithShape="1">
          <a:blip r:embed="rId4">
            <a:alphaModFix/>
          </a:blip>
          <a:srcRect b="13843" l="0" r="0" t="12443"/>
          <a:stretch/>
        </p:blipFill>
        <p:spPr>
          <a:xfrm>
            <a:off x="5499950" y="1352440"/>
            <a:ext cx="2296970" cy="169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325" y="1404276"/>
            <a:ext cx="2124400" cy="15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59500" y="1385988"/>
            <a:ext cx="2458088" cy="1629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7" name="Google Shape;277;p23"/>
          <p:cNvSpPr txBox="1"/>
          <p:nvPr/>
        </p:nvSpPr>
        <p:spPr>
          <a:xfrm>
            <a:off x="304800" y="382225"/>
            <a:ext cx="697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is 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manufactured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 board?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78" name="Google Shape;278;p2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79" name="Google Shape;279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descr="ManufacturedBoards2.png" id="281" name="Google Shape;28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25" y="1846050"/>
            <a:ext cx="4174275" cy="303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3"/>
          <p:cNvSpPr txBox="1"/>
          <p:nvPr/>
        </p:nvSpPr>
        <p:spPr>
          <a:xfrm>
            <a:off x="304800" y="752700"/>
            <a:ext cx="54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A0A0A"/>
                </a:solidFill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Manufactured board is </a:t>
            </a:r>
            <a:r>
              <a:rPr lang="en-GB" sz="1600">
                <a:solidFill>
                  <a:srgbClr val="001D35"/>
                </a:solidFill>
                <a:latin typeface="Quicksand"/>
                <a:ea typeface="Quicksand"/>
                <a:cs typeface="Quicksand"/>
                <a:sym typeface="Quicksand"/>
              </a:rPr>
              <a:t>a composite material made from wood particles, fibers, and veneers that are bound together with adhesives to create a wood-like panel.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3" name="Google Shape;283;p23"/>
          <p:cNvSpPr txBox="1"/>
          <p:nvPr/>
        </p:nvSpPr>
        <p:spPr>
          <a:xfrm>
            <a:off x="4864750" y="1846050"/>
            <a:ext cx="4174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A0A0A"/>
                </a:solidFill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Advantages </a:t>
            </a:r>
            <a:endParaRPr b="1" sz="1600">
              <a:solidFill>
                <a:srgbClr val="0A0A0A"/>
              </a:solidFill>
              <a:highlight>
                <a:srgbClr val="FFFFF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A0A0A"/>
                </a:solidFill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Improved </a:t>
            </a:r>
            <a:r>
              <a:rPr lang="en-GB" sz="1600">
                <a:solidFill>
                  <a:srgbClr val="0A0A0A"/>
                </a:solidFill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properties, such as directional strength, dimensions, cost, uniformity and stability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4" name="Google Shape;284;p23"/>
          <p:cNvSpPr txBox="1"/>
          <p:nvPr/>
        </p:nvSpPr>
        <p:spPr>
          <a:xfrm>
            <a:off x="4864750" y="3328225"/>
            <a:ext cx="4174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A0A0A"/>
                </a:solidFill>
                <a:latin typeface="Quicksand"/>
                <a:ea typeface="Quicksand"/>
                <a:cs typeface="Quicksand"/>
                <a:sym typeface="Quicksand"/>
              </a:rPr>
              <a:t>Disa</a:t>
            </a:r>
            <a:r>
              <a:rPr b="1" lang="en-GB" sz="1600">
                <a:solidFill>
                  <a:srgbClr val="0A0A0A"/>
                </a:solidFill>
                <a:latin typeface="Quicksand"/>
                <a:ea typeface="Quicksand"/>
                <a:cs typeface="Quicksand"/>
                <a:sym typeface="Quicksand"/>
              </a:rPr>
              <a:t>dvantages </a:t>
            </a:r>
            <a:endParaRPr b="1" sz="1600">
              <a:solidFill>
                <a:srgbClr val="0A0A0A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A0A0A"/>
                </a:solidFill>
                <a:latin typeface="Quicksand"/>
                <a:ea typeface="Quicksand"/>
                <a:cs typeface="Quicksand"/>
                <a:sym typeface="Quicksand"/>
              </a:rPr>
              <a:t>Some are easily damaged or soak up water. Some weigh more or cost more.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4"/>
          <p:cNvPicPr preferRelativeResize="0"/>
          <p:nvPr/>
        </p:nvPicPr>
        <p:blipFill rotWithShape="1">
          <a:blip r:embed="rId3">
            <a:alphaModFix/>
          </a:blip>
          <a:srcRect b="8615" l="0" r="15204" t="6589"/>
          <a:stretch/>
        </p:blipFill>
        <p:spPr>
          <a:xfrm>
            <a:off x="209458" y="1381713"/>
            <a:ext cx="1741488" cy="166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4"/>
          <p:cNvPicPr preferRelativeResize="0"/>
          <p:nvPr/>
        </p:nvPicPr>
        <p:blipFill rotWithShape="1">
          <a:blip r:embed="rId4">
            <a:alphaModFix/>
          </a:blip>
          <a:srcRect b="0" l="23793" r="23788" t="0"/>
          <a:stretch/>
        </p:blipFill>
        <p:spPr>
          <a:xfrm>
            <a:off x="2531442" y="1381713"/>
            <a:ext cx="2321984" cy="166476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4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lywood Board around 19mm 4' x 8'&lt;made in China&gt; *Blockboard" id="292" name="Google Shape;29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3925" y="1381722"/>
            <a:ext cx="2219661" cy="166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4"/>
          <p:cNvSpPr txBox="1"/>
          <p:nvPr/>
        </p:nvSpPr>
        <p:spPr>
          <a:xfrm>
            <a:off x="507475" y="3374450"/>
            <a:ext cx="1966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Wood particles and glue compressed together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Can’t get wet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Very Dense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Will flake apart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4" name="Google Shape;294;p24"/>
          <p:cNvSpPr txBox="1"/>
          <p:nvPr/>
        </p:nvSpPr>
        <p:spPr>
          <a:xfrm>
            <a:off x="152395" y="31499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Also…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5" name="Google Shape;295;p24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Manufactured board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6" name="Google Shape;296;p24"/>
          <p:cNvSpPr txBox="1"/>
          <p:nvPr/>
        </p:nvSpPr>
        <p:spPr>
          <a:xfrm>
            <a:off x="1091275" y="708100"/>
            <a:ext cx="161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MDF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7" name="Google Shape;297;p24"/>
          <p:cNvSpPr txBox="1"/>
          <p:nvPr/>
        </p:nvSpPr>
        <p:spPr>
          <a:xfrm>
            <a:off x="2895588" y="727175"/>
            <a:ext cx="2322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Manufactured board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8" name="Google Shape;298;p24"/>
          <p:cNvSpPr txBox="1"/>
          <p:nvPr/>
        </p:nvSpPr>
        <p:spPr>
          <a:xfrm>
            <a:off x="36058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Plywood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9" name="Google Shape;299;p24"/>
          <p:cNvSpPr txBox="1"/>
          <p:nvPr/>
        </p:nvSpPr>
        <p:spPr>
          <a:xfrm>
            <a:off x="5333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Manufactured board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0" name="Google Shape;300;p24"/>
          <p:cNvSpPr txBox="1"/>
          <p:nvPr/>
        </p:nvSpPr>
        <p:spPr>
          <a:xfrm>
            <a:off x="6044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Blockboard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1" name="Google Shape;301;p24"/>
          <p:cNvSpPr txBox="1"/>
          <p:nvPr/>
        </p:nvSpPr>
        <p:spPr>
          <a:xfrm>
            <a:off x="2793475" y="3374450"/>
            <a:ext cx="2219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Layers of ply with the grain glued together at 90 degrees each time to remove its weakness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DIfferent quality materials can be used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2" name="Google Shape;302;p24"/>
          <p:cNvSpPr txBox="1"/>
          <p:nvPr/>
        </p:nvSpPr>
        <p:spPr>
          <a:xfrm>
            <a:off x="2438395" y="3149975"/>
            <a:ext cx="1425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Also…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3" name="Google Shape;303;p24"/>
          <p:cNvSpPr txBox="1"/>
          <p:nvPr/>
        </p:nvSpPr>
        <p:spPr>
          <a:xfrm>
            <a:off x="5841475" y="33744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Strips of softwood in the core with a layer of ply on the top and bottom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USeful when you need thicker material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4" name="Google Shape;304;p24"/>
          <p:cNvSpPr txBox="1"/>
          <p:nvPr/>
        </p:nvSpPr>
        <p:spPr>
          <a:xfrm>
            <a:off x="5486395" y="3149975"/>
            <a:ext cx="1425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Also…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05" name="Google Shape;305;p2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06" name="Google Shape;306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5"/>
          <p:cNvSpPr txBox="1"/>
          <p:nvPr/>
        </p:nvSpPr>
        <p:spPr>
          <a:xfrm>
            <a:off x="152395" y="3149975"/>
            <a:ext cx="14253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Also…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   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3" name="Google Shape;313;p25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4" name="Google Shape;314;p25"/>
          <p:cNvSpPr txBox="1"/>
          <p:nvPr/>
        </p:nvSpPr>
        <p:spPr>
          <a:xfrm>
            <a:off x="507475" y="3374450"/>
            <a:ext cx="2376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Large w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ood particles and glue compressed together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Cheapest wood you can buy.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Normally covered with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laminate.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5" name="Google Shape;315;p25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Manufactured board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6" name="Google Shape;316;p25"/>
          <p:cNvSpPr txBox="1"/>
          <p:nvPr/>
        </p:nvSpPr>
        <p:spPr>
          <a:xfrm>
            <a:off x="1091275" y="708100"/>
            <a:ext cx="161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Chipboard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17" name="Google Shape;317;p2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18" name="Google Shape;318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2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320" name="Google Shape;320;p25"/>
          <p:cNvPicPr preferRelativeResize="0"/>
          <p:nvPr/>
        </p:nvPicPr>
        <p:blipFill rotWithShape="1">
          <a:blip r:embed="rId4">
            <a:alphaModFix/>
          </a:blip>
          <a:srcRect b="11707" l="0" r="0" t="11577"/>
          <a:stretch/>
        </p:blipFill>
        <p:spPr>
          <a:xfrm>
            <a:off x="387313" y="1404275"/>
            <a:ext cx="2207125" cy="169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6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6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7" name="Google Shape;327;p26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Preparation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of Woods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28" name="Google Shape;328;p2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29" name="Google Shape;329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0" name="Google Shape;330;p2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7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Environmental Impacts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6" name="Google Shape;336;p27"/>
          <p:cNvSpPr txBox="1"/>
          <p:nvPr/>
        </p:nvSpPr>
        <p:spPr>
          <a:xfrm>
            <a:off x="73725" y="654350"/>
            <a:ext cx="2921100" cy="4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Softwoods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Fast Growth Rates: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Softwood trees grow much faster than hardwoods, allowing forests to be replenished and harvested on a shorter, more sustainable rotation.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Carbon Sequestration: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Growing trees absorb carbon dioxide, locking it into the wood fiber throughout the product’s lifecycle.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Lower Energy Processing: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Sawmills processing softwoods often burn leftover green wood residues (bark and sawdust) onsite to power kiln-drying and machinery, lowering fossil fuel reliance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7" name="Google Shape;337;p27"/>
          <p:cNvSpPr txBox="1"/>
          <p:nvPr/>
        </p:nvSpPr>
        <p:spPr>
          <a:xfrm>
            <a:off x="2900968" y="654350"/>
            <a:ext cx="3088800" cy="4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Hardwoods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Slow Growth Cycles: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Hardwood trees take decades or centuries to mature, meaning overharvesting leads rapidly to permanent deforestation and localized habitat loss.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High Carbon Storage: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Mature hardwood logs store high volumes of carbon per cubic meter—often significantly outstripping their initial cradle-to-gate production emissions.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Sourcing Sensitivity: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Hardwoods require strict certifications (such as those from the Forest Stewardship Council) to ensure they do not originate from fragile, unmanaged old-growth forests.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8" name="Google Shape;338;p27"/>
          <p:cNvSpPr txBox="1"/>
          <p:nvPr/>
        </p:nvSpPr>
        <p:spPr>
          <a:xfrm>
            <a:off x="5923510" y="654350"/>
            <a:ext cx="3220500" cy="45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Manufactured Boards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Resource Efficiency: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They utilize scrap wood, sawdust, and fast-growing small-diameter trees, maximizing raw material yields and reducing waste. 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Chemical Binders: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 primary environmental concern is the use of synthetic resins and glues (such as urea-formaldehyde), which can release volatile organic compounds (VOCs) during production and end-of-life breakdown.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Higher Embodied Energy: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Gluing, pressing, and transporting engineered panels requires significantly more industrial processing and non-renewable energy than cutting solid softwood or hardwood lumber.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8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8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Preparation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 of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5" name="Google Shape;345;p28"/>
          <p:cNvSpPr txBox="1"/>
          <p:nvPr/>
        </p:nvSpPr>
        <p:spPr>
          <a:xfrm>
            <a:off x="152400" y="5473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Preparing wood from trees</a:t>
            </a:r>
            <a:endParaRPr/>
          </a:p>
        </p:txBody>
      </p:sp>
      <p:pic>
        <p:nvPicPr>
          <p:cNvPr id="346" name="Google Shape;34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625" y="1376875"/>
            <a:ext cx="3351649" cy="22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8"/>
          <p:cNvSpPr txBox="1"/>
          <p:nvPr/>
        </p:nvSpPr>
        <p:spPr>
          <a:xfrm>
            <a:off x="545050" y="9784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Why do we need to dry wood?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8" name="Google Shape;348;p28"/>
          <p:cNvSpPr txBox="1"/>
          <p:nvPr/>
        </p:nvSpPr>
        <p:spPr>
          <a:xfrm>
            <a:off x="130650" y="3693425"/>
            <a:ext cx="3483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Reduces the water content to 10-20%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Stabilizes the wood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Kills fungus and insects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49" name="Google Shape;34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7950" y="2911563"/>
            <a:ext cx="1984088" cy="146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5250" y="2788325"/>
            <a:ext cx="1203875" cy="158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2875" y="626088"/>
            <a:ext cx="2220550" cy="13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8"/>
          <p:cNvSpPr txBox="1"/>
          <p:nvPr/>
        </p:nvSpPr>
        <p:spPr>
          <a:xfrm>
            <a:off x="4272875" y="2459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Air drying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3" name="Google Shape;353;p28"/>
          <p:cNvSpPr txBox="1"/>
          <p:nvPr/>
        </p:nvSpPr>
        <p:spPr>
          <a:xfrm>
            <a:off x="4257950" y="25113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Kiln drying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4" name="Google Shape;354;p28"/>
          <p:cNvSpPr txBox="1"/>
          <p:nvPr/>
        </p:nvSpPr>
        <p:spPr>
          <a:xfrm>
            <a:off x="4257950" y="1949175"/>
            <a:ext cx="348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Reduces cracking and twisting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- 8-16 months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5" name="Google Shape;355;p28"/>
          <p:cNvSpPr txBox="1"/>
          <p:nvPr/>
        </p:nvSpPr>
        <p:spPr>
          <a:xfrm>
            <a:off x="4257950" y="4372350"/>
            <a:ext cx="348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Quick and cost effective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- 6-8 weeks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356" name="Google Shape;356;p28"/>
          <p:cNvCxnSpPr/>
          <p:nvPr/>
        </p:nvCxnSpPr>
        <p:spPr>
          <a:xfrm flipH="1" rot="10800000">
            <a:off x="3366825" y="1335050"/>
            <a:ext cx="1138800" cy="3729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7" name="Google Shape;357;p28"/>
          <p:cNvCxnSpPr/>
          <p:nvPr/>
        </p:nvCxnSpPr>
        <p:spPr>
          <a:xfrm>
            <a:off x="3366825" y="3315550"/>
            <a:ext cx="1099500" cy="5127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358" name="Google Shape;358;p2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59" name="Google Shape;359;p2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0" name="Google Shape;360;p2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9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9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Preparation of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67" name="Google Shape;367;p29"/>
          <p:cNvSpPr txBox="1"/>
          <p:nvPr/>
        </p:nvSpPr>
        <p:spPr>
          <a:xfrm>
            <a:off x="623575" y="543625"/>
            <a:ext cx="4833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Stock Form - Standard material profiles</a:t>
            </a:r>
            <a:endParaRPr/>
          </a:p>
        </p:txBody>
      </p:sp>
      <p:pic>
        <p:nvPicPr>
          <p:cNvPr id="368" name="Google Shape;3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8825" y="3551463"/>
            <a:ext cx="1658875" cy="129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700" y="3151275"/>
            <a:ext cx="1874278" cy="13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150" y="3555825"/>
            <a:ext cx="2777999" cy="13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5354" y="1531000"/>
            <a:ext cx="1797568" cy="179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150" y="1460475"/>
            <a:ext cx="2571750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42923" y="1587354"/>
            <a:ext cx="1687759" cy="1687742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9"/>
          <p:cNvSpPr txBox="1"/>
          <p:nvPr/>
        </p:nvSpPr>
        <p:spPr>
          <a:xfrm>
            <a:off x="840900" y="1231875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Plank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5" name="Google Shape;375;p29"/>
          <p:cNvSpPr txBox="1"/>
          <p:nvPr/>
        </p:nvSpPr>
        <p:spPr>
          <a:xfrm>
            <a:off x="3202225" y="1130800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Strip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6" name="Google Shape;376;p29"/>
          <p:cNvSpPr txBox="1"/>
          <p:nvPr/>
        </p:nvSpPr>
        <p:spPr>
          <a:xfrm>
            <a:off x="5093775" y="1182796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Square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7" name="Google Shape;377;p29"/>
          <p:cNvSpPr txBox="1"/>
          <p:nvPr/>
        </p:nvSpPr>
        <p:spPr>
          <a:xfrm>
            <a:off x="342150" y="3151275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Veneer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8" name="Google Shape;378;p29"/>
          <p:cNvSpPr txBox="1"/>
          <p:nvPr/>
        </p:nvSpPr>
        <p:spPr>
          <a:xfrm>
            <a:off x="3998825" y="3249263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Dowel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9" name="Google Shape;379;p29"/>
          <p:cNvSpPr txBox="1"/>
          <p:nvPr/>
        </p:nvSpPr>
        <p:spPr>
          <a:xfrm>
            <a:off x="6730675" y="4290500"/>
            <a:ext cx="165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Groves to allow glue to fit into the hole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380" name="Google Shape;380;p29"/>
          <p:cNvCxnSpPr/>
          <p:nvPr/>
        </p:nvCxnSpPr>
        <p:spPr>
          <a:xfrm rot="10800000">
            <a:off x="6488225" y="3887025"/>
            <a:ext cx="530100" cy="46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381" name="Google Shape;381;p2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82" name="Google Shape;382;p2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3" name="Google Shape;383;p2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0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Preparation of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90" name="Google Shape;390;p30"/>
          <p:cNvSpPr txBox="1"/>
          <p:nvPr/>
        </p:nvSpPr>
        <p:spPr>
          <a:xfrm>
            <a:off x="152400" y="5473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Creating boards</a:t>
            </a:r>
            <a:endParaRPr/>
          </a:p>
        </p:txBody>
      </p:sp>
      <p:pic>
        <p:nvPicPr>
          <p:cNvPr id="391" name="Google Shape;3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1648" y="4229250"/>
            <a:ext cx="2613189" cy="73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5050" y="623298"/>
            <a:ext cx="2644479" cy="170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129" y="909716"/>
            <a:ext cx="2104616" cy="183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0057" y="2565500"/>
            <a:ext cx="1659000" cy="1021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0"/>
          <p:cNvPicPr preferRelativeResize="0"/>
          <p:nvPr/>
        </p:nvPicPr>
        <p:blipFill rotWithShape="1">
          <a:blip r:embed="rId7">
            <a:alphaModFix/>
          </a:blip>
          <a:srcRect b="0" l="21356" r="8695" t="25997"/>
          <a:stretch/>
        </p:blipFill>
        <p:spPr>
          <a:xfrm>
            <a:off x="7239062" y="2627538"/>
            <a:ext cx="907372" cy="9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88893" y="3668425"/>
            <a:ext cx="2309151" cy="129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0"/>
          <p:cNvSpPr txBox="1"/>
          <p:nvPr/>
        </p:nvSpPr>
        <p:spPr>
          <a:xfrm>
            <a:off x="307700" y="2708250"/>
            <a:ext cx="23091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Planks can only be as big as the tree allows, so you need to glue multiple planks together to make a board</a:t>
            </a:r>
            <a:endParaRPr sz="1100"/>
          </a:p>
        </p:txBody>
      </p:sp>
      <p:sp>
        <p:nvSpPr>
          <p:cNvPr id="398" name="Google Shape;398;p30"/>
          <p:cNvSpPr txBox="1"/>
          <p:nvPr/>
        </p:nvSpPr>
        <p:spPr>
          <a:xfrm>
            <a:off x="6033750" y="857288"/>
            <a:ext cx="165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Sash Clamps, used to glue large pieces together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399" name="Google Shape;399;p30"/>
          <p:cNvCxnSpPr>
            <a:stCxn id="398" idx="1"/>
          </p:cNvCxnSpPr>
          <p:nvPr/>
        </p:nvCxnSpPr>
        <p:spPr>
          <a:xfrm flipH="1">
            <a:off x="5251350" y="1226738"/>
            <a:ext cx="782400" cy="638100"/>
          </a:xfrm>
          <a:prstGeom prst="straightConnector1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0" name="Google Shape;400;p30"/>
          <p:cNvSpPr txBox="1"/>
          <p:nvPr/>
        </p:nvSpPr>
        <p:spPr>
          <a:xfrm>
            <a:off x="3048275" y="2398950"/>
            <a:ext cx="23091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Natural woods bend and twist, when you glue into a board, this could multiply.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You need to glue the curve of the grain in alternative directions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01" name="Google Shape;401;p30"/>
          <p:cNvCxnSpPr/>
          <p:nvPr/>
        </p:nvCxnSpPr>
        <p:spPr>
          <a:xfrm>
            <a:off x="5260230" y="3030313"/>
            <a:ext cx="619500" cy="316800"/>
          </a:xfrm>
          <a:prstGeom prst="straightConnector1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2" name="Google Shape;402;p30"/>
          <p:cNvCxnSpPr/>
          <p:nvPr/>
        </p:nvCxnSpPr>
        <p:spPr>
          <a:xfrm>
            <a:off x="4202825" y="3925555"/>
            <a:ext cx="27900" cy="511200"/>
          </a:xfrm>
          <a:prstGeom prst="straightConnector1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03" name="Google Shape;403;p3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04" name="Google Shape;404;p3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3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31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1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12" name="Google Shape;412;p31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13" name="Google Shape;413;p3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14" name="Google Shape;414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5" name="Google Shape;415;p3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4250" y="1421199"/>
            <a:ext cx="2598301" cy="1358309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2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2" name="Google Shape;422;p32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marking out equipment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23" name="Google Shape;42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425" y="1347675"/>
            <a:ext cx="1266723" cy="12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765" y="1311588"/>
            <a:ext cx="2262005" cy="12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2"/>
          <p:cNvPicPr preferRelativeResize="0"/>
          <p:nvPr/>
        </p:nvPicPr>
        <p:blipFill rotWithShape="1">
          <a:blip r:embed="rId6">
            <a:alphaModFix/>
          </a:blip>
          <a:srcRect b="21568" l="0" r="0" t="23912"/>
          <a:stretch/>
        </p:blipFill>
        <p:spPr>
          <a:xfrm>
            <a:off x="3841408" y="1387728"/>
            <a:ext cx="2261996" cy="123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2"/>
          <p:cNvPicPr preferRelativeResize="0"/>
          <p:nvPr/>
        </p:nvPicPr>
        <p:blipFill rotWithShape="1">
          <a:blip r:embed="rId7">
            <a:alphaModFix/>
          </a:blip>
          <a:srcRect b="23221" l="0" r="0" t="23582"/>
          <a:stretch/>
        </p:blipFill>
        <p:spPr>
          <a:xfrm>
            <a:off x="203425" y="3519496"/>
            <a:ext cx="1980525" cy="10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32"/>
          <p:cNvSpPr txBox="1"/>
          <p:nvPr/>
        </p:nvSpPr>
        <p:spPr>
          <a:xfrm>
            <a:off x="95725" y="1013125"/>
            <a:ext cx="126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Metal Rule</a:t>
            </a:r>
            <a:endParaRPr/>
          </a:p>
        </p:txBody>
      </p:sp>
      <p:sp>
        <p:nvSpPr>
          <p:cNvPr id="428" name="Google Shape;428;p32"/>
          <p:cNvSpPr txBox="1"/>
          <p:nvPr/>
        </p:nvSpPr>
        <p:spPr>
          <a:xfrm>
            <a:off x="1665300" y="1063725"/>
            <a:ext cx="126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Trisquare</a:t>
            </a:r>
            <a:endParaRPr/>
          </a:p>
        </p:txBody>
      </p:sp>
      <p:sp>
        <p:nvSpPr>
          <p:cNvPr id="429" name="Google Shape;429;p32"/>
          <p:cNvSpPr txBox="1"/>
          <p:nvPr/>
        </p:nvSpPr>
        <p:spPr>
          <a:xfrm>
            <a:off x="3786780" y="1063725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Gauge</a:t>
            </a:r>
            <a:endParaRPr/>
          </a:p>
        </p:txBody>
      </p:sp>
      <p:sp>
        <p:nvSpPr>
          <p:cNvPr id="430" name="Google Shape;430;p32"/>
          <p:cNvSpPr txBox="1"/>
          <p:nvPr/>
        </p:nvSpPr>
        <p:spPr>
          <a:xfrm>
            <a:off x="182039" y="307657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Knife</a:t>
            </a:r>
            <a:endParaRPr/>
          </a:p>
        </p:txBody>
      </p:sp>
      <p:sp>
        <p:nvSpPr>
          <p:cNvPr id="431" name="Google Shape;431;p32"/>
          <p:cNvSpPr txBox="1"/>
          <p:nvPr/>
        </p:nvSpPr>
        <p:spPr>
          <a:xfrm>
            <a:off x="6494550" y="3076575"/>
            <a:ext cx="157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Mitre Square</a:t>
            </a:r>
            <a:endParaRPr/>
          </a:p>
        </p:txBody>
      </p:sp>
      <p:sp>
        <p:nvSpPr>
          <p:cNvPr id="432" name="Google Shape;432;p32"/>
          <p:cNvSpPr txBox="1"/>
          <p:nvPr/>
        </p:nvSpPr>
        <p:spPr>
          <a:xfrm>
            <a:off x="4667913" y="3076575"/>
            <a:ext cx="150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Sliding bevel</a:t>
            </a:r>
            <a:endParaRPr/>
          </a:p>
        </p:txBody>
      </p:sp>
      <p:pic>
        <p:nvPicPr>
          <p:cNvPr id="433" name="Google Shape;433;p32"/>
          <p:cNvPicPr preferRelativeResize="0"/>
          <p:nvPr/>
        </p:nvPicPr>
        <p:blipFill rotWithShape="1">
          <a:blip r:embed="rId8">
            <a:alphaModFix/>
          </a:blip>
          <a:srcRect b="26363" l="0" r="0" t="36210"/>
          <a:stretch/>
        </p:blipFill>
        <p:spPr>
          <a:xfrm>
            <a:off x="6061650" y="3387375"/>
            <a:ext cx="2598300" cy="1138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46163" y="3460963"/>
            <a:ext cx="1823727" cy="123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2"/>
          <p:cNvSpPr txBox="1"/>
          <p:nvPr/>
        </p:nvSpPr>
        <p:spPr>
          <a:xfrm>
            <a:off x="2333400" y="3076575"/>
            <a:ext cx="150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Bradawl</a:t>
            </a:r>
            <a:endParaRPr/>
          </a:p>
        </p:txBody>
      </p:sp>
      <p:pic>
        <p:nvPicPr>
          <p:cNvPr descr="Square Reaming Bradawl No. 26 by Joseph Marples" id="436" name="Google Shape;436;p32"/>
          <p:cNvPicPr preferRelativeResize="0"/>
          <p:nvPr/>
        </p:nvPicPr>
        <p:blipFill rotWithShape="1">
          <a:blip r:embed="rId10">
            <a:alphaModFix/>
          </a:blip>
          <a:srcRect b="18512" l="18002" r="24920" t="27658"/>
          <a:stretch/>
        </p:blipFill>
        <p:spPr>
          <a:xfrm>
            <a:off x="2336272" y="3382875"/>
            <a:ext cx="1576500" cy="1486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7" name="Google Shape;437;p3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38" name="Google Shape;438;p3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9" name="Google Shape;439;p3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440" name="Google Shape;440;p32"/>
          <p:cNvSpPr txBox="1"/>
          <p:nvPr/>
        </p:nvSpPr>
        <p:spPr>
          <a:xfrm>
            <a:off x="6224255" y="1013125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Mortise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Gauge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3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46" name="Google Shape;446;p33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out methods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47" name="Google Shape;447;p3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48" name="Google Shape;448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450" name="Google Shape;45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965725"/>
            <a:ext cx="2997350" cy="19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4325" y="965725"/>
            <a:ext cx="3546146" cy="19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3"/>
          <p:cNvSpPr txBox="1"/>
          <p:nvPr/>
        </p:nvSpPr>
        <p:spPr>
          <a:xfrm>
            <a:off x="381000" y="3113425"/>
            <a:ext cx="3051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out on all sides to keep cutting accurate and square.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Shading out waste material to help indicate where to cut.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53" name="Google Shape;453;p33"/>
          <p:cNvSpPr txBox="1"/>
          <p:nvPr/>
        </p:nvSpPr>
        <p:spPr>
          <a:xfrm>
            <a:off x="3724325" y="3113425"/>
            <a:ext cx="3546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knives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are used for precision but also creates a track for saws and chisels.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This also preventing wood splitting beyond the line.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4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59" name="Google Shape;459;p34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out methods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60" name="Google Shape;460;p3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61" name="Google Shape;46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2" name="Google Shape;462;p3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463" name="Google Shape;463;p34"/>
          <p:cNvPicPr preferRelativeResize="0"/>
          <p:nvPr/>
        </p:nvPicPr>
        <p:blipFill rotWithShape="1">
          <a:blip r:embed="rId4">
            <a:alphaModFix/>
          </a:blip>
          <a:srcRect b="13555" l="0" r="0" t="0"/>
          <a:stretch/>
        </p:blipFill>
        <p:spPr>
          <a:xfrm>
            <a:off x="531250" y="948650"/>
            <a:ext cx="3212899" cy="208296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34"/>
          <p:cNvSpPr txBox="1"/>
          <p:nvPr/>
        </p:nvSpPr>
        <p:spPr>
          <a:xfrm>
            <a:off x="3835775" y="948650"/>
            <a:ext cx="38298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 board’s working face and edge are the surfaces that all measurements are taken from.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This dates back to when boards 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were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planed by hand. You couldn’t count on every side to be strictly parallel, so two were designated as reference surfaces.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It’s still a good idea. These marks can mean front and top, too.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65" name="Google Shape;465;p34"/>
          <p:cNvPicPr preferRelativeResize="0"/>
          <p:nvPr/>
        </p:nvPicPr>
        <p:blipFill rotWithShape="1">
          <a:blip r:embed="rId5">
            <a:alphaModFix/>
          </a:blip>
          <a:srcRect b="9901" l="0" r="0" t="10252"/>
          <a:stretch/>
        </p:blipFill>
        <p:spPr>
          <a:xfrm>
            <a:off x="531250" y="3031625"/>
            <a:ext cx="3212901" cy="21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5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71" name="Google Shape;471;p35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Mark out a finger joint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72" name="Google Shape;472;p35"/>
          <p:cNvSpPr/>
          <p:nvPr/>
        </p:nvSpPr>
        <p:spPr>
          <a:xfrm>
            <a:off x="520625" y="1994475"/>
            <a:ext cx="607800" cy="28938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3" name="Google Shape;473;p35"/>
          <p:cNvCxnSpPr/>
          <p:nvPr/>
        </p:nvCxnSpPr>
        <p:spPr>
          <a:xfrm>
            <a:off x="543525" y="1804676"/>
            <a:ext cx="5859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74" name="Google Shape;474;p35"/>
          <p:cNvSpPr txBox="1"/>
          <p:nvPr/>
        </p:nvSpPr>
        <p:spPr>
          <a:xfrm>
            <a:off x="641200" y="1348933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b="1" i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75" name="Google Shape;475;p35"/>
          <p:cNvSpPr txBox="1"/>
          <p:nvPr/>
        </p:nvSpPr>
        <p:spPr>
          <a:xfrm rot="-5400000">
            <a:off x="86324" y="2952276"/>
            <a:ext cx="1500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Side Profile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76" name="Google Shape;476;p35"/>
          <p:cNvSpPr/>
          <p:nvPr/>
        </p:nvSpPr>
        <p:spPr>
          <a:xfrm>
            <a:off x="2282875" y="1962651"/>
            <a:ext cx="1823400" cy="29667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5"/>
          <p:cNvSpPr txBox="1"/>
          <p:nvPr/>
        </p:nvSpPr>
        <p:spPr>
          <a:xfrm>
            <a:off x="2129160" y="1426271"/>
            <a:ext cx="77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1/4y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78" name="Google Shape;478;p35"/>
          <p:cNvCxnSpPr/>
          <p:nvPr/>
        </p:nvCxnSpPr>
        <p:spPr>
          <a:xfrm>
            <a:off x="2290122" y="1850549"/>
            <a:ext cx="489900" cy="1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79" name="Google Shape;479;p35"/>
          <p:cNvSpPr txBox="1"/>
          <p:nvPr/>
        </p:nvSpPr>
        <p:spPr>
          <a:xfrm>
            <a:off x="2907947" y="990600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80" name="Google Shape;480;p35"/>
          <p:cNvCxnSpPr/>
          <p:nvPr/>
        </p:nvCxnSpPr>
        <p:spPr>
          <a:xfrm>
            <a:off x="2282875" y="1426275"/>
            <a:ext cx="1844100" cy="1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81" name="Google Shape;481;p35"/>
          <p:cNvSpPr txBox="1"/>
          <p:nvPr/>
        </p:nvSpPr>
        <p:spPr>
          <a:xfrm rot="-5400000">
            <a:off x="4204922" y="2043612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82" name="Google Shape;482;p35"/>
          <p:cNvCxnSpPr/>
          <p:nvPr/>
        </p:nvCxnSpPr>
        <p:spPr>
          <a:xfrm flipH="1" rot="10800000">
            <a:off x="4284900" y="1972050"/>
            <a:ext cx="13800" cy="62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483" name="Google Shape;483;p35"/>
          <p:cNvCxnSpPr/>
          <p:nvPr/>
        </p:nvCxnSpPr>
        <p:spPr>
          <a:xfrm>
            <a:off x="1701450" y="1224675"/>
            <a:ext cx="8400" cy="3790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84" name="Google Shape;484;p35"/>
          <p:cNvCxnSpPr/>
          <p:nvPr/>
        </p:nvCxnSpPr>
        <p:spPr>
          <a:xfrm rot="10800000">
            <a:off x="2290130" y="2612575"/>
            <a:ext cx="1826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5" name="Google Shape;485;p35"/>
          <p:cNvCxnSpPr/>
          <p:nvPr/>
        </p:nvCxnSpPr>
        <p:spPr>
          <a:xfrm rot="10800000">
            <a:off x="2749334" y="1974164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6" name="Google Shape;486;p35"/>
          <p:cNvCxnSpPr/>
          <p:nvPr/>
        </p:nvCxnSpPr>
        <p:spPr>
          <a:xfrm rot="10800000">
            <a:off x="3184370" y="1984259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35"/>
          <p:cNvCxnSpPr/>
          <p:nvPr/>
        </p:nvCxnSpPr>
        <p:spPr>
          <a:xfrm rot="10800000">
            <a:off x="3657600" y="1974164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88" name="Google Shape;488;p35"/>
          <p:cNvPicPr preferRelativeResize="0"/>
          <p:nvPr/>
        </p:nvPicPr>
        <p:blipFill rotWithShape="1">
          <a:blip r:embed="rId3">
            <a:alphaModFix/>
          </a:blip>
          <a:srcRect b="0" l="0" r="20622" t="7630"/>
          <a:stretch/>
        </p:blipFill>
        <p:spPr>
          <a:xfrm>
            <a:off x="5009825" y="2345383"/>
            <a:ext cx="2598298" cy="2477429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35"/>
          <p:cNvSpPr txBox="1"/>
          <p:nvPr/>
        </p:nvSpPr>
        <p:spPr>
          <a:xfrm>
            <a:off x="4649525" y="1011625"/>
            <a:ext cx="3657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Mark all the way around the wood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this helps when you cut it out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Scribble the waste materials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Helps prevent cutting the wrong piece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90" name="Google Shape;490;p3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91" name="Google Shape;49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36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-1092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36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99" name="Google Shape;499;p36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Shaping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00" name="Google Shape;500;p3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01" name="Google Shape;50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3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3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08" name="Google Shape;50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3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510" name="Google Shape;510;p37"/>
          <p:cNvPicPr preferRelativeResize="0"/>
          <p:nvPr/>
        </p:nvPicPr>
        <p:blipFill rotWithShape="1">
          <a:blip r:embed="rId4">
            <a:alphaModFix/>
          </a:blip>
          <a:srcRect b="33072" l="77986" r="5276" t="57926"/>
          <a:stretch/>
        </p:blipFill>
        <p:spPr>
          <a:xfrm>
            <a:off x="1484550" y="4248825"/>
            <a:ext cx="1102175" cy="3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7"/>
          <p:cNvSpPr txBox="1"/>
          <p:nvPr/>
        </p:nvSpPr>
        <p:spPr>
          <a:xfrm>
            <a:off x="684281" y="512350"/>
            <a:ext cx="4682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Cutting - Saws</a:t>
            </a:r>
            <a:endParaRPr sz="2000"/>
          </a:p>
        </p:txBody>
      </p:sp>
      <p:sp>
        <p:nvSpPr>
          <p:cNvPr id="512" name="Google Shape;512;p37"/>
          <p:cNvSpPr txBox="1"/>
          <p:nvPr/>
        </p:nvSpPr>
        <p:spPr>
          <a:xfrm>
            <a:off x="4162858" y="1693598"/>
            <a:ext cx="4054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Tenon Saw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For cutting straight lines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3" name="Google Shape;513;p37"/>
          <p:cNvSpPr txBox="1"/>
          <p:nvPr/>
        </p:nvSpPr>
        <p:spPr>
          <a:xfrm>
            <a:off x="6763858" y="1693592"/>
            <a:ext cx="4054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Coping Saw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For cutting curved lines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4" name="Google Shape;514;p37"/>
          <p:cNvSpPr txBox="1"/>
          <p:nvPr/>
        </p:nvSpPr>
        <p:spPr>
          <a:xfrm>
            <a:off x="653000" y="921746"/>
            <a:ext cx="63162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Saws are used to remove the bulk of the material close to shape before using a metal file, sandpaper or planes to give the final shape and finish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15" name="Google Shape;515;p37"/>
          <p:cNvPicPr preferRelativeResize="0"/>
          <p:nvPr/>
        </p:nvPicPr>
        <p:blipFill rotWithShape="1">
          <a:blip r:embed="rId4">
            <a:alphaModFix/>
          </a:blip>
          <a:srcRect b="30035" l="2679" r="5274" t="11936"/>
          <a:stretch/>
        </p:blipFill>
        <p:spPr>
          <a:xfrm>
            <a:off x="-9539" y="2485000"/>
            <a:ext cx="3531075" cy="145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6" name="Google Shape;516;p37"/>
          <p:cNvCxnSpPr/>
          <p:nvPr/>
        </p:nvCxnSpPr>
        <p:spPr>
          <a:xfrm flipH="1">
            <a:off x="2673800" y="2990175"/>
            <a:ext cx="10200" cy="8163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17" name="Google Shape;517;p37"/>
          <p:cNvSpPr txBox="1"/>
          <p:nvPr/>
        </p:nvSpPr>
        <p:spPr>
          <a:xfrm>
            <a:off x="637400" y="1938823"/>
            <a:ext cx="4054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Blade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Thick blades</a:t>
            </a: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are for straight cuts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Thin blades are for curved cuts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8" name="Google Shape;518;p37"/>
          <p:cNvSpPr txBox="1"/>
          <p:nvPr/>
        </p:nvSpPr>
        <p:spPr>
          <a:xfrm>
            <a:off x="111500" y="4261798"/>
            <a:ext cx="4054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Teeth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Smaller teeth are for harder materials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Large teeth remove more material quickly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519" name="Google Shape;519;p37"/>
          <p:cNvCxnSpPr/>
          <p:nvPr/>
        </p:nvCxnSpPr>
        <p:spPr>
          <a:xfrm>
            <a:off x="1862927" y="2694218"/>
            <a:ext cx="776400" cy="7119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0" name="Google Shape;520;p37"/>
          <p:cNvCxnSpPr/>
          <p:nvPr/>
        </p:nvCxnSpPr>
        <p:spPr>
          <a:xfrm flipH="1" rot="10800000">
            <a:off x="969500" y="3865100"/>
            <a:ext cx="766200" cy="5232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1" name="Google Shape;521;p37"/>
          <p:cNvSpPr txBox="1"/>
          <p:nvPr/>
        </p:nvSpPr>
        <p:spPr>
          <a:xfrm>
            <a:off x="193000" y="188650"/>
            <a:ext cx="302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22" name="Google Shape;522;p37"/>
          <p:cNvPicPr preferRelativeResize="0"/>
          <p:nvPr/>
        </p:nvPicPr>
        <p:blipFill rotWithShape="1">
          <a:blip r:embed="rId4">
            <a:alphaModFix/>
          </a:blip>
          <a:srcRect b="30035" l="2679" r="5274" t="11936"/>
          <a:stretch/>
        </p:blipFill>
        <p:spPr>
          <a:xfrm flipH="1">
            <a:off x="4376006" y="2220600"/>
            <a:ext cx="1979206" cy="81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00+ Coping Saw Stock Photos, Pictures &amp; Royalty-Free Images ..." id="523" name="Google Shape;52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6258" y="2238053"/>
            <a:ext cx="1979200" cy="99133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7"/>
          <p:cNvSpPr txBox="1"/>
          <p:nvPr/>
        </p:nvSpPr>
        <p:spPr>
          <a:xfrm>
            <a:off x="4135102" y="3406117"/>
            <a:ext cx="4054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Panel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Saw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For cutting large sheets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Hand saw PNG image transparent image download, size: 2046x645px" id="525" name="Google Shape;525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35094" y="4003300"/>
            <a:ext cx="2260000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7"/>
          <p:cNvPicPr preferRelativeResize="0"/>
          <p:nvPr/>
        </p:nvPicPr>
        <p:blipFill rotWithShape="1">
          <a:blip r:embed="rId7">
            <a:alphaModFix/>
          </a:blip>
          <a:srcRect b="14674" l="0" r="0" t="17234"/>
          <a:stretch/>
        </p:blipFill>
        <p:spPr>
          <a:xfrm>
            <a:off x="7042825" y="3855102"/>
            <a:ext cx="1726043" cy="117525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7"/>
          <p:cNvSpPr txBox="1"/>
          <p:nvPr/>
        </p:nvSpPr>
        <p:spPr>
          <a:xfrm>
            <a:off x="6800710" y="3363759"/>
            <a:ext cx="2057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Bench hook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To hold the work</a:t>
            </a:r>
            <a:endParaRPr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8"/>
          <p:cNvSpPr txBox="1"/>
          <p:nvPr>
            <p:ph type="title"/>
          </p:nvPr>
        </p:nvSpPr>
        <p:spPr>
          <a:xfrm>
            <a:off x="152402" y="13380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33" name="Google Shape;533;p38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Chisels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34" name="Google Shape;5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98" y="1140875"/>
            <a:ext cx="2614459" cy="19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5448" y="881625"/>
            <a:ext cx="2396150" cy="19608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38"/>
          <p:cNvSpPr txBox="1"/>
          <p:nvPr/>
        </p:nvSpPr>
        <p:spPr>
          <a:xfrm>
            <a:off x="238500" y="2880500"/>
            <a:ext cx="365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Bevel Chisel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37" name="Google Shape;537;p38"/>
          <p:cNvSpPr txBox="1"/>
          <p:nvPr/>
        </p:nvSpPr>
        <p:spPr>
          <a:xfrm>
            <a:off x="2888475" y="2704750"/>
            <a:ext cx="365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Mortise Chisel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38" name="Google Shape;53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02" y="3761550"/>
            <a:ext cx="2211993" cy="129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38"/>
          <p:cNvSpPr txBox="1"/>
          <p:nvPr/>
        </p:nvSpPr>
        <p:spPr>
          <a:xfrm>
            <a:off x="2744750" y="3761550"/>
            <a:ext cx="1228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Keep both hands on/behind the chisel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40" name="Google Shape;540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15450" y="3422550"/>
            <a:ext cx="4251125" cy="149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uge Wood Chisel Set - Carbon Steel Blades In 4 Sizes 8mm, 12mm, 18mm,  22mm | Polished Light Brown Wooden Handles, Ideal Carpenter Tool at Best  Price in Rajkot | Vivek Tools Corporation" id="541" name="Google Shape;541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58575" y="800075"/>
            <a:ext cx="2042400" cy="20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38"/>
          <p:cNvSpPr txBox="1"/>
          <p:nvPr/>
        </p:nvSpPr>
        <p:spPr>
          <a:xfrm>
            <a:off x="5758575" y="2497875"/>
            <a:ext cx="17229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Gauges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43" name="Google Shape;543;p3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44" name="Google Shape;544;p3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5" name="Google Shape;545;p3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546" name="Google Shape;546;p38"/>
          <p:cNvSpPr txBox="1"/>
          <p:nvPr/>
        </p:nvSpPr>
        <p:spPr>
          <a:xfrm>
            <a:off x="5660150" y="2608175"/>
            <a:ext cx="1077300" cy="23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Gouges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1" name="Google Shape;551;p39"/>
          <p:cNvCxnSpPr/>
          <p:nvPr/>
        </p:nvCxnSpPr>
        <p:spPr>
          <a:xfrm flipH="1" rot="10800000">
            <a:off x="1148575" y="3409400"/>
            <a:ext cx="794400" cy="5688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2" name="Google Shape;552;p39"/>
          <p:cNvSpPr txBox="1"/>
          <p:nvPr>
            <p:ph type="title"/>
          </p:nvPr>
        </p:nvSpPr>
        <p:spPr>
          <a:xfrm>
            <a:off x="152402" y="12544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53" name="Google Shape;553;p39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wood planes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54" name="Google Shape;55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3199" y="3451225"/>
            <a:ext cx="2243914" cy="145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9"/>
          <p:cNvPicPr preferRelativeResize="0"/>
          <p:nvPr/>
        </p:nvPicPr>
        <p:blipFill rotWithShape="1">
          <a:blip r:embed="rId4">
            <a:alphaModFix/>
          </a:blip>
          <a:srcRect b="10862" l="0" r="0" t="13282"/>
          <a:stretch/>
        </p:blipFill>
        <p:spPr>
          <a:xfrm>
            <a:off x="3542400" y="1366814"/>
            <a:ext cx="2018176" cy="15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9832" y="3451213"/>
            <a:ext cx="1451951" cy="1451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uide to Choosing and Using Hand Planes for Your Projects - This Old House" id="557" name="Google Shape;55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200" y="1205525"/>
            <a:ext cx="2450261" cy="18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39"/>
          <p:cNvSpPr/>
          <p:nvPr/>
        </p:nvSpPr>
        <p:spPr>
          <a:xfrm>
            <a:off x="381000" y="3677100"/>
            <a:ext cx="3161400" cy="217500"/>
          </a:xfrm>
          <a:prstGeom prst="rect">
            <a:avLst/>
          </a:prstGeom>
          <a:solidFill>
            <a:srgbClr val="88888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9"/>
          <p:cNvSpPr/>
          <p:nvPr/>
        </p:nvSpPr>
        <p:spPr>
          <a:xfrm>
            <a:off x="262050" y="3869475"/>
            <a:ext cx="3211639" cy="217501"/>
          </a:xfrm>
          <a:custGeom>
            <a:rect b="b" l="l" r="r" t="t"/>
            <a:pathLst>
              <a:path extrusionOk="0" h="8363" w="97685">
                <a:moveTo>
                  <a:pt x="0" y="8363"/>
                </a:moveTo>
                <a:cubicBezTo>
                  <a:pt x="2999" y="3867"/>
                  <a:pt x="10036" y="334"/>
                  <a:pt x="15054" y="2342"/>
                </a:cubicBezTo>
                <a:cubicBezTo>
                  <a:pt x="17700" y="3401"/>
                  <a:pt x="19564" y="6691"/>
                  <a:pt x="22414" y="6691"/>
                </a:cubicBezTo>
                <a:cubicBezTo>
                  <a:pt x="26814" y="6691"/>
                  <a:pt x="31376" y="3047"/>
                  <a:pt x="35461" y="4683"/>
                </a:cubicBezTo>
                <a:cubicBezTo>
                  <a:pt x="38527" y="5911"/>
                  <a:pt x="41906" y="7235"/>
                  <a:pt x="45163" y="6691"/>
                </a:cubicBezTo>
                <a:cubicBezTo>
                  <a:pt x="47702" y="6267"/>
                  <a:pt x="49983" y="3926"/>
                  <a:pt x="52522" y="4349"/>
                </a:cubicBezTo>
                <a:cubicBezTo>
                  <a:pt x="56210" y="4963"/>
                  <a:pt x="59540" y="8308"/>
                  <a:pt x="63228" y="7694"/>
                </a:cubicBezTo>
                <a:cubicBezTo>
                  <a:pt x="67477" y="6987"/>
                  <a:pt x="71022" y="3718"/>
                  <a:pt x="75271" y="3011"/>
                </a:cubicBezTo>
                <a:cubicBezTo>
                  <a:pt x="79654" y="2282"/>
                  <a:pt x="83584" y="6397"/>
                  <a:pt x="87983" y="7025"/>
                </a:cubicBezTo>
                <a:cubicBezTo>
                  <a:pt x="91936" y="7589"/>
                  <a:pt x="97685" y="3993"/>
                  <a:pt x="97685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0" name="Google Shape;560;p39"/>
          <p:cNvSpPr txBox="1"/>
          <p:nvPr/>
        </p:nvSpPr>
        <p:spPr>
          <a:xfrm>
            <a:off x="262050" y="4231900"/>
            <a:ext cx="3537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 base of the plane sits on the high spots, the plane blade cuts any of the high spots off until its flat</a:t>
            </a:r>
            <a:endParaRPr/>
          </a:p>
        </p:txBody>
      </p:sp>
      <p:pic>
        <p:nvPicPr>
          <p:cNvPr descr="Spoke Shave Stock Photos - Free &amp; Royalty-Free Stock Photos from Dreamstime" id="561" name="Google Shape;561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2525" y="1366821"/>
            <a:ext cx="1523782" cy="1530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2" name="Google Shape;562;p3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63" name="Google Shape;563;p3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4" name="Google Shape;564;p3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565" name="Google Shape;565;p39"/>
          <p:cNvSpPr txBox="1"/>
          <p:nvPr/>
        </p:nvSpPr>
        <p:spPr>
          <a:xfrm>
            <a:off x="3505326" y="679302"/>
            <a:ext cx="2057700" cy="74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Jack plane</a:t>
            </a:r>
            <a:endParaRPr b="1" sz="1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GB" sz="1000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Used to quickly reduce wood size and true up rough surfaces.</a:t>
            </a:r>
            <a:endParaRPr b="0" sz="1000">
              <a:solidFill>
                <a:srgbClr val="55555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66" name="Google Shape;566;p39"/>
          <p:cNvSpPr txBox="1"/>
          <p:nvPr/>
        </p:nvSpPr>
        <p:spPr>
          <a:xfrm>
            <a:off x="5761578" y="718607"/>
            <a:ext cx="2057700" cy="66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9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Spoke Shave</a:t>
            </a:r>
            <a:endParaRPr b="1" sz="119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GB" sz="850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Designed for shaping and smoothing curved edges and rounds.</a:t>
            </a:r>
            <a:endParaRPr b="0" sz="850">
              <a:solidFill>
                <a:srgbClr val="55555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67" name="Google Shape;567;p39"/>
          <p:cNvSpPr txBox="1"/>
          <p:nvPr/>
        </p:nvSpPr>
        <p:spPr>
          <a:xfrm>
            <a:off x="3648680" y="2935838"/>
            <a:ext cx="2057700" cy="707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95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Smoothing plane</a:t>
            </a:r>
            <a:endParaRPr b="1" sz="1295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GB" sz="925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Short bench plane used for final smoothing and finishing surfaces.</a:t>
            </a:r>
            <a:endParaRPr b="0" sz="925">
              <a:solidFill>
                <a:srgbClr val="55555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68" name="Google Shape;568;p39"/>
          <p:cNvSpPr txBox="1"/>
          <p:nvPr/>
        </p:nvSpPr>
        <p:spPr>
          <a:xfrm>
            <a:off x="5761579" y="2916204"/>
            <a:ext cx="2057700" cy="74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Jointer plane</a:t>
            </a:r>
            <a:endParaRPr b="1" sz="1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en-GB" sz="1000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rPr>
              <a:t>Long plane used to square and flatten long, straight edges.</a:t>
            </a:r>
            <a:endParaRPr b="0" sz="1000">
              <a:solidFill>
                <a:srgbClr val="555555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Google Shape;573;p40" title="Screenshot 2025-11-14 at 10.08.3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800" y="1179475"/>
            <a:ext cx="1259850" cy="16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0" title="Screenshot 2025-11-14 at 10.08.43 AM.png"/>
          <p:cNvPicPr preferRelativeResize="0"/>
          <p:nvPr/>
        </p:nvPicPr>
        <p:blipFill rotWithShape="1">
          <a:blip r:embed="rId4">
            <a:alphaModFix/>
          </a:blip>
          <a:srcRect b="7390" l="0" r="0" t="0"/>
          <a:stretch/>
        </p:blipFill>
        <p:spPr>
          <a:xfrm>
            <a:off x="2251738" y="1179475"/>
            <a:ext cx="1656675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40" title="Screenshot 2025-11-14 at 10.08.54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6425" y="1179474"/>
            <a:ext cx="1031686" cy="16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0" title="Screenshot 2025-11-14 at 10.09.0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8488" y="1205025"/>
            <a:ext cx="1656675" cy="1625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0" title="Screenshot 2025-11-14 at 10.09.10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8750" y="3284200"/>
            <a:ext cx="826150" cy="171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0" title="Screenshot 2025-11-14 at 10.09.25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33325" y="3284202"/>
            <a:ext cx="1132650" cy="1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40" title="Screenshot 2025-11-14 at 10.09.34 A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74425" y="3415663"/>
            <a:ext cx="2008539" cy="1455075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40"/>
          <p:cNvSpPr txBox="1"/>
          <p:nvPr>
            <p:ph type="title"/>
          </p:nvPr>
        </p:nvSpPr>
        <p:spPr>
          <a:xfrm>
            <a:off x="152402" y="12544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81" name="Google Shape;581;p40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wood working machines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82" name="Google Shape;582;p4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83" name="Google Shape;583;p4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4" name="Google Shape;584;p4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585" name="Google Shape;585;p40"/>
          <p:cNvSpPr txBox="1"/>
          <p:nvPr/>
        </p:nvSpPr>
        <p:spPr>
          <a:xfrm>
            <a:off x="6536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Belt Sander</a:t>
            </a:r>
            <a:endParaRPr/>
          </a:p>
        </p:txBody>
      </p:sp>
      <p:sp>
        <p:nvSpPr>
          <p:cNvPr id="586" name="Google Shape;586;p40"/>
          <p:cNvSpPr txBox="1"/>
          <p:nvPr/>
        </p:nvSpPr>
        <p:spPr>
          <a:xfrm>
            <a:off x="22517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Disc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Sander</a:t>
            </a:r>
            <a:endParaRPr/>
          </a:p>
        </p:txBody>
      </p:sp>
      <p:sp>
        <p:nvSpPr>
          <p:cNvPr id="587" name="Google Shape;587;p40"/>
          <p:cNvSpPr txBox="1"/>
          <p:nvPr/>
        </p:nvSpPr>
        <p:spPr>
          <a:xfrm>
            <a:off x="4158517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Scroll Saw</a:t>
            </a:r>
            <a:endParaRPr/>
          </a:p>
        </p:txBody>
      </p:sp>
      <p:sp>
        <p:nvSpPr>
          <p:cNvPr id="588" name="Google Shape;588;p40"/>
          <p:cNvSpPr txBox="1"/>
          <p:nvPr/>
        </p:nvSpPr>
        <p:spPr>
          <a:xfrm>
            <a:off x="611739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Pillar Drill</a:t>
            </a:r>
            <a:endParaRPr/>
          </a:p>
        </p:txBody>
      </p:sp>
      <p:sp>
        <p:nvSpPr>
          <p:cNvPr id="589" name="Google Shape;589;p40"/>
          <p:cNvSpPr txBox="1"/>
          <p:nvPr/>
        </p:nvSpPr>
        <p:spPr>
          <a:xfrm>
            <a:off x="741792" y="300862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Bandsaw</a:t>
            </a:r>
            <a:endParaRPr/>
          </a:p>
        </p:txBody>
      </p:sp>
      <p:sp>
        <p:nvSpPr>
          <p:cNvPr id="590" name="Google Shape;590;p40"/>
          <p:cNvSpPr txBox="1"/>
          <p:nvPr/>
        </p:nvSpPr>
        <p:spPr>
          <a:xfrm>
            <a:off x="2315967" y="298867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Mortise Cutter</a:t>
            </a:r>
            <a:endParaRPr/>
          </a:p>
        </p:txBody>
      </p:sp>
      <p:sp>
        <p:nvSpPr>
          <p:cNvPr id="591" name="Google Shape;591;p40"/>
          <p:cNvSpPr txBox="1"/>
          <p:nvPr/>
        </p:nvSpPr>
        <p:spPr>
          <a:xfrm>
            <a:off x="4433292" y="300862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 Lathe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1"/>
          <p:cNvSpPr txBox="1"/>
          <p:nvPr>
            <p:ph type="title"/>
          </p:nvPr>
        </p:nvSpPr>
        <p:spPr>
          <a:xfrm>
            <a:off x="152402" y="12544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97" name="Google Shape;597;p41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woodworking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hand machines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98" name="Google Shape;598;p4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99" name="Google Shape;599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601" name="Google Shape;601;p41"/>
          <p:cNvSpPr txBox="1"/>
          <p:nvPr/>
        </p:nvSpPr>
        <p:spPr>
          <a:xfrm>
            <a:off x="6536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Hand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drill</a:t>
            </a:r>
            <a:endParaRPr/>
          </a:p>
        </p:txBody>
      </p:sp>
      <p:sp>
        <p:nvSpPr>
          <p:cNvPr id="602" name="Google Shape;602;p41"/>
          <p:cNvSpPr txBox="1"/>
          <p:nvPr/>
        </p:nvSpPr>
        <p:spPr>
          <a:xfrm>
            <a:off x="22517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Hand 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power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Drill</a:t>
            </a:r>
            <a:endParaRPr/>
          </a:p>
        </p:txBody>
      </p:sp>
      <p:sp>
        <p:nvSpPr>
          <p:cNvPr id="603" name="Google Shape;603;p41"/>
          <p:cNvSpPr txBox="1"/>
          <p:nvPr/>
        </p:nvSpPr>
        <p:spPr>
          <a:xfrm>
            <a:off x="44261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Router</a:t>
            </a:r>
            <a:endParaRPr/>
          </a:p>
        </p:txBody>
      </p:sp>
      <p:sp>
        <p:nvSpPr>
          <p:cNvPr id="604" name="Google Shape;604;p41"/>
          <p:cNvSpPr txBox="1"/>
          <p:nvPr/>
        </p:nvSpPr>
        <p:spPr>
          <a:xfrm>
            <a:off x="611739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Jigsaw</a:t>
            </a:r>
            <a:endParaRPr/>
          </a:p>
        </p:txBody>
      </p:sp>
      <p:pic>
        <p:nvPicPr>
          <p:cNvPr id="605" name="Google Shape;605;p41" title="Screenshot 2025-11-14 at 10.13.50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00" y="1257551"/>
            <a:ext cx="1999775" cy="1260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XUENI Multifunctional Rechargeable 12V Electric Hand Drill with LED Work  Light, 2-Speed Gearbox, Lithium Battery, Blue : Amazon.co.uk: DIY &amp; Tools" id="606" name="Google Shape;606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1550" y="1193175"/>
            <a:ext cx="188595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nd Router" id="607" name="Google Shape;607;p41"/>
          <p:cNvPicPr preferRelativeResize="0"/>
          <p:nvPr/>
        </p:nvPicPr>
        <p:blipFill rotWithShape="1">
          <a:blip r:embed="rId6">
            <a:alphaModFix/>
          </a:blip>
          <a:srcRect b="9364" l="0" r="0" t="13116"/>
          <a:stretch/>
        </p:blipFill>
        <p:spPr>
          <a:xfrm>
            <a:off x="3982200" y="1301575"/>
            <a:ext cx="1897653" cy="1471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kita 450W Orbital Action Jigsaw 18mm by Makita at Mitre 10" id="608" name="Google Shape;608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5175" y="1301575"/>
            <a:ext cx="1471050" cy="1471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mazon.com: DNTI 6.6amp Corded Electric Handheld Planers 17000rpm Hand  Planer Power Woodworking Tool Power Handheld Planer for Wood Chamfer DIY  model 3-1/4 Inch Cut Width 58218 : Tools &amp; Home Improvement" id="609" name="Google Shape;609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0201" y="3240938"/>
            <a:ext cx="1950525" cy="1950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kita LXT DSS611Z 165mm Cordless Hand-Held Circular Saw, 18V" id="610" name="Google Shape;610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78350" y="3458975"/>
            <a:ext cx="2686241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41"/>
          <p:cNvSpPr txBox="1"/>
          <p:nvPr/>
        </p:nvSpPr>
        <p:spPr>
          <a:xfrm>
            <a:off x="420642" y="314242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Hand power planer</a:t>
            </a:r>
            <a:endParaRPr/>
          </a:p>
        </p:txBody>
      </p:sp>
      <p:sp>
        <p:nvSpPr>
          <p:cNvPr id="612" name="Google Shape;612;p41"/>
          <p:cNvSpPr txBox="1"/>
          <p:nvPr/>
        </p:nvSpPr>
        <p:spPr>
          <a:xfrm>
            <a:off x="2990067" y="314242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Hand circular saw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2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18" name="Google Shape;618;p42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Cut out the finger joint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19" name="Google Shape;619;p42"/>
          <p:cNvSpPr/>
          <p:nvPr/>
        </p:nvSpPr>
        <p:spPr>
          <a:xfrm>
            <a:off x="520625" y="1994475"/>
            <a:ext cx="607800" cy="28938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20" name="Google Shape;620;p42"/>
          <p:cNvCxnSpPr/>
          <p:nvPr/>
        </p:nvCxnSpPr>
        <p:spPr>
          <a:xfrm>
            <a:off x="543525" y="1804676"/>
            <a:ext cx="5859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621" name="Google Shape;621;p42"/>
          <p:cNvSpPr txBox="1"/>
          <p:nvPr/>
        </p:nvSpPr>
        <p:spPr>
          <a:xfrm>
            <a:off x="641200" y="1348933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b="1" i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2" name="Google Shape;622;p42"/>
          <p:cNvSpPr txBox="1"/>
          <p:nvPr/>
        </p:nvSpPr>
        <p:spPr>
          <a:xfrm rot="-5400000">
            <a:off x="86324" y="2952276"/>
            <a:ext cx="1500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Side Profile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3" name="Google Shape;623;p42"/>
          <p:cNvSpPr/>
          <p:nvPr/>
        </p:nvSpPr>
        <p:spPr>
          <a:xfrm>
            <a:off x="2282875" y="1962651"/>
            <a:ext cx="1823400" cy="29667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2"/>
          <p:cNvSpPr txBox="1"/>
          <p:nvPr/>
        </p:nvSpPr>
        <p:spPr>
          <a:xfrm>
            <a:off x="2129160" y="1426271"/>
            <a:ext cx="77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1/4y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625" name="Google Shape;625;p42"/>
          <p:cNvCxnSpPr/>
          <p:nvPr/>
        </p:nvCxnSpPr>
        <p:spPr>
          <a:xfrm>
            <a:off x="2290122" y="1850549"/>
            <a:ext cx="489900" cy="1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626" name="Google Shape;626;p42"/>
          <p:cNvSpPr txBox="1"/>
          <p:nvPr/>
        </p:nvSpPr>
        <p:spPr>
          <a:xfrm>
            <a:off x="2907947" y="990600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627" name="Google Shape;627;p42"/>
          <p:cNvCxnSpPr/>
          <p:nvPr/>
        </p:nvCxnSpPr>
        <p:spPr>
          <a:xfrm>
            <a:off x="2282875" y="1426275"/>
            <a:ext cx="1844100" cy="1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628" name="Google Shape;628;p42"/>
          <p:cNvSpPr txBox="1"/>
          <p:nvPr/>
        </p:nvSpPr>
        <p:spPr>
          <a:xfrm rot="-5400000">
            <a:off x="4204922" y="2043612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629" name="Google Shape;629;p42"/>
          <p:cNvCxnSpPr/>
          <p:nvPr/>
        </p:nvCxnSpPr>
        <p:spPr>
          <a:xfrm flipH="1" rot="10800000">
            <a:off x="4284900" y="1972050"/>
            <a:ext cx="13800" cy="62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630" name="Google Shape;630;p42"/>
          <p:cNvCxnSpPr/>
          <p:nvPr/>
        </p:nvCxnSpPr>
        <p:spPr>
          <a:xfrm>
            <a:off x="1701450" y="1224675"/>
            <a:ext cx="8400" cy="3790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31" name="Google Shape;631;p42"/>
          <p:cNvCxnSpPr/>
          <p:nvPr/>
        </p:nvCxnSpPr>
        <p:spPr>
          <a:xfrm rot="10800000">
            <a:off x="2290130" y="2612575"/>
            <a:ext cx="1826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42"/>
          <p:cNvCxnSpPr/>
          <p:nvPr/>
        </p:nvCxnSpPr>
        <p:spPr>
          <a:xfrm rot="10800000">
            <a:off x="2749334" y="1974164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3" name="Google Shape;633;p42"/>
          <p:cNvCxnSpPr/>
          <p:nvPr/>
        </p:nvCxnSpPr>
        <p:spPr>
          <a:xfrm rot="10800000">
            <a:off x="3184370" y="1984259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4" name="Google Shape;634;p42"/>
          <p:cNvCxnSpPr/>
          <p:nvPr/>
        </p:nvCxnSpPr>
        <p:spPr>
          <a:xfrm rot="10800000">
            <a:off x="3657600" y="1974164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35" name="Google Shape;635;p42"/>
          <p:cNvPicPr preferRelativeResize="0"/>
          <p:nvPr/>
        </p:nvPicPr>
        <p:blipFill rotWithShape="1">
          <a:blip r:embed="rId3">
            <a:alphaModFix/>
          </a:blip>
          <a:srcRect b="0" l="0" r="20622" t="7630"/>
          <a:stretch/>
        </p:blipFill>
        <p:spPr>
          <a:xfrm>
            <a:off x="5009825" y="2345383"/>
            <a:ext cx="2598298" cy="247742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2"/>
          <p:cNvSpPr txBox="1"/>
          <p:nvPr/>
        </p:nvSpPr>
        <p:spPr>
          <a:xfrm>
            <a:off x="4649525" y="1011625"/>
            <a:ext cx="3657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Mark all the way around the wood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this helps when you cut it out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Scribble the waste materials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Helps prevent cutting the wrong piece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637" name="Google Shape;637;p4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638" name="Google Shape;63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9" name="Google Shape;639;p4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3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43"/>
          <p:cNvSpPr txBox="1"/>
          <p:nvPr/>
        </p:nvSpPr>
        <p:spPr>
          <a:xfrm>
            <a:off x="888600" y="5436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Using screws</a:t>
            </a:r>
            <a:endParaRPr/>
          </a:p>
        </p:txBody>
      </p:sp>
      <p:pic>
        <p:nvPicPr>
          <p:cNvPr id="646" name="Google Shape;64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025" y="995875"/>
            <a:ext cx="3000000" cy="1626584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3"/>
          <p:cNvSpPr txBox="1"/>
          <p:nvPr/>
        </p:nvSpPr>
        <p:spPr>
          <a:xfrm>
            <a:off x="186525" y="2701175"/>
            <a:ext cx="49038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Drill a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pilot hole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through outer and inner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panels.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&gt; Diameter of the core of the screw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	&gt; Prevents the wood splitting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Drill a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clearance hole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.&gt; Diameter of the threads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&gt; Prevents screw gripping outer panel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so it pulls both panels together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Drill a countersink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&gt; Makes an angles hole for the head to lay flush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Insert screw using a manual screwdriver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48" name="Google Shape;648;p43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49" name="Google Shape;64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0318" y="3522925"/>
            <a:ext cx="2068300" cy="137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4125" y="1747512"/>
            <a:ext cx="1449900" cy="9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01768" y="3604230"/>
            <a:ext cx="1449900" cy="121626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43"/>
          <p:cNvSpPr txBox="1"/>
          <p:nvPr/>
        </p:nvSpPr>
        <p:spPr>
          <a:xfrm>
            <a:off x="3888600" y="1347313"/>
            <a:ext cx="410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Countersink Bit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53" name="Google Shape;653;p43"/>
          <p:cNvSpPr txBox="1"/>
          <p:nvPr/>
        </p:nvSpPr>
        <p:spPr>
          <a:xfrm>
            <a:off x="5090318" y="3204025"/>
            <a:ext cx="410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Countersink screw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54" name="Google Shape;654;p43"/>
          <p:cNvSpPr txBox="1"/>
          <p:nvPr/>
        </p:nvSpPr>
        <p:spPr>
          <a:xfrm>
            <a:off x="7048343" y="3204025"/>
            <a:ext cx="410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Round head screw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655" name="Google Shape;655;p4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656" name="Google Shape;656;p4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7" name="Google Shape;657;p4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4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44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4" name="Google Shape;664;p44"/>
          <p:cNvSpPr txBox="1"/>
          <p:nvPr/>
        </p:nvSpPr>
        <p:spPr>
          <a:xfrm>
            <a:off x="888600" y="5436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nails</a:t>
            </a:r>
            <a:endParaRPr/>
          </a:p>
        </p:txBody>
      </p:sp>
      <p:pic>
        <p:nvPicPr>
          <p:cNvPr id="665" name="Google Shape;665;p44"/>
          <p:cNvPicPr preferRelativeResize="0"/>
          <p:nvPr/>
        </p:nvPicPr>
        <p:blipFill rotWithShape="1">
          <a:blip r:embed="rId3">
            <a:alphaModFix/>
          </a:blip>
          <a:srcRect b="0" l="0" r="0" t="2941"/>
          <a:stretch/>
        </p:blipFill>
        <p:spPr>
          <a:xfrm>
            <a:off x="1220206" y="3259450"/>
            <a:ext cx="5752302" cy="14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44"/>
          <p:cNvSpPr txBox="1"/>
          <p:nvPr/>
        </p:nvSpPr>
        <p:spPr>
          <a:xfrm>
            <a:off x="1220206" y="2935450"/>
            <a:ext cx="180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Dovetail Nailing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7" name="Google Shape;667;p44"/>
          <p:cNvSpPr txBox="1"/>
          <p:nvPr/>
        </p:nvSpPr>
        <p:spPr>
          <a:xfrm>
            <a:off x="3295930" y="2935450"/>
            <a:ext cx="197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Staggered Nailing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8" name="Google Shape;668;p44"/>
          <p:cNvSpPr txBox="1"/>
          <p:nvPr/>
        </p:nvSpPr>
        <p:spPr>
          <a:xfrm>
            <a:off x="5347692" y="2935450"/>
            <a:ext cx="180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Clinch Nailing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9" name="Google Shape;669;p44"/>
          <p:cNvSpPr txBox="1"/>
          <p:nvPr/>
        </p:nvSpPr>
        <p:spPr>
          <a:xfrm>
            <a:off x="1152675" y="4592000"/>
            <a:ext cx="200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Angling the nails so they don’t pull out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70" name="Google Shape;670;p44"/>
          <p:cNvSpPr txBox="1"/>
          <p:nvPr/>
        </p:nvSpPr>
        <p:spPr>
          <a:xfrm>
            <a:off x="3195988" y="4595450"/>
            <a:ext cx="200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Prevents nails splitting the wood down the grain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71" name="Google Shape;671;p44"/>
          <p:cNvSpPr txBox="1"/>
          <p:nvPr/>
        </p:nvSpPr>
        <p:spPr>
          <a:xfrm>
            <a:off x="5166775" y="4595450"/>
            <a:ext cx="219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Bending the end of the nail to prevent it falling out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72" name="Google Shape;67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6225" y="898526"/>
            <a:ext cx="5169247" cy="1597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3" name="Google Shape;673;p4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674" name="Google Shape;674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5" name="Google Shape;675;p4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676" name="Google Shape;676;p44"/>
          <p:cNvPicPr preferRelativeResize="0"/>
          <p:nvPr/>
        </p:nvPicPr>
        <p:blipFill rotWithShape="1">
          <a:blip r:embed="rId6">
            <a:alphaModFix/>
          </a:blip>
          <a:srcRect b="0" l="65388" r="0" t="0"/>
          <a:stretch/>
        </p:blipFill>
        <p:spPr>
          <a:xfrm>
            <a:off x="7286650" y="2799611"/>
            <a:ext cx="1428601" cy="1618040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44"/>
          <p:cNvSpPr txBox="1"/>
          <p:nvPr/>
        </p:nvSpPr>
        <p:spPr>
          <a:xfrm>
            <a:off x="7286650" y="2312150"/>
            <a:ext cx="170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Length of nail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678" name="Google Shape;678;p44"/>
          <p:cNvGrpSpPr/>
          <p:nvPr/>
        </p:nvGrpSpPr>
        <p:grpSpPr>
          <a:xfrm>
            <a:off x="1266825" y="2470150"/>
            <a:ext cx="1524000" cy="476400"/>
            <a:chOff x="0" y="0"/>
            <a:chExt cx="1524000" cy="476400"/>
          </a:xfrm>
        </p:grpSpPr>
        <p:sp>
          <p:nvSpPr>
            <p:cNvPr id="679" name="Google Shape;679;p44"/>
            <p:cNvSpPr/>
            <p:nvPr/>
          </p:nvSpPr>
          <p:spPr>
            <a:xfrm>
              <a:off x="0" y="0"/>
              <a:ext cx="1524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44"/>
            <p:cNvSpPr txBox="1"/>
            <p:nvPr/>
          </p:nvSpPr>
          <p:spPr>
            <a:xfrm>
              <a:off x="0" y="0"/>
              <a:ext cx="1524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>
                  <a:solidFill>
                    <a:srgbClr val="555555"/>
                  </a:solidFill>
                  <a:latin typeface="Quicksand"/>
                  <a:ea typeface="Quicksand"/>
                  <a:cs typeface="Quicksand"/>
                  <a:sym typeface="Quicksand"/>
                </a:rPr>
                <a:t>For general framing &amp; heavy-duty woodworking</a:t>
              </a:r>
              <a:endParaRPr b="0" i="0" sz="1000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681" name="Google Shape;681;p44"/>
          <p:cNvGrpSpPr/>
          <p:nvPr/>
        </p:nvGrpSpPr>
        <p:grpSpPr>
          <a:xfrm>
            <a:off x="3095625" y="2470150"/>
            <a:ext cx="1524000" cy="476400"/>
            <a:chOff x="0" y="0"/>
            <a:chExt cx="1524000" cy="476400"/>
          </a:xfrm>
        </p:grpSpPr>
        <p:sp>
          <p:nvSpPr>
            <p:cNvPr id="682" name="Google Shape;682;p44"/>
            <p:cNvSpPr/>
            <p:nvPr/>
          </p:nvSpPr>
          <p:spPr>
            <a:xfrm>
              <a:off x="0" y="0"/>
              <a:ext cx="1524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44"/>
            <p:cNvSpPr txBox="1"/>
            <p:nvPr/>
          </p:nvSpPr>
          <p:spPr>
            <a:xfrm>
              <a:off x="0" y="0"/>
              <a:ext cx="1524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>
                  <a:solidFill>
                    <a:srgbClr val="555555"/>
                  </a:solidFill>
                  <a:latin typeface="Quicksand"/>
                  <a:ea typeface="Quicksand"/>
                  <a:cs typeface="Quicksand"/>
                  <a:sym typeface="Quicksand"/>
                </a:rPr>
                <a:t>For lightweight fixing, cabinets, &amp; thin panels</a:t>
              </a:r>
              <a:endParaRPr b="0" i="0" sz="1000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684" name="Google Shape;684;p44"/>
          <p:cNvGrpSpPr/>
          <p:nvPr/>
        </p:nvGrpSpPr>
        <p:grpSpPr>
          <a:xfrm>
            <a:off x="4905375" y="2470150"/>
            <a:ext cx="1524000" cy="476400"/>
            <a:chOff x="0" y="0"/>
            <a:chExt cx="1524000" cy="476400"/>
          </a:xfrm>
        </p:grpSpPr>
        <p:sp>
          <p:nvSpPr>
            <p:cNvPr id="685" name="Google Shape;685;p44"/>
            <p:cNvSpPr/>
            <p:nvPr/>
          </p:nvSpPr>
          <p:spPr>
            <a:xfrm>
              <a:off x="0" y="0"/>
              <a:ext cx="1524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4"/>
            <p:cNvSpPr txBox="1"/>
            <p:nvPr/>
          </p:nvSpPr>
          <p:spPr>
            <a:xfrm>
              <a:off x="0" y="0"/>
              <a:ext cx="1524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>
                  <a:solidFill>
                    <a:srgbClr val="555555"/>
                  </a:solidFill>
                  <a:latin typeface="Quicksand"/>
                  <a:ea typeface="Quicksand"/>
                  <a:cs typeface="Quicksand"/>
                  <a:sym typeface="Quicksand"/>
                </a:rPr>
                <a:t>For neat joinery; oval shape prevents splitting</a:t>
              </a:r>
              <a:endParaRPr b="0" i="0" sz="1000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5"/>
          <p:cNvSpPr txBox="1"/>
          <p:nvPr/>
        </p:nvSpPr>
        <p:spPr>
          <a:xfrm>
            <a:off x="474382" y="419578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Screws and Nails - PAIRED activity 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2" name="Google Shape;692;p45"/>
          <p:cNvSpPr txBox="1"/>
          <p:nvPr>
            <p:ph type="title"/>
          </p:nvPr>
        </p:nvSpPr>
        <p:spPr>
          <a:xfrm>
            <a:off x="406975" y="53362"/>
            <a:ext cx="82296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693" name="Google Shape;693;p4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694" name="Google Shape;694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5" name="Google Shape;695;p4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696" name="Google Shape;696;p45"/>
          <p:cNvPicPr preferRelativeResize="0"/>
          <p:nvPr/>
        </p:nvPicPr>
        <p:blipFill rotWithShape="1">
          <a:blip r:embed="rId4">
            <a:alphaModFix/>
          </a:blip>
          <a:srcRect b="0" l="0" r="66908" t="2941"/>
          <a:stretch/>
        </p:blipFill>
        <p:spPr>
          <a:xfrm>
            <a:off x="5125400" y="1967300"/>
            <a:ext cx="2063253" cy="162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7125" y="1967300"/>
            <a:ext cx="3000000" cy="1626584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45"/>
          <p:cNvSpPr txBox="1"/>
          <p:nvPr/>
        </p:nvSpPr>
        <p:spPr>
          <a:xfrm>
            <a:off x="1173075" y="813325"/>
            <a:ext cx="339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Follow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the steps to create a countersunk screw joint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9" name="Google Shape;699;p45"/>
          <p:cNvSpPr txBox="1"/>
          <p:nvPr/>
        </p:nvSpPr>
        <p:spPr>
          <a:xfrm>
            <a:off x="4457525" y="792938"/>
            <a:ext cx="339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2.	Using 4 nails, try dovetail nailing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6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46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06" name="Google Shape;706;p46"/>
          <p:cNvSpPr txBox="1"/>
          <p:nvPr/>
        </p:nvSpPr>
        <p:spPr>
          <a:xfrm>
            <a:off x="152400" y="5473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Laminating and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Steaming</a:t>
            </a:r>
            <a:endParaRPr b="1"/>
          </a:p>
        </p:txBody>
      </p:sp>
      <p:pic>
        <p:nvPicPr>
          <p:cNvPr id="707" name="Google Shape;707;p46"/>
          <p:cNvPicPr preferRelativeResize="0"/>
          <p:nvPr/>
        </p:nvPicPr>
        <p:blipFill rotWithShape="1">
          <a:blip r:embed="rId3">
            <a:alphaModFix/>
          </a:blip>
          <a:srcRect b="0" l="26253" r="26230" t="0"/>
          <a:stretch/>
        </p:blipFill>
        <p:spPr>
          <a:xfrm>
            <a:off x="2177830" y="1121500"/>
            <a:ext cx="1386879" cy="1947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5737" y="1671600"/>
            <a:ext cx="2923939" cy="1947325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46"/>
          <p:cNvSpPr txBox="1"/>
          <p:nvPr/>
        </p:nvSpPr>
        <p:spPr>
          <a:xfrm>
            <a:off x="3836425" y="1286688"/>
            <a:ext cx="1370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Steaming</a:t>
            </a:r>
            <a:endParaRPr b="1" sz="1100"/>
          </a:p>
        </p:txBody>
      </p:sp>
      <p:pic>
        <p:nvPicPr>
          <p:cNvPr id="710" name="Google Shape;71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440" y="1129951"/>
            <a:ext cx="1947384" cy="1947383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46"/>
          <p:cNvSpPr/>
          <p:nvPr/>
        </p:nvSpPr>
        <p:spPr>
          <a:xfrm>
            <a:off x="456862" y="1121500"/>
            <a:ext cx="1318632" cy="1947324"/>
          </a:xfrm>
          <a:custGeom>
            <a:rect b="b" l="l" r="r" t="t"/>
            <a:pathLst>
              <a:path extrusionOk="0" h="88294" w="64167">
                <a:moveTo>
                  <a:pt x="28327" y="3648"/>
                </a:moveTo>
                <a:cubicBezTo>
                  <a:pt x="26429" y="8033"/>
                  <a:pt x="30552" y="23084"/>
                  <a:pt x="29897" y="29562"/>
                </a:cubicBezTo>
                <a:cubicBezTo>
                  <a:pt x="29243" y="36041"/>
                  <a:pt x="26952" y="39051"/>
                  <a:pt x="24400" y="42519"/>
                </a:cubicBezTo>
                <a:cubicBezTo>
                  <a:pt x="21848" y="45987"/>
                  <a:pt x="17268" y="48474"/>
                  <a:pt x="14585" y="50372"/>
                </a:cubicBezTo>
                <a:cubicBezTo>
                  <a:pt x="11902" y="52270"/>
                  <a:pt x="10527" y="51942"/>
                  <a:pt x="8302" y="53905"/>
                </a:cubicBezTo>
                <a:cubicBezTo>
                  <a:pt x="6077" y="55868"/>
                  <a:pt x="2478" y="58814"/>
                  <a:pt x="1235" y="62151"/>
                </a:cubicBezTo>
                <a:cubicBezTo>
                  <a:pt x="-8" y="65489"/>
                  <a:pt x="-532" y="70069"/>
                  <a:pt x="842" y="73930"/>
                </a:cubicBezTo>
                <a:cubicBezTo>
                  <a:pt x="2216" y="77791"/>
                  <a:pt x="5030" y="82960"/>
                  <a:pt x="9480" y="85316"/>
                </a:cubicBezTo>
                <a:cubicBezTo>
                  <a:pt x="13930" y="87672"/>
                  <a:pt x="21129" y="88522"/>
                  <a:pt x="27542" y="88064"/>
                </a:cubicBezTo>
                <a:cubicBezTo>
                  <a:pt x="33955" y="87606"/>
                  <a:pt x="41938" y="85577"/>
                  <a:pt x="47958" y="82567"/>
                </a:cubicBezTo>
                <a:cubicBezTo>
                  <a:pt x="53978" y="79557"/>
                  <a:pt x="61963" y="73275"/>
                  <a:pt x="63664" y="70003"/>
                </a:cubicBezTo>
                <a:cubicBezTo>
                  <a:pt x="65366" y="66731"/>
                  <a:pt x="61504" y="62347"/>
                  <a:pt x="58167" y="62936"/>
                </a:cubicBezTo>
                <a:cubicBezTo>
                  <a:pt x="54830" y="63525"/>
                  <a:pt x="49072" y="70854"/>
                  <a:pt x="43640" y="73537"/>
                </a:cubicBezTo>
                <a:cubicBezTo>
                  <a:pt x="38209" y="76220"/>
                  <a:pt x="30748" y="78838"/>
                  <a:pt x="25578" y="79034"/>
                </a:cubicBezTo>
                <a:cubicBezTo>
                  <a:pt x="20408" y="79230"/>
                  <a:pt x="14846" y="76940"/>
                  <a:pt x="12621" y="74715"/>
                </a:cubicBezTo>
                <a:cubicBezTo>
                  <a:pt x="10396" y="72490"/>
                  <a:pt x="10135" y="69022"/>
                  <a:pt x="12229" y="65684"/>
                </a:cubicBezTo>
                <a:cubicBezTo>
                  <a:pt x="14323" y="62347"/>
                  <a:pt x="20998" y="57766"/>
                  <a:pt x="25186" y="54690"/>
                </a:cubicBezTo>
                <a:cubicBezTo>
                  <a:pt x="29374" y="51614"/>
                  <a:pt x="34281" y="51091"/>
                  <a:pt x="37357" y="47230"/>
                </a:cubicBezTo>
                <a:cubicBezTo>
                  <a:pt x="40433" y="43369"/>
                  <a:pt x="42986" y="38854"/>
                  <a:pt x="43640" y="31525"/>
                </a:cubicBezTo>
                <a:cubicBezTo>
                  <a:pt x="44295" y="24196"/>
                  <a:pt x="43836" y="7901"/>
                  <a:pt x="41284" y="3255"/>
                </a:cubicBezTo>
                <a:cubicBezTo>
                  <a:pt x="38732" y="-1391"/>
                  <a:pt x="30225" y="-736"/>
                  <a:pt x="28327" y="3648"/>
                </a:cubicBez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2" name="Google Shape;712;p46"/>
          <p:cNvSpPr txBox="1"/>
          <p:nvPr/>
        </p:nvSpPr>
        <p:spPr>
          <a:xfrm>
            <a:off x="-41600" y="3004200"/>
            <a:ext cx="2446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What’s wrong with cutting this out from a solid board</a:t>
            </a:r>
            <a:endParaRPr sz="1100"/>
          </a:p>
        </p:txBody>
      </p:sp>
      <p:pic>
        <p:nvPicPr>
          <p:cNvPr id="713" name="Google Shape;713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2899" y="2874426"/>
            <a:ext cx="1544475" cy="20593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46"/>
          <p:cNvSpPr txBox="1"/>
          <p:nvPr/>
        </p:nvSpPr>
        <p:spPr>
          <a:xfrm>
            <a:off x="3869775" y="3908800"/>
            <a:ext cx="23511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Steaming softens the resin in wood, which allows it to be bent whilst its soft</a:t>
            </a:r>
            <a:endParaRPr sz="1100"/>
          </a:p>
        </p:txBody>
      </p:sp>
      <p:sp>
        <p:nvSpPr>
          <p:cNvPr id="715" name="Google Shape;715;p46"/>
          <p:cNvSpPr txBox="1"/>
          <p:nvPr/>
        </p:nvSpPr>
        <p:spPr>
          <a:xfrm>
            <a:off x="6890720" y="1595659"/>
            <a:ext cx="14400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Steam chamber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Wood is left in hot steam to make the resin soft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16" name="Google Shape;716;p46"/>
          <p:cNvGrpSpPr/>
          <p:nvPr/>
        </p:nvGrpSpPr>
        <p:grpSpPr>
          <a:xfrm>
            <a:off x="7816774" y="300835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17" name="Google Shape;717;p4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4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7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47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25" name="Google Shape;725;p47"/>
          <p:cNvSpPr txBox="1"/>
          <p:nvPr/>
        </p:nvSpPr>
        <p:spPr>
          <a:xfrm>
            <a:off x="152400" y="5473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Laminating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and Steaming</a:t>
            </a:r>
            <a:endParaRPr/>
          </a:p>
        </p:txBody>
      </p:sp>
      <p:pic>
        <p:nvPicPr>
          <p:cNvPr id="726" name="Google Shape;726;p47"/>
          <p:cNvPicPr preferRelativeResize="0"/>
          <p:nvPr/>
        </p:nvPicPr>
        <p:blipFill rotWithShape="1">
          <a:blip r:embed="rId3">
            <a:alphaModFix/>
          </a:blip>
          <a:srcRect b="0" l="18849" r="16756" t="0"/>
          <a:stretch/>
        </p:blipFill>
        <p:spPr>
          <a:xfrm>
            <a:off x="5913150" y="1661150"/>
            <a:ext cx="2037694" cy="158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3219" y="3300404"/>
            <a:ext cx="27051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49700" y="1060050"/>
            <a:ext cx="2037701" cy="20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700" y="3607619"/>
            <a:ext cx="4038424" cy="138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51801" y="1099475"/>
            <a:ext cx="1934125" cy="16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47"/>
          <p:cNvSpPr txBox="1"/>
          <p:nvPr/>
        </p:nvSpPr>
        <p:spPr>
          <a:xfrm>
            <a:off x="3406003" y="547300"/>
            <a:ext cx="2404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Thin/flexible pieces of wood are glued together and held in shape. When the glue sets, it remains in that shape.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32" name="Google Shape;732;p47"/>
          <p:cNvSpPr txBox="1"/>
          <p:nvPr/>
        </p:nvSpPr>
        <p:spPr>
          <a:xfrm>
            <a:off x="1445041" y="3179400"/>
            <a:ext cx="2404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Vacuum bag - uses air pressure to hold it in shape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33" name="Google Shape;733;p47"/>
          <p:cNvSpPr txBox="1"/>
          <p:nvPr/>
        </p:nvSpPr>
        <p:spPr>
          <a:xfrm>
            <a:off x="4588122" y="2731875"/>
            <a:ext cx="1727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 jig</a:t>
            </a: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uses clamps to hold it in shape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34" name="Google Shape;734;p4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35" name="Google Shape;735;p4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4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8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42" name="Google Shape;742;p48"/>
          <p:cNvSpPr txBox="1"/>
          <p:nvPr/>
        </p:nvSpPr>
        <p:spPr>
          <a:xfrm>
            <a:off x="381000" y="382225"/>
            <a:ext cx="669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</a:t>
            </a:r>
            <a:r>
              <a:rPr b="1" lang="en-GB" sz="18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Laminated Organiser</a:t>
            </a:r>
            <a:endParaRPr b="1" sz="18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43" name="Google Shape;743;p4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44" name="Google Shape;744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5" name="Google Shape;745;p4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746" name="Google Shape;746;p48"/>
          <p:cNvPicPr preferRelativeResize="0"/>
          <p:nvPr/>
        </p:nvPicPr>
        <p:blipFill rotWithShape="1">
          <a:blip r:embed="rId4">
            <a:alphaModFix/>
          </a:blip>
          <a:srcRect b="10938" l="13591" r="20813" t="4795"/>
          <a:stretch/>
        </p:blipFill>
        <p:spPr>
          <a:xfrm>
            <a:off x="1356410" y="3482979"/>
            <a:ext cx="1979254" cy="1648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8"/>
          <p:cNvPicPr preferRelativeResize="0"/>
          <p:nvPr/>
        </p:nvPicPr>
        <p:blipFill rotWithShape="1">
          <a:blip r:embed="rId5">
            <a:alphaModFix/>
          </a:blip>
          <a:srcRect b="8429" l="4864" r="4219" t="4493"/>
          <a:stretch/>
        </p:blipFill>
        <p:spPr>
          <a:xfrm>
            <a:off x="3641820" y="3473265"/>
            <a:ext cx="1895430" cy="1648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3028" y="3553935"/>
            <a:ext cx="2065981" cy="1569895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48"/>
          <p:cNvSpPr txBox="1"/>
          <p:nvPr/>
        </p:nvSpPr>
        <p:spPr>
          <a:xfrm>
            <a:off x="381000" y="813325"/>
            <a:ext cx="84591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Look at these products and pick one.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Create a </a:t>
            </a: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blue foam</a:t>
            </a: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former and laminate using the bagpress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will you make an accurate former?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Flexible plywood will only bend around a specific corner radius before breaking. The threshold is 50mm. 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Will the below products be makeable in the workshop?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is the minimum size of one sheet of ply to make a simple product?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  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9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5" name="Google Shape;755;p49"/>
          <p:cNvSpPr txBox="1"/>
          <p:nvPr/>
        </p:nvSpPr>
        <p:spPr>
          <a:xfrm>
            <a:off x="381000" y="382225"/>
            <a:ext cx="669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Laminated Organiser</a:t>
            </a:r>
            <a:endParaRPr b="1" sz="18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56" name="Google Shape;756;p4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57" name="Google Shape;757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8" name="Google Shape;758;p4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759" name="Google Shape;759;p49"/>
          <p:cNvSpPr txBox="1"/>
          <p:nvPr/>
        </p:nvSpPr>
        <p:spPr>
          <a:xfrm>
            <a:off x="381000" y="813325"/>
            <a:ext cx="84591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Steps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Create former template on fusion → min 50mm corner radius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Lasercut to greyboard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Create 2-layer 50mm foam block for former template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Using the disc sander, shape the former according to your template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Precision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is key here !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4 - layers (max 100mmx300mm)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Add first and second layer to former, using PVA glue evenly between the two surfaces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Secure with masking tape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Add to vacuum bag (technician)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50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5" name="Google Shape;765;p50"/>
          <p:cNvSpPr txBox="1"/>
          <p:nvPr/>
        </p:nvSpPr>
        <p:spPr>
          <a:xfrm>
            <a:off x="381000" y="382225"/>
            <a:ext cx="669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Laminated Organiser</a:t>
            </a:r>
            <a:endParaRPr b="1" sz="18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66" name="Google Shape;766;p5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67" name="Google Shape;767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8" name="Google Shape;768;p5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769" name="Google Shape;76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1184564"/>
            <a:ext cx="3601200" cy="1479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0" name="Google Shape;77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7573" y="664387"/>
            <a:ext cx="2916000" cy="1999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1" name="Google Shape;771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0997" y="3004224"/>
            <a:ext cx="2895600" cy="18108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2" name="Google Shape;772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01220" y="2911825"/>
            <a:ext cx="2952000" cy="1995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3" name="Google Shape;773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61573" y="3428425"/>
            <a:ext cx="2236800" cy="1479000"/>
          </a:xfrm>
          <a:prstGeom prst="roundRect">
            <a:avLst>
              <a:gd fmla="val 24086" name="adj"/>
            </a:avLst>
          </a:prstGeom>
          <a:noFill/>
          <a:ln cap="flat" cmpd="sng" w="9525">
            <a:solidFill>
              <a:srgbClr val="76A5A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51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51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80" name="Google Shape;780;p51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Joining and Assembly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81" name="Google Shape;781;p5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82" name="Google Shape;7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3" name="Google Shape;783;p5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52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52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90" name="Google Shape;790;p52"/>
          <p:cNvSpPr txBox="1"/>
          <p:nvPr/>
        </p:nvSpPr>
        <p:spPr>
          <a:xfrm>
            <a:off x="888600" y="5436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adhesives</a:t>
            </a:r>
            <a:endParaRPr/>
          </a:p>
        </p:txBody>
      </p:sp>
      <p:pic>
        <p:nvPicPr>
          <p:cNvPr id="791" name="Google Shape;79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6775" y="888820"/>
            <a:ext cx="1820576" cy="182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738" y="2676032"/>
            <a:ext cx="1338361" cy="12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52"/>
          <p:cNvSpPr txBox="1"/>
          <p:nvPr/>
        </p:nvSpPr>
        <p:spPr>
          <a:xfrm>
            <a:off x="5519750" y="1184775"/>
            <a:ext cx="31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Epoxy Resin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General purpose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- 10 minute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- 2 part adhesive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Type of </a:t>
            </a: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thermoset</a:t>
            </a: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plastic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94" name="Google Shape;794;p52"/>
          <p:cNvSpPr txBox="1"/>
          <p:nvPr/>
        </p:nvSpPr>
        <p:spPr>
          <a:xfrm>
            <a:off x="1596525" y="2787294"/>
            <a:ext cx="3131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Cascamite GLUE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Waterproof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- 3 hours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Strong wood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95" name="Google Shape;795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5250" y="1072072"/>
            <a:ext cx="1410700" cy="141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52"/>
          <p:cNvSpPr txBox="1"/>
          <p:nvPr/>
        </p:nvSpPr>
        <p:spPr>
          <a:xfrm>
            <a:off x="1215525" y="1358844"/>
            <a:ext cx="31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PVA GLUE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General purpose wood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- 2 hours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Needs to soak into the wood fibres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Sets clear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97" name="Google Shape;797;p52"/>
          <p:cNvPicPr preferRelativeResize="0"/>
          <p:nvPr/>
        </p:nvPicPr>
        <p:blipFill rotWithShape="1">
          <a:blip r:embed="rId6">
            <a:alphaModFix/>
          </a:blip>
          <a:srcRect b="11528" l="5917" r="42584" t="7230"/>
          <a:stretch/>
        </p:blipFill>
        <p:spPr>
          <a:xfrm>
            <a:off x="4442025" y="2482775"/>
            <a:ext cx="897138" cy="11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52"/>
          <p:cNvSpPr txBox="1"/>
          <p:nvPr/>
        </p:nvSpPr>
        <p:spPr>
          <a:xfrm>
            <a:off x="5434275" y="2571750"/>
            <a:ext cx="31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Acrylic Cement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Plastic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- 1 minute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Solvent - will evaporate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Use capillary action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99" name="Google Shape;799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97950" y="3846025"/>
            <a:ext cx="1185300" cy="11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52"/>
          <p:cNvSpPr txBox="1"/>
          <p:nvPr/>
        </p:nvSpPr>
        <p:spPr>
          <a:xfrm>
            <a:off x="5434275" y="3846025"/>
            <a:ext cx="31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Contact Adhesive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General purpose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- 15 minute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Allow to go tacky on individual 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surfacers before joining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01" name="Google Shape;801;p5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02" name="Google Shape;802;p52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3" name="Google Shape;803;p5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53"/>
          <p:cNvPicPr preferRelativeResize="0"/>
          <p:nvPr/>
        </p:nvPicPr>
        <p:blipFill rotWithShape="1">
          <a:blip r:embed="rId3">
            <a:alphaModFix/>
          </a:blip>
          <a:srcRect b="0" l="0" r="63993" t="0"/>
          <a:stretch/>
        </p:blipFill>
        <p:spPr>
          <a:xfrm>
            <a:off x="1072200" y="1847300"/>
            <a:ext cx="2410649" cy="10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53"/>
          <p:cNvSpPr txBox="1"/>
          <p:nvPr/>
        </p:nvSpPr>
        <p:spPr>
          <a:xfrm>
            <a:off x="1145657" y="2963791"/>
            <a:ext cx="140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Butt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0" name="Google Shape;810;p53"/>
          <p:cNvSpPr txBox="1"/>
          <p:nvPr/>
        </p:nvSpPr>
        <p:spPr>
          <a:xfrm>
            <a:off x="2235010" y="2952977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Cross halving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1" name="Google Shape;811;p53"/>
          <p:cNvSpPr txBox="1"/>
          <p:nvPr/>
        </p:nvSpPr>
        <p:spPr>
          <a:xfrm>
            <a:off x="3966111" y="2954123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Finger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2" name="Google Shape;812;p53"/>
          <p:cNvSpPr txBox="1"/>
          <p:nvPr/>
        </p:nvSpPr>
        <p:spPr>
          <a:xfrm>
            <a:off x="5118350" y="296380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Mortise &amp; tenon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3" name="Google Shape;813;p53"/>
          <p:cNvSpPr txBox="1"/>
          <p:nvPr/>
        </p:nvSpPr>
        <p:spPr>
          <a:xfrm>
            <a:off x="7016414" y="2963791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Mitre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4" name="Google Shape;814;p53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5" name="Google Shape;815;p53"/>
          <p:cNvSpPr txBox="1"/>
          <p:nvPr/>
        </p:nvSpPr>
        <p:spPr>
          <a:xfrm>
            <a:off x="963804" y="625788"/>
            <a:ext cx="2598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Aesthetics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Surface Area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Mechanical strength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Difficulty to construct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6" name="Google Shape;816;p53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Score each joint for the following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817" name="Google Shape;817;p53"/>
          <p:cNvGraphicFramePr/>
          <p:nvPr/>
        </p:nvGraphicFramePr>
        <p:xfrm>
          <a:off x="152400" y="328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{8EB0A2BA-65A1-470B-BFE8-C6D1113E5210}</a:tableStyleId>
              </a:tblPr>
              <a:tblGrid>
                <a:gridCol w="895325"/>
                <a:gridCol w="1407675"/>
                <a:gridCol w="1407675"/>
                <a:gridCol w="1407675"/>
                <a:gridCol w="1407675"/>
                <a:gridCol w="1407675"/>
              </a:tblGrid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Aesthetics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Surface Area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Mechanical strength 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Difficulty to construct 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18" name="Google Shape;818;p53"/>
          <p:cNvPicPr preferRelativeResize="0"/>
          <p:nvPr/>
        </p:nvPicPr>
        <p:blipFill rotWithShape="1">
          <a:blip r:embed="rId3">
            <a:alphaModFix/>
          </a:blip>
          <a:srcRect b="0" l="54747" r="0" t="0"/>
          <a:stretch/>
        </p:blipFill>
        <p:spPr>
          <a:xfrm>
            <a:off x="5194550" y="1847300"/>
            <a:ext cx="3029651" cy="108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53"/>
          <p:cNvPicPr preferRelativeResize="0"/>
          <p:nvPr/>
        </p:nvPicPr>
        <p:blipFill rotWithShape="1">
          <a:blip r:embed="rId3">
            <a:alphaModFix/>
          </a:blip>
          <a:srcRect b="0" l="37135" r="45078" t="0"/>
          <a:stretch/>
        </p:blipFill>
        <p:spPr>
          <a:xfrm>
            <a:off x="3824213" y="1847300"/>
            <a:ext cx="1190774" cy="1087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0" name="Google Shape;820;p5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21" name="Google Shape;821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2" name="Google Shape;822;p5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54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8" name="Google Shape;828;p54"/>
          <p:cNvSpPr txBox="1"/>
          <p:nvPr/>
        </p:nvSpPr>
        <p:spPr>
          <a:xfrm>
            <a:off x="963804" y="625788"/>
            <a:ext cx="2598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Aesthetics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Surface Area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Mechanical strength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Difficulty to construct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9" name="Google Shape;829;p54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Score each joint for the following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830" name="Google Shape;830;p54"/>
          <p:cNvGraphicFramePr/>
          <p:nvPr/>
        </p:nvGraphicFramePr>
        <p:xfrm>
          <a:off x="152400" y="328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{8EB0A2BA-65A1-470B-BFE8-C6D1113E5210}</a:tableStyleId>
              </a:tblPr>
              <a:tblGrid>
                <a:gridCol w="959500"/>
                <a:gridCol w="1800700"/>
                <a:gridCol w="1687125"/>
                <a:gridCol w="1687125"/>
                <a:gridCol w="1687125"/>
              </a:tblGrid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Aesthetics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Surface Area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Mechanical strength 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Difficulty to construct 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31" name="Google Shape;83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925" y="1749925"/>
            <a:ext cx="6844474" cy="11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54"/>
          <p:cNvSpPr txBox="1"/>
          <p:nvPr/>
        </p:nvSpPr>
        <p:spPr>
          <a:xfrm>
            <a:off x="1526657" y="2963791"/>
            <a:ext cx="140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Lap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3" name="Google Shape;833;p54"/>
          <p:cNvSpPr txBox="1"/>
          <p:nvPr/>
        </p:nvSpPr>
        <p:spPr>
          <a:xfrm>
            <a:off x="2920810" y="2952977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      Dowel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4" name="Google Shape;834;p54"/>
          <p:cNvSpPr txBox="1"/>
          <p:nvPr/>
        </p:nvSpPr>
        <p:spPr>
          <a:xfrm>
            <a:off x="4804311" y="2954123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Dovetail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5" name="Google Shape;835;p54"/>
          <p:cNvSpPr txBox="1"/>
          <p:nvPr/>
        </p:nvSpPr>
        <p:spPr>
          <a:xfrm>
            <a:off x="6185150" y="296380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      Housing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36" name="Google Shape;836;p5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37" name="Google Shape;83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8" name="Google Shape;838;p5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" name="Google Shape;843;p55"/>
          <p:cNvPicPr preferRelativeResize="0"/>
          <p:nvPr/>
        </p:nvPicPr>
        <p:blipFill rotWithShape="1">
          <a:blip r:embed="rId3">
            <a:alphaModFix/>
          </a:blip>
          <a:srcRect b="0" l="0" r="48613" t="0"/>
          <a:stretch/>
        </p:blipFill>
        <p:spPr>
          <a:xfrm>
            <a:off x="901800" y="1006250"/>
            <a:ext cx="5448949" cy="12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55"/>
          <p:cNvSpPr txBox="1"/>
          <p:nvPr/>
        </p:nvSpPr>
        <p:spPr>
          <a:xfrm>
            <a:off x="1093200" y="72567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Halving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45" name="Google Shape;845;p55"/>
          <p:cNvSpPr txBox="1"/>
          <p:nvPr/>
        </p:nvSpPr>
        <p:spPr>
          <a:xfrm>
            <a:off x="2824125" y="725667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Corner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46" name="Google Shape;846;p55"/>
          <p:cNvSpPr txBox="1"/>
          <p:nvPr/>
        </p:nvSpPr>
        <p:spPr>
          <a:xfrm>
            <a:off x="5122050" y="72567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Bridle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47" name="Google Shape;847;p55"/>
          <p:cNvSpPr txBox="1"/>
          <p:nvPr/>
        </p:nvSpPr>
        <p:spPr>
          <a:xfrm>
            <a:off x="1029750" y="206432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Tee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48" name="Google Shape;848;p55"/>
          <p:cNvPicPr preferRelativeResize="0"/>
          <p:nvPr/>
        </p:nvPicPr>
        <p:blipFill rotWithShape="1">
          <a:blip r:embed="rId3">
            <a:alphaModFix/>
          </a:blip>
          <a:srcRect b="0" l="51213" r="11576" t="0"/>
          <a:stretch/>
        </p:blipFill>
        <p:spPr>
          <a:xfrm>
            <a:off x="901800" y="2337950"/>
            <a:ext cx="4220249" cy="1374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55"/>
          <p:cNvSpPr txBox="1"/>
          <p:nvPr/>
        </p:nvSpPr>
        <p:spPr>
          <a:xfrm>
            <a:off x="2974575" y="206432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Through Vs Blind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50" name="Google Shape;85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9750" y="3858225"/>
            <a:ext cx="5266164" cy="12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55"/>
          <p:cNvSpPr txBox="1"/>
          <p:nvPr/>
        </p:nvSpPr>
        <p:spPr>
          <a:xfrm>
            <a:off x="1093200" y="3564558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Tongue and Groove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2" name="Google Shape;852;p55"/>
          <p:cNvSpPr txBox="1"/>
          <p:nvPr/>
        </p:nvSpPr>
        <p:spPr>
          <a:xfrm>
            <a:off x="2974575" y="356455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Biscuit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3" name="Google Shape;853;p55"/>
          <p:cNvSpPr txBox="1"/>
          <p:nvPr/>
        </p:nvSpPr>
        <p:spPr>
          <a:xfrm>
            <a:off x="4855950" y="3564558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Rebate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4" name="Google Shape;854;p55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5" name="Google Shape;855;p55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Joint 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Terminology – Random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 questions found in exams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56" name="Google Shape;856;p5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57" name="Google Shape;857;p5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8" name="Google Shape;858;p5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859" name="Google Shape;859;p55"/>
          <p:cNvGrpSpPr/>
          <p:nvPr/>
        </p:nvGrpSpPr>
        <p:grpSpPr>
          <a:xfrm>
            <a:off x="6954150" y="2433613"/>
            <a:ext cx="1613450" cy="1100377"/>
            <a:chOff x="1029750" y="1083475"/>
            <a:chExt cx="1613450" cy="1100377"/>
          </a:xfrm>
        </p:grpSpPr>
        <p:sp>
          <p:nvSpPr>
            <p:cNvPr id="860" name="Google Shape;860;p55"/>
            <p:cNvSpPr/>
            <p:nvPr/>
          </p:nvSpPr>
          <p:spPr>
            <a:xfrm>
              <a:off x="1035850" y="1207552"/>
              <a:ext cx="1607350" cy="976300"/>
            </a:xfrm>
            <a:custGeom>
              <a:rect b="b" l="l" r="r" t="t"/>
              <a:pathLst>
                <a:path extrusionOk="0" h="39052" w="64294">
                  <a:moveTo>
                    <a:pt x="31909" y="9049"/>
                  </a:moveTo>
                  <a:lnTo>
                    <a:pt x="46672" y="0"/>
                  </a:lnTo>
                  <a:lnTo>
                    <a:pt x="64294" y="10001"/>
                  </a:lnTo>
                  <a:lnTo>
                    <a:pt x="16669" y="39052"/>
                  </a:lnTo>
                  <a:lnTo>
                    <a:pt x="0" y="2905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61" name="Google Shape;861;p55"/>
            <p:cNvSpPr/>
            <p:nvPr/>
          </p:nvSpPr>
          <p:spPr>
            <a:xfrm>
              <a:off x="1854675" y="1616750"/>
              <a:ext cx="430975" cy="331925"/>
            </a:xfrm>
            <a:custGeom>
              <a:rect b="b" l="l" r="r" t="t"/>
              <a:pathLst>
                <a:path extrusionOk="0" h="13277" w="17239">
                  <a:moveTo>
                    <a:pt x="0" y="13277"/>
                  </a:moveTo>
                  <a:lnTo>
                    <a:pt x="423" y="10525"/>
                  </a:lnTo>
                  <a:lnTo>
                    <a:pt x="17227" y="0"/>
                  </a:lnTo>
                  <a:lnTo>
                    <a:pt x="17239" y="2462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862" name="Google Shape;862;p55"/>
            <p:cNvCxnSpPr/>
            <p:nvPr/>
          </p:nvCxnSpPr>
          <p:spPr>
            <a:xfrm>
              <a:off x="1449925" y="2055825"/>
              <a:ext cx="2700" cy="12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3" name="Google Shape;863;p55"/>
            <p:cNvCxnSpPr/>
            <p:nvPr/>
          </p:nvCxnSpPr>
          <p:spPr>
            <a:xfrm>
              <a:off x="1041142" y="1813987"/>
              <a:ext cx="2700" cy="12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4" name="Google Shape;864;p55"/>
            <p:cNvCxnSpPr/>
            <p:nvPr/>
          </p:nvCxnSpPr>
          <p:spPr>
            <a:xfrm>
              <a:off x="2640444" y="1333303"/>
              <a:ext cx="2700" cy="12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65" name="Google Shape;865;p55"/>
            <p:cNvSpPr/>
            <p:nvPr/>
          </p:nvSpPr>
          <p:spPr>
            <a:xfrm>
              <a:off x="2203325" y="1095275"/>
              <a:ext cx="438950" cy="432550"/>
            </a:xfrm>
            <a:custGeom>
              <a:rect b="b" l="l" r="r" t="t"/>
              <a:pathLst>
                <a:path extrusionOk="0" h="17302" w="17558">
                  <a:moveTo>
                    <a:pt x="17558" y="14575"/>
                  </a:moveTo>
                  <a:lnTo>
                    <a:pt x="17473" y="10313"/>
                  </a:lnTo>
                  <a:lnTo>
                    <a:pt x="0" y="0"/>
                  </a:lnTo>
                  <a:lnTo>
                    <a:pt x="4176" y="1730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cxnSp>
          <p:nvCxnSpPr>
            <p:cNvPr id="866" name="Google Shape;866;p55"/>
            <p:cNvCxnSpPr/>
            <p:nvPr/>
          </p:nvCxnSpPr>
          <p:spPr>
            <a:xfrm>
              <a:off x="2371650" y="1099525"/>
              <a:ext cx="204600" cy="204600"/>
            </a:xfrm>
            <a:prstGeom prst="straightConnector1">
              <a:avLst/>
            </a:prstGeom>
            <a:solidFill>
              <a:schemeClr val="lt2"/>
            </a:solidFill>
            <a:ln>
              <a:noFill/>
            </a:ln>
          </p:spPr>
        </p:cxnSp>
        <p:sp>
          <p:nvSpPr>
            <p:cNvPr id="867" name="Google Shape;867;p55"/>
            <p:cNvSpPr/>
            <p:nvPr/>
          </p:nvSpPr>
          <p:spPr>
            <a:xfrm flipH="1">
              <a:off x="1029750" y="1566438"/>
              <a:ext cx="438950" cy="432550"/>
            </a:xfrm>
            <a:custGeom>
              <a:rect b="b" l="l" r="r" t="t"/>
              <a:pathLst>
                <a:path extrusionOk="0" h="17302" w="17558">
                  <a:moveTo>
                    <a:pt x="17558" y="14575"/>
                  </a:moveTo>
                  <a:lnTo>
                    <a:pt x="17473" y="10313"/>
                  </a:lnTo>
                  <a:lnTo>
                    <a:pt x="0" y="0"/>
                  </a:lnTo>
                  <a:lnTo>
                    <a:pt x="4176" y="1730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868" name="Google Shape;868;p55"/>
            <p:cNvSpPr/>
            <p:nvPr/>
          </p:nvSpPr>
          <p:spPr>
            <a:xfrm>
              <a:off x="1035850" y="1083475"/>
              <a:ext cx="1607350" cy="976300"/>
            </a:xfrm>
            <a:custGeom>
              <a:rect b="b" l="l" r="r" t="t"/>
              <a:pathLst>
                <a:path extrusionOk="0" h="39052" w="64294">
                  <a:moveTo>
                    <a:pt x="31909" y="9049"/>
                  </a:moveTo>
                  <a:lnTo>
                    <a:pt x="46672" y="0"/>
                  </a:lnTo>
                  <a:lnTo>
                    <a:pt x="64294" y="10001"/>
                  </a:lnTo>
                  <a:lnTo>
                    <a:pt x="16669" y="39052"/>
                  </a:lnTo>
                  <a:lnTo>
                    <a:pt x="0" y="2905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p56"/>
          <p:cNvPicPr preferRelativeResize="0"/>
          <p:nvPr/>
        </p:nvPicPr>
        <p:blipFill rotWithShape="1">
          <a:blip r:embed="rId3">
            <a:alphaModFix/>
          </a:blip>
          <a:srcRect b="0" l="22408" r="64011" t="0"/>
          <a:stretch/>
        </p:blipFill>
        <p:spPr>
          <a:xfrm>
            <a:off x="1726400" y="1576425"/>
            <a:ext cx="1091887" cy="1305775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56"/>
          <p:cNvSpPr txBox="1"/>
          <p:nvPr/>
        </p:nvSpPr>
        <p:spPr>
          <a:xfrm>
            <a:off x="1523988" y="1182550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Cross halving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75" name="Google Shape;875;p56"/>
          <p:cNvSpPr txBox="1"/>
          <p:nvPr/>
        </p:nvSpPr>
        <p:spPr>
          <a:xfrm>
            <a:off x="335300" y="1182550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Finger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76" name="Google Shape;876;p56"/>
          <p:cNvSpPr txBox="1"/>
          <p:nvPr/>
        </p:nvSpPr>
        <p:spPr>
          <a:xfrm>
            <a:off x="4501150" y="118255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Mortise &amp; tenon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77" name="Google Shape;877;p56"/>
          <p:cNvPicPr preferRelativeResize="0"/>
          <p:nvPr/>
        </p:nvPicPr>
        <p:blipFill rotWithShape="1">
          <a:blip r:embed="rId4">
            <a:alphaModFix/>
          </a:blip>
          <a:srcRect b="0" l="74109" r="0" t="0"/>
          <a:stretch/>
        </p:blipFill>
        <p:spPr>
          <a:xfrm>
            <a:off x="6173346" y="1576425"/>
            <a:ext cx="2048851" cy="1356925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56"/>
          <p:cNvSpPr txBox="1"/>
          <p:nvPr/>
        </p:nvSpPr>
        <p:spPr>
          <a:xfrm>
            <a:off x="3303925" y="118255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Lap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79" name="Google Shape;879;p56"/>
          <p:cNvSpPr txBox="1"/>
          <p:nvPr/>
        </p:nvSpPr>
        <p:spPr>
          <a:xfrm>
            <a:off x="6500025" y="115860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Housing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80" name="Google Shape;880;p56"/>
          <p:cNvPicPr preferRelativeResize="0"/>
          <p:nvPr/>
        </p:nvPicPr>
        <p:blipFill rotWithShape="1">
          <a:blip r:embed="rId4">
            <a:alphaModFix/>
          </a:blip>
          <a:srcRect b="0" l="-1015" r="75124" t="0"/>
          <a:stretch/>
        </p:blipFill>
        <p:spPr>
          <a:xfrm>
            <a:off x="2999125" y="1766188"/>
            <a:ext cx="1475801" cy="9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56"/>
          <p:cNvPicPr preferRelativeResize="0"/>
          <p:nvPr/>
        </p:nvPicPr>
        <p:blipFill rotWithShape="1">
          <a:blip r:embed="rId3">
            <a:alphaModFix/>
          </a:blip>
          <a:srcRect b="0" l="37981" r="44539" t="0"/>
          <a:stretch/>
        </p:blipFill>
        <p:spPr>
          <a:xfrm>
            <a:off x="47925" y="1527900"/>
            <a:ext cx="1538902" cy="142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56"/>
          <p:cNvPicPr preferRelativeResize="0"/>
          <p:nvPr/>
        </p:nvPicPr>
        <p:blipFill rotWithShape="1">
          <a:blip r:embed="rId3">
            <a:alphaModFix/>
          </a:blip>
          <a:srcRect b="0" l="55416" r="23774" t="0"/>
          <a:stretch/>
        </p:blipFill>
        <p:spPr>
          <a:xfrm>
            <a:off x="4596099" y="1653412"/>
            <a:ext cx="1475800" cy="1151809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56"/>
          <p:cNvSpPr txBox="1"/>
          <p:nvPr/>
        </p:nvSpPr>
        <p:spPr>
          <a:xfrm>
            <a:off x="168075" y="638050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Using a range of materials, by hand, create as many joints as possible</a:t>
            </a:r>
            <a:endParaRPr/>
          </a:p>
        </p:txBody>
      </p:sp>
      <p:sp>
        <p:nvSpPr>
          <p:cNvPr id="884" name="Google Shape;884;p56"/>
          <p:cNvSpPr txBox="1"/>
          <p:nvPr/>
        </p:nvSpPr>
        <p:spPr>
          <a:xfrm>
            <a:off x="1090150" y="3735575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do you create them?</a:t>
            </a:r>
            <a:endParaRPr b="1"/>
          </a:p>
        </p:txBody>
      </p:sp>
      <p:sp>
        <p:nvSpPr>
          <p:cNvPr id="885" name="Google Shape;885;p56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86" name="Google Shape;886;p5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87" name="Google Shape;887;p5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8" name="Google Shape;888;p5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889" name="Google Shape;889;p56"/>
          <p:cNvSpPr txBox="1"/>
          <p:nvPr/>
        </p:nvSpPr>
        <p:spPr>
          <a:xfrm>
            <a:off x="2237425" y="4525025"/>
            <a:ext cx="4146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is the best modelling material for each?</a:t>
            </a:r>
            <a:endParaRPr b="1"/>
          </a:p>
        </p:txBody>
      </p:sp>
      <p:sp>
        <p:nvSpPr>
          <p:cNvPr id="890" name="Google Shape;890;p56"/>
          <p:cNvSpPr txBox="1"/>
          <p:nvPr/>
        </p:nvSpPr>
        <p:spPr>
          <a:xfrm>
            <a:off x="4419925" y="3350663"/>
            <a:ext cx="4146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Which techniques and skills might be useful?</a:t>
            </a:r>
            <a:endParaRPr b="1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57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96" name="Google Shape;896;p57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Joint Terminology – Random questions found in exams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97" name="Google Shape;897;p5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98" name="Google Shape;898;p5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9" name="Google Shape;899;p5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cxnSp>
        <p:nvCxnSpPr>
          <p:cNvPr id="900" name="Google Shape;900;p57"/>
          <p:cNvCxnSpPr/>
          <p:nvPr/>
        </p:nvCxnSpPr>
        <p:spPr>
          <a:xfrm>
            <a:off x="7738073" y="3500799"/>
            <a:ext cx="6000" cy="340500"/>
          </a:xfrm>
          <a:prstGeom prst="straightConnector1">
            <a:avLst/>
          </a:prstGeom>
          <a:noFill/>
          <a:ln cap="flat" cmpd="sng" w="111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1" name="Google Shape;901;p57"/>
          <p:cNvSpPr txBox="1"/>
          <p:nvPr/>
        </p:nvSpPr>
        <p:spPr>
          <a:xfrm>
            <a:off x="2929213" y="196452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Through Vs Blind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02" name="Google Shape;902;p57"/>
          <p:cNvPicPr preferRelativeResize="0"/>
          <p:nvPr/>
        </p:nvPicPr>
        <p:blipFill rotWithShape="1">
          <a:blip r:embed="rId4">
            <a:alphaModFix/>
          </a:blip>
          <a:srcRect b="0" l="0" r="48613" t="0"/>
          <a:stretch/>
        </p:blipFill>
        <p:spPr>
          <a:xfrm>
            <a:off x="856437" y="906450"/>
            <a:ext cx="5448949" cy="12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4387" y="3758425"/>
            <a:ext cx="5266164" cy="12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57"/>
          <p:cNvSpPr txBox="1"/>
          <p:nvPr/>
        </p:nvSpPr>
        <p:spPr>
          <a:xfrm>
            <a:off x="1047838" y="3464758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Tongue and Groove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5" name="Google Shape;905;p57"/>
          <p:cNvSpPr txBox="1"/>
          <p:nvPr/>
        </p:nvSpPr>
        <p:spPr>
          <a:xfrm>
            <a:off x="2929213" y="346475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Biscuit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6" name="Google Shape;906;p57"/>
          <p:cNvSpPr txBox="1"/>
          <p:nvPr/>
        </p:nvSpPr>
        <p:spPr>
          <a:xfrm>
            <a:off x="984388" y="196452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Tee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07" name="Google Shape;907;p57"/>
          <p:cNvPicPr preferRelativeResize="0"/>
          <p:nvPr/>
        </p:nvPicPr>
        <p:blipFill rotWithShape="1">
          <a:blip r:embed="rId4">
            <a:alphaModFix/>
          </a:blip>
          <a:srcRect b="0" l="51212" r="0" t="0"/>
          <a:stretch/>
        </p:blipFill>
        <p:spPr>
          <a:xfrm>
            <a:off x="856438" y="2238150"/>
            <a:ext cx="5533202" cy="1374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57"/>
          <p:cNvSpPr txBox="1"/>
          <p:nvPr/>
        </p:nvSpPr>
        <p:spPr>
          <a:xfrm>
            <a:off x="4810588" y="3464758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Rebate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09" name="Google Shape;909;p57"/>
          <p:cNvSpPr/>
          <p:nvPr/>
        </p:nvSpPr>
        <p:spPr>
          <a:xfrm>
            <a:off x="45338" y="911700"/>
            <a:ext cx="6694800" cy="423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0" name="Google Shape;910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37" y="911688"/>
            <a:ext cx="5077790" cy="31205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1" name="Google Shape;911;p57"/>
          <p:cNvCxnSpPr/>
          <p:nvPr/>
        </p:nvCxnSpPr>
        <p:spPr>
          <a:xfrm>
            <a:off x="1742063" y="2600025"/>
            <a:ext cx="1800" cy="7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12" name="Google Shape;912;p57"/>
          <p:cNvGrpSpPr/>
          <p:nvPr/>
        </p:nvGrpSpPr>
        <p:grpSpPr>
          <a:xfrm>
            <a:off x="1300188" y="1903100"/>
            <a:ext cx="1011275" cy="777376"/>
            <a:chOff x="1345550" y="2002900"/>
            <a:chExt cx="1011275" cy="777376"/>
          </a:xfrm>
        </p:grpSpPr>
        <p:cxnSp>
          <p:nvCxnSpPr>
            <p:cNvPr id="913" name="Google Shape;913;p57"/>
            <p:cNvCxnSpPr/>
            <p:nvPr/>
          </p:nvCxnSpPr>
          <p:spPr>
            <a:xfrm flipH="1" rot="10800000">
              <a:off x="1785171" y="2390850"/>
              <a:ext cx="564000" cy="3162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4" name="Google Shape;914;p57"/>
            <p:cNvCxnSpPr/>
            <p:nvPr/>
          </p:nvCxnSpPr>
          <p:spPr>
            <a:xfrm flipH="1" rot="10800000">
              <a:off x="1785171" y="2464076"/>
              <a:ext cx="564000" cy="3162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5" name="Google Shape;915;p57"/>
            <p:cNvCxnSpPr/>
            <p:nvPr/>
          </p:nvCxnSpPr>
          <p:spPr>
            <a:xfrm rot="10800000">
              <a:off x="2354425" y="2387475"/>
              <a:ext cx="1800" cy="2037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6" name="Google Shape;916;p57"/>
            <p:cNvCxnSpPr/>
            <p:nvPr/>
          </p:nvCxnSpPr>
          <p:spPr>
            <a:xfrm>
              <a:off x="1345550" y="2441325"/>
              <a:ext cx="427500" cy="2586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7" name="Google Shape;917;p57"/>
            <p:cNvCxnSpPr/>
            <p:nvPr/>
          </p:nvCxnSpPr>
          <p:spPr>
            <a:xfrm>
              <a:off x="1351924" y="2510527"/>
              <a:ext cx="427500" cy="2586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8" name="Google Shape;918;p57"/>
            <p:cNvCxnSpPr/>
            <p:nvPr/>
          </p:nvCxnSpPr>
          <p:spPr>
            <a:xfrm flipH="1" rot="10800000">
              <a:off x="1351921" y="2117425"/>
              <a:ext cx="564000" cy="3162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9" name="Google Shape;919;p57"/>
            <p:cNvCxnSpPr/>
            <p:nvPr/>
          </p:nvCxnSpPr>
          <p:spPr>
            <a:xfrm>
              <a:off x="1915925" y="2122850"/>
              <a:ext cx="427500" cy="2586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0" name="Google Shape;920;p57"/>
            <p:cNvCxnSpPr/>
            <p:nvPr/>
          </p:nvCxnSpPr>
          <p:spPr>
            <a:xfrm>
              <a:off x="2237375" y="2522825"/>
              <a:ext cx="118800" cy="684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1" name="Google Shape;921;p57"/>
            <p:cNvCxnSpPr/>
            <p:nvPr/>
          </p:nvCxnSpPr>
          <p:spPr>
            <a:xfrm flipH="1" rot="10800000">
              <a:off x="2356225" y="2271075"/>
              <a:ext cx="600" cy="1164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2" name="Google Shape;922;p57"/>
            <p:cNvCxnSpPr/>
            <p:nvPr/>
          </p:nvCxnSpPr>
          <p:spPr>
            <a:xfrm>
              <a:off x="1916725" y="2002900"/>
              <a:ext cx="439500" cy="2724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3" name="Google Shape;923;p57"/>
            <p:cNvCxnSpPr/>
            <p:nvPr/>
          </p:nvCxnSpPr>
          <p:spPr>
            <a:xfrm rot="10800000">
              <a:off x="1915775" y="2011350"/>
              <a:ext cx="0" cy="1071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4" name="Google Shape;924;p57"/>
            <p:cNvCxnSpPr/>
            <p:nvPr/>
          </p:nvCxnSpPr>
          <p:spPr>
            <a:xfrm>
              <a:off x="1345963" y="2436038"/>
              <a:ext cx="1800" cy="780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25" name="Google Shape;925;p57"/>
          <p:cNvGrpSpPr/>
          <p:nvPr/>
        </p:nvGrpSpPr>
        <p:grpSpPr>
          <a:xfrm>
            <a:off x="2118431" y="2439549"/>
            <a:ext cx="1096627" cy="942371"/>
            <a:chOff x="2163793" y="2539349"/>
            <a:chExt cx="1096627" cy="942371"/>
          </a:xfrm>
        </p:grpSpPr>
        <p:cxnSp>
          <p:nvCxnSpPr>
            <p:cNvPr id="926" name="Google Shape;926;p57"/>
            <p:cNvCxnSpPr/>
            <p:nvPr/>
          </p:nvCxnSpPr>
          <p:spPr>
            <a:xfrm>
              <a:off x="2163800" y="2918363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7" name="Google Shape;927;p57"/>
            <p:cNvCxnSpPr/>
            <p:nvPr/>
          </p:nvCxnSpPr>
          <p:spPr>
            <a:xfrm>
              <a:off x="2163806" y="3000477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8" name="Google Shape;928;p57"/>
            <p:cNvCxnSpPr/>
            <p:nvPr/>
          </p:nvCxnSpPr>
          <p:spPr>
            <a:xfrm flipH="1" rot="10800000">
              <a:off x="2177750" y="2539350"/>
              <a:ext cx="457500" cy="2604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9" name="Google Shape;929;p57"/>
            <p:cNvCxnSpPr/>
            <p:nvPr/>
          </p:nvCxnSpPr>
          <p:spPr>
            <a:xfrm>
              <a:off x="2163793" y="3112120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0" name="Google Shape;930;p57"/>
            <p:cNvCxnSpPr/>
            <p:nvPr/>
          </p:nvCxnSpPr>
          <p:spPr>
            <a:xfrm flipH="1" rot="10800000">
              <a:off x="2163793" y="2982895"/>
              <a:ext cx="4200" cy="127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1" name="Google Shape;931;p57"/>
            <p:cNvCxnSpPr/>
            <p:nvPr/>
          </p:nvCxnSpPr>
          <p:spPr>
            <a:xfrm>
              <a:off x="2165621" y="2804974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2" name="Google Shape;932;p57"/>
            <p:cNvCxnSpPr/>
            <p:nvPr/>
          </p:nvCxnSpPr>
          <p:spPr>
            <a:xfrm flipH="1" rot="10800000">
              <a:off x="2168000" y="2796425"/>
              <a:ext cx="4200" cy="127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3" name="Google Shape;933;p57"/>
            <p:cNvCxnSpPr/>
            <p:nvPr/>
          </p:nvCxnSpPr>
          <p:spPr>
            <a:xfrm>
              <a:off x="2620221" y="2539349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4" name="Google Shape;934;p57"/>
            <p:cNvCxnSpPr/>
            <p:nvPr/>
          </p:nvCxnSpPr>
          <p:spPr>
            <a:xfrm flipH="1" rot="10800000">
              <a:off x="2172200" y="2961785"/>
              <a:ext cx="65100" cy="387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5" name="Google Shape;935;p57"/>
            <p:cNvCxnSpPr/>
            <p:nvPr/>
          </p:nvCxnSpPr>
          <p:spPr>
            <a:xfrm>
              <a:off x="2804000" y="3274500"/>
              <a:ext cx="1800" cy="780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36" name="Google Shape;936;p57"/>
          <p:cNvGrpSpPr/>
          <p:nvPr/>
        </p:nvGrpSpPr>
        <p:grpSpPr>
          <a:xfrm>
            <a:off x="4307770" y="2098837"/>
            <a:ext cx="4790881" cy="2944848"/>
            <a:chOff x="4985970" y="2623521"/>
            <a:chExt cx="4099675" cy="2519979"/>
          </a:xfrm>
        </p:grpSpPr>
        <p:cxnSp>
          <p:nvCxnSpPr>
            <p:cNvPr id="937" name="Google Shape;937;p57"/>
            <p:cNvCxnSpPr/>
            <p:nvPr/>
          </p:nvCxnSpPr>
          <p:spPr>
            <a:xfrm flipH="1" rot="10800000">
              <a:off x="6350750" y="3543675"/>
              <a:ext cx="1203900" cy="700500"/>
            </a:xfrm>
            <a:prstGeom prst="straightConnector1">
              <a:avLst/>
            </a:prstGeom>
            <a:noFill/>
            <a:ln cap="flat" cmpd="sng" w="1112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38" name="Google Shape;938;p57"/>
            <p:cNvCxnSpPr/>
            <p:nvPr/>
          </p:nvCxnSpPr>
          <p:spPr>
            <a:xfrm rot="10800000">
              <a:off x="7538025" y="3543675"/>
              <a:ext cx="119100" cy="53100"/>
            </a:xfrm>
            <a:prstGeom prst="straightConnector1">
              <a:avLst/>
            </a:prstGeom>
            <a:noFill/>
            <a:ln cap="flat" cmpd="sng" w="1112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939" name="Google Shape;939;p57"/>
            <p:cNvCxnSpPr/>
            <p:nvPr/>
          </p:nvCxnSpPr>
          <p:spPr>
            <a:xfrm flipH="1">
              <a:off x="7440975" y="3180125"/>
              <a:ext cx="9300" cy="438000"/>
            </a:xfrm>
            <a:prstGeom prst="straightConnector1">
              <a:avLst/>
            </a:prstGeom>
            <a:noFill/>
            <a:ln cap="flat" cmpd="sng" w="1112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pic>
          <p:nvPicPr>
            <p:cNvPr id="940" name="Google Shape;940;p5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85970" y="2623521"/>
              <a:ext cx="4099675" cy="251997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1" name="Google Shape;941;p57"/>
          <p:cNvGrpSpPr/>
          <p:nvPr/>
        </p:nvGrpSpPr>
        <p:grpSpPr>
          <a:xfrm>
            <a:off x="5881447" y="2876666"/>
            <a:ext cx="1811272" cy="1645126"/>
            <a:chOff x="6342675" y="3279075"/>
            <a:chExt cx="1549950" cy="1407775"/>
          </a:xfrm>
        </p:grpSpPr>
        <p:grpSp>
          <p:nvGrpSpPr>
            <p:cNvPr id="942" name="Google Shape;942;p57"/>
            <p:cNvGrpSpPr/>
            <p:nvPr/>
          </p:nvGrpSpPr>
          <p:grpSpPr>
            <a:xfrm>
              <a:off x="6342675" y="3279075"/>
              <a:ext cx="1549950" cy="1407775"/>
              <a:chOff x="6342675" y="3279075"/>
              <a:chExt cx="1549950" cy="1407775"/>
            </a:xfrm>
          </p:grpSpPr>
          <p:cxnSp>
            <p:nvCxnSpPr>
              <p:cNvPr id="943" name="Google Shape;943;p57"/>
              <p:cNvCxnSpPr/>
              <p:nvPr/>
            </p:nvCxnSpPr>
            <p:spPr>
              <a:xfrm flipH="1">
                <a:off x="6443300" y="3986350"/>
                <a:ext cx="9600" cy="3147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4" name="Google Shape;944;p57"/>
              <p:cNvCxnSpPr/>
              <p:nvPr/>
            </p:nvCxnSpPr>
            <p:spPr>
              <a:xfrm>
                <a:off x="6344378" y="4235719"/>
                <a:ext cx="341100" cy="18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5" name="Google Shape;945;p57"/>
              <p:cNvCxnSpPr/>
              <p:nvPr/>
            </p:nvCxnSpPr>
            <p:spPr>
              <a:xfrm>
                <a:off x="6688100" y="4418950"/>
                <a:ext cx="3300" cy="267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6" name="Google Shape;946;p57"/>
              <p:cNvCxnSpPr/>
              <p:nvPr/>
            </p:nvCxnSpPr>
            <p:spPr>
              <a:xfrm flipH="1">
                <a:off x="6342675" y="4244175"/>
                <a:ext cx="900" cy="24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7" name="Google Shape;947;p57"/>
              <p:cNvCxnSpPr/>
              <p:nvPr/>
            </p:nvCxnSpPr>
            <p:spPr>
              <a:xfrm flipH="1" rot="10800000">
                <a:off x="6455025" y="3589700"/>
                <a:ext cx="1202100" cy="7026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8" name="Google Shape;948;p57"/>
              <p:cNvCxnSpPr/>
              <p:nvPr/>
            </p:nvCxnSpPr>
            <p:spPr>
              <a:xfrm flipH="1" rot="10800000">
                <a:off x="6688100" y="3718450"/>
                <a:ext cx="1203900" cy="700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9" name="Google Shape;949;p57"/>
              <p:cNvCxnSpPr/>
              <p:nvPr/>
            </p:nvCxnSpPr>
            <p:spPr>
              <a:xfrm flipH="1">
                <a:off x="7657850" y="3279075"/>
                <a:ext cx="9600" cy="3147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0" name="Google Shape;950;p57"/>
              <p:cNvCxnSpPr/>
              <p:nvPr/>
            </p:nvCxnSpPr>
            <p:spPr>
              <a:xfrm>
                <a:off x="7657125" y="3589700"/>
                <a:ext cx="235500" cy="1266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951" name="Google Shape;951;p57"/>
            <p:cNvCxnSpPr/>
            <p:nvPr/>
          </p:nvCxnSpPr>
          <p:spPr>
            <a:xfrm flipH="1" rot="10800000">
              <a:off x="6445525" y="3291575"/>
              <a:ext cx="1232100" cy="7005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952" name="Google Shape;952;p57"/>
          <p:cNvCxnSpPr/>
          <p:nvPr/>
        </p:nvCxnSpPr>
        <p:spPr>
          <a:xfrm>
            <a:off x="7692711" y="3400999"/>
            <a:ext cx="6000" cy="340500"/>
          </a:xfrm>
          <a:prstGeom prst="straightConnector1">
            <a:avLst/>
          </a:prstGeom>
          <a:noFill/>
          <a:ln cap="flat" cmpd="sng" w="111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58"/>
          <p:cNvSpPr txBox="1"/>
          <p:nvPr/>
        </p:nvSpPr>
        <p:spPr>
          <a:xfrm>
            <a:off x="152400" y="931654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Corner Blocks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8" name="Google Shape;958;p58"/>
          <p:cNvSpPr txBox="1"/>
          <p:nvPr/>
        </p:nvSpPr>
        <p:spPr>
          <a:xfrm>
            <a:off x="3025500" y="882729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Scan Fitting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9" name="Google Shape;959;p58"/>
          <p:cNvSpPr txBox="1"/>
          <p:nvPr/>
        </p:nvSpPr>
        <p:spPr>
          <a:xfrm>
            <a:off x="5405825" y="882729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Cam Lock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60" name="Google Shape;96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52028"/>
            <a:ext cx="7085526" cy="1728175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58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2" name="Google Shape;962;p58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Knock Down Fittings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Heavy Duty Bed Connecting System" id="963" name="Google Shape;96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7925" y="1300954"/>
            <a:ext cx="1794675" cy="1794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4" name="Google Shape;964;p5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965" name="Google Shape;965;p5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6" name="Google Shape;966;p5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967" name="Google Shape;967;p58"/>
          <p:cNvSpPr txBox="1"/>
          <p:nvPr/>
        </p:nvSpPr>
        <p:spPr>
          <a:xfrm>
            <a:off x="101375" y="2834275"/>
            <a:ext cx="4756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Knock-down fittings are hardware components designed to join panels together temporarily or permanently without the use of traditional wood glue and clamps.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8" name="Google Shape;968;p58"/>
          <p:cNvSpPr txBox="1"/>
          <p:nvPr/>
        </p:nvSpPr>
        <p:spPr>
          <a:xfrm>
            <a:off x="101375" y="3920963"/>
            <a:ext cx="4956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They are heavily used in flat-pack or furniture like IKEA products, allowing items to be manufactured quickly, shipped flat, and assembled at home using basic tools like a screwdriver or an Allen key.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69" name="Google Shape;969;p58"/>
          <p:cNvPicPr preferRelativeResize="0"/>
          <p:nvPr/>
        </p:nvPicPr>
        <p:blipFill rotWithShape="1">
          <a:blip r:embed="rId6">
            <a:alphaModFix/>
          </a:blip>
          <a:srcRect b="18238" l="0" r="0" t="16347"/>
          <a:stretch/>
        </p:blipFill>
        <p:spPr>
          <a:xfrm>
            <a:off x="4381275" y="1583850"/>
            <a:ext cx="956641" cy="62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nock-Down K/D Fittings 2" id="970" name="Google Shape;970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8925" y="2980175"/>
            <a:ext cx="1362350" cy="1287275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58"/>
          <p:cNvSpPr txBox="1"/>
          <p:nvPr/>
        </p:nvSpPr>
        <p:spPr>
          <a:xfrm>
            <a:off x="6830125" y="3189579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Modesty Block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72" name="Google Shape;972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30125" y="3544600"/>
            <a:ext cx="1832101" cy="1299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58"/>
          <p:cNvPicPr preferRelativeResize="0"/>
          <p:nvPr/>
        </p:nvPicPr>
        <p:blipFill rotWithShape="1">
          <a:blip r:embed="rId9">
            <a:alphaModFix/>
          </a:blip>
          <a:srcRect b="16484" l="21259" r="22441" t="18106"/>
          <a:stretch/>
        </p:blipFill>
        <p:spPr>
          <a:xfrm>
            <a:off x="8035048" y="4418050"/>
            <a:ext cx="1108950" cy="72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Google Shape;97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1356" y="1168250"/>
            <a:ext cx="1779694" cy="133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59"/>
          <p:cNvPicPr preferRelativeResize="0"/>
          <p:nvPr/>
        </p:nvPicPr>
        <p:blipFill rotWithShape="1">
          <a:blip r:embed="rId4">
            <a:alphaModFix/>
          </a:blip>
          <a:srcRect b="6254" l="9244" r="14104" t="8313"/>
          <a:stretch/>
        </p:blipFill>
        <p:spPr>
          <a:xfrm>
            <a:off x="285233" y="1106525"/>
            <a:ext cx="1709750" cy="1375925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59"/>
          <p:cNvSpPr txBox="1"/>
          <p:nvPr/>
        </p:nvSpPr>
        <p:spPr>
          <a:xfrm>
            <a:off x="5981350" y="74747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Frame Construction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81" name="Google Shape;981;p59"/>
          <p:cNvSpPr txBox="1"/>
          <p:nvPr/>
        </p:nvSpPr>
        <p:spPr>
          <a:xfrm>
            <a:off x="157875" y="74747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Carcase Construction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82" name="Google Shape;982;p59"/>
          <p:cNvSpPr txBox="1"/>
          <p:nvPr>
            <p:ph type="title"/>
          </p:nvPr>
        </p:nvSpPr>
        <p:spPr>
          <a:xfrm>
            <a:off x="193900" y="172498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latin typeface="Quicksand"/>
                <a:ea typeface="Quicksand"/>
                <a:cs typeface="Quicksand"/>
                <a:sym typeface="Quicksand"/>
              </a:rPr>
              <a:t>Joining Woods </a:t>
            </a:r>
            <a:r>
              <a:rPr b="1" lang="en-GB" sz="2300">
                <a:latin typeface="Quicksand"/>
                <a:ea typeface="Quicksand"/>
                <a:cs typeface="Quicksand"/>
                <a:sym typeface="Quicksand"/>
              </a:rPr>
              <a:t>Types of Construction</a:t>
            </a:r>
            <a:endParaRPr b="1" sz="23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983" name="Google Shape;983;p5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984" name="Google Shape;984;p5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5" name="Google Shape;985;p5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986" name="Google Shape;986;p59"/>
          <p:cNvSpPr txBox="1"/>
          <p:nvPr/>
        </p:nvSpPr>
        <p:spPr>
          <a:xfrm>
            <a:off x="1994615" y="1100463"/>
            <a:ext cx="3967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Frame construction uses interconnected narrow boards joined by profiles like mortise and tenon, while carcass construction builds a solid box using panels joined end-to-end like lap joints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87" name="Google Shape;987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100" y="2871752"/>
            <a:ext cx="2624711" cy="17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98940" y="2571751"/>
            <a:ext cx="1858842" cy="233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5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72924" y="2926075"/>
            <a:ext cx="3845043" cy="174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60"/>
          <p:cNvSpPr/>
          <p:nvPr/>
        </p:nvSpPr>
        <p:spPr>
          <a:xfrm>
            <a:off x="96325" y="2995925"/>
            <a:ext cx="2174400" cy="198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60"/>
          <p:cNvSpPr/>
          <p:nvPr/>
        </p:nvSpPr>
        <p:spPr>
          <a:xfrm>
            <a:off x="2364408" y="2995925"/>
            <a:ext cx="2174400" cy="198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60"/>
          <p:cNvSpPr/>
          <p:nvPr/>
        </p:nvSpPr>
        <p:spPr>
          <a:xfrm>
            <a:off x="4611642" y="2995925"/>
            <a:ext cx="2174400" cy="198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60"/>
          <p:cNvSpPr/>
          <p:nvPr/>
        </p:nvSpPr>
        <p:spPr>
          <a:xfrm>
            <a:off x="6879725" y="2995925"/>
            <a:ext cx="2174400" cy="198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60"/>
          <p:cNvSpPr txBox="1"/>
          <p:nvPr/>
        </p:nvSpPr>
        <p:spPr>
          <a:xfrm>
            <a:off x="268025" y="313922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One-Off Production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99" name="Google Shape;999;p60"/>
          <p:cNvSpPr txBox="1"/>
          <p:nvPr/>
        </p:nvSpPr>
        <p:spPr>
          <a:xfrm>
            <a:off x="2662978" y="313922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Batch Production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0" name="Google Shape;1000;p60"/>
          <p:cNvSpPr txBox="1"/>
          <p:nvPr/>
        </p:nvSpPr>
        <p:spPr>
          <a:xfrm>
            <a:off x="4874075" y="313922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Mass Production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1" name="Google Shape;1001;p60"/>
          <p:cNvSpPr txBox="1"/>
          <p:nvPr/>
        </p:nvSpPr>
        <p:spPr>
          <a:xfrm>
            <a:off x="6874975" y="313922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Continuous Production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2" name="Google Shape;1002;p60"/>
          <p:cNvSpPr txBox="1"/>
          <p:nvPr/>
        </p:nvSpPr>
        <p:spPr>
          <a:xfrm>
            <a:off x="114775" y="3542925"/>
            <a:ext cx="2379300" cy="11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1 Product made at a time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Expensive to produce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Highly Skilled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Non specific tools &amp;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3" name="Google Shape;1003;p60"/>
          <p:cNvSpPr txBox="1"/>
          <p:nvPr/>
        </p:nvSpPr>
        <p:spPr>
          <a:xfrm>
            <a:off x="2375729" y="3542925"/>
            <a:ext cx="23793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4-50 Product made at a time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Medium Skilled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Non specific tools &amp;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use of Jigs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Multiple same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4" name="Google Shape;1004;p60"/>
          <p:cNvSpPr txBox="1"/>
          <p:nvPr/>
        </p:nvSpPr>
        <p:spPr>
          <a:xfrm>
            <a:off x="4589375" y="3542925"/>
            <a:ext cx="244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1000+ Products manufactured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Low Skilled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Specific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Use of production lines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5" name="Google Shape;1005;p60"/>
          <p:cNvSpPr txBox="1"/>
          <p:nvPr/>
        </p:nvSpPr>
        <p:spPr>
          <a:xfrm>
            <a:off x="6986025" y="3539425"/>
            <a:ext cx="244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Continuously produced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Low Skilled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Specific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Use of production lines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6" name="Google Shape;1006;p60"/>
          <p:cNvSpPr txBox="1"/>
          <p:nvPr>
            <p:ph type="title"/>
          </p:nvPr>
        </p:nvSpPr>
        <p:spPr>
          <a:xfrm>
            <a:off x="193900" y="172498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latin typeface="Quicksand"/>
                <a:ea typeface="Quicksand"/>
                <a:cs typeface="Quicksand"/>
                <a:sym typeface="Quicksand"/>
              </a:rPr>
              <a:t>Joining Woods </a:t>
            </a:r>
            <a:r>
              <a:rPr b="1" lang="en-GB" sz="2300">
                <a:latin typeface="Quicksand"/>
                <a:ea typeface="Quicksand"/>
                <a:cs typeface="Quicksand"/>
                <a:sym typeface="Quicksand"/>
              </a:rPr>
              <a:t>Types of Production</a:t>
            </a:r>
            <a:endParaRPr b="1" sz="23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007" name="Google Shape;1007;p6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08" name="Google Shape;1008;p6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9" name="Google Shape;1009;p6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010" name="Google Shape;1010;p60"/>
          <p:cNvPicPr preferRelativeResize="0"/>
          <p:nvPr/>
        </p:nvPicPr>
        <p:blipFill rotWithShape="1">
          <a:blip r:embed="rId4">
            <a:alphaModFix/>
          </a:blip>
          <a:srcRect b="0" l="0" r="10961" t="0"/>
          <a:stretch/>
        </p:blipFill>
        <p:spPr>
          <a:xfrm>
            <a:off x="6879725" y="1580400"/>
            <a:ext cx="2174400" cy="131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60"/>
          <p:cNvPicPr preferRelativeResize="0"/>
          <p:nvPr/>
        </p:nvPicPr>
        <p:blipFill rotWithShape="1">
          <a:blip r:embed="rId5">
            <a:alphaModFix/>
          </a:blip>
          <a:srcRect b="11418" l="0" r="0" t="0"/>
          <a:stretch/>
        </p:blipFill>
        <p:spPr>
          <a:xfrm>
            <a:off x="4622075" y="1580401"/>
            <a:ext cx="2174400" cy="131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60"/>
          <p:cNvPicPr preferRelativeResize="0"/>
          <p:nvPr/>
        </p:nvPicPr>
        <p:blipFill rotWithShape="1">
          <a:blip r:embed="rId6">
            <a:alphaModFix/>
          </a:blip>
          <a:srcRect b="10378" l="0" r="0" t="0"/>
          <a:stretch/>
        </p:blipFill>
        <p:spPr>
          <a:xfrm>
            <a:off x="2348325" y="1598775"/>
            <a:ext cx="2174400" cy="12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60"/>
          <p:cNvPicPr preferRelativeResize="0"/>
          <p:nvPr/>
        </p:nvPicPr>
        <p:blipFill rotWithShape="1">
          <a:blip r:embed="rId7">
            <a:alphaModFix/>
          </a:blip>
          <a:srcRect b="842" l="0" r="0" t="9576"/>
          <a:stretch/>
        </p:blipFill>
        <p:spPr>
          <a:xfrm>
            <a:off x="96325" y="1598775"/>
            <a:ext cx="2174400" cy="12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60"/>
          <p:cNvSpPr txBox="1"/>
          <p:nvPr/>
        </p:nvSpPr>
        <p:spPr>
          <a:xfrm>
            <a:off x="96325" y="667349"/>
            <a:ext cx="7816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 manufacturing, the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level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of production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depends on the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volume needed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cost of setup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and how much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customization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 customer requires.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61"/>
          <p:cNvSpPr txBox="1"/>
          <p:nvPr>
            <p:ph type="title"/>
          </p:nvPr>
        </p:nvSpPr>
        <p:spPr>
          <a:xfrm>
            <a:off x="193900" y="172498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latin typeface="Quicksand"/>
                <a:ea typeface="Quicksand"/>
                <a:cs typeface="Quicksand"/>
                <a:sym typeface="Quicksand"/>
              </a:rPr>
              <a:t>Joining Woods </a:t>
            </a:r>
            <a:r>
              <a:rPr b="1" lang="en-GB" sz="2300">
                <a:latin typeface="Quicksand"/>
                <a:ea typeface="Quicksand"/>
                <a:cs typeface="Quicksand"/>
                <a:sym typeface="Quicksand"/>
              </a:rPr>
              <a:t>Jigs, formers, moulds</a:t>
            </a:r>
            <a:endParaRPr b="1" sz="2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Buy Cabinet Hardware Jig Tool - Adjustable Punch Locator Drill Template  Guide, Wood Drilling Dowelling Guide for Installation of Handles Knobs on  Doors and Drawer Online in Vietnam. B08X3SXSQ8" id="1020" name="Google Shape;102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2225" y="1844875"/>
            <a:ext cx="1212550" cy="1212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reg Pocket-Hole Jig® K4 | Official Store | Kreg Tool" id="1021" name="Google Shape;102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75" y="3426725"/>
            <a:ext cx="1614225" cy="1614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rilling Jig for K Push Tech - Richelieu Hardware" id="1022" name="Google Shape;1022;p61"/>
          <p:cNvPicPr preferRelativeResize="0"/>
          <p:nvPr/>
        </p:nvPicPr>
        <p:blipFill rotWithShape="1">
          <a:blip r:embed="rId5">
            <a:alphaModFix/>
          </a:blip>
          <a:srcRect b="14736" l="0" r="0" t="17200"/>
          <a:stretch/>
        </p:blipFill>
        <p:spPr>
          <a:xfrm>
            <a:off x="4682225" y="817875"/>
            <a:ext cx="1666875" cy="1134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t Lamination - The Wood Whisperer" id="1023" name="Google Shape;1023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08514" y="3544379"/>
            <a:ext cx="2670475" cy="1496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ding and Laminating Wood" id="1024" name="Google Shape;1024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5908" y="3544375"/>
            <a:ext cx="2392067" cy="1496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rilling Jig for Industrial Gate Lock - China Jig, Drilling Jig |  Made-in-China.com" id="1025" name="Google Shape;1025;p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49102" y="817874"/>
            <a:ext cx="1134498" cy="1134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rtical Alignment Drill Press Jig" id="1026" name="Google Shape;1026;p6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06925" y="1844877"/>
            <a:ext cx="1818849" cy="121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6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9800" y="745200"/>
            <a:ext cx="2332780" cy="181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61"/>
          <p:cNvPicPr preferRelativeResize="0"/>
          <p:nvPr/>
        </p:nvPicPr>
        <p:blipFill rotWithShape="1">
          <a:blip r:embed="rId11">
            <a:alphaModFix/>
          </a:blip>
          <a:srcRect b="15599" l="9166" r="13810" t="14295"/>
          <a:stretch/>
        </p:blipFill>
        <p:spPr>
          <a:xfrm>
            <a:off x="2452583" y="775091"/>
            <a:ext cx="1910717" cy="17590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61"/>
          <p:cNvSpPr txBox="1"/>
          <p:nvPr/>
        </p:nvSpPr>
        <p:spPr>
          <a:xfrm>
            <a:off x="193900" y="2564050"/>
            <a:ext cx="225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Mould - </a:t>
            </a: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Material flows into </a:t>
            </a:r>
            <a:endParaRPr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              the cavity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0" name="Google Shape;1030;p61"/>
          <p:cNvSpPr txBox="1"/>
          <p:nvPr/>
        </p:nvSpPr>
        <p:spPr>
          <a:xfrm>
            <a:off x="2452575" y="2564050"/>
            <a:ext cx="225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Former - </a:t>
            </a: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Soft material is   </a:t>
            </a:r>
            <a:endParaRPr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             pulled over the shape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1" name="Google Shape;1031;p61"/>
          <p:cNvSpPr txBox="1"/>
          <p:nvPr/>
        </p:nvSpPr>
        <p:spPr>
          <a:xfrm>
            <a:off x="4637325" y="3057425"/>
            <a:ext cx="433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Drilling Jigs - </a:t>
            </a: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Helps locate the hole accurately and quickly</a:t>
            </a:r>
            <a:endParaRPr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2" name="Google Shape;1032;p61"/>
          <p:cNvSpPr txBox="1"/>
          <p:nvPr/>
        </p:nvSpPr>
        <p:spPr>
          <a:xfrm>
            <a:off x="0" y="4774200"/>
            <a:ext cx="433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Holding device - </a:t>
            </a: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Hols and lines up material</a:t>
            </a:r>
            <a:endParaRPr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33" name="Google Shape;1033;p6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54300" y="2897063"/>
            <a:ext cx="1134500" cy="113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lf-Squaring Frame Clamp - Angle Clamps - Amazon.com" id="1034" name="Google Shape;1034;p6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54300" y="3981525"/>
            <a:ext cx="1328975" cy="87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5" name="Google Shape;1035;p6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36" name="Google Shape;1036;p61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7" name="Google Shape;1037;p6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62"/>
          <p:cNvSpPr txBox="1"/>
          <p:nvPr/>
        </p:nvSpPr>
        <p:spPr>
          <a:xfrm>
            <a:off x="474382" y="419578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Knock Down Fittings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3" name="Google Shape;1043;p62"/>
          <p:cNvSpPr txBox="1"/>
          <p:nvPr>
            <p:ph type="title"/>
          </p:nvPr>
        </p:nvSpPr>
        <p:spPr>
          <a:xfrm>
            <a:off x="406975" y="53362"/>
            <a:ext cx="82296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044" name="Google Shape;1044;p6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45" name="Google Shape;1045;p6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6" name="Google Shape;1046;p6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047" name="Google Shape;1047;p62"/>
          <p:cNvSpPr txBox="1"/>
          <p:nvPr/>
        </p:nvSpPr>
        <p:spPr>
          <a:xfrm>
            <a:off x="3047325" y="179060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Scan Fitting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48" name="Google Shape;1048;p62"/>
          <p:cNvPicPr preferRelativeResize="0"/>
          <p:nvPr/>
        </p:nvPicPr>
        <p:blipFill rotWithShape="1">
          <a:blip r:embed="rId4">
            <a:alphaModFix/>
          </a:blip>
          <a:srcRect b="0" l="38999" r="31409" t="0"/>
          <a:stretch/>
        </p:blipFill>
        <p:spPr>
          <a:xfrm>
            <a:off x="1178312" y="2159900"/>
            <a:ext cx="3063375" cy="252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62"/>
          <p:cNvSpPr txBox="1"/>
          <p:nvPr/>
        </p:nvSpPr>
        <p:spPr>
          <a:xfrm>
            <a:off x="928225" y="917300"/>
            <a:ext cx="41910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would you make a drilling jig to drill these holes?</a:t>
            </a:r>
            <a:endParaRPr sz="2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50" name="Google Shape;1050;p62"/>
          <p:cNvSpPr txBox="1"/>
          <p:nvPr/>
        </p:nvSpPr>
        <p:spPr>
          <a:xfrm>
            <a:off x="4157000" y="3663175"/>
            <a:ext cx="41910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solidFill>
                  <a:srgbClr val="990000"/>
                </a:solidFill>
                <a:latin typeface="Quicksand"/>
                <a:ea typeface="Quicksand"/>
                <a:cs typeface="Quicksand"/>
                <a:sym typeface="Quicksand"/>
              </a:rPr>
              <a:t>In pairs, using scrap wood, make the drilling jigs and construct a scan fitting.</a:t>
            </a:r>
            <a:endParaRPr b="1" sz="2300">
              <a:solidFill>
                <a:srgbClr val="99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63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56" name="Google Shape;1056;p63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Finishing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057" name="Google Shape;1057;p6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58" name="Google Shape;1058;p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9" name="Google Shape;1059;p6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64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Finishing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65" name="Google Shape;1065;p64"/>
          <p:cNvSpPr txBox="1"/>
          <p:nvPr/>
        </p:nvSpPr>
        <p:spPr>
          <a:xfrm>
            <a:off x="888600" y="543625"/>
            <a:ext cx="375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Finishing woods - Abrasive Papers</a:t>
            </a:r>
            <a:endParaRPr/>
          </a:p>
        </p:txBody>
      </p:sp>
      <p:pic>
        <p:nvPicPr>
          <p:cNvPr id="1066" name="Google Shape;106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33" y="2314943"/>
            <a:ext cx="1821628" cy="12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6975" y="2333765"/>
            <a:ext cx="1218704" cy="12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64"/>
          <p:cNvPicPr preferRelativeResize="0"/>
          <p:nvPr/>
        </p:nvPicPr>
        <p:blipFill rotWithShape="1">
          <a:blip r:embed="rId5">
            <a:alphaModFix/>
          </a:blip>
          <a:srcRect b="0" l="0" r="24976" t="0"/>
          <a:stretch/>
        </p:blipFill>
        <p:spPr>
          <a:xfrm>
            <a:off x="4145213" y="2396595"/>
            <a:ext cx="1318911" cy="1109744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64"/>
          <p:cNvSpPr/>
          <p:nvPr/>
        </p:nvSpPr>
        <p:spPr>
          <a:xfrm>
            <a:off x="1094600" y="3623100"/>
            <a:ext cx="1992600" cy="1436400"/>
          </a:xfrm>
          <a:prstGeom prst="rect">
            <a:avLst/>
          </a:prstGeom>
          <a:noFill/>
          <a:ln cap="flat" cmpd="sng" w="2857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64"/>
          <p:cNvSpPr/>
          <p:nvPr/>
        </p:nvSpPr>
        <p:spPr>
          <a:xfrm>
            <a:off x="1496200" y="39011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64"/>
          <p:cNvSpPr/>
          <p:nvPr/>
        </p:nvSpPr>
        <p:spPr>
          <a:xfrm>
            <a:off x="1648600" y="40154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64"/>
          <p:cNvSpPr/>
          <p:nvPr/>
        </p:nvSpPr>
        <p:spPr>
          <a:xfrm>
            <a:off x="1801000" y="41297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64"/>
          <p:cNvSpPr/>
          <p:nvPr/>
        </p:nvSpPr>
        <p:spPr>
          <a:xfrm>
            <a:off x="1953400" y="42440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64"/>
          <p:cNvSpPr/>
          <p:nvPr/>
        </p:nvSpPr>
        <p:spPr>
          <a:xfrm>
            <a:off x="2105800" y="43583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64"/>
          <p:cNvSpPr/>
          <p:nvPr/>
        </p:nvSpPr>
        <p:spPr>
          <a:xfrm>
            <a:off x="2258200" y="44726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64"/>
          <p:cNvSpPr/>
          <p:nvPr/>
        </p:nvSpPr>
        <p:spPr>
          <a:xfrm>
            <a:off x="2410600" y="45869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64"/>
          <p:cNvSpPr/>
          <p:nvPr/>
        </p:nvSpPr>
        <p:spPr>
          <a:xfrm>
            <a:off x="2563000" y="4701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64"/>
          <p:cNvSpPr/>
          <p:nvPr/>
        </p:nvSpPr>
        <p:spPr>
          <a:xfrm>
            <a:off x="2715400" y="4815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64"/>
          <p:cNvSpPr/>
          <p:nvPr/>
        </p:nvSpPr>
        <p:spPr>
          <a:xfrm>
            <a:off x="1267600" y="39582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64"/>
          <p:cNvSpPr/>
          <p:nvPr/>
        </p:nvSpPr>
        <p:spPr>
          <a:xfrm>
            <a:off x="1420000" y="40725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64"/>
          <p:cNvSpPr/>
          <p:nvPr/>
        </p:nvSpPr>
        <p:spPr>
          <a:xfrm>
            <a:off x="1572400" y="41868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64"/>
          <p:cNvSpPr/>
          <p:nvPr/>
        </p:nvSpPr>
        <p:spPr>
          <a:xfrm>
            <a:off x="1724800" y="43011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64"/>
          <p:cNvSpPr/>
          <p:nvPr/>
        </p:nvSpPr>
        <p:spPr>
          <a:xfrm>
            <a:off x="1877200" y="44154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64"/>
          <p:cNvSpPr/>
          <p:nvPr/>
        </p:nvSpPr>
        <p:spPr>
          <a:xfrm>
            <a:off x="2029600" y="45297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64"/>
          <p:cNvSpPr/>
          <p:nvPr/>
        </p:nvSpPr>
        <p:spPr>
          <a:xfrm>
            <a:off x="2182000" y="46440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64"/>
          <p:cNvSpPr/>
          <p:nvPr/>
        </p:nvSpPr>
        <p:spPr>
          <a:xfrm>
            <a:off x="2334400" y="4758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64"/>
          <p:cNvSpPr/>
          <p:nvPr/>
        </p:nvSpPr>
        <p:spPr>
          <a:xfrm>
            <a:off x="2486800" y="4872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64"/>
          <p:cNvSpPr/>
          <p:nvPr/>
        </p:nvSpPr>
        <p:spPr>
          <a:xfrm>
            <a:off x="1572400" y="3729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p64"/>
          <p:cNvSpPr/>
          <p:nvPr/>
        </p:nvSpPr>
        <p:spPr>
          <a:xfrm>
            <a:off x="1724800" y="38439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64"/>
          <p:cNvSpPr/>
          <p:nvPr/>
        </p:nvSpPr>
        <p:spPr>
          <a:xfrm>
            <a:off x="1877200" y="39582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64"/>
          <p:cNvSpPr/>
          <p:nvPr/>
        </p:nvSpPr>
        <p:spPr>
          <a:xfrm>
            <a:off x="2029600" y="40725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64"/>
          <p:cNvSpPr/>
          <p:nvPr/>
        </p:nvSpPr>
        <p:spPr>
          <a:xfrm>
            <a:off x="2182000" y="41868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64"/>
          <p:cNvSpPr/>
          <p:nvPr/>
        </p:nvSpPr>
        <p:spPr>
          <a:xfrm>
            <a:off x="2334400" y="43011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64"/>
          <p:cNvSpPr/>
          <p:nvPr/>
        </p:nvSpPr>
        <p:spPr>
          <a:xfrm>
            <a:off x="2486800" y="44154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64"/>
          <p:cNvSpPr/>
          <p:nvPr/>
        </p:nvSpPr>
        <p:spPr>
          <a:xfrm>
            <a:off x="2639200" y="45297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64"/>
          <p:cNvSpPr/>
          <p:nvPr/>
        </p:nvSpPr>
        <p:spPr>
          <a:xfrm>
            <a:off x="2791600" y="46440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64"/>
          <p:cNvSpPr/>
          <p:nvPr/>
        </p:nvSpPr>
        <p:spPr>
          <a:xfrm>
            <a:off x="1648600" y="3558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64"/>
          <p:cNvSpPr/>
          <p:nvPr/>
        </p:nvSpPr>
        <p:spPr>
          <a:xfrm>
            <a:off x="1801000" y="3672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64"/>
          <p:cNvSpPr/>
          <p:nvPr/>
        </p:nvSpPr>
        <p:spPr>
          <a:xfrm>
            <a:off x="1953400" y="3786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64"/>
          <p:cNvSpPr/>
          <p:nvPr/>
        </p:nvSpPr>
        <p:spPr>
          <a:xfrm>
            <a:off x="2105800" y="39011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64"/>
          <p:cNvSpPr/>
          <p:nvPr/>
        </p:nvSpPr>
        <p:spPr>
          <a:xfrm>
            <a:off x="2258200" y="40154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64"/>
          <p:cNvSpPr/>
          <p:nvPr/>
        </p:nvSpPr>
        <p:spPr>
          <a:xfrm>
            <a:off x="2410600" y="41297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3" name="Google Shape;1103;p64"/>
          <p:cNvSpPr/>
          <p:nvPr/>
        </p:nvSpPr>
        <p:spPr>
          <a:xfrm>
            <a:off x="2563000" y="42440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64"/>
          <p:cNvSpPr/>
          <p:nvPr/>
        </p:nvSpPr>
        <p:spPr>
          <a:xfrm>
            <a:off x="2715400" y="43583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64"/>
          <p:cNvSpPr/>
          <p:nvPr/>
        </p:nvSpPr>
        <p:spPr>
          <a:xfrm>
            <a:off x="2867800" y="44726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64"/>
          <p:cNvSpPr/>
          <p:nvPr/>
        </p:nvSpPr>
        <p:spPr>
          <a:xfrm>
            <a:off x="1039000" y="44726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64"/>
          <p:cNvSpPr/>
          <p:nvPr/>
        </p:nvSpPr>
        <p:spPr>
          <a:xfrm>
            <a:off x="1191400" y="45869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64"/>
          <p:cNvSpPr/>
          <p:nvPr/>
        </p:nvSpPr>
        <p:spPr>
          <a:xfrm>
            <a:off x="1343800" y="4701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64"/>
          <p:cNvSpPr/>
          <p:nvPr/>
        </p:nvSpPr>
        <p:spPr>
          <a:xfrm>
            <a:off x="1496200" y="4815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64"/>
          <p:cNvSpPr/>
          <p:nvPr/>
        </p:nvSpPr>
        <p:spPr>
          <a:xfrm>
            <a:off x="1648600" y="4929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64"/>
          <p:cNvSpPr/>
          <p:nvPr/>
        </p:nvSpPr>
        <p:spPr>
          <a:xfrm>
            <a:off x="1115200" y="4758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64"/>
          <p:cNvSpPr/>
          <p:nvPr/>
        </p:nvSpPr>
        <p:spPr>
          <a:xfrm>
            <a:off x="1267600" y="4872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64"/>
          <p:cNvSpPr/>
          <p:nvPr/>
        </p:nvSpPr>
        <p:spPr>
          <a:xfrm>
            <a:off x="1115200" y="43011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64"/>
          <p:cNvSpPr/>
          <p:nvPr/>
        </p:nvSpPr>
        <p:spPr>
          <a:xfrm>
            <a:off x="1267600" y="44154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64"/>
          <p:cNvSpPr/>
          <p:nvPr/>
        </p:nvSpPr>
        <p:spPr>
          <a:xfrm>
            <a:off x="1420000" y="45297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64"/>
          <p:cNvSpPr/>
          <p:nvPr/>
        </p:nvSpPr>
        <p:spPr>
          <a:xfrm>
            <a:off x="1572400" y="46440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64"/>
          <p:cNvSpPr/>
          <p:nvPr/>
        </p:nvSpPr>
        <p:spPr>
          <a:xfrm>
            <a:off x="1724800" y="4758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64"/>
          <p:cNvSpPr/>
          <p:nvPr/>
        </p:nvSpPr>
        <p:spPr>
          <a:xfrm>
            <a:off x="1877200" y="4872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64"/>
          <p:cNvSpPr/>
          <p:nvPr/>
        </p:nvSpPr>
        <p:spPr>
          <a:xfrm>
            <a:off x="1039000" y="40154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64"/>
          <p:cNvSpPr/>
          <p:nvPr/>
        </p:nvSpPr>
        <p:spPr>
          <a:xfrm>
            <a:off x="1191400" y="41297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64"/>
          <p:cNvSpPr/>
          <p:nvPr/>
        </p:nvSpPr>
        <p:spPr>
          <a:xfrm>
            <a:off x="1343800" y="42440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64"/>
          <p:cNvSpPr/>
          <p:nvPr/>
        </p:nvSpPr>
        <p:spPr>
          <a:xfrm>
            <a:off x="1496200" y="43583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64"/>
          <p:cNvSpPr/>
          <p:nvPr/>
        </p:nvSpPr>
        <p:spPr>
          <a:xfrm>
            <a:off x="1648600" y="44726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64"/>
          <p:cNvSpPr/>
          <p:nvPr/>
        </p:nvSpPr>
        <p:spPr>
          <a:xfrm>
            <a:off x="1801000" y="45869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64"/>
          <p:cNvSpPr/>
          <p:nvPr/>
        </p:nvSpPr>
        <p:spPr>
          <a:xfrm>
            <a:off x="1953400" y="4701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64"/>
          <p:cNvSpPr/>
          <p:nvPr/>
        </p:nvSpPr>
        <p:spPr>
          <a:xfrm>
            <a:off x="2105800" y="4815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64"/>
          <p:cNvSpPr/>
          <p:nvPr/>
        </p:nvSpPr>
        <p:spPr>
          <a:xfrm>
            <a:off x="2258200" y="4929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64"/>
          <p:cNvSpPr/>
          <p:nvPr/>
        </p:nvSpPr>
        <p:spPr>
          <a:xfrm>
            <a:off x="2258200" y="3558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64"/>
          <p:cNvSpPr/>
          <p:nvPr/>
        </p:nvSpPr>
        <p:spPr>
          <a:xfrm>
            <a:off x="2410600" y="3672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64"/>
          <p:cNvSpPr/>
          <p:nvPr/>
        </p:nvSpPr>
        <p:spPr>
          <a:xfrm>
            <a:off x="2563000" y="3786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64"/>
          <p:cNvSpPr/>
          <p:nvPr/>
        </p:nvSpPr>
        <p:spPr>
          <a:xfrm>
            <a:off x="2715400" y="39011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64"/>
          <p:cNvSpPr/>
          <p:nvPr/>
        </p:nvSpPr>
        <p:spPr>
          <a:xfrm>
            <a:off x="2867800" y="40154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64"/>
          <p:cNvSpPr/>
          <p:nvPr/>
        </p:nvSpPr>
        <p:spPr>
          <a:xfrm>
            <a:off x="2029600" y="3615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64"/>
          <p:cNvSpPr/>
          <p:nvPr/>
        </p:nvSpPr>
        <p:spPr>
          <a:xfrm>
            <a:off x="2182000" y="3729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64"/>
          <p:cNvSpPr/>
          <p:nvPr/>
        </p:nvSpPr>
        <p:spPr>
          <a:xfrm>
            <a:off x="2334400" y="38439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64"/>
          <p:cNvSpPr/>
          <p:nvPr/>
        </p:nvSpPr>
        <p:spPr>
          <a:xfrm>
            <a:off x="2486800" y="39582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64"/>
          <p:cNvSpPr/>
          <p:nvPr/>
        </p:nvSpPr>
        <p:spPr>
          <a:xfrm>
            <a:off x="2639200" y="40725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64"/>
          <p:cNvSpPr/>
          <p:nvPr/>
        </p:nvSpPr>
        <p:spPr>
          <a:xfrm>
            <a:off x="2791600" y="41868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64"/>
          <p:cNvSpPr/>
          <p:nvPr/>
        </p:nvSpPr>
        <p:spPr>
          <a:xfrm>
            <a:off x="2944000" y="43011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64"/>
          <p:cNvSpPr/>
          <p:nvPr/>
        </p:nvSpPr>
        <p:spPr>
          <a:xfrm>
            <a:off x="2639200" y="3615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64"/>
          <p:cNvSpPr/>
          <p:nvPr/>
        </p:nvSpPr>
        <p:spPr>
          <a:xfrm>
            <a:off x="2791600" y="3729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64"/>
          <p:cNvSpPr/>
          <p:nvPr/>
        </p:nvSpPr>
        <p:spPr>
          <a:xfrm>
            <a:off x="2944000" y="38439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64"/>
          <p:cNvSpPr/>
          <p:nvPr/>
        </p:nvSpPr>
        <p:spPr>
          <a:xfrm>
            <a:off x="2867800" y="3558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64"/>
          <p:cNvSpPr/>
          <p:nvPr/>
        </p:nvSpPr>
        <p:spPr>
          <a:xfrm>
            <a:off x="1039000" y="3558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64"/>
          <p:cNvSpPr/>
          <p:nvPr/>
        </p:nvSpPr>
        <p:spPr>
          <a:xfrm>
            <a:off x="1191400" y="3672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64"/>
          <p:cNvSpPr/>
          <p:nvPr/>
        </p:nvSpPr>
        <p:spPr>
          <a:xfrm>
            <a:off x="1343800" y="3786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64"/>
          <p:cNvSpPr/>
          <p:nvPr/>
        </p:nvSpPr>
        <p:spPr>
          <a:xfrm>
            <a:off x="1115200" y="38439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64"/>
          <p:cNvSpPr/>
          <p:nvPr/>
        </p:nvSpPr>
        <p:spPr>
          <a:xfrm>
            <a:off x="1420000" y="3615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64"/>
          <p:cNvSpPr/>
          <p:nvPr/>
        </p:nvSpPr>
        <p:spPr>
          <a:xfrm>
            <a:off x="4959175" y="3623100"/>
            <a:ext cx="1992600" cy="1436400"/>
          </a:xfrm>
          <a:prstGeom prst="rect">
            <a:avLst/>
          </a:prstGeom>
          <a:noFill/>
          <a:ln cap="flat" cmpd="sng" w="2857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64"/>
          <p:cNvSpPr/>
          <p:nvPr/>
        </p:nvSpPr>
        <p:spPr>
          <a:xfrm>
            <a:off x="5166983" y="37963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64"/>
          <p:cNvSpPr/>
          <p:nvPr/>
        </p:nvSpPr>
        <p:spPr>
          <a:xfrm>
            <a:off x="5246821" y="38588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64"/>
          <p:cNvSpPr/>
          <p:nvPr/>
        </p:nvSpPr>
        <p:spPr>
          <a:xfrm>
            <a:off x="5326659" y="39213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64"/>
          <p:cNvSpPr/>
          <p:nvPr/>
        </p:nvSpPr>
        <p:spPr>
          <a:xfrm>
            <a:off x="5406498" y="39839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64"/>
          <p:cNvSpPr/>
          <p:nvPr/>
        </p:nvSpPr>
        <p:spPr>
          <a:xfrm>
            <a:off x="5486336" y="40464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64"/>
          <p:cNvSpPr/>
          <p:nvPr/>
        </p:nvSpPr>
        <p:spPr>
          <a:xfrm>
            <a:off x="5566175" y="41089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64"/>
          <p:cNvSpPr/>
          <p:nvPr/>
        </p:nvSpPr>
        <p:spPr>
          <a:xfrm>
            <a:off x="5646013" y="417146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64"/>
          <p:cNvSpPr/>
          <p:nvPr/>
        </p:nvSpPr>
        <p:spPr>
          <a:xfrm>
            <a:off x="5725851" y="423398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64"/>
          <p:cNvSpPr/>
          <p:nvPr/>
        </p:nvSpPr>
        <p:spPr>
          <a:xfrm>
            <a:off x="5805690" y="429650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64"/>
          <p:cNvSpPr/>
          <p:nvPr/>
        </p:nvSpPr>
        <p:spPr>
          <a:xfrm>
            <a:off x="5047225" y="382762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64"/>
          <p:cNvSpPr/>
          <p:nvPr/>
        </p:nvSpPr>
        <p:spPr>
          <a:xfrm>
            <a:off x="5127063" y="38901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64"/>
          <p:cNvSpPr/>
          <p:nvPr/>
        </p:nvSpPr>
        <p:spPr>
          <a:xfrm>
            <a:off x="5206902" y="39526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64"/>
          <p:cNvSpPr/>
          <p:nvPr/>
        </p:nvSpPr>
        <p:spPr>
          <a:xfrm>
            <a:off x="5286740" y="40151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64"/>
          <p:cNvSpPr/>
          <p:nvPr/>
        </p:nvSpPr>
        <p:spPr>
          <a:xfrm>
            <a:off x="5366579" y="40776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64"/>
          <p:cNvSpPr/>
          <p:nvPr/>
        </p:nvSpPr>
        <p:spPr>
          <a:xfrm>
            <a:off x="5446417" y="41402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5" name="Google Shape;1165;p64"/>
          <p:cNvSpPr/>
          <p:nvPr/>
        </p:nvSpPr>
        <p:spPr>
          <a:xfrm>
            <a:off x="5526255" y="42027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64"/>
          <p:cNvSpPr/>
          <p:nvPr/>
        </p:nvSpPr>
        <p:spPr>
          <a:xfrm>
            <a:off x="5606094" y="426524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64"/>
          <p:cNvSpPr/>
          <p:nvPr/>
        </p:nvSpPr>
        <p:spPr>
          <a:xfrm>
            <a:off x="5685932" y="432775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64"/>
          <p:cNvSpPr/>
          <p:nvPr/>
        </p:nvSpPr>
        <p:spPr>
          <a:xfrm>
            <a:off x="5206902" y="37025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64"/>
          <p:cNvSpPr/>
          <p:nvPr/>
        </p:nvSpPr>
        <p:spPr>
          <a:xfrm>
            <a:off x="5286740" y="376510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64"/>
          <p:cNvSpPr/>
          <p:nvPr/>
        </p:nvSpPr>
        <p:spPr>
          <a:xfrm>
            <a:off x="5366579" y="382762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64"/>
          <p:cNvSpPr/>
          <p:nvPr/>
        </p:nvSpPr>
        <p:spPr>
          <a:xfrm>
            <a:off x="5446417" y="38901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64"/>
          <p:cNvSpPr/>
          <p:nvPr/>
        </p:nvSpPr>
        <p:spPr>
          <a:xfrm>
            <a:off x="5526255" y="39526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64"/>
          <p:cNvSpPr/>
          <p:nvPr/>
        </p:nvSpPr>
        <p:spPr>
          <a:xfrm>
            <a:off x="5606094" y="40151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64"/>
          <p:cNvSpPr/>
          <p:nvPr/>
        </p:nvSpPr>
        <p:spPr>
          <a:xfrm>
            <a:off x="5685932" y="40776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64"/>
          <p:cNvSpPr/>
          <p:nvPr/>
        </p:nvSpPr>
        <p:spPr>
          <a:xfrm>
            <a:off x="5765770" y="41402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64"/>
          <p:cNvSpPr/>
          <p:nvPr/>
        </p:nvSpPr>
        <p:spPr>
          <a:xfrm>
            <a:off x="5845609" y="42027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64"/>
          <p:cNvSpPr/>
          <p:nvPr/>
        </p:nvSpPr>
        <p:spPr>
          <a:xfrm>
            <a:off x="5246821" y="36088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64"/>
          <p:cNvSpPr/>
          <p:nvPr/>
        </p:nvSpPr>
        <p:spPr>
          <a:xfrm>
            <a:off x="5326659" y="36713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64"/>
          <p:cNvSpPr/>
          <p:nvPr/>
        </p:nvSpPr>
        <p:spPr>
          <a:xfrm>
            <a:off x="5406498" y="37338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64"/>
          <p:cNvSpPr/>
          <p:nvPr/>
        </p:nvSpPr>
        <p:spPr>
          <a:xfrm>
            <a:off x="5486336" y="37963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64"/>
          <p:cNvSpPr/>
          <p:nvPr/>
        </p:nvSpPr>
        <p:spPr>
          <a:xfrm>
            <a:off x="5566175" y="38588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64"/>
          <p:cNvSpPr/>
          <p:nvPr/>
        </p:nvSpPr>
        <p:spPr>
          <a:xfrm>
            <a:off x="5646013" y="39213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64"/>
          <p:cNvSpPr/>
          <p:nvPr/>
        </p:nvSpPr>
        <p:spPr>
          <a:xfrm>
            <a:off x="5725851" y="39839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64"/>
          <p:cNvSpPr/>
          <p:nvPr/>
        </p:nvSpPr>
        <p:spPr>
          <a:xfrm>
            <a:off x="5805690" y="40464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64"/>
          <p:cNvSpPr/>
          <p:nvPr/>
        </p:nvSpPr>
        <p:spPr>
          <a:xfrm>
            <a:off x="5885528" y="41089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64"/>
          <p:cNvSpPr/>
          <p:nvPr/>
        </p:nvSpPr>
        <p:spPr>
          <a:xfrm>
            <a:off x="5905757" y="43522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64"/>
          <p:cNvSpPr/>
          <p:nvPr/>
        </p:nvSpPr>
        <p:spPr>
          <a:xfrm>
            <a:off x="5985595" y="44147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64"/>
          <p:cNvSpPr/>
          <p:nvPr/>
        </p:nvSpPr>
        <p:spPr>
          <a:xfrm>
            <a:off x="6065433" y="447729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64"/>
          <p:cNvSpPr/>
          <p:nvPr/>
        </p:nvSpPr>
        <p:spPr>
          <a:xfrm>
            <a:off x="6145272" y="453981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0" name="Google Shape;1190;p64"/>
          <p:cNvSpPr/>
          <p:nvPr/>
        </p:nvSpPr>
        <p:spPr>
          <a:xfrm>
            <a:off x="6225110" y="460233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64"/>
          <p:cNvSpPr/>
          <p:nvPr/>
        </p:nvSpPr>
        <p:spPr>
          <a:xfrm>
            <a:off x="6304948" y="466484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64"/>
          <p:cNvSpPr/>
          <p:nvPr/>
        </p:nvSpPr>
        <p:spPr>
          <a:xfrm>
            <a:off x="6384787" y="472736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64"/>
          <p:cNvSpPr/>
          <p:nvPr/>
        </p:nvSpPr>
        <p:spPr>
          <a:xfrm>
            <a:off x="6464625" y="478988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64"/>
          <p:cNvSpPr/>
          <p:nvPr/>
        </p:nvSpPr>
        <p:spPr>
          <a:xfrm>
            <a:off x="6544464" y="485240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64"/>
          <p:cNvSpPr/>
          <p:nvPr/>
        </p:nvSpPr>
        <p:spPr>
          <a:xfrm>
            <a:off x="5785999" y="43835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64"/>
          <p:cNvSpPr/>
          <p:nvPr/>
        </p:nvSpPr>
        <p:spPr>
          <a:xfrm>
            <a:off x="5865837" y="44460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64"/>
          <p:cNvSpPr/>
          <p:nvPr/>
        </p:nvSpPr>
        <p:spPr>
          <a:xfrm>
            <a:off x="5945676" y="450855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64"/>
          <p:cNvSpPr/>
          <p:nvPr/>
        </p:nvSpPr>
        <p:spPr>
          <a:xfrm>
            <a:off x="6025514" y="457107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64"/>
          <p:cNvSpPr/>
          <p:nvPr/>
        </p:nvSpPr>
        <p:spPr>
          <a:xfrm>
            <a:off x="6105353" y="463359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64"/>
          <p:cNvSpPr/>
          <p:nvPr/>
        </p:nvSpPr>
        <p:spPr>
          <a:xfrm>
            <a:off x="6185191" y="469610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64"/>
          <p:cNvSpPr/>
          <p:nvPr/>
        </p:nvSpPr>
        <p:spPr>
          <a:xfrm>
            <a:off x="6265029" y="475862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64"/>
          <p:cNvSpPr/>
          <p:nvPr/>
        </p:nvSpPr>
        <p:spPr>
          <a:xfrm>
            <a:off x="6344868" y="482114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64"/>
          <p:cNvSpPr/>
          <p:nvPr/>
        </p:nvSpPr>
        <p:spPr>
          <a:xfrm>
            <a:off x="6424706" y="488365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64"/>
          <p:cNvSpPr/>
          <p:nvPr/>
        </p:nvSpPr>
        <p:spPr>
          <a:xfrm>
            <a:off x="5945676" y="425848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64"/>
          <p:cNvSpPr/>
          <p:nvPr/>
        </p:nvSpPr>
        <p:spPr>
          <a:xfrm>
            <a:off x="6025514" y="432100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64"/>
          <p:cNvSpPr/>
          <p:nvPr/>
        </p:nvSpPr>
        <p:spPr>
          <a:xfrm>
            <a:off x="6105353" y="43835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64"/>
          <p:cNvSpPr/>
          <p:nvPr/>
        </p:nvSpPr>
        <p:spPr>
          <a:xfrm>
            <a:off x="6185191" y="44460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64"/>
          <p:cNvSpPr/>
          <p:nvPr/>
        </p:nvSpPr>
        <p:spPr>
          <a:xfrm>
            <a:off x="6265029" y="450855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9" name="Google Shape;1209;p64"/>
          <p:cNvSpPr/>
          <p:nvPr/>
        </p:nvSpPr>
        <p:spPr>
          <a:xfrm>
            <a:off x="6344868" y="457107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64"/>
          <p:cNvSpPr/>
          <p:nvPr/>
        </p:nvSpPr>
        <p:spPr>
          <a:xfrm>
            <a:off x="6424706" y="463359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1" name="Google Shape;1211;p64"/>
          <p:cNvSpPr/>
          <p:nvPr/>
        </p:nvSpPr>
        <p:spPr>
          <a:xfrm>
            <a:off x="6504544" y="469610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64"/>
          <p:cNvSpPr/>
          <p:nvPr/>
        </p:nvSpPr>
        <p:spPr>
          <a:xfrm>
            <a:off x="6584383" y="475862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64"/>
          <p:cNvSpPr/>
          <p:nvPr/>
        </p:nvSpPr>
        <p:spPr>
          <a:xfrm>
            <a:off x="5985595" y="416471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64"/>
          <p:cNvSpPr/>
          <p:nvPr/>
        </p:nvSpPr>
        <p:spPr>
          <a:xfrm>
            <a:off x="6065433" y="422722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64"/>
          <p:cNvSpPr/>
          <p:nvPr/>
        </p:nvSpPr>
        <p:spPr>
          <a:xfrm>
            <a:off x="6145272" y="428974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64"/>
          <p:cNvSpPr/>
          <p:nvPr/>
        </p:nvSpPr>
        <p:spPr>
          <a:xfrm>
            <a:off x="6225110" y="43522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64"/>
          <p:cNvSpPr/>
          <p:nvPr/>
        </p:nvSpPr>
        <p:spPr>
          <a:xfrm>
            <a:off x="6304948" y="44147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64"/>
          <p:cNvSpPr/>
          <p:nvPr/>
        </p:nvSpPr>
        <p:spPr>
          <a:xfrm>
            <a:off x="6384787" y="447729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64"/>
          <p:cNvSpPr/>
          <p:nvPr/>
        </p:nvSpPr>
        <p:spPr>
          <a:xfrm>
            <a:off x="6464625" y="453981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64"/>
          <p:cNvSpPr/>
          <p:nvPr/>
        </p:nvSpPr>
        <p:spPr>
          <a:xfrm>
            <a:off x="6544464" y="460233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64"/>
          <p:cNvSpPr/>
          <p:nvPr/>
        </p:nvSpPr>
        <p:spPr>
          <a:xfrm>
            <a:off x="6624302" y="466484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64"/>
          <p:cNvSpPr/>
          <p:nvPr/>
        </p:nvSpPr>
        <p:spPr>
          <a:xfrm>
            <a:off x="5021859" y="418475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64"/>
          <p:cNvSpPr/>
          <p:nvPr/>
        </p:nvSpPr>
        <p:spPr>
          <a:xfrm>
            <a:off x="5101698" y="424726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64"/>
          <p:cNvSpPr/>
          <p:nvPr/>
        </p:nvSpPr>
        <p:spPr>
          <a:xfrm>
            <a:off x="5181536" y="430978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64"/>
          <p:cNvSpPr/>
          <p:nvPr/>
        </p:nvSpPr>
        <p:spPr>
          <a:xfrm>
            <a:off x="5261375" y="437230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6" name="Google Shape;1226;p64"/>
          <p:cNvSpPr/>
          <p:nvPr/>
        </p:nvSpPr>
        <p:spPr>
          <a:xfrm>
            <a:off x="5341213" y="443482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64"/>
          <p:cNvSpPr/>
          <p:nvPr/>
        </p:nvSpPr>
        <p:spPr>
          <a:xfrm>
            <a:off x="5421051" y="449733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64"/>
          <p:cNvSpPr/>
          <p:nvPr/>
        </p:nvSpPr>
        <p:spPr>
          <a:xfrm>
            <a:off x="5500890" y="455985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64"/>
          <p:cNvSpPr/>
          <p:nvPr/>
        </p:nvSpPr>
        <p:spPr>
          <a:xfrm>
            <a:off x="4981940" y="427852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64"/>
          <p:cNvSpPr/>
          <p:nvPr/>
        </p:nvSpPr>
        <p:spPr>
          <a:xfrm>
            <a:off x="5061779" y="434104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1" name="Google Shape;1231;p64"/>
          <p:cNvSpPr/>
          <p:nvPr/>
        </p:nvSpPr>
        <p:spPr>
          <a:xfrm>
            <a:off x="5141617" y="440356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64"/>
          <p:cNvSpPr/>
          <p:nvPr/>
        </p:nvSpPr>
        <p:spPr>
          <a:xfrm>
            <a:off x="5221455" y="446607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64"/>
          <p:cNvSpPr/>
          <p:nvPr/>
        </p:nvSpPr>
        <p:spPr>
          <a:xfrm>
            <a:off x="5301294" y="452859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4" name="Google Shape;1234;p64"/>
          <p:cNvSpPr/>
          <p:nvPr/>
        </p:nvSpPr>
        <p:spPr>
          <a:xfrm>
            <a:off x="5381132" y="45911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64"/>
          <p:cNvSpPr/>
          <p:nvPr/>
        </p:nvSpPr>
        <p:spPr>
          <a:xfrm>
            <a:off x="4981940" y="402845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64"/>
          <p:cNvSpPr/>
          <p:nvPr/>
        </p:nvSpPr>
        <p:spPr>
          <a:xfrm>
            <a:off x="5061779" y="409097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64"/>
          <p:cNvSpPr/>
          <p:nvPr/>
        </p:nvSpPr>
        <p:spPr>
          <a:xfrm>
            <a:off x="5141617" y="415349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p64"/>
          <p:cNvSpPr/>
          <p:nvPr/>
        </p:nvSpPr>
        <p:spPr>
          <a:xfrm>
            <a:off x="5221455" y="421601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64"/>
          <p:cNvSpPr/>
          <p:nvPr/>
        </p:nvSpPr>
        <p:spPr>
          <a:xfrm>
            <a:off x="5301294" y="427852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64"/>
          <p:cNvSpPr/>
          <p:nvPr/>
        </p:nvSpPr>
        <p:spPr>
          <a:xfrm>
            <a:off x="5381132" y="434104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64"/>
          <p:cNvSpPr/>
          <p:nvPr/>
        </p:nvSpPr>
        <p:spPr>
          <a:xfrm>
            <a:off x="5460970" y="440356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64"/>
          <p:cNvSpPr/>
          <p:nvPr/>
        </p:nvSpPr>
        <p:spPr>
          <a:xfrm>
            <a:off x="5540809" y="446607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64"/>
          <p:cNvSpPr/>
          <p:nvPr/>
        </p:nvSpPr>
        <p:spPr>
          <a:xfrm>
            <a:off x="5021859" y="393468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64"/>
          <p:cNvSpPr/>
          <p:nvPr/>
        </p:nvSpPr>
        <p:spPr>
          <a:xfrm>
            <a:off x="5101698" y="399720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5" name="Google Shape;1245;p64"/>
          <p:cNvSpPr/>
          <p:nvPr/>
        </p:nvSpPr>
        <p:spPr>
          <a:xfrm>
            <a:off x="5181536" y="405971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64"/>
          <p:cNvSpPr/>
          <p:nvPr/>
        </p:nvSpPr>
        <p:spPr>
          <a:xfrm>
            <a:off x="5261375" y="412223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64"/>
          <p:cNvSpPr/>
          <p:nvPr/>
        </p:nvSpPr>
        <p:spPr>
          <a:xfrm>
            <a:off x="5341213" y="418475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64"/>
          <p:cNvSpPr/>
          <p:nvPr/>
        </p:nvSpPr>
        <p:spPr>
          <a:xfrm>
            <a:off x="5421051" y="424726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64"/>
          <p:cNvSpPr/>
          <p:nvPr/>
        </p:nvSpPr>
        <p:spPr>
          <a:xfrm>
            <a:off x="5500890" y="430978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64"/>
          <p:cNvSpPr/>
          <p:nvPr/>
        </p:nvSpPr>
        <p:spPr>
          <a:xfrm>
            <a:off x="5580728" y="437230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64"/>
          <p:cNvSpPr/>
          <p:nvPr/>
        </p:nvSpPr>
        <p:spPr>
          <a:xfrm>
            <a:off x="5600957" y="461561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64"/>
          <p:cNvSpPr/>
          <p:nvPr/>
        </p:nvSpPr>
        <p:spPr>
          <a:xfrm>
            <a:off x="5680795" y="467813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64"/>
          <p:cNvSpPr/>
          <p:nvPr/>
        </p:nvSpPr>
        <p:spPr>
          <a:xfrm>
            <a:off x="5760633" y="474065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64"/>
          <p:cNvSpPr/>
          <p:nvPr/>
        </p:nvSpPr>
        <p:spPr>
          <a:xfrm>
            <a:off x="5840472" y="480316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5" name="Google Shape;1255;p64"/>
          <p:cNvSpPr/>
          <p:nvPr/>
        </p:nvSpPr>
        <p:spPr>
          <a:xfrm>
            <a:off x="5920310" y="486568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64"/>
          <p:cNvSpPr/>
          <p:nvPr/>
        </p:nvSpPr>
        <p:spPr>
          <a:xfrm>
            <a:off x="6000148" y="492820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64"/>
          <p:cNvSpPr/>
          <p:nvPr/>
        </p:nvSpPr>
        <p:spPr>
          <a:xfrm>
            <a:off x="6079987" y="499071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8" name="Google Shape;1258;p64"/>
          <p:cNvSpPr/>
          <p:nvPr/>
        </p:nvSpPr>
        <p:spPr>
          <a:xfrm>
            <a:off x="5481199" y="464687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64"/>
          <p:cNvSpPr/>
          <p:nvPr/>
        </p:nvSpPr>
        <p:spPr>
          <a:xfrm>
            <a:off x="5561037" y="470939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0" name="Google Shape;1260;p64"/>
          <p:cNvSpPr/>
          <p:nvPr/>
        </p:nvSpPr>
        <p:spPr>
          <a:xfrm>
            <a:off x="5640876" y="477190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p64"/>
          <p:cNvSpPr/>
          <p:nvPr/>
        </p:nvSpPr>
        <p:spPr>
          <a:xfrm>
            <a:off x="5720714" y="483442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64"/>
          <p:cNvSpPr/>
          <p:nvPr/>
        </p:nvSpPr>
        <p:spPr>
          <a:xfrm>
            <a:off x="5800553" y="489694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64"/>
          <p:cNvSpPr/>
          <p:nvPr/>
        </p:nvSpPr>
        <p:spPr>
          <a:xfrm>
            <a:off x="5880391" y="495946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64"/>
          <p:cNvSpPr/>
          <p:nvPr/>
        </p:nvSpPr>
        <p:spPr>
          <a:xfrm>
            <a:off x="5640876" y="452184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5" name="Google Shape;1265;p64"/>
          <p:cNvSpPr/>
          <p:nvPr/>
        </p:nvSpPr>
        <p:spPr>
          <a:xfrm>
            <a:off x="5720714" y="458435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64"/>
          <p:cNvSpPr/>
          <p:nvPr/>
        </p:nvSpPr>
        <p:spPr>
          <a:xfrm>
            <a:off x="5800553" y="464687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64"/>
          <p:cNvSpPr/>
          <p:nvPr/>
        </p:nvSpPr>
        <p:spPr>
          <a:xfrm>
            <a:off x="5880391" y="470939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64"/>
          <p:cNvSpPr/>
          <p:nvPr/>
        </p:nvSpPr>
        <p:spPr>
          <a:xfrm>
            <a:off x="5960229" y="477190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9" name="Google Shape;1269;p64"/>
          <p:cNvSpPr/>
          <p:nvPr/>
        </p:nvSpPr>
        <p:spPr>
          <a:xfrm>
            <a:off x="6040068" y="483442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0" name="Google Shape;1270;p64"/>
          <p:cNvSpPr/>
          <p:nvPr/>
        </p:nvSpPr>
        <p:spPr>
          <a:xfrm>
            <a:off x="6119906" y="489694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1" name="Google Shape;1271;p64"/>
          <p:cNvSpPr/>
          <p:nvPr/>
        </p:nvSpPr>
        <p:spPr>
          <a:xfrm>
            <a:off x="6199744" y="495946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64"/>
          <p:cNvSpPr/>
          <p:nvPr/>
        </p:nvSpPr>
        <p:spPr>
          <a:xfrm>
            <a:off x="5680795" y="442806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3" name="Google Shape;1273;p64"/>
          <p:cNvSpPr/>
          <p:nvPr/>
        </p:nvSpPr>
        <p:spPr>
          <a:xfrm>
            <a:off x="5760633" y="449058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64"/>
          <p:cNvSpPr/>
          <p:nvPr/>
        </p:nvSpPr>
        <p:spPr>
          <a:xfrm>
            <a:off x="5840472" y="455309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64"/>
          <p:cNvSpPr/>
          <p:nvPr/>
        </p:nvSpPr>
        <p:spPr>
          <a:xfrm>
            <a:off x="5920310" y="461561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64"/>
          <p:cNvSpPr/>
          <p:nvPr/>
        </p:nvSpPr>
        <p:spPr>
          <a:xfrm>
            <a:off x="6000148" y="467813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7" name="Google Shape;1277;p64"/>
          <p:cNvSpPr/>
          <p:nvPr/>
        </p:nvSpPr>
        <p:spPr>
          <a:xfrm>
            <a:off x="6079987" y="474065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64"/>
          <p:cNvSpPr/>
          <p:nvPr/>
        </p:nvSpPr>
        <p:spPr>
          <a:xfrm>
            <a:off x="6159825" y="480316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9" name="Google Shape;1279;p64"/>
          <p:cNvSpPr/>
          <p:nvPr/>
        </p:nvSpPr>
        <p:spPr>
          <a:xfrm>
            <a:off x="6239664" y="486568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0" name="Google Shape;1280;p64"/>
          <p:cNvSpPr/>
          <p:nvPr/>
        </p:nvSpPr>
        <p:spPr>
          <a:xfrm>
            <a:off x="6319502" y="492820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1" name="Google Shape;1281;p64"/>
          <p:cNvSpPr/>
          <p:nvPr/>
        </p:nvSpPr>
        <p:spPr>
          <a:xfrm>
            <a:off x="5631459" y="363564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2" name="Google Shape;1282;p64"/>
          <p:cNvSpPr/>
          <p:nvPr/>
        </p:nvSpPr>
        <p:spPr>
          <a:xfrm>
            <a:off x="5711298" y="369816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3" name="Google Shape;1283;p64"/>
          <p:cNvSpPr/>
          <p:nvPr/>
        </p:nvSpPr>
        <p:spPr>
          <a:xfrm>
            <a:off x="5791136" y="376068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64"/>
          <p:cNvSpPr/>
          <p:nvPr/>
        </p:nvSpPr>
        <p:spPr>
          <a:xfrm>
            <a:off x="5870975" y="382319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5" name="Google Shape;1285;p64"/>
          <p:cNvSpPr/>
          <p:nvPr/>
        </p:nvSpPr>
        <p:spPr>
          <a:xfrm>
            <a:off x="5950813" y="388571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6" name="Google Shape;1286;p64"/>
          <p:cNvSpPr/>
          <p:nvPr/>
        </p:nvSpPr>
        <p:spPr>
          <a:xfrm>
            <a:off x="6030651" y="394823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7" name="Google Shape;1287;p64"/>
          <p:cNvSpPr/>
          <p:nvPr/>
        </p:nvSpPr>
        <p:spPr>
          <a:xfrm>
            <a:off x="6110490" y="401075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p64"/>
          <p:cNvSpPr/>
          <p:nvPr/>
        </p:nvSpPr>
        <p:spPr>
          <a:xfrm>
            <a:off x="5511702" y="366690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9" name="Google Shape;1289;p64"/>
          <p:cNvSpPr/>
          <p:nvPr/>
        </p:nvSpPr>
        <p:spPr>
          <a:xfrm>
            <a:off x="5591540" y="372942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64"/>
          <p:cNvSpPr/>
          <p:nvPr/>
        </p:nvSpPr>
        <p:spPr>
          <a:xfrm>
            <a:off x="5671379" y="379194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1" name="Google Shape;1291;p64"/>
          <p:cNvSpPr/>
          <p:nvPr/>
        </p:nvSpPr>
        <p:spPr>
          <a:xfrm>
            <a:off x="5751217" y="385445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2" name="Google Shape;1292;p64"/>
          <p:cNvSpPr/>
          <p:nvPr/>
        </p:nvSpPr>
        <p:spPr>
          <a:xfrm>
            <a:off x="5831055" y="391697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p64"/>
          <p:cNvSpPr/>
          <p:nvPr/>
        </p:nvSpPr>
        <p:spPr>
          <a:xfrm>
            <a:off x="5910894" y="397949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64"/>
          <p:cNvSpPr/>
          <p:nvPr/>
        </p:nvSpPr>
        <p:spPr>
          <a:xfrm>
            <a:off x="5990732" y="404200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5" name="Google Shape;1295;p64"/>
          <p:cNvSpPr/>
          <p:nvPr/>
        </p:nvSpPr>
        <p:spPr>
          <a:xfrm>
            <a:off x="5831055" y="366690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6" name="Google Shape;1296;p64"/>
          <p:cNvSpPr/>
          <p:nvPr/>
        </p:nvSpPr>
        <p:spPr>
          <a:xfrm>
            <a:off x="5910894" y="372942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7" name="Google Shape;1297;p64"/>
          <p:cNvSpPr/>
          <p:nvPr/>
        </p:nvSpPr>
        <p:spPr>
          <a:xfrm>
            <a:off x="5990732" y="379194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64"/>
          <p:cNvSpPr/>
          <p:nvPr/>
        </p:nvSpPr>
        <p:spPr>
          <a:xfrm>
            <a:off x="6070570" y="385445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9" name="Google Shape;1299;p64"/>
          <p:cNvSpPr/>
          <p:nvPr/>
        </p:nvSpPr>
        <p:spPr>
          <a:xfrm>
            <a:off x="6150409" y="391697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64"/>
          <p:cNvSpPr/>
          <p:nvPr/>
        </p:nvSpPr>
        <p:spPr>
          <a:xfrm>
            <a:off x="5950813" y="363564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64"/>
          <p:cNvSpPr/>
          <p:nvPr/>
        </p:nvSpPr>
        <p:spPr>
          <a:xfrm>
            <a:off x="6030651" y="369816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64"/>
          <p:cNvSpPr/>
          <p:nvPr/>
        </p:nvSpPr>
        <p:spPr>
          <a:xfrm>
            <a:off x="6110490" y="376068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64"/>
          <p:cNvSpPr/>
          <p:nvPr/>
        </p:nvSpPr>
        <p:spPr>
          <a:xfrm>
            <a:off x="6190328" y="382319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64"/>
          <p:cNvSpPr/>
          <p:nvPr/>
        </p:nvSpPr>
        <p:spPr>
          <a:xfrm>
            <a:off x="6210557" y="40665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64"/>
          <p:cNvSpPr/>
          <p:nvPr/>
        </p:nvSpPr>
        <p:spPr>
          <a:xfrm>
            <a:off x="6290395" y="41290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6" name="Google Shape;1306;p64"/>
          <p:cNvSpPr/>
          <p:nvPr/>
        </p:nvSpPr>
        <p:spPr>
          <a:xfrm>
            <a:off x="6370233" y="41915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64"/>
          <p:cNvSpPr/>
          <p:nvPr/>
        </p:nvSpPr>
        <p:spPr>
          <a:xfrm>
            <a:off x="6450072" y="42540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64"/>
          <p:cNvSpPr/>
          <p:nvPr/>
        </p:nvSpPr>
        <p:spPr>
          <a:xfrm>
            <a:off x="6529910" y="43165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64"/>
          <p:cNvSpPr/>
          <p:nvPr/>
        </p:nvSpPr>
        <p:spPr>
          <a:xfrm>
            <a:off x="6609748" y="43790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64"/>
          <p:cNvSpPr/>
          <p:nvPr/>
        </p:nvSpPr>
        <p:spPr>
          <a:xfrm>
            <a:off x="6689587" y="44416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64"/>
          <p:cNvSpPr/>
          <p:nvPr/>
        </p:nvSpPr>
        <p:spPr>
          <a:xfrm>
            <a:off x="6769425" y="450413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64"/>
          <p:cNvSpPr/>
          <p:nvPr/>
        </p:nvSpPr>
        <p:spPr>
          <a:xfrm>
            <a:off x="6849264" y="456665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64"/>
          <p:cNvSpPr/>
          <p:nvPr/>
        </p:nvSpPr>
        <p:spPr>
          <a:xfrm>
            <a:off x="6090799" y="409777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64"/>
          <p:cNvSpPr/>
          <p:nvPr/>
        </p:nvSpPr>
        <p:spPr>
          <a:xfrm>
            <a:off x="6170637" y="41602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64"/>
          <p:cNvSpPr/>
          <p:nvPr/>
        </p:nvSpPr>
        <p:spPr>
          <a:xfrm>
            <a:off x="6250476" y="422280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6" name="Google Shape;1316;p64"/>
          <p:cNvSpPr/>
          <p:nvPr/>
        </p:nvSpPr>
        <p:spPr>
          <a:xfrm>
            <a:off x="6330314" y="428532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64"/>
          <p:cNvSpPr/>
          <p:nvPr/>
        </p:nvSpPr>
        <p:spPr>
          <a:xfrm>
            <a:off x="6410153" y="434784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p64"/>
          <p:cNvSpPr/>
          <p:nvPr/>
        </p:nvSpPr>
        <p:spPr>
          <a:xfrm>
            <a:off x="6489991" y="44103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64"/>
          <p:cNvSpPr/>
          <p:nvPr/>
        </p:nvSpPr>
        <p:spPr>
          <a:xfrm>
            <a:off x="6569829" y="44728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64"/>
          <p:cNvSpPr/>
          <p:nvPr/>
        </p:nvSpPr>
        <p:spPr>
          <a:xfrm>
            <a:off x="6649668" y="45353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1" name="Google Shape;1321;p64"/>
          <p:cNvSpPr/>
          <p:nvPr/>
        </p:nvSpPr>
        <p:spPr>
          <a:xfrm>
            <a:off x="6729506" y="45979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2" name="Google Shape;1322;p64"/>
          <p:cNvSpPr/>
          <p:nvPr/>
        </p:nvSpPr>
        <p:spPr>
          <a:xfrm>
            <a:off x="6250476" y="397273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p64"/>
          <p:cNvSpPr/>
          <p:nvPr/>
        </p:nvSpPr>
        <p:spPr>
          <a:xfrm>
            <a:off x="6330314" y="403525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4" name="Google Shape;1324;p64"/>
          <p:cNvSpPr/>
          <p:nvPr/>
        </p:nvSpPr>
        <p:spPr>
          <a:xfrm>
            <a:off x="6410153" y="409777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5" name="Google Shape;1325;p64"/>
          <p:cNvSpPr/>
          <p:nvPr/>
        </p:nvSpPr>
        <p:spPr>
          <a:xfrm>
            <a:off x="6489991" y="41602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64"/>
          <p:cNvSpPr/>
          <p:nvPr/>
        </p:nvSpPr>
        <p:spPr>
          <a:xfrm>
            <a:off x="6569829" y="422280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7" name="Google Shape;1327;p64"/>
          <p:cNvSpPr/>
          <p:nvPr/>
        </p:nvSpPr>
        <p:spPr>
          <a:xfrm>
            <a:off x="6649668" y="428532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p64"/>
          <p:cNvSpPr/>
          <p:nvPr/>
        </p:nvSpPr>
        <p:spPr>
          <a:xfrm>
            <a:off x="6729506" y="434784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9" name="Google Shape;1329;p64"/>
          <p:cNvSpPr/>
          <p:nvPr/>
        </p:nvSpPr>
        <p:spPr>
          <a:xfrm>
            <a:off x="6809344" y="44103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0" name="Google Shape;1330;p64"/>
          <p:cNvSpPr/>
          <p:nvPr/>
        </p:nvSpPr>
        <p:spPr>
          <a:xfrm>
            <a:off x="6889183" y="44728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1" name="Google Shape;1331;p64"/>
          <p:cNvSpPr/>
          <p:nvPr/>
        </p:nvSpPr>
        <p:spPr>
          <a:xfrm>
            <a:off x="6290395" y="387896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64"/>
          <p:cNvSpPr/>
          <p:nvPr/>
        </p:nvSpPr>
        <p:spPr>
          <a:xfrm>
            <a:off x="6370233" y="394147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3" name="Google Shape;1333;p64"/>
          <p:cNvSpPr/>
          <p:nvPr/>
        </p:nvSpPr>
        <p:spPr>
          <a:xfrm>
            <a:off x="6450072" y="400399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64"/>
          <p:cNvSpPr/>
          <p:nvPr/>
        </p:nvSpPr>
        <p:spPr>
          <a:xfrm>
            <a:off x="6529910" y="40665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64"/>
          <p:cNvSpPr/>
          <p:nvPr/>
        </p:nvSpPr>
        <p:spPr>
          <a:xfrm>
            <a:off x="6609748" y="41290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64"/>
          <p:cNvSpPr/>
          <p:nvPr/>
        </p:nvSpPr>
        <p:spPr>
          <a:xfrm>
            <a:off x="6689587" y="41915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7" name="Google Shape;1337;p64"/>
          <p:cNvSpPr/>
          <p:nvPr/>
        </p:nvSpPr>
        <p:spPr>
          <a:xfrm>
            <a:off x="6769425" y="42540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64"/>
          <p:cNvSpPr/>
          <p:nvPr/>
        </p:nvSpPr>
        <p:spPr>
          <a:xfrm>
            <a:off x="6849264" y="43165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64"/>
          <p:cNvSpPr/>
          <p:nvPr/>
        </p:nvSpPr>
        <p:spPr>
          <a:xfrm>
            <a:off x="6339090" y="366785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0" name="Google Shape;1340;p64"/>
          <p:cNvSpPr/>
          <p:nvPr/>
        </p:nvSpPr>
        <p:spPr>
          <a:xfrm>
            <a:off x="6139494" y="363659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64"/>
          <p:cNvSpPr/>
          <p:nvPr/>
        </p:nvSpPr>
        <p:spPr>
          <a:xfrm>
            <a:off x="6219332" y="369910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2" name="Google Shape;1342;p64"/>
          <p:cNvSpPr/>
          <p:nvPr/>
        </p:nvSpPr>
        <p:spPr>
          <a:xfrm>
            <a:off x="6439157" y="37236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64"/>
          <p:cNvSpPr/>
          <p:nvPr/>
        </p:nvSpPr>
        <p:spPr>
          <a:xfrm>
            <a:off x="6518995" y="37861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4" name="Google Shape;1344;p64"/>
          <p:cNvSpPr/>
          <p:nvPr/>
        </p:nvSpPr>
        <p:spPr>
          <a:xfrm>
            <a:off x="6598833" y="38486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64"/>
          <p:cNvSpPr/>
          <p:nvPr/>
        </p:nvSpPr>
        <p:spPr>
          <a:xfrm>
            <a:off x="6678672" y="39111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64"/>
          <p:cNvSpPr/>
          <p:nvPr/>
        </p:nvSpPr>
        <p:spPr>
          <a:xfrm>
            <a:off x="6758510" y="39736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7" name="Google Shape;1347;p64"/>
          <p:cNvSpPr/>
          <p:nvPr/>
        </p:nvSpPr>
        <p:spPr>
          <a:xfrm>
            <a:off x="6838348" y="40361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p64"/>
          <p:cNvSpPr/>
          <p:nvPr/>
        </p:nvSpPr>
        <p:spPr>
          <a:xfrm>
            <a:off x="6319399" y="375487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9" name="Google Shape;1349;p64"/>
          <p:cNvSpPr/>
          <p:nvPr/>
        </p:nvSpPr>
        <p:spPr>
          <a:xfrm>
            <a:off x="6399237" y="38173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64"/>
          <p:cNvSpPr/>
          <p:nvPr/>
        </p:nvSpPr>
        <p:spPr>
          <a:xfrm>
            <a:off x="6479076" y="387990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64"/>
          <p:cNvSpPr/>
          <p:nvPr/>
        </p:nvSpPr>
        <p:spPr>
          <a:xfrm>
            <a:off x="6558914" y="394242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64"/>
          <p:cNvSpPr/>
          <p:nvPr/>
        </p:nvSpPr>
        <p:spPr>
          <a:xfrm>
            <a:off x="6638753" y="400494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3" name="Google Shape;1353;p64"/>
          <p:cNvSpPr/>
          <p:nvPr/>
        </p:nvSpPr>
        <p:spPr>
          <a:xfrm>
            <a:off x="6718591" y="40674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64"/>
          <p:cNvSpPr/>
          <p:nvPr/>
        </p:nvSpPr>
        <p:spPr>
          <a:xfrm>
            <a:off x="6798429" y="41299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64"/>
          <p:cNvSpPr/>
          <p:nvPr/>
        </p:nvSpPr>
        <p:spPr>
          <a:xfrm>
            <a:off x="6878268" y="41924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6" name="Google Shape;1356;p64"/>
          <p:cNvSpPr/>
          <p:nvPr/>
        </p:nvSpPr>
        <p:spPr>
          <a:xfrm>
            <a:off x="6479076" y="362983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64"/>
          <p:cNvSpPr/>
          <p:nvPr/>
        </p:nvSpPr>
        <p:spPr>
          <a:xfrm>
            <a:off x="6558914" y="369235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64"/>
          <p:cNvSpPr/>
          <p:nvPr/>
        </p:nvSpPr>
        <p:spPr>
          <a:xfrm>
            <a:off x="6638753" y="375487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64"/>
          <p:cNvSpPr/>
          <p:nvPr/>
        </p:nvSpPr>
        <p:spPr>
          <a:xfrm>
            <a:off x="6718591" y="38173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64"/>
          <p:cNvSpPr/>
          <p:nvPr/>
        </p:nvSpPr>
        <p:spPr>
          <a:xfrm>
            <a:off x="6798429" y="387990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p64"/>
          <p:cNvSpPr/>
          <p:nvPr/>
        </p:nvSpPr>
        <p:spPr>
          <a:xfrm>
            <a:off x="6878268" y="394242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64"/>
          <p:cNvSpPr/>
          <p:nvPr/>
        </p:nvSpPr>
        <p:spPr>
          <a:xfrm>
            <a:off x="6678672" y="366109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64"/>
          <p:cNvSpPr/>
          <p:nvPr/>
        </p:nvSpPr>
        <p:spPr>
          <a:xfrm>
            <a:off x="6758510" y="37236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64"/>
          <p:cNvSpPr/>
          <p:nvPr/>
        </p:nvSpPr>
        <p:spPr>
          <a:xfrm>
            <a:off x="6838348" y="37861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64"/>
          <p:cNvSpPr/>
          <p:nvPr/>
        </p:nvSpPr>
        <p:spPr>
          <a:xfrm>
            <a:off x="5029136" y="46179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64"/>
          <p:cNvSpPr/>
          <p:nvPr/>
        </p:nvSpPr>
        <p:spPr>
          <a:xfrm>
            <a:off x="5108975" y="46804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64"/>
          <p:cNvSpPr/>
          <p:nvPr/>
        </p:nvSpPr>
        <p:spPr>
          <a:xfrm>
            <a:off x="5188813" y="474296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64"/>
          <p:cNvSpPr/>
          <p:nvPr/>
        </p:nvSpPr>
        <p:spPr>
          <a:xfrm>
            <a:off x="5268651" y="480548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9" name="Google Shape;1369;p64"/>
          <p:cNvSpPr/>
          <p:nvPr/>
        </p:nvSpPr>
        <p:spPr>
          <a:xfrm>
            <a:off x="5348490" y="486800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64"/>
          <p:cNvSpPr/>
          <p:nvPr/>
        </p:nvSpPr>
        <p:spPr>
          <a:xfrm>
            <a:off x="4989217" y="47117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1" name="Google Shape;1371;p64"/>
          <p:cNvSpPr/>
          <p:nvPr/>
        </p:nvSpPr>
        <p:spPr>
          <a:xfrm>
            <a:off x="5069055" y="47742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64"/>
          <p:cNvSpPr/>
          <p:nvPr/>
        </p:nvSpPr>
        <p:spPr>
          <a:xfrm>
            <a:off x="5148894" y="483674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3" name="Google Shape;1373;p64"/>
          <p:cNvSpPr/>
          <p:nvPr/>
        </p:nvSpPr>
        <p:spPr>
          <a:xfrm>
            <a:off x="5228732" y="489925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64"/>
          <p:cNvSpPr/>
          <p:nvPr/>
        </p:nvSpPr>
        <p:spPr>
          <a:xfrm>
            <a:off x="4989217" y="44616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5" name="Google Shape;1375;p64"/>
          <p:cNvSpPr/>
          <p:nvPr/>
        </p:nvSpPr>
        <p:spPr>
          <a:xfrm>
            <a:off x="5069055" y="45241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64"/>
          <p:cNvSpPr/>
          <p:nvPr/>
        </p:nvSpPr>
        <p:spPr>
          <a:xfrm>
            <a:off x="5148894" y="45866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64"/>
          <p:cNvSpPr/>
          <p:nvPr/>
        </p:nvSpPr>
        <p:spPr>
          <a:xfrm>
            <a:off x="5228732" y="46491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p64"/>
          <p:cNvSpPr/>
          <p:nvPr/>
        </p:nvSpPr>
        <p:spPr>
          <a:xfrm>
            <a:off x="5308570" y="47117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64"/>
          <p:cNvSpPr/>
          <p:nvPr/>
        </p:nvSpPr>
        <p:spPr>
          <a:xfrm>
            <a:off x="5388409" y="47742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64"/>
          <p:cNvSpPr/>
          <p:nvPr/>
        </p:nvSpPr>
        <p:spPr>
          <a:xfrm>
            <a:off x="5029136" y="43678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64"/>
          <p:cNvSpPr/>
          <p:nvPr/>
        </p:nvSpPr>
        <p:spPr>
          <a:xfrm>
            <a:off x="5108975" y="44303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64"/>
          <p:cNvSpPr/>
          <p:nvPr/>
        </p:nvSpPr>
        <p:spPr>
          <a:xfrm>
            <a:off x="5188813" y="44928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64"/>
          <p:cNvSpPr/>
          <p:nvPr/>
        </p:nvSpPr>
        <p:spPr>
          <a:xfrm>
            <a:off x="5268651" y="45554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64"/>
          <p:cNvSpPr/>
          <p:nvPr/>
        </p:nvSpPr>
        <p:spPr>
          <a:xfrm>
            <a:off x="5348490" y="46179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64"/>
          <p:cNvSpPr/>
          <p:nvPr/>
        </p:nvSpPr>
        <p:spPr>
          <a:xfrm>
            <a:off x="5428328" y="46804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64"/>
          <p:cNvSpPr/>
          <p:nvPr/>
        </p:nvSpPr>
        <p:spPr>
          <a:xfrm>
            <a:off x="5448557" y="49237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64"/>
          <p:cNvSpPr/>
          <p:nvPr/>
        </p:nvSpPr>
        <p:spPr>
          <a:xfrm>
            <a:off x="5528395" y="49862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64"/>
          <p:cNvSpPr/>
          <p:nvPr/>
        </p:nvSpPr>
        <p:spPr>
          <a:xfrm>
            <a:off x="5328799" y="49550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64"/>
          <p:cNvSpPr/>
          <p:nvPr/>
        </p:nvSpPr>
        <p:spPr>
          <a:xfrm>
            <a:off x="5408637" y="50175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64"/>
          <p:cNvSpPr/>
          <p:nvPr/>
        </p:nvSpPr>
        <p:spPr>
          <a:xfrm>
            <a:off x="5488476" y="482998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64"/>
          <p:cNvSpPr/>
          <p:nvPr/>
        </p:nvSpPr>
        <p:spPr>
          <a:xfrm>
            <a:off x="5568314" y="489250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64"/>
          <p:cNvSpPr/>
          <p:nvPr/>
        </p:nvSpPr>
        <p:spPr>
          <a:xfrm>
            <a:off x="5648153" y="49550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64"/>
          <p:cNvSpPr/>
          <p:nvPr/>
        </p:nvSpPr>
        <p:spPr>
          <a:xfrm>
            <a:off x="5727991" y="50175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4" name="Google Shape;1394;p64"/>
          <p:cNvSpPr/>
          <p:nvPr/>
        </p:nvSpPr>
        <p:spPr>
          <a:xfrm>
            <a:off x="5528395" y="473621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5" name="Google Shape;1395;p64"/>
          <p:cNvSpPr/>
          <p:nvPr/>
        </p:nvSpPr>
        <p:spPr>
          <a:xfrm>
            <a:off x="5608233" y="479872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6" name="Google Shape;1396;p64"/>
          <p:cNvSpPr/>
          <p:nvPr/>
        </p:nvSpPr>
        <p:spPr>
          <a:xfrm>
            <a:off x="5688072" y="486124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p64"/>
          <p:cNvSpPr/>
          <p:nvPr/>
        </p:nvSpPr>
        <p:spPr>
          <a:xfrm>
            <a:off x="5767910" y="49237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64"/>
          <p:cNvSpPr/>
          <p:nvPr/>
        </p:nvSpPr>
        <p:spPr>
          <a:xfrm>
            <a:off x="5847748" y="49862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9" name="Google Shape;1399;p64"/>
          <p:cNvSpPr/>
          <p:nvPr/>
        </p:nvSpPr>
        <p:spPr>
          <a:xfrm>
            <a:off x="4962353" y="49550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0" name="Google Shape;1400;p64"/>
          <p:cNvSpPr/>
          <p:nvPr/>
        </p:nvSpPr>
        <p:spPr>
          <a:xfrm>
            <a:off x="5042191" y="50175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1" name="Google Shape;1401;p64"/>
          <p:cNvSpPr/>
          <p:nvPr/>
        </p:nvSpPr>
        <p:spPr>
          <a:xfrm>
            <a:off x="5002272" y="486124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2" name="Google Shape;1402;p64"/>
          <p:cNvSpPr/>
          <p:nvPr/>
        </p:nvSpPr>
        <p:spPr>
          <a:xfrm>
            <a:off x="5082110" y="49237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64"/>
          <p:cNvSpPr/>
          <p:nvPr/>
        </p:nvSpPr>
        <p:spPr>
          <a:xfrm>
            <a:off x="5161948" y="49862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64"/>
          <p:cNvSpPr/>
          <p:nvPr/>
        </p:nvSpPr>
        <p:spPr>
          <a:xfrm>
            <a:off x="6807102" y="36097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64"/>
          <p:cNvSpPr/>
          <p:nvPr/>
        </p:nvSpPr>
        <p:spPr>
          <a:xfrm>
            <a:off x="6886940" y="36722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64"/>
          <p:cNvSpPr/>
          <p:nvPr/>
        </p:nvSpPr>
        <p:spPr>
          <a:xfrm>
            <a:off x="6233783" y="45964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7" name="Google Shape;1407;p64"/>
          <p:cNvSpPr/>
          <p:nvPr/>
        </p:nvSpPr>
        <p:spPr>
          <a:xfrm>
            <a:off x="6313621" y="46589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64"/>
          <p:cNvSpPr/>
          <p:nvPr/>
        </p:nvSpPr>
        <p:spPr>
          <a:xfrm>
            <a:off x="6393459" y="47214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64"/>
          <p:cNvSpPr/>
          <p:nvPr/>
        </p:nvSpPr>
        <p:spPr>
          <a:xfrm>
            <a:off x="6473298" y="47840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0" name="Google Shape;1410;p64"/>
          <p:cNvSpPr/>
          <p:nvPr/>
        </p:nvSpPr>
        <p:spPr>
          <a:xfrm>
            <a:off x="6553136" y="48465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1" name="Google Shape;1411;p64"/>
          <p:cNvSpPr/>
          <p:nvPr/>
        </p:nvSpPr>
        <p:spPr>
          <a:xfrm>
            <a:off x="6632975" y="49090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2" name="Google Shape;1412;p64"/>
          <p:cNvSpPr/>
          <p:nvPr/>
        </p:nvSpPr>
        <p:spPr>
          <a:xfrm>
            <a:off x="6712813" y="497156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64"/>
          <p:cNvSpPr/>
          <p:nvPr/>
        </p:nvSpPr>
        <p:spPr>
          <a:xfrm>
            <a:off x="6114025" y="462772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4" name="Google Shape;1414;p64"/>
          <p:cNvSpPr/>
          <p:nvPr/>
        </p:nvSpPr>
        <p:spPr>
          <a:xfrm>
            <a:off x="6193863" y="46902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5" name="Google Shape;1415;p64"/>
          <p:cNvSpPr/>
          <p:nvPr/>
        </p:nvSpPr>
        <p:spPr>
          <a:xfrm>
            <a:off x="6273702" y="47527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6" name="Google Shape;1416;p64"/>
          <p:cNvSpPr/>
          <p:nvPr/>
        </p:nvSpPr>
        <p:spPr>
          <a:xfrm>
            <a:off x="6353540" y="48152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7" name="Google Shape;1417;p64"/>
          <p:cNvSpPr/>
          <p:nvPr/>
        </p:nvSpPr>
        <p:spPr>
          <a:xfrm>
            <a:off x="6433379" y="48777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64"/>
          <p:cNvSpPr/>
          <p:nvPr/>
        </p:nvSpPr>
        <p:spPr>
          <a:xfrm>
            <a:off x="6513217" y="49403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64"/>
          <p:cNvSpPr/>
          <p:nvPr/>
        </p:nvSpPr>
        <p:spPr>
          <a:xfrm>
            <a:off x="6593055" y="50028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64"/>
          <p:cNvSpPr/>
          <p:nvPr/>
        </p:nvSpPr>
        <p:spPr>
          <a:xfrm>
            <a:off x="6273702" y="45026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64"/>
          <p:cNvSpPr/>
          <p:nvPr/>
        </p:nvSpPr>
        <p:spPr>
          <a:xfrm>
            <a:off x="6353540" y="456520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64"/>
          <p:cNvSpPr/>
          <p:nvPr/>
        </p:nvSpPr>
        <p:spPr>
          <a:xfrm>
            <a:off x="6433379" y="462772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3" name="Google Shape;1423;p64"/>
          <p:cNvSpPr/>
          <p:nvPr/>
        </p:nvSpPr>
        <p:spPr>
          <a:xfrm>
            <a:off x="6513217" y="46902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64"/>
          <p:cNvSpPr/>
          <p:nvPr/>
        </p:nvSpPr>
        <p:spPr>
          <a:xfrm>
            <a:off x="6593055" y="47527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64"/>
          <p:cNvSpPr/>
          <p:nvPr/>
        </p:nvSpPr>
        <p:spPr>
          <a:xfrm>
            <a:off x="6672894" y="48152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64"/>
          <p:cNvSpPr/>
          <p:nvPr/>
        </p:nvSpPr>
        <p:spPr>
          <a:xfrm>
            <a:off x="6752732" y="48777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64"/>
          <p:cNvSpPr/>
          <p:nvPr/>
        </p:nvSpPr>
        <p:spPr>
          <a:xfrm>
            <a:off x="6832570" y="49403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64"/>
          <p:cNvSpPr/>
          <p:nvPr/>
        </p:nvSpPr>
        <p:spPr>
          <a:xfrm>
            <a:off x="6313621" y="44089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64"/>
          <p:cNvSpPr/>
          <p:nvPr/>
        </p:nvSpPr>
        <p:spPr>
          <a:xfrm>
            <a:off x="6393459" y="44714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64"/>
          <p:cNvSpPr/>
          <p:nvPr/>
        </p:nvSpPr>
        <p:spPr>
          <a:xfrm>
            <a:off x="6473298" y="45339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1" name="Google Shape;1431;p64"/>
          <p:cNvSpPr/>
          <p:nvPr/>
        </p:nvSpPr>
        <p:spPr>
          <a:xfrm>
            <a:off x="6553136" y="45964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2" name="Google Shape;1432;p64"/>
          <p:cNvSpPr/>
          <p:nvPr/>
        </p:nvSpPr>
        <p:spPr>
          <a:xfrm>
            <a:off x="6632975" y="46589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3" name="Google Shape;1433;p64"/>
          <p:cNvSpPr/>
          <p:nvPr/>
        </p:nvSpPr>
        <p:spPr>
          <a:xfrm>
            <a:off x="6712813" y="47214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64"/>
          <p:cNvSpPr/>
          <p:nvPr/>
        </p:nvSpPr>
        <p:spPr>
          <a:xfrm>
            <a:off x="6792651" y="47840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5" name="Google Shape;1435;p64"/>
          <p:cNvSpPr/>
          <p:nvPr/>
        </p:nvSpPr>
        <p:spPr>
          <a:xfrm>
            <a:off x="6872490" y="48465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64"/>
          <p:cNvSpPr/>
          <p:nvPr/>
        </p:nvSpPr>
        <p:spPr>
          <a:xfrm>
            <a:off x="5001379" y="365769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64"/>
          <p:cNvSpPr/>
          <p:nvPr/>
        </p:nvSpPr>
        <p:spPr>
          <a:xfrm>
            <a:off x="5081218" y="372021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8" name="Google Shape;1438;p64"/>
          <p:cNvSpPr/>
          <p:nvPr/>
        </p:nvSpPr>
        <p:spPr>
          <a:xfrm>
            <a:off x="4961460" y="375147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64"/>
          <p:cNvSpPr/>
          <p:nvPr/>
        </p:nvSpPr>
        <p:spPr>
          <a:xfrm>
            <a:off x="6834735" y="465970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0" name="Google Shape;1440;p64"/>
          <p:cNvSpPr/>
          <p:nvPr/>
        </p:nvSpPr>
        <p:spPr>
          <a:xfrm>
            <a:off x="6838374" y="472221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64"/>
          <p:cNvSpPr/>
          <p:nvPr/>
        </p:nvSpPr>
        <p:spPr>
          <a:xfrm>
            <a:off x="5121137" y="362643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64"/>
          <p:cNvSpPr/>
          <p:nvPr/>
        </p:nvSpPr>
        <p:spPr>
          <a:xfrm>
            <a:off x="4944767" y="387506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3" name="Google Shape;1443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2952" y="926352"/>
            <a:ext cx="1318900" cy="131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64"/>
          <p:cNvSpPr txBox="1"/>
          <p:nvPr/>
        </p:nvSpPr>
        <p:spPr>
          <a:xfrm>
            <a:off x="530050" y="1050300"/>
            <a:ext cx="3172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Glass Paper/aluminium oxide paper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	Used to finish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	Multiple grades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445" name="Google Shape;1445;p6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46" name="Google Shape;1446;p6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7" name="Google Shape;1447;p6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65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Finishing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3" name="Google Shape;1453;p65"/>
          <p:cNvSpPr txBox="1"/>
          <p:nvPr/>
        </p:nvSpPr>
        <p:spPr>
          <a:xfrm>
            <a:off x="888600" y="543625"/>
            <a:ext cx="375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Finishing woods - Finishes</a:t>
            </a:r>
            <a:endParaRPr/>
          </a:p>
        </p:txBody>
      </p:sp>
      <p:pic>
        <p:nvPicPr>
          <p:cNvPr id="1454" name="Google Shape;145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550" y="2964400"/>
            <a:ext cx="2902831" cy="217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175" y="1119630"/>
            <a:ext cx="2598300" cy="175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4425" y="974726"/>
            <a:ext cx="2902825" cy="2061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63800" y="3035925"/>
            <a:ext cx="2843440" cy="1859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8" name="Google Shape;1458;p6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59" name="Google Shape;1459;p6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0" name="Google Shape;1460;p6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