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5"/>
    <p:sldMasterId id="2147483674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Quicksand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A8A1184-E625-47ED-B1A3-0C869BB1A477}">
  <a:tblStyle styleId="{2A8A1184-E625-47ED-B1A3-0C869BB1A4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Quicksand-regular.fntdata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18" Type="http://schemas.openxmlformats.org/officeDocument/2006/relationships/font" Target="fonts/Quicksand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e792964e8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e792964e8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Demonstration of pewter casting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Features of moulds &amp; potential issues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Demonstration of hand made mould to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pewter casting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- Student create practice mould using hand </a:t>
            </a:r>
            <a:endParaRPr sz="9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tools and cast.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72c3081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f72c3081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72c30810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f72c30810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6f67157ee_1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f6f67157ee_1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6f67157ee_1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f6f67157ee_1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3c183c7cc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3c183c7c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72c308107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72c308107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72c308107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f72c308107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72c308107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f72c308107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6fc725578_19_0)">
  <p:cSld name="Generated (g3f6fc725578_19_0)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6" name="Google Shape;76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0" name="Google Shape;8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5" name="Google Shape;95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6" name="Google Shape;9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3" name="Google Shape;103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4" name="Google Shape;104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8" name="Google Shape;10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1" name="Google Shape;111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2" name="Google Shape;11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no illustration">
  <p:cSld name="TITLE_ONLY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/>
          <p:nvPr>
            <p:ph type="title"/>
          </p:nvPr>
        </p:nvSpPr>
        <p:spPr>
          <a:xfrm>
            <a:off x="457200" y="-251225"/>
            <a:ext cx="63003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" name="Google Shape;117;p2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/>
          <p:nvPr>
            <p:ph type="title"/>
          </p:nvPr>
        </p:nvSpPr>
        <p:spPr>
          <a:xfrm>
            <a:off x="457200" y="-251225"/>
            <a:ext cx="6300300" cy="8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" name="Google Shape;120;p27"/>
          <p:cNvSpPr txBox="1"/>
          <p:nvPr>
            <p:ph idx="1" type="body"/>
          </p:nvPr>
        </p:nvSpPr>
        <p:spPr>
          <a:xfrm>
            <a:off x="457200" y="710725"/>
            <a:ext cx="2359800" cy="28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21" name="Google Shape;121;p27"/>
          <p:cNvSpPr txBox="1"/>
          <p:nvPr>
            <p:ph idx="2" type="body"/>
          </p:nvPr>
        </p:nvSpPr>
        <p:spPr>
          <a:xfrm>
            <a:off x="3392100" y="710725"/>
            <a:ext cx="2359800" cy="28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22" name="Google Shape;122;p27"/>
          <p:cNvSpPr txBox="1"/>
          <p:nvPr>
            <p:ph idx="3" type="body"/>
          </p:nvPr>
        </p:nvSpPr>
        <p:spPr>
          <a:xfrm>
            <a:off x="6326997" y="710725"/>
            <a:ext cx="2359800" cy="284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123" name="Google Shape;123;p2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3" name="Google Shape;5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4" name="Google Shape;5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55" name="Google Shape;55;p14"/>
          <p:cNvGrpSpPr/>
          <p:nvPr/>
        </p:nvGrpSpPr>
        <p:grpSpPr>
          <a:xfrm>
            <a:off x="0" y="-3512"/>
            <a:ext cx="9144000" cy="5209434"/>
            <a:chOff x="0" y="-3512"/>
            <a:chExt cx="9144000" cy="5209434"/>
          </a:xfrm>
        </p:grpSpPr>
        <p:pic>
          <p:nvPicPr>
            <p:cNvPr id="56" name="Google Shape;56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7415225" y="0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57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686450" y="0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7415225" y="1731266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686450" y="1731266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3957675" y="0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61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2228900" y="0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3957675" y="1731266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2228900" y="1731266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7415225" y="346957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686450" y="346957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3957675" y="346957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2228900" y="346957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00125" y="-3512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00125" y="1727753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Google Shape;70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0" r="0" t="0"/>
            <a:stretch/>
          </p:blipFill>
          <p:spPr>
            <a:xfrm>
              <a:off x="500125" y="3466059"/>
              <a:ext cx="172877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71071" r="0" t="0"/>
            <a:stretch/>
          </p:blipFill>
          <p:spPr>
            <a:xfrm>
              <a:off x="0" y="-3500"/>
              <a:ext cx="50012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72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71071" r="0" t="0"/>
            <a:stretch/>
          </p:blipFill>
          <p:spPr>
            <a:xfrm>
              <a:off x="0" y="1727750"/>
              <a:ext cx="500125" cy="1736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73;p14"/>
            <p:cNvPicPr preferRelativeResize="0"/>
            <p:nvPr/>
          </p:nvPicPr>
          <p:blipFill rotWithShape="1">
            <a:blip r:embed="rId1">
              <a:alphaModFix amt="24000"/>
            </a:blip>
            <a:srcRect b="6734" l="71071" r="0" t="0"/>
            <a:stretch/>
          </p:blipFill>
          <p:spPr>
            <a:xfrm>
              <a:off x="0" y="3466050"/>
              <a:ext cx="500125" cy="1736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21.png"/><Relationship Id="rId13" Type="http://schemas.openxmlformats.org/officeDocument/2006/relationships/image" Target="../media/image19.png"/><Relationship Id="rId1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5" Type="http://schemas.openxmlformats.org/officeDocument/2006/relationships/image" Target="../media/image8.png"/><Relationship Id="rId14" Type="http://schemas.openxmlformats.org/officeDocument/2006/relationships/image" Target="../media/image18.png"/><Relationship Id="rId17" Type="http://schemas.openxmlformats.org/officeDocument/2006/relationships/image" Target="../media/image13.png"/><Relationship Id="rId16" Type="http://schemas.openxmlformats.org/officeDocument/2006/relationships/image" Target="../media/image16.png"/><Relationship Id="rId5" Type="http://schemas.openxmlformats.org/officeDocument/2006/relationships/image" Target="../media/image4.png"/><Relationship Id="rId6" Type="http://schemas.openxmlformats.org/officeDocument/2006/relationships/image" Target="../media/image6.jpg"/><Relationship Id="rId18" Type="http://schemas.openxmlformats.org/officeDocument/2006/relationships/image" Target="../media/image14.png"/><Relationship Id="rId7" Type="http://schemas.openxmlformats.org/officeDocument/2006/relationships/image" Target="../media/image15.jpg"/><Relationship Id="rId8" Type="http://schemas.openxmlformats.org/officeDocument/2006/relationships/image" Target="../media/image2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slide" Target="/ppt/slides/slide4.xml"/><Relationship Id="rId9" Type="http://schemas.openxmlformats.org/officeDocument/2006/relationships/slide" Target="/ppt/slides/slide9.xml"/><Relationship Id="rId5" Type="http://schemas.openxmlformats.org/officeDocument/2006/relationships/slide" Target="/ppt/slides/slide5.xml"/><Relationship Id="rId6" Type="http://schemas.openxmlformats.org/officeDocument/2006/relationships/slide" Target="/ppt/slides/slide6.xml"/><Relationship Id="rId7" Type="http://schemas.openxmlformats.org/officeDocument/2006/relationships/slide" Target="/ppt/slides/slide7.xml"/><Relationship Id="rId8" Type="http://schemas.openxmlformats.org/officeDocument/2006/relationships/slide" Target="/ppt/slides/slide8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Relationship Id="rId9" Type="http://schemas.openxmlformats.org/officeDocument/2006/relationships/image" Target="../media/image25.png"/><Relationship Id="rId5" Type="http://schemas.openxmlformats.org/officeDocument/2006/relationships/image" Target="../media/image24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8"/>
          <p:cNvPicPr preferRelativeResize="0"/>
          <p:nvPr/>
        </p:nvPicPr>
        <p:blipFill rotWithShape="1">
          <a:blip r:embed="rId3">
            <a:alphaModFix/>
          </a:blip>
          <a:srcRect b="22107" l="0" r="0" t="20711"/>
          <a:stretch/>
        </p:blipFill>
        <p:spPr>
          <a:xfrm>
            <a:off x="5536675" y="533025"/>
            <a:ext cx="1921325" cy="109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8"/>
          <p:cNvPicPr preferRelativeResize="0"/>
          <p:nvPr/>
        </p:nvPicPr>
        <p:blipFill rotWithShape="1">
          <a:blip r:embed="rId4">
            <a:alphaModFix/>
          </a:blip>
          <a:srcRect b="8189" l="21581" r="20868" t="3945"/>
          <a:stretch/>
        </p:blipFill>
        <p:spPr>
          <a:xfrm>
            <a:off x="-24552" y="16427"/>
            <a:ext cx="1232225" cy="89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52725" y="3618391"/>
            <a:ext cx="1791274" cy="1501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66500" y="1426325"/>
            <a:ext cx="1651325" cy="18937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4550" y="916325"/>
            <a:ext cx="1232225" cy="1250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207674" y="2213"/>
            <a:ext cx="1872200" cy="216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24551" y="2160026"/>
            <a:ext cx="1584450" cy="158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664323" y="1634373"/>
            <a:ext cx="1457975" cy="1269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8"/>
          <p:cNvPicPr preferRelativeResize="0"/>
          <p:nvPr/>
        </p:nvPicPr>
        <p:blipFill rotWithShape="1">
          <a:blip r:embed="rId11">
            <a:alphaModFix/>
          </a:blip>
          <a:srcRect b="5482" l="37965" r="0" t="0"/>
          <a:stretch/>
        </p:blipFill>
        <p:spPr>
          <a:xfrm>
            <a:off x="4664322" y="571028"/>
            <a:ext cx="872349" cy="108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044775" y="3055251"/>
            <a:ext cx="1490737" cy="139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8"/>
          <p:cNvPicPr preferRelativeResize="0"/>
          <p:nvPr/>
        </p:nvPicPr>
        <p:blipFill rotWithShape="1">
          <a:blip r:embed="rId13">
            <a:alphaModFix/>
          </a:blip>
          <a:srcRect b="7273" l="3970" r="5793" t="3814"/>
          <a:stretch/>
        </p:blipFill>
        <p:spPr>
          <a:xfrm>
            <a:off x="2535502" y="3320049"/>
            <a:ext cx="1921326" cy="1263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8"/>
          <p:cNvPicPr preferRelativeResize="0"/>
          <p:nvPr/>
        </p:nvPicPr>
        <p:blipFill rotWithShape="1">
          <a:blip r:embed="rId14">
            <a:alphaModFix/>
          </a:blip>
          <a:srcRect b="0" l="8563" r="12734" t="52557"/>
          <a:stretch/>
        </p:blipFill>
        <p:spPr>
          <a:xfrm>
            <a:off x="3079875" y="237751"/>
            <a:ext cx="1584450" cy="1188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8"/>
          <p:cNvPicPr preferRelativeResize="0"/>
          <p:nvPr/>
        </p:nvPicPr>
        <p:blipFill rotWithShape="1">
          <a:blip r:embed="rId15">
            <a:alphaModFix/>
          </a:blip>
          <a:srcRect b="13229" l="2245" r="3832" t="7077"/>
          <a:stretch/>
        </p:blipFill>
        <p:spPr>
          <a:xfrm>
            <a:off x="1559898" y="2075851"/>
            <a:ext cx="1872200" cy="119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8"/>
          <p:cNvPicPr preferRelativeResize="0"/>
          <p:nvPr/>
        </p:nvPicPr>
        <p:blipFill rotWithShape="1">
          <a:blip r:embed="rId16">
            <a:alphaModFix/>
          </a:blip>
          <a:srcRect b="0" l="0" r="8601" t="0"/>
          <a:stretch/>
        </p:blipFill>
        <p:spPr>
          <a:xfrm>
            <a:off x="4456825" y="2903675"/>
            <a:ext cx="1998625" cy="14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6455442" y="2288214"/>
            <a:ext cx="1457992" cy="1328098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8"/>
          <p:cNvSpPr txBox="1"/>
          <p:nvPr/>
        </p:nvSpPr>
        <p:spPr>
          <a:xfrm>
            <a:off x="-12650" y="4538875"/>
            <a:ext cx="6756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r>
              <a:rPr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GB" sz="2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Introduction</a:t>
            </a:r>
            <a:endParaRPr sz="11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144" name="Google Shape;144;p28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45" name="Google Shape;145;p28"/>
            <p:cNvPicPr preferRelativeResize="0"/>
            <p:nvPr/>
          </p:nvPicPr>
          <p:blipFill>
            <a:blip r:embed="rId18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p28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29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52" name="Google Shape;152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9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54" name="Google Shape;154;p29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Helping Hand - 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55" name="Google Shape;155;p29"/>
          <p:cNvSpPr txBox="1"/>
          <p:nvPr/>
        </p:nvSpPr>
        <p:spPr>
          <a:xfrm>
            <a:off x="547175" y="797675"/>
            <a:ext cx="7269600" cy="27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700">
                <a:latin typeface="Quicksand"/>
                <a:ea typeface="Quicksand"/>
                <a:cs typeface="Quicksand"/>
                <a:sym typeface="Quicksand"/>
              </a:rPr>
              <a:t>Learning Objectives</a:t>
            </a:r>
            <a:endParaRPr b="1" sz="2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</a:t>
            </a:r>
            <a:r>
              <a:rPr lang="en-GB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Discuss plastic uses and categories / sustainability issues</a:t>
            </a:r>
            <a:endParaRPr sz="17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    Evaluate and select final design</a:t>
            </a:r>
            <a:endParaRPr sz="17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	 Using masks to create surface details</a:t>
            </a:r>
            <a:endParaRPr sz="17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        Measure, mask and mark to prepare for manufacture</a:t>
            </a:r>
            <a:endParaRPr sz="25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Google Shape;160;p30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61" name="Google Shape;161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30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63" name="Google Shape;163;p30"/>
          <p:cNvSpPr txBox="1"/>
          <p:nvPr/>
        </p:nvSpPr>
        <p:spPr>
          <a:xfrm>
            <a:off x="193000" y="112450"/>
            <a:ext cx="38313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535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Helping Hand - 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4" name="Google Shape;164;p30"/>
          <p:cNvSpPr txBox="1"/>
          <p:nvPr/>
        </p:nvSpPr>
        <p:spPr>
          <a:xfrm>
            <a:off x="547175" y="797675"/>
            <a:ext cx="7533900" cy="27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1700">
                <a:latin typeface="Quicksand"/>
                <a:ea typeface="Quicksand"/>
                <a:cs typeface="Quicksand"/>
                <a:sym typeface="Quicksand"/>
              </a:rPr>
              <a:t>Cover </a:t>
            </a:r>
            <a:r>
              <a:rPr b="1" lang="en-GB" sz="1700">
                <a:latin typeface="Quicksand"/>
                <a:ea typeface="Quicksand"/>
                <a:cs typeface="Quicksand"/>
                <a:sym typeface="Quicksand"/>
              </a:rPr>
              <a:t>Lesson 1 Tasks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rabi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Discuss / </a:t>
            </a:r>
            <a:r>
              <a:rPr lang="en-GB" sz="15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4"/>
              </a:rPr>
              <a:t>Think-Pair-Share: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Why do we use plastics?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rabicPeriod"/>
            </a:pPr>
            <a:r>
              <a:rPr lang="en-GB" sz="1500" u="sng">
                <a:solidFill>
                  <a:schemeClr val="accent5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Read:</a:t>
            </a: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Thermo vs Thermo-setting plastics / Recycling. Which recycling code is acrylic? Is it sustainable? </a:t>
            </a: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Write</a:t>
            </a: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your answer on the back on the design sheet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rabi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Read the </a:t>
            </a:r>
            <a:r>
              <a:rPr lang="en-GB" sz="15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6"/>
              </a:rPr>
              <a:t>Wind Spinner Design Brief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and remind yourself of the goal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rabi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Finish </a:t>
            </a:r>
            <a:r>
              <a:rPr lang="en-GB" sz="15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7"/>
              </a:rPr>
              <a:t>drawing your 3 design ideas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for the wind spinner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rabicPeriod"/>
            </a:pPr>
            <a:r>
              <a:rPr lang="en-GB" sz="15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8"/>
              </a:rPr>
              <a:t>Peer-evaluate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the strength of your design ideas and select your final design. Choose your best design based on the data collected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0" marL="4572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rabi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Manufacture Prep: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1" marL="13716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lphaLcPeriod"/>
            </a:pPr>
            <a:r>
              <a:rPr lang="en-GB" sz="15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action="ppaction://hlinksldjump" r:id="rId9"/>
              </a:rPr>
              <a:t>Write the manufacturing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steps next to your evaluations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1" marL="13716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lphaL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Using masking tape and sheet vinyl, transfer your surface detail design to the acrylic template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1" marL="13716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lphaL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Use a whiteboard marker (non-permanent) to mark the wastage / overall shape on the 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acrylic</a:t>
            </a: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 template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-323850" lvl="1" marL="1371600" marR="0" rtl="0" algn="l">
              <a:spcBef>
                <a:spcPts val="0"/>
              </a:spcBef>
              <a:spcAft>
                <a:spcPts val="0"/>
              </a:spcAft>
              <a:buSzPts val="1500"/>
              <a:buFont typeface="Quicksand"/>
              <a:buAutoNum type="alphaLcPeriod"/>
            </a:pPr>
            <a:r>
              <a:rPr lang="en-GB" sz="1500">
                <a:latin typeface="Quicksand"/>
                <a:ea typeface="Quicksand"/>
                <a:cs typeface="Quicksand"/>
                <a:sym typeface="Quicksand"/>
              </a:rPr>
              <a:t>Mark where to drill the hole for the spinner </a:t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5.	Tidy up,all templates &amp; Design Sheets / Evaluation in Student folders</a:t>
            </a:r>
            <a:endParaRPr sz="15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highlight>
                  <a:schemeClr val="accent6"/>
                </a:highlight>
                <a:latin typeface="Quicksand"/>
                <a:ea typeface="Quicksand"/>
                <a:cs typeface="Quicksand"/>
                <a:sym typeface="Quicksand"/>
              </a:rPr>
              <a:t>Look at the spinner examples in the 10GCSE Cupboard for guidance</a:t>
            </a:r>
            <a:endParaRPr sz="1500">
              <a:highlight>
                <a:schemeClr val="accent6"/>
              </a:highlight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t/>
            </a:r>
            <a:endParaRPr sz="6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t/>
            </a:r>
            <a:endParaRPr sz="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31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70" name="Google Shape;170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1" name="Google Shape;171;p31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72" name="Google Shape;172;p31"/>
          <p:cNvSpPr txBox="1"/>
          <p:nvPr/>
        </p:nvSpPr>
        <p:spPr>
          <a:xfrm>
            <a:off x="193000" y="495175"/>
            <a:ext cx="78204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700">
                <a:latin typeface="Quicksand"/>
                <a:ea typeface="Quicksand"/>
                <a:cs typeface="Quicksand"/>
                <a:sym typeface="Quicksand"/>
              </a:rPr>
              <a:t>     </a:t>
            </a: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Plastics</a:t>
            </a:r>
            <a:r>
              <a:rPr b="1" lang="en-GB" sz="2700"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1" sz="27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3" name="Google Shape;173;p31"/>
          <p:cNvSpPr txBox="1"/>
          <p:nvPr/>
        </p:nvSpPr>
        <p:spPr>
          <a:xfrm>
            <a:off x="958875" y="1662504"/>
            <a:ext cx="6700200" cy="25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Why do we use plastics?</a:t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Why is plastic generally unsustainable?</a:t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How can we use plastics more sustainably? </a:t>
            </a:r>
            <a:endParaRPr b="1" sz="24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4" name="Google Shape;174;p31"/>
          <p:cNvSpPr txBox="1"/>
          <p:nvPr/>
        </p:nvSpPr>
        <p:spPr>
          <a:xfrm>
            <a:off x="150025" y="88350"/>
            <a:ext cx="4491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latin typeface="Quicksand"/>
                <a:ea typeface="Quicksand"/>
                <a:cs typeface="Quicksand"/>
                <a:sym typeface="Quicksand"/>
              </a:rPr>
              <a:t>Sustainables - </a:t>
            </a:r>
            <a:r>
              <a:rPr b="1" lang="en-GB" sz="2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5" name="Google Shape;175;p31"/>
          <p:cNvSpPr txBox="1"/>
          <p:nvPr/>
        </p:nvSpPr>
        <p:spPr>
          <a:xfrm>
            <a:off x="2881450" y="1040879"/>
            <a:ext cx="2443500" cy="4926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highlight>
                  <a:srgbClr val="F9CB9C"/>
                </a:highlight>
                <a:latin typeface="Quicksand"/>
                <a:ea typeface="Quicksand"/>
                <a:cs typeface="Quicksand"/>
                <a:sym typeface="Quicksand"/>
              </a:rPr>
              <a:t>Think-Pair-Share</a:t>
            </a:r>
            <a:endParaRPr b="1" sz="2000">
              <a:highlight>
                <a:srgbClr val="F9CB9C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76" name="Google Shape;176;p31"/>
          <p:cNvSpPr/>
          <p:nvPr/>
        </p:nvSpPr>
        <p:spPr>
          <a:xfrm>
            <a:off x="5134918" y="292472"/>
            <a:ext cx="2531100" cy="501600"/>
          </a:xfrm>
          <a:prstGeom prst="roundRect">
            <a:avLst>
              <a:gd fmla="val 50000" name="adj"/>
            </a:avLst>
          </a:prstGeom>
          <a:solidFill>
            <a:srgbClr val="F4CCCC"/>
          </a:solidFill>
          <a:ln cap="flat" cmpd="sng" w="38100">
            <a:solidFill>
              <a:srgbClr val="B6284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800" lIns="5800" spcFirstLastPara="1" rIns="5800" wrap="square" tIns="5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7" name="Google Shape;177;p31"/>
          <p:cNvSpPr/>
          <p:nvPr/>
        </p:nvSpPr>
        <p:spPr>
          <a:xfrm>
            <a:off x="5416112" y="292475"/>
            <a:ext cx="222300" cy="501600"/>
          </a:xfrm>
          <a:prstGeom prst="rect">
            <a:avLst/>
          </a:prstGeom>
          <a:solidFill>
            <a:srgbClr val="B6284B"/>
          </a:solidFill>
          <a:ln>
            <a:noFill/>
          </a:ln>
        </p:spPr>
        <p:txBody>
          <a:bodyPr anchorCtr="0" anchor="ctr" bIns="5800" lIns="5800" spcFirstLastPara="1" rIns="5800" wrap="square" tIns="58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8" name="Google Shape;178;p31"/>
          <p:cNvSpPr/>
          <p:nvPr/>
        </p:nvSpPr>
        <p:spPr>
          <a:xfrm>
            <a:off x="5193826" y="383024"/>
            <a:ext cx="370500" cy="353100"/>
          </a:xfrm>
          <a:prstGeom prst="ellipse">
            <a:avLst/>
          </a:prstGeom>
          <a:solidFill>
            <a:srgbClr val="FFFFFF"/>
          </a:solidFill>
          <a:ln cap="flat" cmpd="sng" w="73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0550" lIns="70550" spcFirstLastPara="1" rIns="70550" wrap="square" tIns="705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81"/>
          </a:p>
        </p:txBody>
      </p:sp>
      <p:pic>
        <p:nvPicPr>
          <p:cNvPr id="179" name="Google Shape;179;p31"/>
          <p:cNvPicPr preferRelativeResize="0"/>
          <p:nvPr/>
        </p:nvPicPr>
        <p:blipFill rotWithShape="1">
          <a:blip r:embed="rId4">
            <a:alphaModFix/>
          </a:blip>
          <a:srcRect b="3262" l="2122" r="5217" t="4077"/>
          <a:stretch/>
        </p:blipFill>
        <p:spPr>
          <a:xfrm>
            <a:off x="5134918" y="292476"/>
            <a:ext cx="501000" cy="501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0" name="Google Shape;180;p31"/>
          <p:cNvSpPr txBox="1"/>
          <p:nvPr/>
        </p:nvSpPr>
        <p:spPr>
          <a:xfrm>
            <a:off x="5636669" y="359272"/>
            <a:ext cx="2187300" cy="3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70550" lIns="70550" spcFirstLastPara="1" rIns="70550" wrap="square" tIns="705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6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Character Skills</a:t>
            </a:r>
            <a:endParaRPr b="1" sz="146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oogle Shape;185;p32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186" name="Google Shape;186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32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sp>
        <p:nvSpPr>
          <p:cNvPr id="188" name="Google Shape;188;p32"/>
          <p:cNvSpPr txBox="1"/>
          <p:nvPr/>
        </p:nvSpPr>
        <p:spPr>
          <a:xfrm>
            <a:off x="193000" y="495175"/>
            <a:ext cx="7820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000">
                <a:latin typeface="Quicksand"/>
                <a:ea typeface="Quicksand"/>
                <a:cs typeface="Quicksand"/>
                <a:sym typeface="Quicksand"/>
              </a:rPr>
              <a:t>     Recycling Plastic </a:t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9" name="Google Shape;189;p32"/>
          <p:cNvSpPr txBox="1"/>
          <p:nvPr/>
        </p:nvSpPr>
        <p:spPr>
          <a:xfrm>
            <a:off x="5932900" y="1518619"/>
            <a:ext cx="2857500" cy="18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A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Thermoplastic</a:t>
            </a: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 can be melted and reformed.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A </a:t>
            </a: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Thermoset Plastic</a:t>
            </a:r>
            <a:r>
              <a:rPr lang="en-GB" sz="1800">
                <a:latin typeface="Quicksand"/>
                <a:ea typeface="Quicksand"/>
                <a:cs typeface="Quicksand"/>
                <a:sym typeface="Quicksand"/>
              </a:rPr>
              <a:t>, once formed, cannot be recycled or reshaped.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190" name="Google Shape;190;p32"/>
          <p:cNvPicPr preferRelativeResize="0"/>
          <p:nvPr/>
        </p:nvPicPr>
        <p:blipFill rotWithShape="1">
          <a:blip r:embed="rId4">
            <a:alphaModFix/>
          </a:blip>
          <a:srcRect b="72565" l="0" r="0" t="0"/>
          <a:stretch/>
        </p:blipFill>
        <p:spPr>
          <a:xfrm>
            <a:off x="193000" y="1283725"/>
            <a:ext cx="5568349" cy="103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2"/>
          <p:cNvPicPr preferRelativeResize="0"/>
          <p:nvPr/>
        </p:nvPicPr>
        <p:blipFill rotWithShape="1">
          <a:blip r:embed="rId4">
            <a:alphaModFix/>
          </a:blip>
          <a:srcRect b="72563" l="28464" r="56913" t="100080"/>
          <a:stretch/>
        </p:blipFill>
        <p:spPr>
          <a:xfrm flipH="1" rot="10800000">
            <a:off x="1779532" y="2320174"/>
            <a:ext cx="814251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2"/>
          <p:cNvPicPr preferRelativeResize="0"/>
          <p:nvPr/>
        </p:nvPicPr>
        <p:blipFill rotWithShape="1">
          <a:blip r:embed="rId4">
            <a:alphaModFix/>
          </a:blip>
          <a:srcRect b="72563" l="28464" r="86129" t="100080"/>
          <a:stretch/>
        </p:blipFill>
        <p:spPr>
          <a:xfrm rot="10800000">
            <a:off x="970768" y="2320174"/>
            <a:ext cx="812600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2"/>
          <p:cNvPicPr preferRelativeResize="0"/>
          <p:nvPr/>
        </p:nvPicPr>
        <p:blipFill rotWithShape="1">
          <a:blip r:embed="rId4">
            <a:alphaModFix/>
          </a:blip>
          <a:srcRect b="72563" l="-233" r="86129" t="100080"/>
          <a:stretch/>
        </p:blipFill>
        <p:spPr>
          <a:xfrm flipH="1" rot="10800000">
            <a:off x="200765" y="2320174"/>
            <a:ext cx="785375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2"/>
          <p:cNvPicPr preferRelativeResize="0"/>
          <p:nvPr/>
        </p:nvPicPr>
        <p:blipFill rotWithShape="1">
          <a:blip r:embed="rId4">
            <a:alphaModFix/>
          </a:blip>
          <a:srcRect b="72563" l="57641" r="56913" t="100080"/>
          <a:stretch/>
        </p:blipFill>
        <p:spPr>
          <a:xfrm rot="10800000">
            <a:off x="2593790" y="2320174"/>
            <a:ext cx="810401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2"/>
          <p:cNvPicPr preferRelativeResize="0"/>
          <p:nvPr/>
        </p:nvPicPr>
        <p:blipFill rotWithShape="1">
          <a:blip r:embed="rId4">
            <a:alphaModFix/>
          </a:blip>
          <a:srcRect b="72563" l="57640" r="27807" t="100080"/>
          <a:stretch/>
        </p:blipFill>
        <p:spPr>
          <a:xfrm flipH="1" rot="10800000">
            <a:off x="3404181" y="2320174"/>
            <a:ext cx="810350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2"/>
          <p:cNvPicPr preferRelativeResize="0"/>
          <p:nvPr/>
        </p:nvPicPr>
        <p:blipFill rotWithShape="1">
          <a:blip r:embed="rId4">
            <a:alphaModFix/>
          </a:blip>
          <a:srcRect b="72563" l="86724" r="27807" t="100080"/>
          <a:stretch/>
        </p:blipFill>
        <p:spPr>
          <a:xfrm rot="10800000">
            <a:off x="4214537" y="2320174"/>
            <a:ext cx="809151" cy="274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2"/>
          <p:cNvPicPr preferRelativeResize="0"/>
          <p:nvPr/>
        </p:nvPicPr>
        <p:blipFill rotWithShape="1">
          <a:blip r:embed="rId4">
            <a:alphaModFix/>
          </a:blip>
          <a:srcRect b="72563" l="86724" r="11" t="100080"/>
          <a:stretch/>
        </p:blipFill>
        <p:spPr>
          <a:xfrm flipH="1" rot="10800000">
            <a:off x="5023677" y="2320174"/>
            <a:ext cx="738675" cy="274442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2"/>
          <p:cNvSpPr txBox="1"/>
          <p:nvPr/>
        </p:nvSpPr>
        <p:spPr>
          <a:xfrm>
            <a:off x="5861650" y="3418500"/>
            <a:ext cx="30000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Symbols are found on most thermoplastics to help identify and separate for recycling.</a:t>
            </a:r>
            <a:endParaRPr/>
          </a:p>
        </p:txBody>
      </p:sp>
      <p:sp>
        <p:nvSpPr>
          <p:cNvPr id="199" name="Google Shape;199;p32"/>
          <p:cNvSpPr txBox="1"/>
          <p:nvPr/>
        </p:nvSpPr>
        <p:spPr>
          <a:xfrm>
            <a:off x="892750" y="894525"/>
            <a:ext cx="5554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Name the plastic and what its used for…</a:t>
            </a:r>
            <a:endParaRPr sz="1700"/>
          </a:p>
        </p:txBody>
      </p:sp>
      <p:sp>
        <p:nvSpPr>
          <p:cNvPr id="200" name="Google Shape;200;p32"/>
          <p:cNvSpPr txBox="1"/>
          <p:nvPr/>
        </p:nvSpPr>
        <p:spPr>
          <a:xfrm>
            <a:off x="150025" y="88350"/>
            <a:ext cx="4491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latin typeface="Quicksand"/>
                <a:ea typeface="Quicksand"/>
                <a:cs typeface="Quicksand"/>
                <a:sym typeface="Quicksand"/>
              </a:rPr>
              <a:t>Sustainables - </a:t>
            </a:r>
            <a:r>
              <a:rPr b="1" lang="en-GB" sz="26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Wind Catchers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6" name="Google Shape;206;p33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</a:t>
            </a: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7" name="Google Shape;207;p33"/>
          <p:cNvSpPr txBox="1"/>
          <p:nvPr/>
        </p:nvSpPr>
        <p:spPr>
          <a:xfrm>
            <a:off x="653000" y="899013"/>
            <a:ext cx="85455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Design </a:t>
            </a:r>
            <a:r>
              <a:rPr b="1" lang="en-GB" sz="18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Brief:</a:t>
            </a:r>
            <a:endParaRPr sz="1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    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 and ma</a:t>
            </a: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k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 </a:t>
            </a: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an ornament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that uses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      wind power to create movement.  </a:t>
            </a:r>
            <a:endParaRPr sz="17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8" name="Google Shape;208;p33"/>
          <p:cNvSpPr txBox="1"/>
          <p:nvPr/>
        </p:nvSpPr>
        <p:spPr>
          <a:xfrm>
            <a:off x="340690" y="1841300"/>
            <a:ext cx="9682500" cy="25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</a:t>
            </a:r>
            <a:endParaRPr b="1" sz="18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Criteria:</a:t>
            </a:r>
            <a:endParaRPr sz="18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Quicksand"/>
              <a:buChar char="●"/>
            </a:pP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It must be made out of </a:t>
            </a:r>
            <a:r>
              <a:rPr b="1"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acrylic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Quicksand"/>
              <a:buChar char="●"/>
            </a:pP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It must have 1 form of </a:t>
            </a:r>
            <a:r>
              <a:rPr b="1"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heat process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in its manufacture.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Quicksand"/>
              <a:buChar char="●"/>
            </a:pP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It must have </a:t>
            </a:r>
            <a:r>
              <a:rPr b="1"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surface detail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that follows a theme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SzPts val="1700"/>
              <a:buFont typeface="Quicksand"/>
              <a:buChar char="●"/>
            </a:pP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It must have at</a:t>
            </a:r>
            <a:r>
              <a:rPr b="1" lang="en-GB" sz="1700">
                <a:latin typeface="Quicksand"/>
                <a:ea typeface="Quicksand"/>
                <a:cs typeface="Quicksand"/>
                <a:sym typeface="Quicksand"/>
              </a:rPr>
              <a:t> least one shape modification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SzPts val="1700"/>
              <a:buFont typeface="Quicksand"/>
              <a:buChar char="●"/>
            </a:pP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It must</a:t>
            </a:r>
            <a:r>
              <a:rPr b="1" lang="en-GB" sz="1700">
                <a:latin typeface="Quicksand"/>
                <a:ea typeface="Quicksand"/>
                <a:cs typeface="Quicksand"/>
                <a:sym typeface="Quicksand"/>
              </a:rPr>
              <a:t> not have any sharp corners</a:t>
            </a:r>
            <a:endParaRPr b="1" sz="1700">
              <a:latin typeface="Quicksand"/>
              <a:ea typeface="Quicksand"/>
              <a:cs typeface="Quicksand"/>
              <a:sym typeface="Quicksand"/>
            </a:endParaRPr>
          </a:p>
          <a:p>
            <a:pPr indent="-336550" lvl="0" marL="457200" marR="0" rtl="0" algn="l">
              <a:spcBef>
                <a:spcPts val="0"/>
              </a:spcBef>
              <a:spcAft>
                <a:spcPts val="0"/>
              </a:spcAft>
              <a:buSzPts val="1700"/>
              <a:buFont typeface="Quicksand"/>
              <a:buChar char="●"/>
            </a:pP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I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 must have a </a:t>
            </a:r>
            <a:r>
              <a:rPr b="1"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high quality finish.</a:t>
            </a:r>
            <a:endParaRPr b="1" sz="17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09" name="Google Shape;209;p33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10" name="Google Shape;210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" name="Google Shape;211;p33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Wind Catchers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7" name="Google Shape;217;p34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18" name="Google Shape;218;p34"/>
          <p:cNvSpPr txBox="1"/>
          <p:nvPr/>
        </p:nvSpPr>
        <p:spPr>
          <a:xfrm>
            <a:off x="653000" y="899025"/>
            <a:ext cx="30993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Design </a:t>
            </a:r>
            <a:r>
              <a:rPr b="1" lang="en-GB" sz="18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Brief:</a:t>
            </a:r>
            <a:endParaRPr sz="1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    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Design and ma</a:t>
            </a: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k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 </a:t>
            </a: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an ornament</a:t>
            </a: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that uses 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      wind power to create movement.  </a:t>
            </a:r>
            <a:endParaRPr sz="17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Use Colours and annotations to communicate the features of your design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latin typeface="Quicksand"/>
                <a:ea typeface="Quicksand"/>
                <a:cs typeface="Quicksand"/>
                <a:sym typeface="Quicksand"/>
              </a:rPr>
              <a:t>Peer evaluate your ideas and choose your favourite and strongest idea</a:t>
            </a:r>
            <a:endParaRPr sz="17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19" name="Google Shape;219;p34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20" name="Google Shape;220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" name="Google Shape;221;p34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222" name="Google Shape;22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3854" y="292475"/>
            <a:ext cx="3209300" cy="458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Wind Catchers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8" name="Google Shape;228;p35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29" name="Google Shape;229;p35"/>
          <p:cNvSpPr txBox="1"/>
          <p:nvPr/>
        </p:nvSpPr>
        <p:spPr>
          <a:xfrm>
            <a:off x="152949" y="899025"/>
            <a:ext cx="24084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Evaluate Design Ideas</a:t>
            </a:r>
            <a:r>
              <a:rPr b="1" lang="en-GB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:</a:t>
            </a:r>
            <a:endParaRPr b="1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Rate all designs at your table using the table, including your own. Record the 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evaluation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 on the back of your design sheet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Quicksand"/>
              <a:buChar char="●"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 have </a:t>
            </a: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surface detail</a:t>
            </a: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that follows a theme</a:t>
            </a:r>
            <a:endParaRPr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Quicksand"/>
              <a:buChar char="●"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 have at</a:t>
            </a: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least one shape modification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Quicksand"/>
              <a:buChar char="●"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</a:t>
            </a: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not have any sharp corners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Quicksand"/>
              <a:buChar char="●"/>
            </a:pPr>
            <a:r>
              <a:rPr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It must have a </a:t>
            </a: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high quality finish.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30" name="Google Shape;230;p35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31" name="Google Shape;231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" name="Google Shape;232;p35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graphicFrame>
        <p:nvGraphicFramePr>
          <p:cNvPr id="233" name="Google Shape;233;p35"/>
          <p:cNvGraphicFramePr/>
          <p:nvPr/>
        </p:nvGraphicFramePr>
        <p:xfrm>
          <a:off x="2678894" y="19229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{2A8A1184-E625-47ED-B1A3-0C869BB1A477}</a:tableStyleId>
              </a:tblPr>
              <a:tblGrid>
                <a:gridCol w="651650"/>
                <a:gridCol w="621450"/>
                <a:gridCol w="712075"/>
                <a:gridCol w="765050"/>
                <a:gridCol w="681900"/>
                <a:gridCol w="545850"/>
                <a:gridCol w="613850"/>
                <a:gridCol w="923775"/>
                <a:gridCol w="689450"/>
              </a:tblGrid>
              <a:tr h="81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Criteria / Design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TOTAL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Material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Process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Surface Details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Form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Safety</a:t>
                      </a:r>
                      <a:endParaRPr b="1" sz="10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Ease of Manufacture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opinion overall score (creativity,original)</a:t>
                      </a:r>
                      <a:endParaRPr b="1" sz="8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Design 1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19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Acrylic (PMMA) Recycling Code 7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Thermo-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forming</a:t>
                      </a: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, masking, sand-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blasting</a:t>
                      </a:r>
                      <a:endParaRPr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highlight>
                            <a:schemeClr val="accent6"/>
                          </a:highlight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</a:t>
                      </a:r>
                      <a:endParaRPr b="1" sz="1900">
                        <a:highlight>
                          <a:schemeClr val="accent6"/>
                        </a:highlight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Design 2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19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1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Design 3</a:t>
                      </a:r>
                      <a:endParaRPr b="1" sz="11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21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6"/>
                    </a:solidFill>
                  </a:tcPr>
                </a:tc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3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4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900"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5</a:t>
                      </a:r>
                      <a:endParaRPr b="1" sz="1900"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4" name="Google Shape;234;p35"/>
          <p:cNvSpPr txBox="1"/>
          <p:nvPr/>
        </p:nvSpPr>
        <p:spPr>
          <a:xfrm>
            <a:off x="2789625" y="938225"/>
            <a:ext cx="4019100" cy="7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On a scale of 1-5, rate the criteria below to identify the best design</a:t>
            </a:r>
            <a:endParaRPr b="1" sz="24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35" name="Google Shape;235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6301" y="292475"/>
            <a:ext cx="1052425" cy="1504673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5"/>
          <p:cNvSpPr txBox="1"/>
          <p:nvPr/>
        </p:nvSpPr>
        <p:spPr>
          <a:xfrm>
            <a:off x="2678900" y="4419100"/>
            <a:ext cx="6204900" cy="7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Quicksand"/>
                <a:ea typeface="Quicksand"/>
                <a:cs typeface="Quicksand"/>
                <a:sym typeface="Quicksand"/>
              </a:rPr>
              <a:t>Tip: Take the average rating of each score you get, i.e. Form: 2/3/2/4 = 2.75 → </a:t>
            </a:r>
            <a:r>
              <a:rPr b="1" lang="en-GB" sz="1800">
                <a:highlight>
                  <a:schemeClr val="accent6"/>
                </a:highlight>
                <a:latin typeface="Quicksand"/>
                <a:ea typeface="Quicksand"/>
                <a:cs typeface="Quicksand"/>
                <a:sym typeface="Quicksand"/>
              </a:rPr>
              <a:t>3</a:t>
            </a:r>
            <a:endParaRPr b="1" sz="2400">
              <a:highlight>
                <a:schemeClr val="accent6"/>
              </a:highlight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6"/>
          <p:cNvSpPr txBox="1"/>
          <p:nvPr/>
        </p:nvSpPr>
        <p:spPr>
          <a:xfrm>
            <a:off x="653000" y="515525"/>
            <a:ext cx="3737400" cy="4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latin typeface="Quicksand"/>
                <a:ea typeface="Quicksand"/>
                <a:cs typeface="Quicksand"/>
                <a:sym typeface="Quicksand"/>
              </a:rPr>
              <a:t>Wind Catchers</a:t>
            </a:r>
            <a:endParaRPr b="1" sz="21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2" name="Google Shape;242;p36"/>
          <p:cNvSpPr txBox="1"/>
          <p:nvPr/>
        </p:nvSpPr>
        <p:spPr>
          <a:xfrm>
            <a:off x="186555" y="0"/>
            <a:ext cx="4682100" cy="57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eko"/>
              <a:buNone/>
            </a:pPr>
            <a:r>
              <a:rPr b="1" lang="en-GB" sz="2400">
                <a:latin typeface="Quicksand"/>
                <a:ea typeface="Quicksand"/>
                <a:cs typeface="Quicksand"/>
                <a:sym typeface="Quicksand"/>
              </a:rPr>
              <a:t>IGCSE Design Technology</a:t>
            </a:r>
            <a:endParaRPr b="1" sz="2400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3" name="Google Shape;243;p36"/>
          <p:cNvSpPr txBox="1"/>
          <p:nvPr/>
        </p:nvSpPr>
        <p:spPr>
          <a:xfrm>
            <a:off x="152952" y="1105775"/>
            <a:ext cx="5385000" cy="15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Prepare for manufacture / </a:t>
            </a:r>
            <a:r>
              <a:rPr b="1" lang="en-GB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Design to Product Process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244" name="Google Shape;244;p36"/>
          <p:cNvGrpSpPr/>
          <p:nvPr/>
        </p:nvGrpSpPr>
        <p:grpSpPr>
          <a:xfrm>
            <a:off x="7816774" y="292472"/>
            <a:ext cx="1428600" cy="1401129"/>
            <a:chOff x="7943849" y="151647"/>
            <a:chExt cx="1428600" cy="1401129"/>
          </a:xfrm>
        </p:grpSpPr>
        <p:pic>
          <p:nvPicPr>
            <p:cNvPr descr="Island School - Wikipedia" id="245" name="Google Shape;245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117858" y="151647"/>
              <a:ext cx="861267" cy="92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p36"/>
            <p:cNvSpPr txBox="1"/>
            <p:nvPr/>
          </p:nvSpPr>
          <p:spPr>
            <a:xfrm>
              <a:off x="7943849" y="928776"/>
              <a:ext cx="1428600" cy="6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64125" lIns="164125" spcFirstLastPara="1" rIns="164125" wrap="square" tIns="1641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900">
                  <a:latin typeface="Quicksand"/>
                  <a:ea typeface="Quicksand"/>
                  <a:cs typeface="Quicksand"/>
                  <a:sym typeface="Quicksand"/>
                </a:rPr>
                <a:t>DESIGN</a:t>
              </a:r>
              <a:endParaRPr sz="1900">
                <a:latin typeface="Quicksand"/>
                <a:ea typeface="Quicksand"/>
                <a:cs typeface="Quicksand"/>
                <a:sym typeface="Quicksand"/>
              </a:endParaRPr>
            </a:p>
          </p:txBody>
        </p:sp>
      </p:grpSp>
      <p:pic>
        <p:nvPicPr>
          <p:cNvPr id="247" name="Google Shape;24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2479" y="292475"/>
            <a:ext cx="919358" cy="1314426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6"/>
          <p:cNvSpPr txBox="1"/>
          <p:nvPr/>
        </p:nvSpPr>
        <p:spPr>
          <a:xfrm>
            <a:off x="186550" y="1390975"/>
            <a:ext cx="27594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Critical Thinking Task:</a:t>
            </a:r>
            <a:endParaRPr b="1" sz="13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 which order should you manufacture the wind spinner? Which steps are </a:t>
            </a:r>
            <a:r>
              <a:rPr lang="en-GB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interchangeable</a:t>
            </a:r>
            <a:r>
              <a:rPr lang="en-GB" sz="11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? Write a step by step task list on the back of your design sheet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249" name="Google Shape;249;p36"/>
          <p:cNvPicPr preferRelativeResize="0"/>
          <p:nvPr/>
        </p:nvPicPr>
        <p:blipFill rotWithShape="1">
          <a:blip r:embed="rId5">
            <a:alphaModFix/>
          </a:blip>
          <a:srcRect b="271" l="51859" r="772" t="51260"/>
          <a:stretch/>
        </p:blipFill>
        <p:spPr>
          <a:xfrm>
            <a:off x="3502705" y="3210548"/>
            <a:ext cx="886947" cy="1314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6"/>
          <p:cNvPicPr preferRelativeResize="0"/>
          <p:nvPr/>
        </p:nvPicPr>
        <p:blipFill rotWithShape="1">
          <a:blip r:embed="rId6">
            <a:alphaModFix/>
          </a:blip>
          <a:srcRect b="870" l="51535" r="570" t="50547"/>
          <a:stretch/>
        </p:blipFill>
        <p:spPr>
          <a:xfrm rot="-5400000">
            <a:off x="7372226" y="3428523"/>
            <a:ext cx="886949" cy="1306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6"/>
          <p:cNvPicPr preferRelativeResize="0"/>
          <p:nvPr/>
        </p:nvPicPr>
        <p:blipFill rotWithShape="1">
          <a:blip r:embed="rId7">
            <a:alphaModFix/>
          </a:blip>
          <a:srcRect b="5612" l="23627" r="3043" t="19154"/>
          <a:stretch/>
        </p:blipFill>
        <p:spPr>
          <a:xfrm>
            <a:off x="6076950" y="3210559"/>
            <a:ext cx="886948" cy="1314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6"/>
          <p:cNvPicPr preferRelativeResize="0"/>
          <p:nvPr/>
        </p:nvPicPr>
        <p:blipFill rotWithShape="1">
          <a:blip r:embed="rId6">
            <a:alphaModFix/>
          </a:blip>
          <a:srcRect b="8306" l="10605" r="55523" t="49977"/>
          <a:stretch/>
        </p:blipFill>
        <p:spPr>
          <a:xfrm rot="5400000">
            <a:off x="3712291" y="1855719"/>
            <a:ext cx="886946" cy="1306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6"/>
          <p:cNvPicPr preferRelativeResize="0"/>
          <p:nvPr/>
        </p:nvPicPr>
        <p:blipFill rotWithShape="1">
          <a:blip r:embed="rId5">
            <a:alphaModFix/>
          </a:blip>
          <a:srcRect b="271" l="815" r="51817" t="51260"/>
          <a:stretch/>
        </p:blipFill>
        <p:spPr>
          <a:xfrm>
            <a:off x="7581912" y="2074831"/>
            <a:ext cx="886947" cy="1314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58851" y="2074826"/>
            <a:ext cx="919350" cy="1294187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6"/>
          <p:cNvSpPr txBox="1"/>
          <p:nvPr/>
        </p:nvSpPr>
        <p:spPr>
          <a:xfrm>
            <a:off x="324875" y="2527675"/>
            <a:ext cx="26211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Polish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Marking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Masking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Thermo-forming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Sand-blasting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Cutting &amp; Shaping</a:t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Drilling Hole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56" name="Google Shape;256;p36"/>
          <p:cNvPicPr preferRelativeResize="0"/>
          <p:nvPr/>
        </p:nvPicPr>
        <p:blipFill rotWithShape="1">
          <a:blip r:embed="rId9">
            <a:alphaModFix/>
          </a:blip>
          <a:srcRect b="4030" l="0" r="50167" t="73075"/>
          <a:stretch/>
        </p:blipFill>
        <p:spPr>
          <a:xfrm>
            <a:off x="4572000" y="3638175"/>
            <a:ext cx="1306200" cy="88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6"/>
          <p:cNvPicPr preferRelativeResize="0"/>
          <p:nvPr/>
        </p:nvPicPr>
        <p:blipFill rotWithShape="1">
          <a:blip r:embed="rId9">
            <a:alphaModFix/>
          </a:blip>
          <a:srcRect b="72874" l="50167" r="0" t="4231"/>
          <a:stretch/>
        </p:blipFill>
        <p:spPr>
          <a:xfrm>
            <a:off x="6076938" y="2065363"/>
            <a:ext cx="1306200" cy="88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