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Quicksand"/>
      <p:regular r:id="rId15"/>
      <p:bold r:id="rId16"/>
    </p:embeddedFont>
    <p:embeddedFont>
      <p:font typeface="Comfortaa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Quicksand-regular.fntdata"/><Relationship Id="rId14" Type="http://schemas.openxmlformats.org/officeDocument/2006/relationships/slide" Target="slides/slide9.xml"/><Relationship Id="rId17" Type="http://schemas.openxmlformats.org/officeDocument/2006/relationships/font" Target="fonts/Comfortaa-regular.fntdata"/><Relationship Id="rId16" Type="http://schemas.openxmlformats.org/officeDocument/2006/relationships/font" Target="fonts/Quicksan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Comfortaa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f72c308107_0_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f72c308107_0_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Demonstration of pewter casting 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Features of moulds &amp; potential issues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Demonstration of hand made mould to 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pewter casting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Student create practice mould using hand 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 tools and cast.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f72c308107_0_4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f72c308107_0_4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72c308107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f72c308107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72c308107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f72c308107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f72c308107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f72c308107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f72c308107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f72c308107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f72c308107_0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f72c308107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f72c308107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f72c308107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f72c308107_0_3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f72c308107_0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g3f6fc725578_19_0)">
  <p:cSld name="Generated (g3f6fc725578_19_0)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20.png"/><Relationship Id="rId10" Type="http://schemas.openxmlformats.org/officeDocument/2006/relationships/image" Target="../media/image9.png"/><Relationship Id="rId13" Type="http://schemas.openxmlformats.org/officeDocument/2006/relationships/image" Target="../media/image4.png"/><Relationship Id="rId1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14.png"/><Relationship Id="rId15" Type="http://schemas.openxmlformats.org/officeDocument/2006/relationships/image" Target="../media/image28.png"/><Relationship Id="rId14" Type="http://schemas.openxmlformats.org/officeDocument/2006/relationships/image" Target="../media/image8.png"/><Relationship Id="rId17" Type="http://schemas.openxmlformats.org/officeDocument/2006/relationships/image" Target="../media/image5.png"/><Relationship Id="rId16" Type="http://schemas.openxmlformats.org/officeDocument/2006/relationships/image" Target="../media/image25.png"/><Relationship Id="rId5" Type="http://schemas.openxmlformats.org/officeDocument/2006/relationships/image" Target="../media/image29.png"/><Relationship Id="rId6" Type="http://schemas.openxmlformats.org/officeDocument/2006/relationships/image" Target="../media/image6.jpg"/><Relationship Id="rId18" Type="http://schemas.openxmlformats.org/officeDocument/2006/relationships/image" Target="../media/image2.png"/><Relationship Id="rId7" Type="http://schemas.openxmlformats.org/officeDocument/2006/relationships/image" Target="../media/image12.jpg"/><Relationship Id="rId8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slide" Target="/ppt/slides/slide4.xml"/><Relationship Id="rId5" Type="http://schemas.openxmlformats.org/officeDocument/2006/relationships/slide" Target="/ppt/slides/slide5.xml"/><Relationship Id="rId6" Type="http://schemas.openxmlformats.org/officeDocument/2006/relationships/slide" Target="/ppt/slides/slide6.xml"/><Relationship Id="rId7" Type="http://schemas.openxmlformats.org/officeDocument/2006/relationships/slide" Target="/ppt/slides/slide7.xml"/><Relationship Id="rId8" Type="http://schemas.openxmlformats.org/officeDocument/2006/relationships/slide" Target="/ppt/slides/slide8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22.png"/><Relationship Id="rId5" Type="http://schemas.openxmlformats.org/officeDocument/2006/relationships/image" Target="../media/image16.png"/><Relationship Id="rId6" Type="http://schemas.openxmlformats.org/officeDocument/2006/relationships/image" Target="../media/image32.png"/><Relationship Id="rId7" Type="http://schemas.openxmlformats.org/officeDocument/2006/relationships/image" Target="../media/image21.png"/><Relationship Id="rId8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6.png"/><Relationship Id="rId5" Type="http://schemas.openxmlformats.org/officeDocument/2006/relationships/image" Target="../media/image32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3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hyperlink" Target="https://gemini.google.com/app" TargetMode="External"/><Relationship Id="rId5" Type="http://schemas.openxmlformats.org/officeDocument/2006/relationships/image" Target="../media/image19.png"/><Relationship Id="rId6" Type="http://schemas.openxmlformats.org/officeDocument/2006/relationships/image" Target="../media/image24.png"/><Relationship Id="rId7" Type="http://schemas.openxmlformats.org/officeDocument/2006/relationships/image" Target="../media/image36.png"/><Relationship Id="rId8" Type="http://schemas.openxmlformats.org/officeDocument/2006/relationships/image" Target="../media/image3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31.png"/><Relationship Id="rId5" Type="http://schemas.openxmlformats.org/officeDocument/2006/relationships/image" Target="../media/image30.png"/><Relationship Id="rId6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4"/>
          <p:cNvPicPr preferRelativeResize="0"/>
          <p:nvPr/>
        </p:nvPicPr>
        <p:blipFill rotWithShape="1">
          <a:blip r:embed="rId3">
            <a:alphaModFix/>
          </a:blip>
          <a:srcRect b="22107" l="0" r="0" t="20711"/>
          <a:stretch/>
        </p:blipFill>
        <p:spPr>
          <a:xfrm>
            <a:off x="5536675" y="533025"/>
            <a:ext cx="1921325" cy="109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4"/>
          <p:cNvPicPr preferRelativeResize="0"/>
          <p:nvPr/>
        </p:nvPicPr>
        <p:blipFill rotWithShape="1">
          <a:blip r:embed="rId4">
            <a:alphaModFix/>
          </a:blip>
          <a:srcRect b="8189" l="21581" r="20868" t="3945"/>
          <a:stretch/>
        </p:blipFill>
        <p:spPr>
          <a:xfrm>
            <a:off x="-24552" y="16427"/>
            <a:ext cx="1232225" cy="89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52725" y="3618391"/>
            <a:ext cx="1791274" cy="1501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66500" y="1426325"/>
            <a:ext cx="1651325" cy="1893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24550" y="916325"/>
            <a:ext cx="1232225" cy="1250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07674" y="2213"/>
            <a:ext cx="1872200" cy="2160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-24551" y="2160026"/>
            <a:ext cx="1584450" cy="1584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664323" y="1634373"/>
            <a:ext cx="1457975" cy="1269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 rotWithShape="1">
          <a:blip r:embed="rId11">
            <a:alphaModFix/>
          </a:blip>
          <a:srcRect b="5482" l="37965" r="0" t="0"/>
          <a:stretch/>
        </p:blipFill>
        <p:spPr>
          <a:xfrm>
            <a:off x="4664322" y="571028"/>
            <a:ext cx="872349" cy="1083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044775" y="3055251"/>
            <a:ext cx="1490737" cy="139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13">
            <a:alphaModFix/>
          </a:blip>
          <a:srcRect b="7273" l="3970" r="5793" t="3814"/>
          <a:stretch/>
        </p:blipFill>
        <p:spPr>
          <a:xfrm>
            <a:off x="2535502" y="3320049"/>
            <a:ext cx="1921326" cy="1263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14">
            <a:alphaModFix/>
          </a:blip>
          <a:srcRect b="0" l="8563" r="12734" t="52557"/>
          <a:stretch/>
        </p:blipFill>
        <p:spPr>
          <a:xfrm>
            <a:off x="3079875" y="237751"/>
            <a:ext cx="1584450" cy="1188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15">
            <a:alphaModFix/>
          </a:blip>
          <a:srcRect b="13229" l="2245" r="3832" t="7077"/>
          <a:stretch/>
        </p:blipFill>
        <p:spPr>
          <a:xfrm>
            <a:off x="1559898" y="2075851"/>
            <a:ext cx="1872200" cy="1193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 rotWithShape="1">
          <a:blip r:embed="rId16">
            <a:alphaModFix/>
          </a:blip>
          <a:srcRect b="0" l="0" r="8601" t="0"/>
          <a:stretch/>
        </p:blipFill>
        <p:spPr>
          <a:xfrm>
            <a:off x="4456825" y="2903675"/>
            <a:ext cx="1998625" cy="145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6455442" y="2288214"/>
            <a:ext cx="1457992" cy="1328098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 txBox="1"/>
          <p:nvPr/>
        </p:nvSpPr>
        <p:spPr>
          <a:xfrm>
            <a:off x="-12650" y="4538875"/>
            <a:ext cx="6756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r>
              <a:rPr lang="en-GB" sz="2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Introduction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71" name="Google Shape;71;p14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72" name="Google Shape;72;p14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" name="Google Shape;73;p14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78;p15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79" name="Google Shape;79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15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81" name="Google Shape;81;p15"/>
          <p:cNvSpPr txBox="1"/>
          <p:nvPr/>
        </p:nvSpPr>
        <p:spPr>
          <a:xfrm>
            <a:off x="193000" y="112450"/>
            <a:ext cx="3831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5350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Helping Hand - Design</a:t>
            </a:r>
            <a:endParaRPr b="1" sz="2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2" name="Google Shape;82;p15"/>
          <p:cNvSpPr txBox="1"/>
          <p:nvPr/>
        </p:nvSpPr>
        <p:spPr>
          <a:xfrm>
            <a:off x="547175" y="807495"/>
            <a:ext cx="7269600" cy="27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3200">
                <a:latin typeface="Quicksand"/>
                <a:ea typeface="Quicksand"/>
                <a:cs typeface="Quicksand"/>
                <a:sym typeface="Quicksand"/>
              </a:rPr>
              <a:t>Learning Objectives</a:t>
            </a:r>
            <a:endParaRPr b="1" sz="32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2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   </a:t>
            </a:r>
            <a:r>
              <a:rPr lang="en-GB" sz="2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Learn to think creatively</a:t>
            </a:r>
            <a:endParaRPr sz="2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	</a:t>
            </a:r>
            <a:endParaRPr sz="2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Learn to set criteria / specification for a design</a:t>
            </a:r>
            <a:endParaRPr sz="2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	</a:t>
            </a:r>
            <a:endParaRPr sz="2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Communicate Design ideas</a:t>
            </a:r>
            <a:endParaRPr sz="2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	Present a design concept</a:t>
            </a:r>
            <a:endParaRPr sz="2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87;p16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88" name="Google Shape;88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" name="Google Shape;89;p16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90" name="Google Shape;90;p16"/>
          <p:cNvSpPr txBox="1"/>
          <p:nvPr/>
        </p:nvSpPr>
        <p:spPr>
          <a:xfrm>
            <a:off x="193000" y="112450"/>
            <a:ext cx="3831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5350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Helping Hand - Design</a:t>
            </a:r>
            <a:endParaRPr b="1" sz="2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547175" y="797675"/>
            <a:ext cx="7180800" cy="36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000">
                <a:latin typeface="Quicksand"/>
                <a:ea typeface="Quicksand"/>
                <a:cs typeface="Quicksand"/>
                <a:sym typeface="Quicksand"/>
              </a:rPr>
              <a:t>Cover </a:t>
            </a:r>
            <a:r>
              <a:rPr b="1" lang="en-GB" sz="2000">
                <a:latin typeface="Quicksand"/>
                <a:ea typeface="Quicksand"/>
                <a:cs typeface="Quicksand"/>
                <a:sym typeface="Quicksand"/>
              </a:rPr>
              <a:t>Lesson 2 Tasks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AutoNum type="arabicPeriod"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Complete all unfinished tasks from last lesson (MAX 20 minutes)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AutoNum type="arabicPeriod"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Take out your table drawing from lesson 1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AutoNum type="arabicPeriod"/>
            </a:pPr>
            <a:r>
              <a:rPr lang="en-GB" sz="18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4"/>
              </a:rPr>
              <a:t>Think Pair Share: </a:t>
            </a: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are these?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AutoNum type="arabicPeriod"/>
            </a:pPr>
            <a:r>
              <a:rPr lang="en-GB" sz="18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5"/>
              </a:rPr>
              <a:t>Overview: </a:t>
            </a: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Table Re-Design Task: 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AutoNum type="arabicPeriod"/>
            </a:pPr>
            <a:r>
              <a:rPr lang="en-GB" sz="18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6"/>
              </a:rPr>
              <a:t>Set criteria </a:t>
            </a: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for your table re-design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AutoNum type="arabicPeriod"/>
            </a:pPr>
            <a:r>
              <a:rPr lang="en-GB" sz="18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7"/>
              </a:rPr>
              <a:t>Produce a series of sketches </a:t>
            </a: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to show your design ideas for the table re-design.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AutoNum type="arabicPeriod"/>
            </a:pPr>
            <a:r>
              <a:rPr lang="en-GB" sz="18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8"/>
              </a:rPr>
              <a:t>Extension: </a:t>
            </a: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Present your Re-Design in a one page design sheet with initial sketches, design criteria and final product visualisation (Gemini)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t/>
            </a:r>
            <a:endParaRPr sz="9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33480" y="2934314"/>
            <a:ext cx="3166445" cy="203238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7"/>
          <p:cNvSpPr txBox="1"/>
          <p:nvPr/>
        </p:nvSpPr>
        <p:spPr>
          <a:xfrm>
            <a:off x="4164200" y="515525"/>
            <a:ext cx="35829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Rethink - 3D Table?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8" name="Google Shape;98;p17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99" name="Google Shape;9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9315" y="938224"/>
            <a:ext cx="3247285" cy="203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60549" y="938225"/>
            <a:ext cx="2721000" cy="2032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01" name="Google Shape;101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6550" y="3070721"/>
            <a:ext cx="2810700" cy="1952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02" name="Google Shape;102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818599" y="2919276"/>
            <a:ext cx="3582874" cy="2335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" name="Google Shape;103;p17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04" name="Google Shape;104;p17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7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54351" y="3219392"/>
            <a:ext cx="2810700" cy="1804033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8"/>
          <p:cNvSpPr txBox="1"/>
          <p:nvPr/>
        </p:nvSpPr>
        <p:spPr>
          <a:xfrm>
            <a:off x="653000" y="515525"/>
            <a:ext cx="37374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Table Redesign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2" name="Google Shape;112;p18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3" name="Google Shape;11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78075" y="195106"/>
            <a:ext cx="2191200" cy="1636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14" name="Google Shape;11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6550" y="3386624"/>
            <a:ext cx="2355900" cy="1636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15" name="Google Shape;115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39577" y="3337324"/>
            <a:ext cx="3042325" cy="1982951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8"/>
          <p:cNvSpPr txBox="1"/>
          <p:nvPr/>
        </p:nvSpPr>
        <p:spPr>
          <a:xfrm>
            <a:off x="293925" y="1065450"/>
            <a:ext cx="40464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Now look at your first table drawing.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Is it creative? Do tables have to have a set number of legs or be a set shape?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Comfortaa"/>
                <a:ea typeface="Comfortaa"/>
                <a:cs typeface="Comfortaa"/>
                <a:sym typeface="Comfortaa"/>
              </a:rPr>
              <a:t>Task.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Now re-design your table trying to be more creative. First you need  to think of a user, theme, or environment (place) it will go in.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17" name="Google Shape;117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524050" y="1692177"/>
            <a:ext cx="2810700" cy="17591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8" name="Google Shape;118;p18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19" name="Google Shape;119;p18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p18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/>
          <p:nvPr/>
        </p:nvSpPr>
        <p:spPr>
          <a:xfrm>
            <a:off x="653000" y="515525"/>
            <a:ext cx="37374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Table Redesign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6" name="Google Shape;126;p19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7" name="Google Shape;127;p19"/>
          <p:cNvSpPr txBox="1"/>
          <p:nvPr/>
        </p:nvSpPr>
        <p:spPr>
          <a:xfrm>
            <a:off x="398525" y="1057650"/>
            <a:ext cx="29301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Comfortaa"/>
                <a:ea typeface="Comfortaa"/>
                <a:cs typeface="Comfortaa"/>
                <a:sym typeface="Comfortaa"/>
              </a:rPr>
              <a:t>Task.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Re-design your table by first </a:t>
            </a: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defining</a:t>
            </a: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 the following criteria: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omfortaa"/>
              <a:buChar char="●"/>
            </a:pPr>
            <a:r>
              <a:rPr b="1" lang="en-GB" sz="1200">
                <a:highlight>
                  <a:srgbClr val="FFF2CC"/>
                </a:highlight>
                <a:latin typeface="Comfortaa"/>
                <a:ea typeface="Comfortaa"/>
                <a:cs typeface="Comfortaa"/>
                <a:sym typeface="Comfortaa"/>
              </a:rPr>
              <a:t>User </a:t>
            </a:r>
            <a:r>
              <a:rPr lang="en-GB" sz="1200">
                <a:highlight>
                  <a:srgbClr val="FFF2CC"/>
                </a:highlight>
                <a:latin typeface="Comfortaa"/>
                <a:ea typeface="Comfortaa"/>
                <a:cs typeface="Comfortaa"/>
                <a:sym typeface="Comfortaa"/>
              </a:rPr>
              <a:t>/ Target Audience</a:t>
            </a:r>
            <a:endParaRPr sz="1200">
              <a:highlight>
                <a:srgbClr val="FFF2CC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omfortaa"/>
              <a:buChar char="●"/>
            </a:pPr>
            <a:r>
              <a:rPr lang="en-GB" sz="1200">
                <a:highlight>
                  <a:srgbClr val="B6D7A8"/>
                </a:highlight>
                <a:latin typeface="Comfortaa"/>
                <a:ea typeface="Comfortaa"/>
                <a:cs typeface="Comfortaa"/>
                <a:sym typeface="Comfortaa"/>
              </a:rPr>
              <a:t>Main </a:t>
            </a:r>
            <a:r>
              <a:rPr b="1" lang="en-GB" sz="1200">
                <a:highlight>
                  <a:srgbClr val="B6D7A8"/>
                </a:highlight>
                <a:latin typeface="Comfortaa"/>
                <a:ea typeface="Comfortaa"/>
                <a:cs typeface="Comfortaa"/>
                <a:sym typeface="Comfortaa"/>
              </a:rPr>
              <a:t>Function</a:t>
            </a:r>
            <a:endParaRPr b="1" sz="1200">
              <a:highlight>
                <a:srgbClr val="B6D7A8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omfortaa"/>
              <a:buChar char="●"/>
            </a:pPr>
            <a:r>
              <a:rPr b="1" lang="en-GB" sz="1200">
                <a:highlight>
                  <a:srgbClr val="EA9999"/>
                </a:highlight>
                <a:latin typeface="Comfortaa"/>
                <a:ea typeface="Comfortaa"/>
                <a:cs typeface="Comfortaa"/>
                <a:sym typeface="Comfortaa"/>
              </a:rPr>
              <a:t>Environment </a:t>
            </a:r>
            <a:r>
              <a:rPr lang="en-GB" sz="1200">
                <a:highlight>
                  <a:srgbClr val="EA9999"/>
                </a:highlight>
                <a:latin typeface="Comfortaa"/>
                <a:ea typeface="Comfortaa"/>
                <a:cs typeface="Comfortaa"/>
                <a:sym typeface="Comfortaa"/>
              </a:rPr>
              <a:t>where it is used</a:t>
            </a:r>
            <a:endParaRPr sz="1200">
              <a:highlight>
                <a:srgbClr val="EA9999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omfortaa"/>
              <a:buChar char="●"/>
            </a:pPr>
            <a:r>
              <a:rPr lang="en-GB" sz="1200">
                <a:highlight>
                  <a:srgbClr val="F9CB9C"/>
                </a:highlight>
                <a:latin typeface="Comfortaa"/>
                <a:ea typeface="Comfortaa"/>
                <a:cs typeface="Comfortaa"/>
                <a:sym typeface="Comfortaa"/>
              </a:rPr>
              <a:t>Approximate </a:t>
            </a:r>
            <a:r>
              <a:rPr b="1" lang="en-GB" sz="1200">
                <a:highlight>
                  <a:srgbClr val="F9CB9C"/>
                </a:highlight>
                <a:latin typeface="Comfortaa"/>
                <a:ea typeface="Comfortaa"/>
                <a:cs typeface="Comfortaa"/>
                <a:sym typeface="Comfortaa"/>
              </a:rPr>
              <a:t>Size</a:t>
            </a:r>
            <a:endParaRPr b="1" sz="1200">
              <a:highlight>
                <a:srgbClr val="F9CB9C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omfortaa"/>
              <a:buChar char="●"/>
            </a:pPr>
            <a:r>
              <a:rPr b="1" lang="en-GB" sz="1200">
                <a:highlight>
                  <a:srgbClr val="C9DAF8"/>
                </a:highlight>
                <a:latin typeface="Comfortaa"/>
                <a:ea typeface="Comfortaa"/>
                <a:cs typeface="Comfortaa"/>
                <a:sym typeface="Comfortaa"/>
              </a:rPr>
              <a:t>Aesthetics </a:t>
            </a:r>
            <a:r>
              <a:rPr lang="en-GB" sz="1200">
                <a:highlight>
                  <a:srgbClr val="C9DAF8"/>
                </a:highlight>
                <a:latin typeface="Comfortaa"/>
                <a:ea typeface="Comfortaa"/>
                <a:cs typeface="Comfortaa"/>
                <a:sym typeface="Comfortaa"/>
              </a:rPr>
              <a:t>(must be desirable to your user!)</a:t>
            </a:r>
            <a:endParaRPr sz="1200">
              <a:highlight>
                <a:srgbClr val="C9DAF8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omfortaa"/>
              <a:buChar char="●"/>
            </a:pPr>
            <a:r>
              <a:rPr b="1" lang="en-GB" sz="1200">
                <a:highlight>
                  <a:srgbClr val="D5A6BD"/>
                </a:highlight>
                <a:latin typeface="Comfortaa"/>
                <a:ea typeface="Comfortaa"/>
                <a:cs typeface="Comfortaa"/>
                <a:sym typeface="Comfortaa"/>
              </a:rPr>
              <a:t>Material</a:t>
            </a:r>
            <a:r>
              <a:rPr lang="en-GB" sz="1200">
                <a:highlight>
                  <a:srgbClr val="D5A6BD"/>
                </a:highlight>
                <a:latin typeface="Comfortaa"/>
                <a:ea typeface="Comfortaa"/>
                <a:cs typeface="Comfortaa"/>
                <a:sym typeface="Comfortaa"/>
              </a:rPr>
              <a:t> suggestions</a:t>
            </a:r>
            <a:endParaRPr sz="1200">
              <a:highlight>
                <a:srgbClr val="D5A6BD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28" name="Google Shape;128;p19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29" name="Google Shape;129;p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19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131" name="Google Shape;13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0400" y="2395830"/>
            <a:ext cx="2690125" cy="1468532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9"/>
          <p:cNvSpPr txBox="1"/>
          <p:nvPr/>
        </p:nvSpPr>
        <p:spPr>
          <a:xfrm>
            <a:off x="3506945" y="1511913"/>
            <a:ext cx="2236800" cy="31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highlight>
                  <a:srgbClr val="FFF2CC"/>
                </a:highlight>
                <a:latin typeface="Quicksand"/>
                <a:ea typeface="Quicksand"/>
                <a:cs typeface="Quicksand"/>
                <a:sym typeface="Quicksand"/>
              </a:rPr>
              <a:t>3-6 year olds kindergarten children</a:t>
            </a:r>
            <a:endParaRPr sz="1800">
              <a:solidFill>
                <a:schemeClr val="dk2"/>
              </a:solidFill>
              <a:highlight>
                <a:srgbClr val="FFF2CC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3" name="Google Shape;133;p19"/>
          <p:cNvSpPr txBox="1"/>
          <p:nvPr/>
        </p:nvSpPr>
        <p:spPr>
          <a:xfrm>
            <a:off x="6218150" y="4709700"/>
            <a:ext cx="2801700" cy="31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highlight>
                  <a:srgbClr val="B6D7A8"/>
                </a:highlight>
                <a:latin typeface="Quicksand"/>
                <a:ea typeface="Quicksand"/>
                <a:cs typeface="Quicksand"/>
                <a:sym typeface="Quicksand"/>
              </a:rPr>
              <a:t>Messy-play, sand play</a:t>
            </a:r>
            <a:endParaRPr sz="1800">
              <a:solidFill>
                <a:schemeClr val="dk2"/>
              </a:solidFill>
              <a:highlight>
                <a:srgbClr val="B6D7A8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4" name="Google Shape;134;p19"/>
          <p:cNvSpPr txBox="1"/>
          <p:nvPr/>
        </p:nvSpPr>
        <p:spPr>
          <a:xfrm>
            <a:off x="4985188" y="292475"/>
            <a:ext cx="2236800" cy="310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EXAMPLE</a:t>
            </a:r>
            <a:endParaRPr b="1" sz="2400">
              <a:solidFill>
                <a:schemeClr val="dk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5" name="Google Shape;135;p19"/>
          <p:cNvSpPr txBox="1"/>
          <p:nvPr/>
        </p:nvSpPr>
        <p:spPr>
          <a:xfrm>
            <a:off x="4130050" y="4121925"/>
            <a:ext cx="28017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highlight>
                  <a:srgbClr val="EA9999"/>
                </a:highlight>
                <a:latin typeface="Quicksand"/>
                <a:ea typeface="Quicksand"/>
                <a:cs typeface="Quicksand"/>
                <a:sym typeface="Quicksand"/>
              </a:rPr>
              <a:t>Can be used indoor and outdoors</a:t>
            </a:r>
            <a:endParaRPr sz="1800">
              <a:solidFill>
                <a:schemeClr val="dk2"/>
              </a:solidFill>
              <a:highlight>
                <a:srgbClr val="EA9999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6" name="Google Shape;136;p19"/>
          <p:cNvSpPr txBox="1"/>
          <p:nvPr/>
        </p:nvSpPr>
        <p:spPr>
          <a:xfrm>
            <a:off x="6138800" y="1624870"/>
            <a:ext cx="2801700" cy="6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highlight>
                  <a:srgbClr val="F9CB9C"/>
                </a:highlight>
                <a:latin typeface="Quicksand"/>
                <a:ea typeface="Quicksand"/>
                <a:cs typeface="Quicksand"/>
                <a:sym typeface="Quicksand"/>
              </a:rPr>
              <a:t>Height max 5o cm and 60x80 cm footprint</a:t>
            </a:r>
            <a:endParaRPr sz="1800">
              <a:solidFill>
                <a:schemeClr val="dk2"/>
              </a:solidFill>
              <a:highlight>
                <a:srgbClr val="F9CB9C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7" name="Google Shape;137;p19"/>
          <p:cNvSpPr txBox="1"/>
          <p:nvPr/>
        </p:nvSpPr>
        <p:spPr>
          <a:xfrm>
            <a:off x="519550" y="3884400"/>
            <a:ext cx="3610500" cy="8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highlight>
                  <a:srgbClr val="A4C2F4"/>
                </a:highlight>
                <a:latin typeface="Quicksand"/>
                <a:ea typeface="Quicksand"/>
                <a:cs typeface="Quicksand"/>
                <a:sym typeface="Quicksand"/>
              </a:rPr>
              <a:t>Colourful and cheerful, primary colours, rounded corners for added safety</a:t>
            </a:r>
            <a:endParaRPr sz="1800">
              <a:solidFill>
                <a:schemeClr val="dk2"/>
              </a:solidFill>
              <a:highlight>
                <a:srgbClr val="A4C2F4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8" name="Google Shape;138;p19"/>
          <p:cNvSpPr txBox="1"/>
          <p:nvPr/>
        </p:nvSpPr>
        <p:spPr>
          <a:xfrm>
            <a:off x="7101991" y="3116030"/>
            <a:ext cx="2177700" cy="31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highlight>
                  <a:srgbClr val="D5A6BD"/>
                </a:highlight>
                <a:latin typeface="Quicksand"/>
                <a:ea typeface="Quicksand"/>
                <a:cs typeface="Quicksand"/>
                <a:sym typeface="Quicksand"/>
              </a:rPr>
              <a:t>Plastic (water proof and light-weight)</a:t>
            </a:r>
            <a:endParaRPr sz="1800">
              <a:solidFill>
                <a:schemeClr val="dk2"/>
              </a:solidFill>
              <a:highlight>
                <a:srgbClr val="D5A6BD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/>
          <p:nvPr/>
        </p:nvSpPr>
        <p:spPr>
          <a:xfrm>
            <a:off x="653000" y="515525"/>
            <a:ext cx="64257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Table Redesign - Idea Development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4" name="Google Shape;144;p20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5" name="Google Shape;145;p20"/>
          <p:cNvSpPr txBox="1"/>
          <p:nvPr/>
        </p:nvSpPr>
        <p:spPr>
          <a:xfrm>
            <a:off x="398525" y="1057650"/>
            <a:ext cx="29301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Comfortaa"/>
                <a:ea typeface="Comfortaa"/>
                <a:cs typeface="Comfortaa"/>
                <a:sym typeface="Comfortaa"/>
              </a:rPr>
              <a:t>Task.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omfortaa"/>
              <a:buChar char="●"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Develop your idea by creating a series of sketches to show details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Char char="●"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Render your sketches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Char char="●"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Annotate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Char char="●"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Present your sketches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46" name="Google Shape;146;p20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47" name="Google Shape;147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" name="Google Shape;148;p20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149" name="Google Shape;14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29550" y="1748650"/>
            <a:ext cx="5128950" cy="279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725" y="3303726"/>
            <a:ext cx="2280351" cy="12448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1" name="Google Shape;151;p20"/>
          <p:cNvCxnSpPr>
            <a:stCxn id="150" idx="3"/>
            <a:endCxn id="149" idx="1"/>
          </p:cNvCxnSpPr>
          <p:nvPr/>
        </p:nvCxnSpPr>
        <p:spPr>
          <a:xfrm flipH="1" rot="10800000">
            <a:off x="2890076" y="3148538"/>
            <a:ext cx="939600" cy="777600"/>
          </a:xfrm>
          <a:prstGeom prst="curvedConnector3">
            <a:avLst>
              <a:gd fmla="val 49993" name="adj1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p21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57" name="Google Shape;157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21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159" name="Google Shape;159;p21"/>
          <p:cNvSpPr txBox="1"/>
          <p:nvPr/>
        </p:nvSpPr>
        <p:spPr>
          <a:xfrm>
            <a:off x="1625993" y="4502225"/>
            <a:ext cx="4863900" cy="9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200">
                <a:latin typeface="Quicksand"/>
                <a:ea typeface="Quicksand"/>
                <a:cs typeface="Quicksand"/>
                <a:sym typeface="Quicksand"/>
              </a:rPr>
              <a:t>What prompt would you use?</a:t>
            </a:r>
            <a:endParaRPr b="1" sz="22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0" name="Google Shape;160;p21"/>
          <p:cNvSpPr txBox="1"/>
          <p:nvPr/>
        </p:nvSpPr>
        <p:spPr>
          <a:xfrm>
            <a:off x="5886993" y="1548543"/>
            <a:ext cx="3000000" cy="3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Keywords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Photo-realistic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Colourful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Plastic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Child room 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play mat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Child size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Primary colours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1" name="Google Shape;161;p21"/>
          <p:cNvSpPr txBox="1"/>
          <p:nvPr/>
        </p:nvSpPr>
        <p:spPr>
          <a:xfrm>
            <a:off x="323508" y="1079686"/>
            <a:ext cx="7499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200">
                <a:latin typeface="Quicksand"/>
                <a:ea typeface="Quicksand"/>
                <a:cs typeface="Quicksand"/>
                <a:sym typeface="Quicksand"/>
              </a:rPr>
              <a:t>How could you present this to a higher standard?</a:t>
            </a:r>
            <a:endParaRPr b="1" sz="2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2" name="Google Shape;162;p21"/>
          <p:cNvSpPr txBox="1"/>
          <p:nvPr/>
        </p:nvSpPr>
        <p:spPr>
          <a:xfrm>
            <a:off x="2343431" y="1518312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CC0000"/>
                </a:solidFill>
                <a:latin typeface="Quicksand"/>
                <a:ea typeface="Quicksand"/>
                <a:cs typeface="Quicksand"/>
                <a:sym typeface="Quicksand"/>
              </a:rPr>
              <a:t> Is this cheating?</a:t>
            </a:r>
            <a:endParaRPr b="1" sz="2200">
              <a:solidFill>
                <a:srgbClr val="CC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File:Google Gemini logo.svg - Wikipedia" id="163" name="Google Shape;163;p21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672" y="4502223"/>
            <a:ext cx="1428600" cy="52834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4" name="Google Shape;164;p21"/>
          <p:cNvGrpSpPr/>
          <p:nvPr/>
        </p:nvGrpSpPr>
        <p:grpSpPr>
          <a:xfrm>
            <a:off x="5254471" y="292466"/>
            <a:ext cx="2613252" cy="487575"/>
            <a:chOff x="4383350" y="292475"/>
            <a:chExt cx="3484337" cy="650100"/>
          </a:xfrm>
        </p:grpSpPr>
        <p:sp>
          <p:nvSpPr>
            <p:cNvPr id="165" name="Google Shape;165;p21"/>
            <p:cNvSpPr/>
            <p:nvPr/>
          </p:nvSpPr>
          <p:spPr>
            <a:xfrm>
              <a:off x="4383350" y="292475"/>
              <a:ext cx="3411900" cy="650100"/>
            </a:xfrm>
            <a:prstGeom prst="roundRect">
              <a:avLst>
                <a:gd fmla="val 50000" name="adj"/>
              </a:avLst>
            </a:prstGeom>
            <a:solidFill>
              <a:srgbClr val="C9DAF8"/>
            </a:solidFill>
            <a:ln cap="flat" cmpd="sng" w="38100">
              <a:solidFill>
                <a:srgbClr val="01416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8300" lIns="58300" spcFirstLastPara="1" rIns="58300" wrap="square" tIns="58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93"/>
            </a:p>
          </p:txBody>
        </p:sp>
        <p:sp>
          <p:nvSpPr>
            <p:cNvPr id="166" name="Google Shape;166;p21"/>
            <p:cNvSpPr/>
            <p:nvPr/>
          </p:nvSpPr>
          <p:spPr>
            <a:xfrm>
              <a:off x="4734526" y="292475"/>
              <a:ext cx="287700" cy="650100"/>
            </a:xfrm>
            <a:prstGeom prst="rect">
              <a:avLst/>
            </a:prstGeom>
            <a:solidFill>
              <a:srgbClr val="01416F"/>
            </a:solidFill>
            <a:ln>
              <a:noFill/>
            </a:ln>
          </p:spPr>
          <p:txBody>
            <a:bodyPr anchorCtr="0" anchor="ctr" bIns="5650" lIns="5650" spcFirstLastPara="1" rIns="5650" wrap="square" tIns="56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"/>
            </a:p>
          </p:txBody>
        </p:sp>
        <p:sp>
          <p:nvSpPr>
            <p:cNvPr id="167" name="Google Shape;167;p21"/>
            <p:cNvSpPr/>
            <p:nvPr/>
          </p:nvSpPr>
          <p:spPr>
            <a:xfrm>
              <a:off x="4468545" y="386339"/>
              <a:ext cx="485100" cy="462300"/>
            </a:xfrm>
            <a:prstGeom prst="ellipse">
              <a:avLst/>
            </a:prstGeom>
            <a:solidFill>
              <a:srgbClr val="FFFFFF"/>
            </a:solidFill>
            <a:ln cap="flat" cmpd="sng" w="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650" lIns="5650" spcFirstLastPara="1" rIns="5650" wrap="square" tIns="56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"/>
            </a:p>
          </p:txBody>
        </p:sp>
        <p:sp>
          <p:nvSpPr>
            <p:cNvPr id="168" name="Google Shape;168;p21"/>
            <p:cNvSpPr txBox="1"/>
            <p:nvPr/>
          </p:nvSpPr>
          <p:spPr>
            <a:xfrm>
              <a:off x="5040487" y="395129"/>
              <a:ext cx="2827200" cy="44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8300" lIns="58300" spcFirstLastPara="1" rIns="58300" wrap="square" tIns="5830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403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Critical Thinking Skills</a:t>
              </a:r>
              <a:endParaRPr b="1" sz="1403"/>
            </a:p>
          </p:txBody>
        </p:sp>
        <p:pic>
          <p:nvPicPr>
            <p:cNvPr id="169" name="Google Shape;169;p21"/>
            <p:cNvPicPr preferRelativeResize="0"/>
            <p:nvPr/>
          </p:nvPicPr>
          <p:blipFill rotWithShape="1">
            <a:blip r:embed="rId6">
              <a:alphaModFix/>
            </a:blip>
            <a:srcRect b="7394" l="7489" r="6334" t="6429"/>
            <a:stretch/>
          </p:blipFill>
          <p:spPr>
            <a:xfrm>
              <a:off x="4383350" y="292475"/>
              <a:ext cx="642000" cy="650100"/>
            </a:xfrm>
            <a:prstGeom prst="ellipse">
              <a:avLst/>
            </a:prstGeom>
            <a:noFill/>
            <a:ln>
              <a:noFill/>
            </a:ln>
          </p:spPr>
        </p:pic>
      </p:grpSp>
      <p:sp>
        <p:nvSpPr>
          <p:cNvPr id="170" name="Google Shape;170;p21"/>
          <p:cNvSpPr txBox="1"/>
          <p:nvPr/>
        </p:nvSpPr>
        <p:spPr>
          <a:xfrm>
            <a:off x="643475" y="599213"/>
            <a:ext cx="2443500" cy="4926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highlight>
                  <a:srgbClr val="F9CB9C"/>
                </a:highlight>
                <a:latin typeface="Quicksand"/>
                <a:ea typeface="Quicksand"/>
                <a:cs typeface="Quicksand"/>
                <a:sym typeface="Quicksand"/>
              </a:rPr>
              <a:t>Think-Pair-Share</a:t>
            </a:r>
            <a:endParaRPr b="1" sz="2000">
              <a:highlight>
                <a:srgbClr val="F9CB9C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1" name="Google Shape;171;p21"/>
          <p:cNvSpPr txBox="1"/>
          <p:nvPr/>
        </p:nvSpPr>
        <p:spPr>
          <a:xfrm>
            <a:off x="193000" y="112450"/>
            <a:ext cx="3831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5350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Helping Hand - Design</a:t>
            </a:r>
            <a:endParaRPr b="1" sz="26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72" name="Google Shape;172;p21"/>
          <p:cNvPicPr preferRelativeResize="0"/>
          <p:nvPr/>
        </p:nvPicPr>
        <p:blipFill rotWithShape="1">
          <a:blip r:embed="rId7">
            <a:alphaModFix/>
          </a:blip>
          <a:srcRect b="49510" l="0" r="50147" t="0"/>
          <a:stretch/>
        </p:blipFill>
        <p:spPr>
          <a:xfrm>
            <a:off x="3313900" y="2467975"/>
            <a:ext cx="2690120" cy="148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58775" y="2467975"/>
            <a:ext cx="2690125" cy="14685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22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79" name="Google Shape;179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" name="Google Shape;180;p22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181" name="Google Shape;181;p22"/>
          <p:cNvSpPr txBox="1"/>
          <p:nvPr/>
        </p:nvSpPr>
        <p:spPr>
          <a:xfrm>
            <a:off x="5886993" y="1725295"/>
            <a:ext cx="3000000" cy="24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Keywords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Clean layout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Annotations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Visual Flow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Cropped images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Clean image scans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2" name="Google Shape;182;p22"/>
          <p:cNvSpPr txBox="1"/>
          <p:nvPr/>
        </p:nvSpPr>
        <p:spPr>
          <a:xfrm>
            <a:off x="323508" y="1079686"/>
            <a:ext cx="7499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200">
                <a:latin typeface="Quicksand"/>
                <a:ea typeface="Quicksand"/>
                <a:cs typeface="Quicksand"/>
                <a:sym typeface="Quicksand"/>
              </a:rPr>
              <a:t>Present your Design Process</a:t>
            </a:r>
            <a:endParaRPr b="1" sz="2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3" name="Google Shape;183;p22"/>
          <p:cNvSpPr txBox="1"/>
          <p:nvPr/>
        </p:nvSpPr>
        <p:spPr>
          <a:xfrm>
            <a:off x="643475" y="599213"/>
            <a:ext cx="2443500" cy="4926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highlight>
                  <a:srgbClr val="F9CB9C"/>
                </a:highlight>
                <a:latin typeface="Quicksand"/>
                <a:ea typeface="Quicksand"/>
                <a:cs typeface="Quicksand"/>
                <a:sym typeface="Quicksand"/>
              </a:rPr>
              <a:t>Extension</a:t>
            </a:r>
            <a:endParaRPr b="1" sz="2000">
              <a:highlight>
                <a:srgbClr val="F9CB9C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4" name="Google Shape;184;p22"/>
          <p:cNvSpPr txBox="1"/>
          <p:nvPr/>
        </p:nvSpPr>
        <p:spPr>
          <a:xfrm>
            <a:off x="193000" y="112450"/>
            <a:ext cx="3831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5350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Helping Hand - Design</a:t>
            </a:r>
            <a:endParaRPr b="1" sz="26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85" name="Google Shape;185;p22"/>
          <p:cNvGrpSpPr/>
          <p:nvPr/>
        </p:nvGrpSpPr>
        <p:grpSpPr>
          <a:xfrm>
            <a:off x="5195576" y="292466"/>
            <a:ext cx="2621198" cy="487584"/>
            <a:chOff x="5195576" y="292466"/>
            <a:chExt cx="2621198" cy="487584"/>
          </a:xfrm>
        </p:grpSpPr>
        <p:sp>
          <p:nvSpPr>
            <p:cNvPr id="186" name="Google Shape;186;p22"/>
            <p:cNvSpPr/>
            <p:nvPr/>
          </p:nvSpPr>
          <p:spPr>
            <a:xfrm>
              <a:off x="5203521" y="292466"/>
              <a:ext cx="2559000" cy="487500"/>
            </a:xfrm>
            <a:prstGeom prst="roundRect">
              <a:avLst>
                <a:gd fmla="val 50000" name="adj"/>
              </a:avLst>
            </a:prstGeom>
            <a:solidFill>
              <a:srgbClr val="D9D2E9"/>
            </a:solidFill>
            <a:ln cap="flat" cmpd="sng" w="38100">
              <a:solidFill>
                <a:srgbClr val="6B528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8300" lIns="58300" spcFirstLastPara="1" rIns="58300" wrap="square" tIns="58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93"/>
            </a:p>
          </p:txBody>
        </p:sp>
        <p:sp>
          <p:nvSpPr>
            <p:cNvPr id="187" name="Google Shape;187;p22"/>
            <p:cNvSpPr/>
            <p:nvPr/>
          </p:nvSpPr>
          <p:spPr>
            <a:xfrm>
              <a:off x="5466903" y="292466"/>
              <a:ext cx="215700" cy="487500"/>
            </a:xfrm>
            <a:prstGeom prst="rect">
              <a:avLst/>
            </a:prstGeom>
            <a:solidFill>
              <a:srgbClr val="6B528F"/>
            </a:solidFill>
            <a:ln>
              <a:noFill/>
            </a:ln>
          </p:spPr>
          <p:txBody>
            <a:bodyPr anchorCtr="0" anchor="ctr" bIns="5650" lIns="5650" spcFirstLastPara="1" rIns="5650" wrap="square" tIns="56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"/>
            </a:p>
          </p:txBody>
        </p:sp>
        <p:sp>
          <p:nvSpPr>
            <p:cNvPr id="188" name="Google Shape;188;p22"/>
            <p:cNvSpPr/>
            <p:nvPr/>
          </p:nvSpPr>
          <p:spPr>
            <a:xfrm>
              <a:off x="5267417" y="362864"/>
              <a:ext cx="363900" cy="346800"/>
            </a:xfrm>
            <a:prstGeom prst="ellipse">
              <a:avLst/>
            </a:prstGeom>
            <a:solidFill>
              <a:srgbClr val="FFFFFF"/>
            </a:solidFill>
            <a:ln cap="flat" cmpd="sng" w="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650" lIns="5650" spcFirstLastPara="1" rIns="5650" wrap="square" tIns="56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"/>
            </a:p>
          </p:txBody>
        </p:sp>
        <p:sp>
          <p:nvSpPr>
            <p:cNvPr id="189" name="Google Shape;189;p22"/>
            <p:cNvSpPr txBox="1"/>
            <p:nvPr/>
          </p:nvSpPr>
          <p:spPr>
            <a:xfrm>
              <a:off x="5696374" y="369456"/>
              <a:ext cx="2120400" cy="33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8300" lIns="58300" spcFirstLastPara="1" rIns="58300" wrap="square" tIns="5830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403">
                  <a:solidFill>
                    <a:srgbClr val="0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Creativity Skills</a:t>
              </a:r>
              <a:endParaRPr b="1" sz="1403"/>
            </a:p>
          </p:txBody>
        </p:sp>
        <p:pic>
          <p:nvPicPr>
            <p:cNvPr id="190" name="Google Shape;190;p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195576" y="292475"/>
              <a:ext cx="487574" cy="4875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1" name="Google Shape;191;p22"/>
          <p:cNvGrpSpPr/>
          <p:nvPr/>
        </p:nvGrpSpPr>
        <p:grpSpPr>
          <a:xfrm>
            <a:off x="5199600" y="881942"/>
            <a:ext cx="2613151" cy="501750"/>
            <a:chOff x="4383350" y="283025"/>
            <a:chExt cx="3484201" cy="669000"/>
          </a:xfrm>
        </p:grpSpPr>
        <p:sp>
          <p:nvSpPr>
            <p:cNvPr id="192" name="Google Shape;192;p22"/>
            <p:cNvSpPr/>
            <p:nvPr/>
          </p:nvSpPr>
          <p:spPr>
            <a:xfrm>
              <a:off x="4383350" y="292475"/>
              <a:ext cx="3400800" cy="650100"/>
            </a:xfrm>
            <a:prstGeom prst="roundRect">
              <a:avLst>
                <a:gd fmla="val 50000" name="adj"/>
              </a:avLst>
            </a:prstGeom>
            <a:solidFill>
              <a:srgbClr val="EAD1DC"/>
            </a:solidFill>
            <a:ln cap="flat" cmpd="sng" w="38100">
              <a:solidFill>
                <a:srgbClr val="90447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625" lIns="5625" spcFirstLastPara="1" rIns="5625" wrap="square" tIns="5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"/>
            </a:p>
          </p:txBody>
        </p:sp>
        <p:sp>
          <p:nvSpPr>
            <p:cNvPr id="193" name="Google Shape;193;p22"/>
            <p:cNvSpPr/>
            <p:nvPr/>
          </p:nvSpPr>
          <p:spPr>
            <a:xfrm>
              <a:off x="4737054" y="283025"/>
              <a:ext cx="296400" cy="669000"/>
            </a:xfrm>
            <a:prstGeom prst="rect">
              <a:avLst/>
            </a:prstGeom>
            <a:solidFill>
              <a:srgbClr val="904477"/>
            </a:solidFill>
            <a:ln>
              <a:noFill/>
            </a:ln>
          </p:spPr>
          <p:txBody>
            <a:bodyPr anchorCtr="0" anchor="ctr" bIns="5825" lIns="5825" spcFirstLastPara="1" rIns="5825" wrap="square" tIns="58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"/>
            </a:p>
          </p:txBody>
        </p:sp>
        <p:sp>
          <p:nvSpPr>
            <p:cNvPr id="194" name="Google Shape;194;p22"/>
            <p:cNvSpPr/>
            <p:nvPr/>
          </p:nvSpPr>
          <p:spPr>
            <a:xfrm>
              <a:off x="4463379" y="379602"/>
              <a:ext cx="499200" cy="475800"/>
            </a:xfrm>
            <a:prstGeom prst="ellipse">
              <a:avLst/>
            </a:prstGeom>
            <a:solidFill>
              <a:srgbClr val="FFFFFF"/>
            </a:solidFill>
            <a:ln cap="flat" cmpd="sng" w="6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825" lIns="5825" spcFirstLastPara="1" rIns="5825" wrap="square" tIns="58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"/>
            </a:p>
          </p:txBody>
        </p:sp>
        <p:pic>
          <p:nvPicPr>
            <p:cNvPr id="195" name="Google Shape;195;p22"/>
            <p:cNvPicPr preferRelativeResize="0"/>
            <p:nvPr/>
          </p:nvPicPr>
          <p:blipFill rotWithShape="1">
            <a:blip r:embed="rId5">
              <a:alphaModFix/>
            </a:blip>
            <a:srcRect b="3785" l="1124" r="7460" t="4799"/>
            <a:stretch/>
          </p:blipFill>
          <p:spPr>
            <a:xfrm>
              <a:off x="4383352" y="292478"/>
              <a:ext cx="650100" cy="650100"/>
            </a:xfrm>
            <a:prstGeom prst="ellipse">
              <a:avLst/>
            </a:prstGeom>
            <a:noFill/>
            <a:ln>
              <a:noFill/>
            </a:ln>
          </p:spPr>
        </p:pic>
        <p:sp>
          <p:nvSpPr>
            <p:cNvPr id="196" name="Google Shape;196;p22"/>
            <p:cNvSpPr txBox="1"/>
            <p:nvPr/>
          </p:nvSpPr>
          <p:spPr>
            <a:xfrm>
              <a:off x="5033451" y="379025"/>
              <a:ext cx="2834100" cy="47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425">
                  <a:solidFill>
                    <a:srgbClr val="0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Communication Skills</a:t>
              </a:r>
              <a:endParaRPr b="1" sz="1425"/>
            </a:p>
          </p:txBody>
        </p:sp>
      </p:grpSp>
      <p:pic>
        <p:nvPicPr>
          <p:cNvPr id="197" name="Google Shape;197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7525" y="1693599"/>
            <a:ext cx="5867000" cy="320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