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5143500" cx="9144000"/>
  <p:notesSz cx="6858000" cy="9144000"/>
  <p:embeddedFontLst>
    <p:embeddedFont>
      <p:font typeface="Teko"/>
      <p:regular r:id="rId33"/>
      <p:bold r:id="rId34"/>
    </p:embeddedFont>
    <p:embeddedFont>
      <p:font typeface="Quicksand"/>
      <p:regular r:id="rId35"/>
      <p:bold r:id="rId36"/>
    </p:embeddedFont>
    <p:embeddedFont>
      <p:font typeface="Quicksand Medium"/>
      <p:regular r:id="rId37"/>
      <p:bold r:id="rId38"/>
    </p:embeddedFont>
    <p:embeddedFont>
      <p:font typeface="Comfortaa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A319BF-25A3-49B8-825D-40D16A99A42A}">
  <a:tblStyle styleId="{38A319BF-25A3-49B8-825D-40D16A99A4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fortaa-bold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Teko-regular.fntdata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Quicksand-regular.fntdata"/><Relationship Id="rId12" Type="http://schemas.openxmlformats.org/officeDocument/2006/relationships/slide" Target="slides/slide5.xml"/><Relationship Id="rId34" Type="http://schemas.openxmlformats.org/officeDocument/2006/relationships/font" Target="fonts/Teko-bold.fntdata"/><Relationship Id="rId15" Type="http://schemas.openxmlformats.org/officeDocument/2006/relationships/slide" Target="slides/slide8.xml"/><Relationship Id="rId37" Type="http://schemas.openxmlformats.org/officeDocument/2006/relationships/font" Target="fonts/QuicksandMedium-regular.fntdata"/><Relationship Id="rId14" Type="http://schemas.openxmlformats.org/officeDocument/2006/relationships/slide" Target="slides/slide7.xml"/><Relationship Id="rId36" Type="http://schemas.openxmlformats.org/officeDocument/2006/relationships/font" Target="fonts/Quicksand-bold.fntdata"/><Relationship Id="rId17" Type="http://schemas.openxmlformats.org/officeDocument/2006/relationships/slide" Target="slides/slide10.xml"/><Relationship Id="rId39" Type="http://schemas.openxmlformats.org/officeDocument/2006/relationships/font" Target="fonts/Comfortaa-regular.fntdata"/><Relationship Id="rId16" Type="http://schemas.openxmlformats.org/officeDocument/2006/relationships/slide" Target="slides/slide9.xml"/><Relationship Id="rId38" Type="http://schemas.openxmlformats.org/officeDocument/2006/relationships/font" Target="fonts/QuicksandMedium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792964e8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792964e8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463e0f0b0b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463e0f0b0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63e0f0b0b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463e0f0b0b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463e0f0b0b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463e0f0b0b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e792964e80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e792964e80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6f67157ee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6f67157ee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463e0f0b0b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463e0f0b0b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463e0f0b0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463e0f0b0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463e0f0b0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463e0f0b0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463e0f0b0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463e0f0b0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463e0f0b0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463e0f0b0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463e0f0b0b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463e0f0b0b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463e0f0b0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463e0f0b0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e3f9c11793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e3f9c11793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3c183c7c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3c183c7c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e3f9c1179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e3f9c1179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d484add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5d484add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6f67157ee_1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f6f67157ee_1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6f67157ee_1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6f67157ee_1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5d41dcbb9c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5d41dcbb9c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5d41dcbb9c_2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5d41dcbb9c_2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463e0f0b0b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463e0f0b0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5d41dcbb9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5d41dcbb9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5d41dcbb9c_2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5d41dcbb9c_2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5d41dcbb9c_2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5d41dcbb9c_2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6" name="Google Shape;76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3" name="Google Shape;103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" name="Google Shape;104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8" name="Google Shape;10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no illustration">
  <p:cSld name="TITLE_ONLY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457200" y="-251225"/>
            <a:ext cx="6300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457200" y="-251225"/>
            <a:ext cx="6300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457200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1" name="Google Shape;121;p27"/>
          <p:cNvSpPr txBox="1"/>
          <p:nvPr>
            <p:ph idx="2" type="body"/>
          </p:nvPr>
        </p:nvSpPr>
        <p:spPr>
          <a:xfrm>
            <a:off x="3392100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2" name="Google Shape;122;p27"/>
          <p:cNvSpPr txBox="1"/>
          <p:nvPr>
            <p:ph idx="3" type="body"/>
          </p:nvPr>
        </p:nvSpPr>
        <p:spPr>
          <a:xfrm>
            <a:off x="6326997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5" name="Google Shape;55;p14"/>
          <p:cNvGrpSpPr/>
          <p:nvPr/>
        </p:nvGrpSpPr>
        <p:grpSpPr>
          <a:xfrm>
            <a:off x="0" y="-3512"/>
            <a:ext cx="9144000" cy="5209434"/>
            <a:chOff x="0" y="-3512"/>
            <a:chExt cx="9144000" cy="5209434"/>
          </a:xfrm>
        </p:grpSpPr>
        <p:pic>
          <p:nvPicPr>
            <p:cNvPr id="56" name="Google Shape;56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-351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1727753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3466059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-350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172775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346605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3.png"/><Relationship Id="rId13" Type="http://schemas.openxmlformats.org/officeDocument/2006/relationships/image" Target="../media/image2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5" Type="http://schemas.openxmlformats.org/officeDocument/2006/relationships/image" Target="../media/image13.png"/><Relationship Id="rId14" Type="http://schemas.openxmlformats.org/officeDocument/2006/relationships/image" Target="../media/image19.png"/><Relationship Id="rId17" Type="http://schemas.openxmlformats.org/officeDocument/2006/relationships/image" Target="../media/image24.png"/><Relationship Id="rId16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4.jpg"/><Relationship Id="rId18" Type="http://schemas.openxmlformats.org/officeDocument/2006/relationships/image" Target="../media/image8.png"/><Relationship Id="rId7" Type="http://schemas.openxmlformats.org/officeDocument/2006/relationships/image" Target="../media/image11.jp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rive.google.com/file/d/16sO89adTAXrHmKFUIZO6nEkbyYL-LLAN/view?usp=sharing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ive.google.com/file/d/16sO89adTAXrHmKFUIZO6nEkbyYL-LLAN/view?usp=sharing" TargetMode="External"/><Relationship Id="rId4" Type="http://schemas.openxmlformats.org/officeDocument/2006/relationships/hyperlink" Target="https://drive.google.com/file/d/16sO89adTAXrHmKFUIZO6nEkbyYL-LLAN/view?usp=sharing" TargetMode="External"/><Relationship Id="rId5" Type="http://schemas.openxmlformats.org/officeDocument/2006/relationships/image" Target="../media/image16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8.jpg"/><Relationship Id="rId5" Type="http://schemas.openxmlformats.org/officeDocument/2006/relationships/image" Target="../media/image20.jp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Relationship Id="rId4" Type="http://schemas.openxmlformats.org/officeDocument/2006/relationships/image" Target="../media/image33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ites.google.com/site/dtmcgill/" TargetMode="External"/><Relationship Id="rId4" Type="http://schemas.openxmlformats.org/officeDocument/2006/relationships/hyperlink" Target="https://sites.google.com/view/dtmcgill" TargetMode="External"/><Relationship Id="rId5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72.png"/><Relationship Id="rId5" Type="http://schemas.openxmlformats.org/officeDocument/2006/relationships/image" Target="../media/image6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43.png"/><Relationship Id="rId5" Type="http://schemas.openxmlformats.org/officeDocument/2006/relationships/image" Target="../media/image63.png"/><Relationship Id="rId6" Type="http://schemas.openxmlformats.org/officeDocument/2006/relationships/image" Target="../media/image31.png"/><Relationship Id="rId7" Type="http://schemas.openxmlformats.org/officeDocument/2006/relationships/image" Target="../media/image83.png"/><Relationship Id="rId8" Type="http://schemas.openxmlformats.org/officeDocument/2006/relationships/image" Target="../media/image8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jpg"/><Relationship Id="rId4" Type="http://schemas.openxmlformats.org/officeDocument/2006/relationships/image" Target="../media/image30.jpg"/><Relationship Id="rId5" Type="http://schemas.openxmlformats.org/officeDocument/2006/relationships/image" Target="../media/image32.jpg"/><Relationship Id="rId6" Type="http://schemas.openxmlformats.org/officeDocument/2006/relationships/image" Target="../media/image34.jpg"/><Relationship Id="rId7" Type="http://schemas.openxmlformats.org/officeDocument/2006/relationships/image" Target="../media/image29.jpg"/><Relationship Id="rId8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3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2.png"/><Relationship Id="rId1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1.png"/><Relationship Id="rId8" Type="http://schemas.openxmlformats.org/officeDocument/2006/relationships/image" Target="../media/image67.png"/></Relationships>
</file>

<file path=ppt/slides/_rels/slide21.xml.rels><?xml version="1.0" encoding="UTF-8" standalone="yes"?><Relationships xmlns="http://schemas.openxmlformats.org/package/2006/relationships"><Relationship Id="rId10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45.jpg"/><Relationship Id="rId9" Type="http://schemas.openxmlformats.org/officeDocument/2006/relationships/image" Target="../media/image53.jpg"/><Relationship Id="rId5" Type="http://schemas.openxmlformats.org/officeDocument/2006/relationships/image" Target="../media/image51.jpg"/><Relationship Id="rId6" Type="http://schemas.openxmlformats.org/officeDocument/2006/relationships/image" Target="../media/image48.jpg"/><Relationship Id="rId7" Type="http://schemas.openxmlformats.org/officeDocument/2006/relationships/image" Target="../media/image57.jpg"/><Relationship Id="rId8" Type="http://schemas.openxmlformats.org/officeDocument/2006/relationships/image" Target="../media/image6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Relationship Id="rId5" Type="http://schemas.openxmlformats.org/officeDocument/2006/relationships/image" Target="../media/image58.png"/><Relationship Id="rId6" Type="http://schemas.openxmlformats.org/officeDocument/2006/relationships/image" Target="../media/image65.png"/><Relationship Id="rId7" Type="http://schemas.openxmlformats.org/officeDocument/2006/relationships/image" Target="../media/image50.png"/><Relationship Id="rId8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Relationship Id="rId4" Type="http://schemas.openxmlformats.org/officeDocument/2006/relationships/image" Target="../media/image58.png"/><Relationship Id="rId5" Type="http://schemas.openxmlformats.org/officeDocument/2006/relationships/image" Target="../media/image65.png"/><Relationship Id="rId6" Type="http://schemas.openxmlformats.org/officeDocument/2006/relationships/image" Target="../media/image50.png"/><Relationship Id="rId7" Type="http://schemas.openxmlformats.org/officeDocument/2006/relationships/image" Target="../media/image59.png"/><Relationship Id="rId8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71.png"/><Relationship Id="rId10" Type="http://schemas.openxmlformats.org/officeDocument/2006/relationships/image" Target="../media/image68.png"/><Relationship Id="rId1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76.png"/><Relationship Id="rId9" Type="http://schemas.openxmlformats.org/officeDocument/2006/relationships/image" Target="../media/image66.png"/><Relationship Id="rId5" Type="http://schemas.openxmlformats.org/officeDocument/2006/relationships/image" Target="../media/image81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6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73.png"/><Relationship Id="rId5" Type="http://schemas.openxmlformats.org/officeDocument/2006/relationships/image" Target="../media/image77.png"/><Relationship Id="rId6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8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8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8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8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8"/>
          <p:cNvSpPr txBox="1"/>
          <p:nvPr/>
        </p:nvSpPr>
        <p:spPr>
          <a:xfrm>
            <a:off x="-12650" y="4538875"/>
            <a:ext cx="675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4" name="Google Shape;144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5" name="Google Shape;145;p28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/>
        </p:nvSpPr>
        <p:spPr>
          <a:xfrm>
            <a:off x="5671675" y="5536000"/>
            <a:ext cx="27669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Sustainability</a:t>
            </a:r>
            <a:endParaRPr sz="22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2" name="Google Shape;152;p29"/>
          <p:cNvSpPr txBox="1"/>
          <p:nvPr/>
        </p:nvSpPr>
        <p:spPr>
          <a:xfrm>
            <a:off x="370700" y="5753500"/>
            <a:ext cx="30120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User Centred Design</a:t>
            </a:r>
            <a:endParaRPr sz="22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Screen Shot 2017-08-15 at 2.08.37 PM.png" id="153" name="Google Shape;153;p2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9780" y="5881498"/>
            <a:ext cx="1478195" cy="76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9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5" name="Google Shape;155;p29"/>
          <p:cNvSpPr txBox="1"/>
          <p:nvPr/>
        </p:nvSpPr>
        <p:spPr>
          <a:xfrm>
            <a:off x="2267744" y="2066436"/>
            <a:ext cx="4176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Draw a 3D table.</a:t>
            </a:r>
            <a:endParaRPr b="1" sz="4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6" name="Google Shape;156;p29"/>
          <p:cNvSpPr txBox="1"/>
          <p:nvPr/>
        </p:nvSpPr>
        <p:spPr>
          <a:xfrm>
            <a:off x="381000" y="1100065"/>
            <a:ext cx="4176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Task.</a:t>
            </a:r>
            <a:endParaRPr sz="4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57" name="Google Shape;157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8" name="Google Shape;158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/>
        </p:nvSpPr>
        <p:spPr>
          <a:xfrm>
            <a:off x="2865850" y="1936650"/>
            <a:ext cx="60012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3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sz="2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381000" y="1232075"/>
            <a:ext cx="60933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What is...</a:t>
            </a:r>
            <a:endParaRPr sz="900"/>
          </a:p>
        </p:txBody>
      </p:sp>
      <p:sp>
        <p:nvSpPr>
          <p:cNvPr id="166" name="Google Shape;166;p3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1850950" y="2769725"/>
            <a:ext cx="60933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What </a:t>
            </a:r>
            <a:r>
              <a:rPr b="1" lang="en-GB" sz="2500">
                <a:latin typeface="Quicksand"/>
                <a:ea typeface="Quicksand"/>
                <a:cs typeface="Quicksand"/>
                <a:sym typeface="Quicksand"/>
              </a:rPr>
              <a:t>do you want from the course?</a:t>
            </a:r>
            <a:endParaRPr sz="900"/>
          </a:p>
        </p:txBody>
      </p:sp>
      <p:grpSp>
        <p:nvGrpSpPr>
          <p:cNvPr id="168" name="Google Shape;168;p3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69" name="Google Shape;169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3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71" name="Google Shape;171;p30"/>
          <p:cNvGrpSpPr/>
          <p:nvPr/>
        </p:nvGrpSpPr>
        <p:grpSpPr>
          <a:xfrm>
            <a:off x="4527950" y="610900"/>
            <a:ext cx="2814833" cy="464100"/>
            <a:chOff x="3988800" y="530225"/>
            <a:chExt cx="2814833" cy="464100"/>
          </a:xfrm>
        </p:grpSpPr>
        <p:pic>
          <p:nvPicPr>
            <p:cNvPr id="172" name="Google Shape;172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320406" y="530225"/>
              <a:ext cx="483228" cy="464100"/>
            </a:xfrm>
            <a:prstGeom prst="rect">
              <a:avLst/>
            </a:prstGeom>
            <a:noFill/>
            <a:ln cap="flat" cmpd="sng" w="9525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73" name="Google Shape;173;p30"/>
            <p:cNvSpPr txBox="1"/>
            <p:nvPr/>
          </p:nvSpPr>
          <p:spPr>
            <a:xfrm>
              <a:off x="3988800" y="530225"/>
              <a:ext cx="2331600" cy="464100"/>
            </a:xfrm>
            <a:prstGeom prst="rect">
              <a:avLst/>
            </a:prstGeom>
            <a:solidFill>
              <a:srgbClr val="F9CB9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Teko"/>
                <a:buNone/>
              </a:pPr>
              <a:r>
                <a:rPr b="1" lang="en-GB" sz="2000">
                  <a:latin typeface="Quicksand"/>
                  <a:ea typeface="Quicksand"/>
                  <a:cs typeface="Quicksand"/>
                  <a:sym typeface="Quicksand"/>
                </a:rPr>
                <a:t>Think Pair Share</a:t>
              </a:r>
              <a:endParaRPr b="1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>
            <a:hlinkClick r:id="rId3"/>
          </p:cNvPr>
          <p:cNvSpPr/>
          <p:nvPr/>
        </p:nvSpPr>
        <p:spPr>
          <a:xfrm>
            <a:off x="1213375" y="1194800"/>
            <a:ext cx="6116100" cy="3392100"/>
          </a:xfrm>
          <a:prstGeom prst="roundRect">
            <a:avLst>
              <a:gd fmla="val 9059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1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Screen Shot 2017-08-15 at 2.08.37 PM.png" id="180" name="Google Shape;180;p3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59987" y="1501994"/>
            <a:ext cx="5422900" cy="279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/>
        </p:nvSpPr>
        <p:spPr>
          <a:xfrm>
            <a:off x="526975" y="537725"/>
            <a:ext cx="74889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Importance of Design thinking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82" name="Google Shape;182;p3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3" name="Google Shape;183;p3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3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2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32"/>
          <p:cNvSpPr txBox="1"/>
          <p:nvPr/>
        </p:nvSpPr>
        <p:spPr>
          <a:xfrm>
            <a:off x="526975" y="537725"/>
            <a:ext cx="8254200" cy="4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Aims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The aims are to enable students to: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Develop creative thinking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in areas relevant to design and technology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Apply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problem-solving skills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to practical and technological problems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Develop the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communication skills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central to design, realisation and evaluation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Gain knowledge and understanding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of design and technology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Develop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skills in research and investigation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Design and make products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, taking into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consideration sustainability and the 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  wider impact on society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Develop the ability to make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aesthetic, economic, ethical and technical value 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  judgements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i="0" sz="18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91" name="Google Shape;191;p3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92" name="Google Shape;192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3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" name="Google Shape;199;p33"/>
          <p:cNvGrpSpPr/>
          <p:nvPr/>
        </p:nvGrpSpPr>
        <p:grpSpPr>
          <a:xfrm>
            <a:off x="180975" y="0"/>
            <a:ext cx="7010400" cy="1295400"/>
            <a:chOff x="180975" y="0"/>
            <a:chExt cx="7010400" cy="1295400"/>
          </a:xfrm>
        </p:grpSpPr>
        <p:sp>
          <p:nvSpPr>
            <p:cNvPr id="200" name="Google Shape;200;p33"/>
            <p:cNvSpPr txBox="1"/>
            <p:nvPr/>
          </p:nvSpPr>
          <p:spPr>
            <a:xfrm>
              <a:off x="180975" y="0"/>
              <a:ext cx="46767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85725" spcFirstLastPara="1" rIns="85725" wrap="square" tIns="38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400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IGCSE Design Technology</a:t>
              </a:r>
              <a:endParaRPr b="1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201" name="Google Shape;201;p33"/>
            <p:cNvSpPr txBox="1"/>
            <p:nvPr/>
          </p:nvSpPr>
          <p:spPr>
            <a:xfrm>
              <a:off x="523875" y="533400"/>
              <a:ext cx="666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85725" spcFirstLastPara="1" rIns="85725" wrap="square" tIns="38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Assessment Components</a:t>
              </a:r>
              <a:endParaRPr b="1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latin typeface="Quicksand"/>
                  <a:ea typeface="Quicksand"/>
                  <a:cs typeface="Quicksand"/>
                  <a:sym typeface="Quicksand"/>
                </a:rPr>
                <a:t>2026-28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2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202" name="Google Shape;202;p33"/>
          <p:cNvGrpSpPr/>
          <p:nvPr/>
        </p:nvGrpSpPr>
        <p:grpSpPr>
          <a:xfrm>
            <a:off x="523875" y="1636568"/>
            <a:ext cx="2476500" cy="3238500"/>
            <a:chOff x="523875" y="1333500"/>
            <a:chExt cx="2476500" cy="3238500"/>
          </a:xfrm>
        </p:grpSpPr>
        <p:sp>
          <p:nvSpPr>
            <p:cNvPr id="203" name="Google Shape;203;p33"/>
            <p:cNvSpPr/>
            <p:nvPr/>
          </p:nvSpPr>
          <p:spPr>
            <a:xfrm>
              <a:off x="523875" y="1333500"/>
              <a:ext cx="2476500" cy="3238500"/>
            </a:xfrm>
            <a:prstGeom prst="roundRect">
              <a:avLst>
                <a:gd fmla="val 6153" name="adj"/>
              </a:avLst>
            </a:prstGeom>
            <a:solidFill>
              <a:srgbClr val="1E29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A professional technical drawing on grid paper depicting product design concepts with graphic communication layouts, modern styling." id="204" name="Google Shape;204;p33"/>
            <p:cNvPicPr preferRelativeResize="0"/>
            <p:nvPr/>
          </p:nvPicPr>
          <p:blipFill rotWithShape="1">
            <a:blip r:embed="rId3">
              <a:alphaModFix/>
            </a:blip>
            <a:srcRect b="0" l="1248" r="1248" t="0"/>
            <a:stretch/>
          </p:blipFill>
          <p:spPr>
            <a:xfrm>
              <a:off x="523875" y="1333500"/>
              <a:ext cx="2476500" cy="1428900"/>
            </a:xfrm>
            <a:prstGeom prst="roundRect">
              <a:avLst>
                <a:gd fmla="val 8000" name="adj"/>
              </a:avLst>
            </a:prstGeom>
            <a:noFill/>
            <a:ln>
              <a:noFill/>
            </a:ln>
          </p:spPr>
        </p:pic>
        <p:sp>
          <p:nvSpPr>
            <p:cNvPr id="205" name="Google Shape;205;p33"/>
            <p:cNvSpPr/>
            <p:nvPr/>
          </p:nvSpPr>
          <p:spPr>
            <a:xfrm>
              <a:off x="523875" y="1333500"/>
              <a:ext cx="2476500" cy="1428900"/>
            </a:xfrm>
            <a:prstGeom prst="roundRect">
              <a:avLst>
                <a:gd fmla="val 8000" name="adj"/>
              </a:avLst>
            </a:prstGeom>
            <a:solidFill>
              <a:srgbClr val="000000">
                <a:alpha val="0"/>
              </a:srgbClr>
            </a:solidFill>
            <a:ln cap="flat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3"/>
            <p:cNvSpPr/>
            <p:nvPr/>
          </p:nvSpPr>
          <p:spPr>
            <a:xfrm>
              <a:off x="666750" y="2905125"/>
              <a:ext cx="2190900" cy="247800"/>
            </a:xfrm>
            <a:prstGeom prst="roundRect">
              <a:avLst>
                <a:gd fmla="val 23076" name="adj"/>
              </a:avLst>
            </a:prstGeom>
            <a:solidFill>
              <a:srgbClr val="FACC1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3"/>
            <p:cNvSpPr txBox="1"/>
            <p:nvPr/>
          </p:nvSpPr>
          <p:spPr>
            <a:xfrm>
              <a:off x="666750" y="2905125"/>
              <a:ext cx="2190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222222"/>
                  </a:solidFill>
                  <a:latin typeface="Quicksand"/>
                  <a:ea typeface="Quicksand"/>
                  <a:cs typeface="Quicksand"/>
                  <a:sym typeface="Quicksand"/>
                </a:rPr>
                <a:t>Design Knowledge (25%)</a:t>
              </a:r>
              <a:endParaRPr b="1" sz="1100">
                <a:solidFill>
                  <a:srgbClr val="222222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208" name="Google Shape;208;p33"/>
            <p:cNvSpPr txBox="1"/>
            <p:nvPr/>
          </p:nvSpPr>
          <p:spPr>
            <a:xfrm>
              <a:off x="666750" y="3257550"/>
              <a:ext cx="2190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50 Marks - Written Paper</a:t>
              </a:r>
              <a:endParaRPr b="1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GB" sz="1000">
                  <a:solidFill>
                    <a:srgbClr val="E0E0E0"/>
                  </a:solidFill>
                  <a:latin typeface="Quicksand"/>
                  <a:ea typeface="Quicksand"/>
                  <a:cs typeface="Quicksand"/>
                  <a:sym typeface="Quicksand"/>
                </a:rPr>
                <a:t>Focuses on designing principles and common knowledge around creative graphic communication.</a:t>
              </a:r>
              <a:endParaRPr b="0" sz="1000">
                <a:solidFill>
                  <a:srgbClr val="E0E0E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ACC15"/>
                  </a:solidFill>
                  <a:latin typeface="Quicksand"/>
                  <a:ea typeface="Quicksand"/>
                  <a:cs typeface="Quicksand"/>
                  <a:sym typeface="Quicksand"/>
                </a:rPr>
                <a:t>Externally Assessed</a:t>
              </a:r>
              <a:endParaRPr b="1" sz="1000">
                <a:solidFill>
                  <a:srgbClr val="FACC1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209" name="Google Shape;209;p33"/>
          <p:cNvGrpSpPr/>
          <p:nvPr/>
        </p:nvGrpSpPr>
        <p:grpSpPr>
          <a:xfrm>
            <a:off x="3333750" y="1636568"/>
            <a:ext cx="2476500" cy="3238500"/>
            <a:chOff x="3333750" y="1333500"/>
            <a:chExt cx="2476500" cy="3238500"/>
          </a:xfrm>
        </p:grpSpPr>
        <p:sp>
          <p:nvSpPr>
            <p:cNvPr id="210" name="Google Shape;210;p33"/>
            <p:cNvSpPr/>
            <p:nvPr/>
          </p:nvSpPr>
          <p:spPr>
            <a:xfrm>
              <a:off x="3333750" y="1333500"/>
              <a:ext cx="2476500" cy="3238500"/>
            </a:xfrm>
            <a:prstGeom prst="roundRect">
              <a:avLst>
                <a:gd fmla="val 6153" name="adj"/>
              </a:avLst>
            </a:prstGeom>
            <a:solidFill>
              <a:srgbClr val="1E29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A close-up of different engineering materials like timber, plastics, and metals arranged neatly on a workshop table." id="211" name="Google Shape;211;p33"/>
            <p:cNvPicPr preferRelativeResize="0"/>
            <p:nvPr/>
          </p:nvPicPr>
          <p:blipFill rotWithShape="1">
            <a:blip r:embed="rId4">
              <a:alphaModFix/>
            </a:blip>
            <a:srcRect b="0" l="1248" r="1248" t="0"/>
            <a:stretch/>
          </p:blipFill>
          <p:spPr>
            <a:xfrm>
              <a:off x="3333750" y="1333500"/>
              <a:ext cx="2476500" cy="1428900"/>
            </a:xfrm>
            <a:prstGeom prst="roundRect">
              <a:avLst>
                <a:gd fmla="val 8000" name="adj"/>
              </a:avLst>
            </a:prstGeom>
            <a:noFill/>
            <a:ln>
              <a:noFill/>
            </a:ln>
          </p:spPr>
        </p:pic>
        <p:sp>
          <p:nvSpPr>
            <p:cNvPr id="212" name="Google Shape;212;p33"/>
            <p:cNvSpPr/>
            <p:nvPr/>
          </p:nvSpPr>
          <p:spPr>
            <a:xfrm>
              <a:off x="3333750" y="1333500"/>
              <a:ext cx="2476500" cy="1428900"/>
            </a:xfrm>
            <a:prstGeom prst="roundRect">
              <a:avLst>
                <a:gd fmla="val 8000" name="adj"/>
              </a:avLst>
            </a:prstGeom>
            <a:solidFill>
              <a:srgbClr val="000000">
                <a:alpha val="0"/>
              </a:srgbClr>
            </a:solidFill>
            <a:ln cap="flat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3"/>
            <p:cNvSpPr/>
            <p:nvPr/>
          </p:nvSpPr>
          <p:spPr>
            <a:xfrm>
              <a:off x="3476625" y="2905125"/>
              <a:ext cx="2190900" cy="247800"/>
            </a:xfrm>
            <a:prstGeom prst="roundRect">
              <a:avLst>
                <a:gd fmla="val 23076" name="adj"/>
              </a:avLst>
            </a:prstGeom>
            <a:solidFill>
              <a:srgbClr val="60A5F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3"/>
            <p:cNvSpPr txBox="1"/>
            <p:nvPr/>
          </p:nvSpPr>
          <p:spPr>
            <a:xfrm>
              <a:off x="3476625" y="2905125"/>
              <a:ext cx="2190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222222"/>
                  </a:solidFill>
                  <a:latin typeface="Quicksand"/>
                  <a:ea typeface="Quicksand"/>
                  <a:cs typeface="Quicksand"/>
                  <a:sym typeface="Quicksand"/>
                </a:rPr>
                <a:t>Materials &amp; Process (25%)</a:t>
              </a:r>
              <a:endParaRPr b="1" sz="1100">
                <a:solidFill>
                  <a:srgbClr val="222222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215" name="Google Shape;215;p33"/>
            <p:cNvSpPr txBox="1"/>
            <p:nvPr/>
          </p:nvSpPr>
          <p:spPr>
            <a:xfrm>
              <a:off x="3476625" y="3257550"/>
              <a:ext cx="2190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50 Marks - Written Paper</a:t>
              </a:r>
              <a:endParaRPr b="1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GB" sz="1000">
                  <a:solidFill>
                    <a:srgbClr val="E0E0E0"/>
                  </a:solidFill>
                  <a:latin typeface="Quicksand"/>
                  <a:ea typeface="Quicksand"/>
                  <a:cs typeface="Quicksand"/>
                  <a:sym typeface="Quicksand"/>
                </a:rPr>
                <a:t>Tests specialist knowledge of materials, industrial manufacturing, and fabrication processes.</a:t>
              </a:r>
              <a:endParaRPr b="0" sz="1000">
                <a:solidFill>
                  <a:srgbClr val="E0E0E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60A5FA"/>
                  </a:solidFill>
                  <a:latin typeface="Quicksand"/>
                  <a:ea typeface="Quicksand"/>
                  <a:cs typeface="Quicksand"/>
                  <a:sym typeface="Quicksand"/>
                </a:rPr>
                <a:t>Externally Assessed</a:t>
              </a:r>
              <a:endParaRPr b="1" sz="1000">
                <a:solidFill>
                  <a:srgbClr val="60A5FA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216" name="Google Shape;216;p33"/>
          <p:cNvGrpSpPr/>
          <p:nvPr/>
        </p:nvGrpSpPr>
        <p:grpSpPr>
          <a:xfrm>
            <a:off x="6143625" y="1636568"/>
            <a:ext cx="2476500" cy="3238500"/>
            <a:chOff x="6143625" y="1333500"/>
            <a:chExt cx="2476500" cy="3238500"/>
          </a:xfrm>
        </p:grpSpPr>
        <p:sp>
          <p:nvSpPr>
            <p:cNvPr id="217" name="Google Shape;217;p33"/>
            <p:cNvSpPr/>
            <p:nvPr/>
          </p:nvSpPr>
          <p:spPr>
            <a:xfrm>
              <a:off x="6143625" y="1333500"/>
              <a:ext cx="2476500" cy="3238500"/>
            </a:xfrm>
            <a:prstGeom prst="roundRect">
              <a:avLst>
                <a:gd fmla="val 6153" name="adj"/>
              </a:avLst>
            </a:prstGeom>
            <a:solidFill>
              <a:srgbClr val="1E29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A high school student working in a design workshop crafting a 3D physical prototype with portfolio pages visible nearby." id="218" name="Google Shape;218;p33"/>
            <p:cNvPicPr preferRelativeResize="0"/>
            <p:nvPr/>
          </p:nvPicPr>
          <p:blipFill rotWithShape="1">
            <a:blip r:embed="rId5">
              <a:alphaModFix/>
            </a:blip>
            <a:srcRect b="0" l="1248" r="1248" t="0"/>
            <a:stretch/>
          </p:blipFill>
          <p:spPr>
            <a:xfrm>
              <a:off x="6143625" y="1333500"/>
              <a:ext cx="2476500" cy="1428900"/>
            </a:xfrm>
            <a:prstGeom prst="roundRect">
              <a:avLst>
                <a:gd fmla="val 8000" name="adj"/>
              </a:avLst>
            </a:prstGeom>
            <a:noFill/>
            <a:ln>
              <a:noFill/>
            </a:ln>
          </p:spPr>
        </p:pic>
        <p:sp>
          <p:nvSpPr>
            <p:cNvPr id="219" name="Google Shape;219;p33"/>
            <p:cNvSpPr/>
            <p:nvPr/>
          </p:nvSpPr>
          <p:spPr>
            <a:xfrm>
              <a:off x="6143625" y="1333500"/>
              <a:ext cx="2476500" cy="1428900"/>
            </a:xfrm>
            <a:prstGeom prst="roundRect">
              <a:avLst>
                <a:gd fmla="val 8000" name="adj"/>
              </a:avLst>
            </a:prstGeom>
            <a:solidFill>
              <a:srgbClr val="000000">
                <a:alpha val="0"/>
              </a:srgbClr>
            </a:solidFill>
            <a:ln cap="flat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3"/>
            <p:cNvSpPr/>
            <p:nvPr/>
          </p:nvSpPr>
          <p:spPr>
            <a:xfrm>
              <a:off x="6286500" y="2905125"/>
              <a:ext cx="2190900" cy="247800"/>
            </a:xfrm>
            <a:prstGeom prst="roundRect">
              <a:avLst>
                <a:gd fmla="val 23076" name="adj"/>
              </a:avLst>
            </a:prstGeom>
            <a:solidFill>
              <a:srgbClr val="34D39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3"/>
            <p:cNvSpPr txBox="1"/>
            <p:nvPr/>
          </p:nvSpPr>
          <p:spPr>
            <a:xfrm>
              <a:off x="6286500" y="2905125"/>
              <a:ext cx="2190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222222"/>
                  </a:solidFill>
                  <a:latin typeface="Quicksand"/>
                  <a:ea typeface="Quicksand"/>
                  <a:cs typeface="Quicksand"/>
                  <a:sym typeface="Quicksand"/>
                </a:rPr>
                <a:t>Coursework Project (50%)</a:t>
              </a:r>
              <a:endParaRPr b="1" sz="1100">
                <a:solidFill>
                  <a:srgbClr val="222222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222" name="Google Shape;222;p33"/>
            <p:cNvSpPr txBox="1"/>
            <p:nvPr/>
          </p:nvSpPr>
          <p:spPr>
            <a:xfrm>
              <a:off x="6286500" y="3257550"/>
              <a:ext cx="2190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100 Marks - Design Portfolio</a:t>
              </a:r>
              <a:endParaRPr b="1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GB" sz="1000">
                  <a:solidFill>
                    <a:srgbClr val="E0E0E0"/>
                  </a:solidFill>
                  <a:latin typeface="Quicksand"/>
                  <a:ea typeface="Quicksand"/>
                  <a:cs typeface="Quicksand"/>
                  <a:sym typeface="Quicksand"/>
                </a:rPr>
                <a:t>Personal project involving research, development, and crafting a complete physical prototype.</a:t>
              </a:r>
              <a:endParaRPr b="0" sz="1000">
                <a:solidFill>
                  <a:srgbClr val="E0E0E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34D399"/>
                  </a:solidFill>
                  <a:latin typeface="Quicksand"/>
                  <a:ea typeface="Quicksand"/>
                  <a:cs typeface="Quicksand"/>
                  <a:sym typeface="Quicksand"/>
                </a:rPr>
                <a:t>School-based &amp; Moderated Externally</a:t>
              </a:r>
              <a:endParaRPr b="1" sz="1000">
                <a:solidFill>
                  <a:srgbClr val="34D399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223" name="Google Shape;223;p33"/>
          <p:cNvGrpSpPr/>
          <p:nvPr/>
        </p:nvGrpSpPr>
        <p:grpSpPr>
          <a:xfrm>
            <a:off x="7816777" y="292472"/>
            <a:ext cx="1428600" cy="1401129"/>
            <a:chOff x="7816777" y="292472"/>
            <a:chExt cx="1428600" cy="1401129"/>
          </a:xfrm>
        </p:grpSpPr>
        <p:pic>
          <p:nvPicPr>
            <p:cNvPr id="224" name="Google Shape;224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90780" y="292472"/>
              <a:ext cx="861300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33"/>
            <p:cNvSpPr txBox="1"/>
            <p:nvPr/>
          </p:nvSpPr>
          <p:spPr>
            <a:xfrm>
              <a:off x="7816777" y="1069600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GB" sz="1900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b="0" sz="19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231" name="Google Shape;231;p34"/>
          <p:cNvGraphicFramePr/>
          <p:nvPr/>
        </p:nvGraphicFramePr>
        <p:xfrm>
          <a:off x="418225" y="151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{38A319BF-25A3-49B8-825D-40D16A99A42A}</a:tableStyleId>
              </a:tblPr>
              <a:tblGrid>
                <a:gridCol w="2363075"/>
                <a:gridCol w="2363075"/>
                <a:gridCol w="2363075"/>
              </a:tblGrid>
              <a:tr h="36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Knowledge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Exam </a:t>
                      </a:r>
                      <a:endParaRPr b="1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Material &amp; Process Exam </a:t>
                      </a:r>
                      <a:endParaRPr b="1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Coursework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Project</a:t>
                      </a:r>
                      <a:endParaRPr b="1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6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25% - 50 Marks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25% - 50 Marks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50% - 100 Marks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207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Written paper based on designing and common knowledge around design and graphic communication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Externally Assessed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Written paper based on specialist content of materials, processes and manufacturing methods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Externally Assessed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Personal Design Project following the design process creating a portfolio and prototype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School-based assessment.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Internally assessed and externally moderated.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232" name="Google Shape;232;p34"/>
          <p:cNvSpPr txBox="1"/>
          <p:nvPr/>
        </p:nvSpPr>
        <p:spPr>
          <a:xfrm>
            <a:off x="526975" y="537725"/>
            <a:ext cx="74889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Assessment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Candidates will be eligible for grades A* to 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33" name="Google Shape;233;p3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34" name="Google Shape;234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3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526975" y="537725"/>
            <a:ext cx="8520600" cy="4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Content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Core Knowledge - Paper 1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Influences on Design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Design principles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Communicating Designs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Making Principles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Material Classification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Structures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Mechanisms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Electronics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i="0" sz="15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42" name="Google Shape;242;p3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43" name="Google Shape;243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3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245" name="Google Shape;24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5950" y="2924175"/>
            <a:ext cx="2656800" cy="199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526975" y="537725"/>
            <a:ext cx="8616900" cy="4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Content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Specialist content - Paper 2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Types of material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Manufacturing Processes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Commercial Manufacturing Methods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Product Analysis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Use of Technology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7013" y="36465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53" name="Google Shape;25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838" y="36465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54" name="Google Shape;25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1188" y="36465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55" name="Google Shape;25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5363" y="36466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256" name="Google Shape;256;p3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57" name="Google Shape;257;p3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3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/>
          <p:nvPr/>
        </p:nvSpPr>
        <p:spPr>
          <a:xfrm>
            <a:off x="634950" y="570600"/>
            <a:ext cx="5915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IB Design Technology - Group 4 </a:t>
            </a:r>
            <a:endParaRPr sz="700"/>
          </a:p>
        </p:txBody>
      </p:sp>
      <p:sp>
        <p:nvSpPr>
          <p:cNvPr id="264" name="Google Shape;264;p3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5" name="Google Shape;265;p37"/>
          <p:cNvSpPr txBox="1"/>
          <p:nvPr/>
        </p:nvSpPr>
        <p:spPr>
          <a:xfrm>
            <a:off x="186550" y="1211050"/>
            <a:ext cx="25473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IGCSE to IB Progression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The IGCSE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content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directly links with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IB DT Content, giving you an advantage on your understanding.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6" name="Google Shape;266;p37"/>
          <p:cNvSpPr/>
          <p:nvPr/>
        </p:nvSpPr>
        <p:spPr>
          <a:xfrm>
            <a:off x="139025" y="1181625"/>
            <a:ext cx="2687700" cy="2057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7" name="Google Shape;267;p3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68" name="Google Shape;26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70" name="Google Shape;270;p37"/>
          <p:cNvSpPr txBox="1"/>
          <p:nvPr/>
        </p:nvSpPr>
        <p:spPr>
          <a:xfrm>
            <a:off x="3171425" y="998800"/>
            <a:ext cx="7119900" cy="4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22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Standard Level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Ergonomics and user centered design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Design for sustainability and circular economy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Prototyping and modelling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Materials, properties and selection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Inclusive design and responsibilities of the designer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Design Process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0000"/>
              </a:lnSpc>
              <a:spcBef>
                <a:spcPts val="22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Higher Level Extension</a:t>
            </a:r>
            <a:endParaRPr sz="1500"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Beyond usability 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Structural, Mechanical &amp; Electronic Systems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Manufacturing techniques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Production systems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Design for manufacture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/>
        </p:nvSpPr>
        <p:spPr>
          <a:xfrm>
            <a:off x="652999" y="515525"/>
            <a:ext cx="31188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Career Opportunities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6" name="Google Shape;276;p38"/>
          <p:cNvSpPr txBox="1"/>
          <p:nvPr/>
        </p:nvSpPr>
        <p:spPr>
          <a:xfrm>
            <a:off x="124100" y="1001150"/>
            <a:ext cx="41766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Product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Design</a:t>
            </a: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Architect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Interior designer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Graphic designer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Ergonomist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Electronics 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Material 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teacher</a:t>
            </a:r>
            <a:endParaRPr sz="1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Manufacturing Engineer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Structural Engineer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Furniture designer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Health and safety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Illustrator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Mechanical engineer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Systems developer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Civil 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7" name="Google Shape;277;p3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8" name="Google Shape;278;p38"/>
          <p:cNvSpPr txBox="1"/>
          <p:nvPr/>
        </p:nvSpPr>
        <p:spPr>
          <a:xfrm>
            <a:off x="3937175" y="1130350"/>
            <a:ext cx="35115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Building </a:t>
            </a: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Character traits and thinking that can be used in other subjects and desired at universities and careers.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Types of Careers in Nigeria - La-Job Portal" id="279" name="Google Shape;279;p38"/>
          <p:cNvPicPr preferRelativeResize="0"/>
          <p:nvPr/>
        </p:nvPicPr>
        <p:blipFill rotWithShape="1">
          <a:blip r:embed="rId3">
            <a:alphaModFix/>
          </a:blip>
          <a:srcRect b="23628" l="0" r="0" t="13129"/>
          <a:stretch/>
        </p:blipFill>
        <p:spPr>
          <a:xfrm>
            <a:off x="4089325" y="2926650"/>
            <a:ext cx="2999075" cy="1896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0" name="Google Shape;280;p3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81" name="Google Shape;28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3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/>
          <p:nvPr/>
        </p:nvSpPr>
        <p:spPr>
          <a:xfrm>
            <a:off x="647700" y="333375"/>
            <a:ext cx="57150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DC2626"/>
                </a:solidFill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1400">
              <a:solidFill>
                <a:srgbClr val="DC262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375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111827"/>
                </a:solidFill>
                <a:latin typeface="Quicksand"/>
                <a:ea typeface="Quicksand"/>
                <a:cs typeface="Quicksand"/>
                <a:sym typeface="Quicksand"/>
              </a:rPr>
              <a:t>Independence &amp; Support</a:t>
            </a:r>
            <a:endParaRPr b="1" sz="3200">
              <a:solidFill>
                <a:srgbClr val="11182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88" name="Google Shape;288;p39"/>
          <p:cNvGrpSpPr/>
          <p:nvPr/>
        </p:nvGrpSpPr>
        <p:grpSpPr>
          <a:xfrm>
            <a:off x="647700" y="1476375"/>
            <a:ext cx="6953400" cy="3048000"/>
            <a:chOff x="647700" y="1476375"/>
            <a:chExt cx="6953400" cy="3048000"/>
          </a:xfrm>
        </p:grpSpPr>
        <p:sp>
          <p:nvSpPr>
            <p:cNvPr id="289" name="Google Shape;289;p39"/>
            <p:cNvSpPr/>
            <p:nvPr/>
          </p:nvSpPr>
          <p:spPr>
            <a:xfrm>
              <a:off x="647700" y="1476375"/>
              <a:ext cx="3333900" cy="3048000"/>
            </a:xfrm>
            <a:prstGeom prst="roundRect">
              <a:avLst>
                <a:gd fmla="val 3750" name="adj"/>
              </a:avLst>
            </a:prstGeom>
            <a:solidFill>
              <a:schemeClr val="lt1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9"/>
            <p:cNvSpPr txBox="1"/>
            <p:nvPr/>
          </p:nvSpPr>
          <p:spPr>
            <a:xfrm>
              <a:off x="838200" y="1666875"/>
              <a:ext cx="29529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C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Independence</a:t>
              </a:r>
              <a:endParaRPr b="1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en-GB" sz="1100">
                  <a:solidFill>
                    <a:srgbClr val="4B5563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Take ownership of your creative journey and manage your project time effectively.</a:t>
              </a:r>
              <a:endParaRPr b="0" sz="1100">
                <a:solidFill>
                  <a:srgbClr val="4B5563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Independently work around lessons 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to stay on track.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Do your own stuff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—explore personal design interests.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Experiment, be creative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, and think differently.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Work ahead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 independently using the provided guides.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291" name="Google Shape;291;p39"/>
            <p:cNvSpPr/>
            <p:nvPr/>
          </p:nvSpPr>
          <p:spPr>
            <a:xfrm>
              <a:off x="4267200" y="1476375"/>
              <a:ext cx="3333900" cy="3048000"/>
            </a:xfrm>
            <a:prstGeom prst="roundRect">
              <a:avLst>
                <a:gd fmla="val 3750" name="adj"/>
              </a:avLst>
            </a:prstGeom>
            <a:solidFill>
              <a:schemeClr val="lt1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9"/>
            <p:cNvSpPr txBox="1"/>
            <p:nvPr/>
          </p:nvSpPr>
          <p:spPr>
            <a:xfrm>
              <a:off x="4457700" y="1666875"/>
              <a:ext cx="29529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2563EB"/>
                  </a:solidFill>
                  <a:latin typeface="Quicksand"/>
                  <a:ea typeface="Quicksand"/>
                  <a:cs typeface="Quicksand"/>
                  <a:sym typeface="Quicksand"/>
                </a:rPr>
                <a:t>✦Support</a:t>
              </a:r>
              <a:endParaRPr b="1" sz="1800">
                <a:solidFill>
                  <a:srgbClr val="2563EB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en-GB" sz="1100">
                  <a:solidFill>
                    <a:srgbClr val="4B5563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Leverage the design studio resources and expert teacher guidance available to you.</a:t>
              </a:r>
              <a:endParaRPr b="0" sz="1100">
                <a:solidFill>
                  <a:srgbClr val="4B5563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Use the DT Labs 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and take advantage of GCSE freetime.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Talk to your teacher regularly to ask for guidance.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Proactively ask for constructive feedback 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on your designs.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grpSp>
        <p:nvGrpSpPr>
          <p:cNvPr id="293" name="Google Shape;293;p3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94" name="Google Shape;29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3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>
            <a:hlinkClick r:id="rId3"/>
          </p:cNvPr>
          <p:cNvSpPr txBox="1"/>
          <p:nvPr/>
        </p:nvSpPr>
        <p:spPr>
          <a:xfrm>
            <a:off x="937138" y="3266100"/>
            <a:ext cx="41952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 u="sng">
                <a:solidFill>
                  <a:srgbClr val="0000FF"/>
                </a:solidFill>
                <a:latin typeface="Teko"/>
                <a:ea typeface="Teko"/>
                <a:cs typeface="Teko"/>
                <a:sym typeface="Tek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bit.ly/islanddt</a:t>
            </a:r>
            <a:endParaRPr b="1" sz="4000">
              <a:solidFill>
                <a:srgbClr val="000000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301" name="Google Shape;301;p40"/>
          <p:cNvSpPr txBox="1"/>
          <p:nvPr/>
        </p:nvSpPr>
        <p:spPr>
          <a:xfrm>
            <a:off x="2116259" y="3888000"/>
            <a:ext cx="4719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Teko"/>
                <a:ea typeface="Teko"/>
                <a:cs typeface="Teko"/>
                <a:sym typeface="Teko"/>
              </a:rPr>
              <a:t>- Create a shortcut on your Computer.</a:t>
            </a:r>
            <a:endParaRPr sz="2400"/>
          </a:p>
        </p:txBody>
      </p:sp>
      <p:sp>
        <p:nvSpPr>
          <p:cNvPr id="302" name="Google Shape;302;p40"/>
          <p:cNvSpPr txBox="1"/>
          <p:nvPr/>
        </p:nvSpPr>
        <p:spPr>
          <a:xfrm>
            <a:off x="739850" y="1130350"/>
            <a:ext cx="6171600" cy="24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Guides and examples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Resources and videos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Updated knowledge from exam questions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Coursework guides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Assessment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3" name="Google Shape;303;p4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4" name="Google Shape;304;p40"/>
          <p:cNvSpPr txBox="1"/>
          <p:nvPr/>
        </p:nvSpPr>
        <p:spPr>
          <a:xfrm>
            <a:off x="652999" y="515525"/>
            <a:ext cx="31188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Resources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05" name="Google Shape;305;p4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06" name="Google Shape;306;p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4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4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13" name="Google Shape;313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4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15" name="Google Shape;315;p41"/>
          <p:cNvSpPr txBox="1"/>
          <p:nvPr/>
        </p:nvSpPr>
        <p:spPr>
          <a:xfrm>
            <a:off x="678050" y="719288"/>
            <a:ext cx="54798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000">
                <a:latin typeface="Quicksand"/>
                <a:ea typeface="Quicksand"/>
                <a:cs typeface="Quicksand"/>
                <a:sym typeface="Quicksand"/>
              </a:rPr>
              <a:t>Classroom/workshop rules</a:t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16" name="Google Shape;316;p41" title="Screenshot 2026-04-29 at 1.10.1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0400" y="1266788"/>
            <a:ext cx="3777986" cy="3571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1" title="Screenshot 2026-04-29 at 1.10.4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811" y="1312738"/>
            <a:ext cx="3581587" cy="353149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1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2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4" name="Google Shape;324;p42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5" name="Google Shape;325;p42"/>
          <p:cNvSpPr txBox="1"/>
          <p:nvPr/>
        </p:nvSpPr>
        <p:spPr>
          <a:xfrm>
            <a:off x="653000" y="899013"/>
            <a:ext cx="85455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Design </a:t>
            </a: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Brief:</a:t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		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and ma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 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an ornament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uses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  			wind power to create movement.  </a:t>
            </a:r>
            <a:endParaRPr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6" name="Google Shape;326;p42"/>
          <p:cNvSpPr txBox="1"/>
          <p:nvPr/>
        </p:nvSpPr>
        <p:spPr>
          <a:xfrm>
            <a:off x="340700" y="1841300"/>
            <a:ext cx="9682500" cy="18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Criteria:</a:t>
            </a:r>
            <a:endParaRPr sz="2100"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It must be made out of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acrylic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It must have 1 form of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heat process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in its manufacture.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●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It must have a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7" name="Google Shape;327;p42"/>
          <p:cNvSpPr txBox="1"/>
          <p:nvPr/>
        </p:nvSpPr>
        <p:spPr>
          <a:xfrm>
            <a:off x="169248" y="3459675"/>
            <a:ext cx="7717500" cy="16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</a:t>
            </a: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r>
              <a:rPr b="1"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</a:t>
            </a:r>
            <a:r>
              <a:rPr lang="en-GB" sz="2100"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Review material Properties and properties of acrylic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Discuss plastic categories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	   Learn how to work plastics by hand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Use of heat to manipulate plastics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Discuss importance of quality and aesthetics of a product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28" name="Google Shape;328;p4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29" name="Google Shape;32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" name="Google Shape;330;p4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3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Safety in the workshop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6" name="Google Shape;336;p43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37" name="Google Shape;337;p4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38" name="Google Shape;33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9" name="Google Shape;339;p4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40" name="Google Shape;340;p43"/>
          <p:cNvSpPr txBox="1"/>
          <p:nvPr/>
        </p:nvSpPr>
        <p:spPr>
          <a:xfrm>
            <a:off x="337450" y="966100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Stools under table</a:t>
            </a:r>
            <a:endParaRPr b="1" sz="1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1" name="Google Shape;341;p43"/>
          <p:cNvSpPr txBox="1"/>
          <p:nvPr/>
        </p:nvSpPr>
        <p:spPr>
          <a:xfrm>
            <a:off x="337450" y="281267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Bags under table 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or outside</a:t>
            </a:r>
            <a:endParaRPr b="1" sz="1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2" name="Google Shape;342;p43"/>
          <p:cNvSpPr txBox="1"/>
          <p:nvPr/>
        </p:nvSpPr>
        <p:spPr>
          <a:xfrm>
            <a:off x="4138938" y="966100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No running</a:t>
            </a:r>
            <a:endParaRPr b="1" sz="1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3" name="Google Shape;343;p43"/>
          <p:cNvSpPr txBox="1"/>
          <p:nvPr/>
        </p:nvSpPr>
        <p:spPr>
          <a:xfrm>
            <a:off x="4138938" y="281267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Carry sharp tools down 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and covered by hand</a:t>
            </a:r>
            <a:endParaRPr b="1" sz="1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44" name="Google Shape;344;p43" title="Screenshot 2025-05-26 at 11.57.20 AM.png"/>
          <p:cNvPicPr preferRelativeResize="0"/>
          <p:nvPr/>
        </p:nvPicPr>
        <p:blipFill rotWithShape="1">
          <a:blip r:embed="rId4">
            <a:alphaModFix/>
          </a:blip>
          <a:srcRect b="18856" l="0" r="6812" t="6440"/>
          <a:stretch/>
        </p:blipFill>
        <p:spPr>
          <a:xfrm>
            <a:off x="5757325" y="3440850"/>
            <a:ext cx="1499644" cy="162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3" title="Screenshot 2025-05-26 at 11.57.49 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2857" y="3440850"/>
            <a:ext cx="944459" cy="16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3"/>
          <p:cNvPicPr preferRelativeResize="0"/>
          <p:nvPr/>
        </p:nvPicPr>
        <p:blipFill rotWithShape="1">
          <a:blip r:embed="rId6">
            <a:alphaModFix/>
          </a:blip>
          <a:srcRect b="7416" l="0" r="0" t="0"/>
          <a:stretch/>
        </p:blipFill>
        <p:spPr>
          <a:xfrm>
            <a:off x="5293350" y="1298850"/>
            <a:ext cx="1428600" cy="142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3" title="Screenshot 2025-05-26 at 11.58.55 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6268" y="1298838"/>
            <a:ext cx="1879769" cy="149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3" title="Screenshot 2025-05-26 at 12.00.35 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0915" y="3423375"/>
            <a:ext cx="1825601" cy="16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"/>
          <p:cNvSpPr txBox="1"/>
          <p:nvPr/>
        </p:nvSpPr>
        <p:spPr>
          <a:xfrm>
            <a:off x="193900" y="875300"/>
            <a:ext cx="334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Line Bending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4" name="Google Shape;354;p44"/>
          <p:cNvSpPr txBox="1"/>
          <p:nvPr/>
        </p:nvSpPr>
        <p:spPr>
          <a:xfrm>
            <a:off x="4151875" y="875300"/>
            <a:ext cx="334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Convection Oven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What Does Line Bending Mean? - Wrights Plastics |" id="355" name="Google Shape;35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75" y="3656250"/>
            <a:ext cx="2151700" cy="134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stic Sheet Benders - Techspan New Zealand" id="356" name="Google Shape;35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900" y="1444700"/>
            <a:ext cx="3254925" cy="1664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vection Ovens - Plastics Forming Equipment" id="357" name="Google Shape;35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308925"/>
            <a:ext cx="2009775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 to Easily Bend Sheet Acrylic/Plexiglass With Home Tools" id="358" name="Google Shape;35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3585350"/>
            <a:ext cx="1493175" cy="1493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rmoforming Plastics - DT Online" id="359" name="Google Shape;359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5175" y="3584480"/>
            <a:ext cx="1493175" cy="148719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4"/>
          <p:cNvSpPr txBox="1"/>
          <p:nvPr/>
        </p:nvSpPr>
        <p:spPr>
          <a:xfrm>
            <a:off x="118175" y="3032950"/>
            <a:ext cx="377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Heats only a line of plastic 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1" name="Google Shape;361;p44"/>
          <p:cNvSpPr txBox="1"/>
          <p:nvPr/>
        </p:nvSpPr>
        <p:spPr>
          <a:xfrm>
            <a:off x="4393300" y="2964000"/>
            <a:ext cx="456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Heats the plastic, but a mould is needed to create a quality outcome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62" name="Google Shape;362;p4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63" name="Google Shape;363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4" name="Google Shape;364;p4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65" name="Google Shape;365;p44"/>
          <p:cNvSpPr txBox="1"/>
          <p:nvPr/>
        </p:nvSpPr>
        <p:spPr>
          <a:xfrm>
            <a:off x="193000" y="188650"/>
            <a:ext cx="4200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eko"/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70;p4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71" name="Google Shape;371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4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73" name="Google Shape;373;p45"/>
          <p:cNvSpPr txBox="1"/>
          <p:nvPr/>
        </p:nvSpPr>
        <p:spPr>
          <a:xfrm>
            <a:off x="193000" y="495175"/>
            <a:ext cx="7820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Plastics</a:t>
            </a: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1" sz="2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4" name="Google Shape;374;p45"/>
          <p:cNvSpPr txBox="1"/>
          <p:nvPr/>
        </p:nvSpPr>
        <p:spPr>
          <a:xfrm>
            <a:off x="958875" y="1662504"/>
            <a:ext cx="6700200" cy="25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 do we use plastics?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 is plastic unsustainable?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can we use plastics more sustainably? 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5" name="Google Shape;375;p45"/>
          <p:cNvSpPr txBox="1"/>
          <p:nvPr/>
        </p:nvSpPr>
        <p:spPr>
          <a:xfrm>
            <a:off x="150025" y="88350"/>
            <a:ext cx="449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Quicksand"/>
                <a:ea typeface="Quicksand"/>
                <a:cs typeface="Quicksand"/>
                <a:sym typeface="Quicksand"/>
              </a:rPr>
              <a:t>Sustainables - </a:t>
            </a:r>
            <a:r>
              <a:rPr b="1" lang="en-GB" sz="2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6" name="Google Shape;376;p45"/>
          <p:cNvSpPr txBox="1"/>
          <p:nvPr/>
        </p:nvSpPr>
        <p:spPr>
          <a:xfrm>
            <a:off x="2881450" y="1040879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Think-Pair-Share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7" name="Google Shape;377;p45"/>
          <p:cNvSpPr/>
          <p:nvPr/>
        </p:nvSpPr>
        <p:spPr>
          <a:xfrm>
            <a:off x="5134918" y="292472"/>
            <a:ext cx="2531100" cy="501600"/>
          </a:xfrm>
          <a:prstGeom prst="roundRect">
            <a:avLst>
              <a:gd fmla="val 50000" name="adj"/>
            </a:avLst>
          </a:prstGeom>
          <a:solidFill>
            <a:srgbClr val="F4CCCC"/>
          </a:solidFill>
          <a:ln cap="flat" cmpd="sng" w="38100">
            <a:solidFill>
              <a:srgbClr val="B628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00" lIns="5800" spcFirstLastPara="1" rIns="5800" wrap="square" tIns="5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378" name="Google Shape;378;p45"/>
          <p:cNvSpPr/>
          <p:nvPr/>
        </p:nvSpPr>
        <p:spPr>
          <a:xfrm>
            <a:off x="5416112" y="292475"/>
            <a:ext cx="222300" cy="501600"/>
          </a:xfrm>
          <a:prstGeom prst="rect">
            <a:avLst/>
          </a:prstGeom>
          <a:solidFill>
            <a:srgbClr val="B6284B"/>
          </a:solidFill>
          <a:ln>
            <a:noFill/>
          </a:ln>
        </p:spPr>
        <p:txBody>
          <a:bodyPr anchorCtr="0" anchor="ctr" bIns="5800" lIns="5800" spcFirstLastPara="1" rIns="5800" wrap="square" tIns="5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379" name="Google Shape;379;p45"/>
          <p:cNvSpPr/>
          <p:nvPr/>
        </p:nvSpPr>
        <p:spPr>
          <a:xfrm>
            <a:off x="5193826" y="383024"/>
            <a:ext cx="370500" cy="353100"/>
          </a:xfrm>
          <a:prstGeom prst="ellipse">
            <a:avLst/>
          </a:prstGeom>
          <a:solidFill>
            <a:srgbClr val="FFFFFF"/>
          </a:solidFill>
          <a:ln cap="flat" cmpd="sng" w="73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0550" lIns="70550" spcFirstLastPara="1" rIns="70550" wrap="square" tIns="70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/>
          </a:p>
        </p:txBody>
      </p:sp>
      <p:pic>
        <p:nvPicPr>
          <p:cNvPr id="380" name="Google Shape;380;p45"/>
          <p:cNvPicPr preferRelativeResize="0"/>
          <p:nvPr/>
        </p:nvPicPr>
        <p:blipFill rotWithShape="1">
          <a:blip r:embed="rId4">
            <a:alphaModFix/>
          </a:blip>
          <a:srcRect b="3262" l="2122" r="5217" t="4077"/>
          <a:stretch/>
        </p:blipFill>
        <p:spPr>
          <a:xfrm>
            <a:off x="5134918" y="292476"/>
            <a:ext cx="501000" cy="50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81" name="Google Shape;381;p45"/>
          <p:cNvSpPr txBox="1"/>
          <p:nvPr/>
        </p:nvSpPr>
        <p:spPr>
          <a:xfrm>
            <a:off x="5636669" y="359272"/>
            <a:ext cx="21873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0550" lIns="70550" spcFirstLastPara="1" rIns="70550" wrap="square" tIns="705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6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Character Skills</a:t>
            </a:r>
            <a:endParaRPr b="1" sz="146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4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87" name="Google Shape;387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4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89" name="Google Shape;389;p46"/>
          <p:cNvSpPr txBox="1"/>
          <p:nvPr/>
        </p:nvSpPr>
        <p:spPr>
          <a:xfrm>
            <a:off x="193000" y="495175"/>
            <a:ext cx="782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     Recycling Plastic 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0" name="Google Shape;390;p46"/>
          <p:cNvSpPr txBox="1"/>
          <p:nvPr/>
        </p:nvSpPr>
        <p:spPr>
          <a:xfrm>
            <a:off x="5932900" y="1518619"/>
            <a:ext cx="2857500" cy="1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A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Thermoplastic</a:t>
            </a: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 can be melted and reformed.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A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Thermoset Plastic</a:t>
            </a: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, once formed, cannot be recycled or reshaped.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91" name="Google Shape;391;p46"/>
          <p:cNvPicPr preferRelativeResize="0"/>
          <p:nvPr/>
        </p:nvPicPr>
        <p:blipFill rotWithShape="1">
          <a:blip r:embed="rId4">
            <a:alphaModFix/>
          </a:blip>
          <a:srcRect b="72565" l="0" r="0" t="0"/>
          <a:stretch/>
        </p:blipFill>
        <p:spPr>
          <a:xfrm>
            <a:off x="193000" y="1283725"/>
            <a:ext cx="5568349" cy="10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6"/>
          <p:cNvPicPr preferRelativeResize="0"/>
          <p:nvPr/>
        </p:nvPicPr>
        <p:blipFill rotWithShape="1">
          <a:blip r:embed="rId4">
            <a:alphaModFix/>
          </a:blip>
          <a:srcRect b="72563" l="28464" r="56913" t="100080"/>
          <a:stretch/>
        </p:blipFill>
        <p:spPr>
          <a:xfrm flipH="1" rot="10800000">
            <a:off x="1779532" y="2320174"/>
            <a:ext cx="81425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6"/>
          <p:cNvPicPr preferRelativeResize="0"/>
          <p:nvPr/>
        </p:nvPicPr>
        <p:blipFill rotWithShape="1">
          <a:blip r:embed="rId4">
            <a:alphaModFix/>
          </a:blip>
          <a:srcRect b="72563" l="28464" r="86129" t="100080"/>
          <a:stretch/>
        </p:blipFill>
        <p:spPr>
          <a:xfrm rot="10800000">
            <a:off x="970768" y="2320174"/>
            <a:ext cx="812600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6"/>
          <p:cNvPicPr preferRelativeResize="0"/>
          <p:nvPr/>
        </p:nvPicPr>
        <p:blipFill rotWithShape="1">
          <a:blip r:embed="rId4">
            <a:alphaModFix/>
          </a:blip>
          <a:srcRect b="72563" l="-233" r="86129" t="100080"/>
          <a:stretch/>
        </p:blipFill>
        <p:spPr>
          <a:xfrm flipH="1" rot="10800000">
            <a:off x="200765" y="2320174"/>
            <a:ext cx="785375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6"/>
          <p:cNvPicPr preferRelativeResize="0"/>
          <p:nvPr/>
        </p:nvPicPr>
        <p:blipFill rotWithShape="1">
          <a:blip r:embed="rId4">
            <a:alphaModFix/>
          </a:blip>
          <a:srcRect b="72563" l="57641" r="56913" t="100080"/>
          <a:stretch/>
        </p:blipFill>
        <p:spPr>
          <a:xfrm rot="10800000">
            <a:off x="2593790" y="2320174"/>
            <a:ext cx="81040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6"/>
          <p:cNvPicPr preferRelativeResize="0"/>
          <p:nvPr/>
        </p:nvPicPr>
        <p:blipFill rotWithShape="1">
          <a:blip r:embed="rId4">
            <a:alphaModFix/>
          </a:blip>
          <a:srcRect b="72563" l="57640" r="27807" t="100080"/>
          <a:stretch/>
        </p:blipFill>
        <p:spPr>
          <a:xfrm flipH="1" rot="10800000">
            <a:off x="3404181" y="2320174"/>
            <a:ext cx="810350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6"/>
          <p:cNvPicPr preferRelativeResize="0"/>
          <p:nvPr/>
        </p:nvPicPr>
        <p:blipFill rotWithShape="1">
          <a:blip r:embed="rId4">
            <a:alphaModFix/>
          </a:blip>
          <a:srcRect b="72563" l="86724" r="27807" t="100080"/>
          <a:stretch/>
        </p:blipFill>
        <p:spPr>
          <a:xfrm rot="10800000">
            <a:off x="4214537" y="2320174"/>
            <a:ext cx="80915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6"/>
          <p:cNvPicPr preferRelativeResize="0"/>
          <p:nvPr/>
        </p:nvPicPr>
        <p:blipFill rotWithShape="1">
          <a:blip r:embed="rId4">
            <a:alphaModFix/>
          </a:blip>
          <a:srcRect b="72563" l="86724" r="11" t="100080"/>
          <a:stretch/>
        </p:blipFill>
        <p:spPr>
          <a:xfrm flipH="1" rot="10800000">
            <a:off x="5023677" y="2320174"/>
            <a:ext cx="738675" cy="274442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6"/>
          <p:cNvSpPr txBox="1"/>
          <p:nvPr/>
        </p:nvSpPr>
        <p:spPr>
          <a:xfrm>
            <a:off x="5861650" y="3418500"/>
            <a:ext cx="30000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Symbols are found on most thermoplastics to help identify and separate for recycling.</a:t>
            </a:r>
            <a:endParaRPr/>
          </a:p>
        </p:txBody>
      </p:sp>
      <p:sp>
        <p:nvSpPr>
          <p:cNvPr id="400" name="Google Shape;400;p46"/>
          <p:cNvSpPr txBox="1"/>
          <p:nvPr/>
        </p:nvSpPr>
        <p:spPr>
          <a:xfrm>
            <a:off x="892750" y="894525"/>
            <a:ext cx="5554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Name the plastic and what its used for…</a:t>
            </a:r>
            <a:endParaRPr sz="1700"/>
          </a:p>
        </p:txBody>
      </p:sp>
      <p:sp>
        <p:nvSpPr>
          <p:cNvPr id="401" name="Google Shape;401;p46"/>
          <p:cNvSpPr txBox="1"/>
          <p:nvPr/>
        </p:nvSpPr>
        <p:spPr>
          <a:xfrm>
            <a:off x="150025" y="88350"/>
            <a:ext cx="449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Quicksand"/>
                <a:ea typeface="Quicksand"/>
                <a:cs typeface="Quicksand"/>
                <a:sym typeface="Quicksand"/>
              </a:rPr>
              <a:t>Sustainables - </a:t>
            </a:r>
            <a:r>
              <a:rPr b="1" lang="en-GB" sz="2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7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PPE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07" name="Google Shape;407;p4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08" name="Google Shape;408;p4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09" name="Google Shape;409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4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411" name="Google Shape;411;p47"/>
          <p:cNvSpPr txBox="1"/>
          <p:nvPr/>
        </p:nvSpPr>
        <p:spPr>
          <a:xfrm>
            <a:off x="380700" y="980100"/>
            <a:ext cx="565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does PPE stand for?</a:t>
            </a:r>
            <a:endParaRPr b="1"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12" name="Google Shape;412;p47"/>
          <p:cNvSpPr txBox="1"/>
          <p:nvPr/>
        </p:nvSpPr>
        <p:spPr>
          <a:xfrm>
            <a:off x="1197300" y="1432200"/>
            <a:ext cx="565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Personal Protective Equipment</a:t>
            </a:r>
            <a:endParaRPr b="1"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13" name="Google Shape;413;p47"/>
          <p:cNvPicPr preferRelativeResize="0"/>
          <p:nvPr/>
        </p:nvPicPr>
        <p:blipFill rotWithShape="1">
          <a:blip r:embed="rId4">
            <a:alphaModFix/>
          </a:blip>
          <a:srcRect b="0" l="0" r="75903" t="0"/>
          <a:stretch/>
        </p:blipFill>
        <p:spPr>
          <a:xfrm>
            <a:off x="541200" y="1940100"/>
            <a:ext cx="1535100" cy="28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7"/>
          <p:cNvPicPr preferRelativeResize="0"/>
          <p:nvPr/>
        </p:nvPicPr>
        <p:blipFill rotWithShape="1">
          <a:blip r:embed="rId5">
            <a:alphaModFix/>
          </a:blip>
          <a:srcRect b="8166" l="18579" r="11890" t="6589"/>
          <a:stretch/>
        </p:blipFill>
        <p:spPr>
          <a:xfrm>
            <a:off x="2529900" y="2168100"/>
            <a:ext cx="1127400" cy="9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7"/>
          <p:cNvPicPr preferRelativeResize="0"/>
          <p:nvPr/>
        </p:nvPicPr>
        <p:blipFill rotWithShape="1">
          <a:blip r:embed="rId6">
            <a:alphaModFix/>
          </a:blip>
          <a:srcRect b="7396" l="8917" r="12169" t="10054"/>
          <a:stretch/>
        </p:blipFill>
        <p:spPr>
          <a:xfrm>
            <a:off x="3753750" y="2168100"/>
            <a:ext cx="935341" cy="9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7"/>
          <p:cNvPicPr preferRelativeResize="0"/>
          <p:nvPr/>
        </p:nvPicPr>
        <p:blipFill rotWithShape="1">
          <a:blip r:embed="rId7">
            <a:alphaModFix/>
          </a:blip>
          <a:srcRect b="0" l="18620" r="18770" t="0"/>
          <a:stretch/>
        </p:blipFill>
        <p:spPr>
          <a:xfrm>
            <a:off x="4861750" y="2168100"/>
            <a:ext cx="1087800" cy="9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7"/>
          <p:cNvPicPr preferRelativeResize="0"/>
          <p:nvPr/>
        </p:nvPicPr>
        <p:blipFill rotWithShape="1">
          <a:blip r:embed="rId8">
            <a:alphaModFix/>
          </a:blip>
          <a:srcRect b="20754" l="0" r="21322" t="0"/>
          <a:stretch/>
        </p:blipFill>
        <p:spPr>
          <a:xfrm>
            <a:off x="3710200" y="3374500"/>
            <a:ext cx="1022450" cy="10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02250" y="3374500"/>
            <a:ext cx="1255040" cy="9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7"/>
          <p:cNvPicPr preferRelativeResize="0"/>
          <p:nvPr/>
        </p:nvPicPr>
        <p:blipFill rotWithShape="1">
          <a:blip r:embed="rId10">
            <a:alphaModFix/>
          </a:blip>
          <a:srcRect b="3490" l="4161" r="4398" t="4174"/>
          <a:stretch/>
        </p:blipFill>
        <p:spPr>
          <a:xfrm>
            <a:off x="6053850" y="2241000"/>
            <a:ext cx="1255050" cy="179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7"/>
          <p:cNvPicPr preferRelativeResize="0"/>
          <p:nvPr/>
        </p:nvPicPr>
        <p:blipFill rotWithShape="1">
          <a:blip r:embed="rId11">
            <a:alphaModFix/>
          </a:blip>
          <a:srcRect b="8800" l="7257" r="8561" t="7950"/>
          <a:stretch/>
        </p:blipFill>
        <p:spPr>
          <a:xfrm>
            <a:off x="4894425" y="3374500"/>
            <a:ext cx="1022450" cy="1011078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7"/>
          <p:cNvSpPr txBox="1"/>
          <p:nvPr/>
        </p:nvSpPr>
        <p:spPr>
          <a:xfrm>
            <a:off x="2469000" y="4494000"/>
            <a:ext cx="6675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Which PPE </a:t>
            </a:r>
            <a:r>
              <a:rPr b="1"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should</a:t>
            </a:r>
            <a:r>
              <a:rPr b="1"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you use for each machine? </a:t>
            </a:r>
            <a:endParaRPr b="1"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8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General Machine Safety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7" name="Google Shape;427;p4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28" name="Google Shape;428;p4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29" name="Google Shape;429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4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431" name="Google Shape;431;p48"/>
          <p:cNvPicPr preferRelativeResize="0"/>
          <p:nvPr/>
        </p:nvPicPr>
        <p:blipFill rotWithShape="1">
          <a:blip r:embed="rId4">
            <a:alphaModFix/>
          </a:blip>
          <a:srcRect b="318" l="0" r="0" t="318"/>
          <a:stretch/>
        </p:blipFill>
        <p:spPr>
          <a:xfrm>
            <a:off x="373573" y="993967"/>
            <a:ext cx="1086900" cy="108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32" name="Google Shape;432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61490" y="969401"/>
            <a:ext cx="1086818" cy="108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8"/>
          <p:cNvPicPr preferRelativeResize="0"/>
          <p:nvPr/>
        </p:nvPicPr>
        <p:blipFill rotWithShape="1">
          <a:blip r:embed="rId6">
            <a:alphaModFix/>
          </a:blip>
          <a:srcRect b="0" l="2025" r="2015" t="0"/>
          <a:stretch/>
        </p:blipFill>
        <p:spPr>
          <a:xfrm>
            <a:off x="5428281" y="993977"/>
            <a:ext cx="1086900" cy="1086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34" name="Google Shape;434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65588" y="945400"/>
            <a:ext cx="1086900" cy="1086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35" name="Google Shape;435;p48"/>
          <p:cNvSpPr txBox="1"/>
          <p:nvPr/>
        </p:nvSpPr>
        <p:spPr>
          <a:xfrm>
            <a:off x="186550" y="2020086"/>
            <a:ext cx="143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Wear 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Safety Glasses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6" name="Google Shape;436;p48"/>
          <p:cNvSpPr txBox="1"/>
          <p:nvPr/>
        </p:nvSpPr>
        <p:spPr>
          <a:xfrm>
            <a:off x="2706231" y="2101370"/>
            <a:ext cx="137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Hair Tied up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7" name="Google Shape;437;p48"/>
          <p:cNvSpPr txBox="1"/>
          <p:nvPr/>
        </p:nvSpPr>
        <p:spPr>
          <a:xfrm>
            <a:off x="3932920" y="2101370"/>
            <a:ext cx="143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Sleeves up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8" name="Google Shape;438;p48"/>
          <p:cNvSpPr txBox="1"/>
          <p:nvPr/>
        </p:nvSpPr>
        <p:spPr>
          <a:xfrm>
            <a:off x="5243328" y="2101367"/>
            <a:ext cx="150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One at a time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9" name="Google Shape;439;p48"/>
          <p:cNvSpPr txBox="1"/>
          <p:nvPr/>
        </p:nvSpPr>
        <p:spPr>
          <a:xfrm>
            <a:off x="6479715" y="2020086"/>
            <a:ext cx="143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No Jewelry or watches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40" name="Google Shape;440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17523" y="967702"/>
            <a:ext cx="1086900" cy="1086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41" name="Google Shape;441;p48"/>
          <p:cNvSpPr txBox="1"/>
          <p:nvPr/>
        </p:nvSpPr>
        <p:spPr>
          <a:xfrm>
            <a:off x="1372955" y="2101367"/>
            <a:ext cx="150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Wear Apron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42" name="Google Shape;442;p4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26093" y="998411"/>
            <a:ext cx="1086900" cy="10869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3" name="Google Shape;443;p48" title="Screenshot 2025-05-26 at 12.07.28 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10200" y="2776870"/>
            <a:ext cx="3190210" cy="2260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4" name="Google Shape;444;p48"/>
          <p:cNvCxnSpPr/>
          <p:nvPr/>
        </p:nvCxnSpPr>
        <p:spPr>
          <a:xfrm>
            <a:off x="115175" y="2583571"/>
            <a:ext cx="8619300" cy="18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45" name="Google Shape;445;p48"/>
          <p:cNvSpPr txBox="1"/>
          <p:nvPr/>
        </p:nvSpPr>
        <p:spPr>
          <a:xfrm>
            <a:off x="5068796" y="3390988"/>
            <a:ext cx="2128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General Safety Rules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46" name="Google Shape;446;p48"/>
          <p:cNvSpPr txBox="1"/>
          <p:nvPr/>
        </p:nvSpPr>
        <p:spPr>
          <a:xfrm>
            <a:off x="5068796" y="2912388"/>
            <a:ext cx="2128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Who can use it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47" name="Google Shape;447;p48"/>
          <p:cNvSpPr txBox="1"/>
          <p:nvPr/>
        </p:nvSpPr>
        <p:spPr>
          <a:xfrm>
            <a:off x="4724396" y="3869600"/>
            <a:ext cx="28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Types of materials you can use on the machine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48" name="Google Shape;448;p48"/>
          <p:cNvSpPr txBox="1"/>
          <p:nvPr/>
        </p:nvSpPr>
        <p:spPr>
          <a:xfrm>
            <a:off x="5068796" y="4532988"/>
            <a:ext cx="2128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Specific Safety Rules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49" name="Google Shape;449;p48"/>
          <p:cNvCxnSpPr/>
          <p:nvPr/>
        </p:nvCxnSpPr>
        <p:spPr>
          <a:xfrm flipH="1">
            <a:off x="3597975" y="3097175"/>
            <a:ext cx="1764900" cy="1869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0" name="Google Shape;450;p48"/>
          <p:cNvCxnSpPr>
            <a:stCxn id="445" idx="1"/>
          </p:cNvCxnSpPr>
          <p:nvPr/>
        </p:nvCxnSpPr>
        <p:spPr>
          <a:xfrm flipH="1">
            <a:off x="4207496" y="3598738"/>
            <a:ext cx="861300" cy="384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1" name="Google Shape;451;p48"/>
          <p:cNvCxnSpPr/>
          <p:nvPr/>
        </p:nvCxnSpPr>
        <p:spPr>
          <a:xfrm flipH="1">
            <a:off x="4207450" y="4264450"/>
            <a:ext cx="903300" cy="2109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2" name="Google Shape;452;p48"/>
          <p:cNvCxnSpPr/>
          <p:nvPr/>
        </p:nvCxnSpPr>
        <p:spPr>
          <a:xfrm rot="10800000">
            <a:off x="3280500" y="4488450"/>
            <a:ext cx="1809300" cy="2601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3480" y="2934314"/>
            <a:ext cx="3166445" cy="203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9"/>
          <p:cNvSpPr txBox="1"/>
          <p:nvPr/>
        </p:nvSpPr>
        <p:spPr>
          <a:xfrm>
            <a:off x="4164200" y="515525"/>
            <a:ext cx="35829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Rethink - 3D Table?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9" name="Google Shape;459;p49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60" name="Google Shape;46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315" y="938224"/>
            <a:ext cx="3247285" cy="20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0549" y="938225"/>
            <a:ext cx="2721000" cy="203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62" name="Google Shape;462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6550" y="3070721"/>
            <a:ext cx="2810700" cy="195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63" name="Google Shape;463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18599" y="2919276"/>
            <a:ext cx="3582874" cy="233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4" name="Google Shape;464;p4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65" name="Google Shape;465;p4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4351" y="3219392"/>
            <a:ext cx="2810700" cy="1804033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0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3" name="Google Shape;473;p5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74" name="Google Shape;47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8075" y="195106"/>
            <a:ext cx="21912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75" name="Google Shape;475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6550" y="3386624"/>
            <a:ext cx="23559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76" name="Google Shape;476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39577" y="3337324"/>
            <a:ext cx="3042325" cy="1982951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0"/>
          <p:cNvSpPr txBox="1"/>
          <p:nvPr/>
        </p:nvSpPr>
        <p:spPr>
          <a:xfrm>
            <a:off x="293925" y="1065450"/>
            <a:ext cx="3588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look at your first table drawing.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Is it creative? Do tables have to have a set number of legs or be a set shape?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re-design your table trying to be more creative. It may help to think of a user, theme, or environment (place) it will go in.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78" name="Google Shape;478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24050" y="1692177"/>
            <a:ext cx="2810700" cy="1759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9" name="Google Shape;479;p5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80" name="Google Shape;480;p5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1" name="Google Shape;481;p5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1"/>
          <p:cNvSpPr txBox="1"/>
          <p:nvPr/>
        </p:nvSpPr>
        <p:spPr>
          <a:xfrm>
            <a:off x="4106575" y="6387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highlight>
                  <a:schemeClr val="accent4"/>
                </a:highlight>
                <a:latin typeface="Quicksand"/>
                <a:ea typeface="Quicksand"/>
                <a:cs typeface="Quicksand"/>
                <a:sym typeface="Quicksand"/>
              </a:rPr>
              <a:t>Health &amp; </a:t>
            </a:r>
            <a:r>
              <a:rPr b="1" lang="en-GB" sz="2300">
                <a:highlight>
                  <a:schemeClr val="accent4"/>
                </a:highlight>
                <a:latin typeface="Quicksand"/>
                <a:ea typeface="Quicksand"/>
                <a:cs typeface="Quicksand"/>
                <a:sym typeface="Quicksand"/>
              </a:rPr>
              <a:t>Safety Symbols</a:t>
            </a:r>
            <a:endParaRPr b="1" sz="2300">
              <a:solidFill>
                <a:srgbClr val="000000"/>
              </a:solidFill>
              <a:highlight>
                <a:schemeClr val="accent4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87" name="Google Shape;487;p51"/>
          <p:cNvSpPr txBox="1"/>
          <p:nvPr/>
        </p:nvSpPr>
        <p:spPr>
          <a:xfrm>
            <a:off x="186551" y="0"/>
            <a:ext cx="3537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88" name="Google Shape;488;p5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89" name="Google Shape;489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0" name="Google Shape;490;p5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491" name="Google Shape;491;p51"/>
          <p:cNvSpPr txBox="1"/>
          <p:nvPr/>
        </p:nvSpPr>
        <p:spPr>
          <a:xfrm>
            <a:off x="140650" y="623375"/>
            <a:ext cx="7011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these symbols / items communicate and what are they called?</a:t>
            </a:r>
            <a:endParaRPr b="1"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92" name="Google Shape;49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348" y="3609991"/>
            <a:ext cx="959000" cy="1015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26874" y="2797050"/>
            <a:ext cx="1701000" cy="1676100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494" name="Google Shape;494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27044" y="1622346"/>
            <a:ext cx="1574100" cy="1564500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495" name="Google Shape;495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2660" y="1617400"/>
            <a:ext cx="1534200" cy="1564500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496" name="Google Shape;496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37250" y="1548475"/>
            <a:ext cx="1111275" cy="1536349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51"/>
          <p:cNvSpPr txBox="1"/>
          <p:nvPr/>
        </p:nvSpPr>
        <p:spPr>
          <a:xfrm>
            <a:off x="2312453" y="3093100"/>
            <a:ext cx="86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toxic</a:t>
            </a:r>
            <a:endParaRPr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8" name="Google Shape;498;p51"/>
          <p:cNvSpPr txBox="1"/>
          <p:nvPr/>
        </p:nvSpPr>
        <p:spPr>
          <a:xfrm>
            <a:off x="4599287" y="3023329"/>
            <a:ext cx="135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corrosive</a:t>
            </a:r>
            <a:endParaRPr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9" name="Google Shape;499;p51"/>
          <p:cNvSpPr txBox="1"/>
          <p:nvPr/>
        </p:nvSpPr>
        <p:spPr>
          <a:xfrm>
            <a:off x="3300577" y="4398833"/>
            <a:ext cx="135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flammable</a:t>
            </a:r>
            <a:endParaRPr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00" name="Google Shape;500;p51"/>
          <p:cNvSpPr txBox="1"/>
          <p:nvPr/>
        </p:nvSpPr>
        <p:spPr>
          <a:xfrm>
            <a:off x="466349" y="4637175"/>
            <a:ext cx="527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Emergency stop button</a:t>
            </a:r>
            <a:endParaRPr b="1" sz="12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01" name="Google Shape;501;p51"/>
          <p:cNvSpPr txBox="1"/>
          <p:nvPr/>
        </p:nvSpPr>
        <p:spPr>
          <a:xfrm>
            <a:off x="7837252" y="3109075"/>
            <a:ext cx="1138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harmful / danger</a:t>
            </a:r>
            <a:endParaRPr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02" name="Google Shape;502;p51"/>
          <p:cNvPicPr preferRelativeResize="0"/>
          <p:nvPr/>
        </p:nvPicPr>
        <p:blipFill rotWithShape="1">
          <a:blip r:embed="rId9">
            <a:alphaModFix/>
          </a:blip>
          <a:srcRect b="0" l="8925" r="8892" t="0"/>
          <a:stretch/>
        </p:blipFill>
        <p:spPr>
          <a:xfrm>
            <a:off x="1425356" y="3804309"/>
            <a:ext cx="865341" cy="799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1"/>
          <p:cNvPicPr preferRelativeResize="0"/>
          <p:nvPr/>
        </p:nvPicPr>
        <p:blipFill rotWithShape="1">
          <a:blip r:embed="rId10">
            <a:alphaModFix/>
          </a:blip>
          <a:srcRect b="10077" l="9248" r="11298" t="9180"/>
          <a:stretch/>
        </p:blipFill>
        <p:spPr>
          <a:xfrm>
            <a:off x="6044177" y="1515272"/>
            <a:ext cx="1353600" cy="137561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1"/>
          <p:cNvSpPr txBox="1"/>
          <p:nvPr/>
        </p:nvSpPr>
        <p:spPr>
          <a:xfrm>
            <a:off x="6044175" y="2810500"/>
            <a:ext cx="135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Fire extinguisher</a:t>
            </a:r>
            <a:endParaRPr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05" name="Google Shape;505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9250" y="1509275"/>
            <a:ext cx="1701000" cy="2113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51"/>
          <p:cNvPicPr preferRelativeResize="0"/>
          <p:nvPr/>
        </p:nvPicPr>
        <p:blipFill rotWithShape="1">
          <a:blip r:embed="rId12">
            <a:alphaModFix/>
          </a:blip>
          <a:srcRect b="14668" l="13889" r="12663" t="13643"/>
          <a:stretch/>
        </p:blipFill>
        <p:spPr>
          <a:xfrm>
            <a:off x="5992775" y="3336293"/>
            <a:ext cx="1534200" cy="1497407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1"/>
          <p:cNvSpPr txBox="1"/>
          <p:nvPr/>
        </p:nvSpPr>
        <p:spPr>
          <a:xfrm>
            <a:off x="5702075" y="4781925"/>
            <a:ext cx="203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First Aid Equipment</a:t>
            </a:r>
            <a:endParaRPr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2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Parts of the pillar drill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3" name="Google Shape;513;p52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14" name="Google Shape;514;p5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15" name="Google Shape;515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6" name="Google Shape;516;p5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517" name="Google Shape;517;p52"/>
          <p:cNvPicPr preferRelativeResize="0"/>
          <p:nvPr/>
        </p:nvPicPr>
        <p:blipFill rotWithShape="1">
          <a:blip r:embed="rId4">
            <a:alphaModFix/>
          </a:blip>
          <a:srcRect b="0" l="15912" r="22127" t="0"/>
          <a:stretch/>
        </p:blipFill>
        <p:spPr>
          <a:xfrm>
            <a:off x="5818500" y="467100"/>
            <a:ext cx="1952100" cy="45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52"/>
          <p:cNvPicPr preferRelativeResize="0"/>
          <p:nvPr/>
        </p:nvPicPr>
        <p:blipFill rotWithShape="1">
          <a:blip r:embed="rId5">
            <a:alphaModFix/>
          </a:blip>
          <a:srcRect b="26254" l="0" r="0" t="0"/>
          <a:stretch/>
        </p:blipFill>
        <p:spPr>
          <a:xfrm>
            <a:off x="152400" y="888125"/>
            <a:ext cx="2312700" cy="2932375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52"/>
          <p:cNvSpPr txBox="1"/>
          <p:nvPr/>
        </p:nvSpPr>
        <p:spPr>
          <a:xfrm>
            <a:off x="3444325" y="4296735"/>
            <a:ext cx="9711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Pillar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0" name="Google Shape;520;p52"/>
          <p:cNvSpPr txBox="1"/>
          <p:nvPr/>
        </p:nvSpPr>
        <p:spPr>
          <a:xfrm>
            <a:off x="3444325" y="2432910"/>
            <a:ext cx="9711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Chuck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1" name="Google Shape;521;p52"/>
          <p:cNvSpPr txBox="1"/>
          <p:nvPr/>
        </p:nvSpPr>
        <p:spPr>
          <a:xfrm>
            <a:off x="3444325" y="2805675"/>
            <a:ext cx="9711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Drill bit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2" name="Google Shape;522;p52"/>
          <p:cNvSpPr txBox="1"/>
          <p:nvPr/>
        </p:nvSpPr>
        <p:spPr>
          <a:xfrm>
            <a:off x="3444325" y="3178440"/>
            <a:ext cx="9711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Table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3" name="Google Shape;523;p52"/>
          <p:cNvSpPr txBox="1"/>
          <p:nvPr/>
        </p:nvSpPr>
        <p:spPr>
          <a:xfrm>
            <a:off x="3272575" y="941850"/>
            <a:ext cx="13146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Gear box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4" name="Google Shape;524;p52"/>
          <p:cNvSpPr txBox="1"/>
          <p:nvPr/>
        </p:nvSpPr>
        <p:spPr>
          <a:xfrm>
            <a:off x="2976475" y="3923970"/>
            <a:ext cx="19068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Table adjustment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5" name="Google Shape;525;p52"/>
          <p:cNvSpPr txBox="1"/>
          <p:nvPr/>
        </p:nvSpPr>
        <p:spPr>
          <a:xfrm>
            <a:off x="2976475" y="3551205"/>
            <a:ext cx="19068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Chuck guard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6" name="Google Shape;526;p52"/>
          <p:cNvSpPr txBox="1"/>
          <p:nvPr/>
        </p:nvSpPr>
        <p:spPr>
          <a:xfrm>
            <a:off x="3141175" y="4669500"/>
            <a:ext cx="15774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Chuck Key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7" name="Google Shape;527;p52"/>
          <p:cNvSpPr txBox="1"/>
          <p:nvPr/>
        </p:nvSpPr>
        <p:spPr>
          <a:xfrm>
            <a:off x="2976475" y="1314615"/>
            <a:ext cx="19068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Emergency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 Stop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8" name="Google Shape;528;p52"/>
          <p:cNvSpPr txBox="1"/>
          <p:nvPr/>
        </p:nvSpPr>
        <p:spPr>
          <a:xfrm>
            <a:off x="2976475" y="1687380"/>
            <a:ext cx="19068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Feed handle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29" name="Google Shape;529;p52"/>
          <p:cNvCxnSpPr>
            <a:stCxn id="523" idx="1"/>
          </p:cNvCxnSpPr>
          <p:nvPr/>
        </p:nvCxnSpPr>
        <p:spPr>
          <a:xfrm flipH="1">
            <a:off x="1105075" y="1100700"/>
            <a:ext cx="2167500" cy="3249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0" name="Google Shape;530;p52"/>
          <p:cNvCxnSpPr>
            <a:stCxn id="527" idx="1"/>
          </p:cNvCxnSpPr>
          <p:nvPr/>
        </p:nvCxnSpPr>
        <p:spPr>
          <a:xfrm flipH="1">
            <a:off x="797875" y="1473465"/>
            <a:ext cx="2178600" cy="5013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1" name="Google Shape;531;p52"/>
          <p:cNvCxnSpPr/>
          <p:nvPr/>
        </p:nvCxnSpPr>
        <p:spPr>
          <a:xfrm flipH="1">
            <a:off x="1792675" y="1938900"/>
            <a:ext cx="1403700" cy="577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2" name="Google Shape;532;p52"/>
          <p:cNvCxnSpPr>
            <a:stCxn id="520" idx="3"/>
          </p:cNvCxnSpPr>
          <p:nvPr/>
        </p:nvCxnSpPr>
        <p:spPr>
          <a:xfrm flipH="1" rot="10800000">
            <a:off x="4415425" y="1933260"/>
            <a:ext cx="2237400" cy="658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3" name="Google Shape;533;p52"/>
          <p:cNvCxnSpPr>
            <a:stCxn id="521" idx="3"/>
          </p:cNvCxnSpPr>
          <p:nvPr/>
        </p:nvCxnSpPr>
        <p:spPr>
          <a:xfrm flipH="1" rot="10800000">
            <a:off x="4415425" y="2314125"/>
            <a:ext cx="2313600" cy="6504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4" name="Google Shape;534;p52"/>
          <p:cNvCxnSpPr>
            <a:stCxn id="522" idx="3"/>
          </p:cNvCxnSpPr>
          <p:nvPr/>
        </p:nvCxnSpPr>
        <p:spPr>
          <a:xfrm flipH="1" rot="10800000">
            <a:off x="4415425" y="2747190"/>
            <a:ext cx="2229300" cy="5901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5" name="Google Shape;535;p52"/>
          <p:cNvCxnSpPr/>
          <p:nvPr/>
        </p:nvCxnSpPr>
        <p:spPr>
          <a:xfrm flipH="1" rot="10800000">
            <a:off x="4856425" y="3106500"/>
            <a:ext cx="2486700" cy="9804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6" name="Google Shape;536;p52"/>
          <p:cNvCxnSpPr/>
          <p:nvPr/>
        </p:nvCxnSpPr>
        <p:spPr>
          <a:xfrm flipH="1" rot="10800000">
            <a:off x="4263025" y="3778785"/>
            <a:ext cx="2753100" cy="6768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37" name="Google Shape;537;p52"/>
          <p:cNvPicPr preferRelativeResize="0"/>
          <p:nvPr/>
        </p:nvPicPr>
        <p:blipFill rotWithShape="1">
          <a:blip r:embed="rId6">
            <a:alphaModFix/>
          </a:blip>
          <a:srcRect b="9056" l="0" r="0" t="11649"/>
          <a:stretch/>
        </p:blipFill>
        <p:spPr>
          <a:xfrm>
            <a:off x="332134" y="3820500"/>
            <a:ext cx="1668466" cy="1323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8" name="Google Shape;538;p52"/>
          <p:cNvCxnSpPr/>
          <p:nvPr/>
        </p:nvCxnSpPr>
        <p:spPr>
          <a:xfrm flipH="1">
            <a:off x="1067125" y="2667960"/>
            <a:ext cx="2453400" cy="1528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9" name="Google Shape;539;p52"/>
          <p:cNvSpPr/>
          <p:nvPr/>
        </p:nvSpPr>
        <p:spPr>
          <a:xfrm rot="3233441">
            <a:off x="1995545" y="3363380"/>
            <a:ext cx="262163" cy="185539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0" name="Google Shape;540;p52"/>
          <p:cNvCxnSpPr/>
          <p:nvPr/>
        </p:nvCxnSpPr>
        <p:spPr>
          <a:xfrm rot="10800000">
            <a:off x="1217725" y="3204900"/>
            <a:ext cx="1962300" cy="4005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1" name="Google Shape;541;p52"/>
          <p:cNvSpPr txBox="1"/>
          <p:nvPr/>
        </p:nvSpPr>
        <p:spPr>
          <a:xfrm>
            <a:off x="3141175" y="2060145"/>
            <a:ext cx="15774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Depth Gauge</a:t>
            </a:r>
            <a:endParaRPr b="1" sz="16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42" name="Google Shape;542;p52"/>
          <p:cNvCxnSpPr/>
          <p:nvPr/>
        </p:nvCxnSpPr>
        <p:spPr>
          <a:xfrm rot="10800000">
            <a:off x="1914325" y="4622400"/>
            <a:ext cx="1442400" cy="2379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3" name="Google Shape;543;p52"/>
          <p:cNvCxnSpPr/>
          <p:nvPr/>
        </p:nvCxnSpPr>
        <p:spPr>
          <a:xfrm flipH="1" rot="10800000">
            <a:off x="4644025" y="1705860"/>
            <a:ext cx="2007900" cy="5049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