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5143500" cx="9144000"/>
  <p:notesSz cx="6858000" cy="9144000"/>
  <p:embeddedFontLst>
    <p:embeddedFont>
      <p:font typeface="Teko"/>
      <p:regular r:id="rId18"/>
      <p:bold r:id="rId19"/>
    </p:embeddedFont>
    <p:embeddedFont>
      <p:font typeface="Quicksand"/>
      <p:regular r:id="rId20"/>
      <p:bold r:id="rId21"/>
    </p:embeddedFont>
    <p:embeddedFont>
      <p:font typeface="Quicksand Medium"/>
      <p:regular r:id="rId22"/>
      <p:bold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910FEF0-46D1-4556-A468-8EE332F32916}">
  <a:tblStyle styleId="{1910FEF0-46D1-4556-A468-8EE332F3291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Quicksand-regular.fntdata"/><Relationship Id="rId11" Type="http://schemas.openxmlformats.org/officeDocument/2006/relationships/slide" Target="slides/slide5.xml"/><Relationship Id="rId22" Type="http://schemas.openxmlformats.org/officeDocument/2006/relationships/font" Target="fonts/QuicksandMedium-regular.fntdata"/><Relationship Id="rId10" Type="http://schemas.openxmlformats.org/officeDocument/2006/relationships/slide" Target="slides/slide4.xml"/><Relationship Id="rId21" Type="http://schemas.openxmlformats.org/officeDocument/2006/relationships/font" Target="fonts/Quicksand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font" Target="fonts/QuicksandMedium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Teko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Teko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e792964e8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e792964e8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Demonstration of pewter casting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Features of moulds &amp; potential issues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Demonstration of hand made mould to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pewter casting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Student create practice mould using hand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tools and cast.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e792964e80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e792964e80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6f67157ee_1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f6f67157ee_1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463e0f0b0b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463e0f0b0b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463e0f0b0b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463e0f0b0b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463e0f0b0b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463e0f0b0b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463e0f0b0b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463e0f0b0b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463e0f0b0b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463e0f0b0b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463e0f0b0b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463e0f0b0b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463e0f0b0b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1463e0f0b0b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e3f9c11793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e3f9c11793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g3f6fc725578_19_0)">
  <p:cSld name="Generated (g3f6fc725578_19_0)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png"/><Relationship Id="rId10" Type="http://schemas.openxmlformats.org/officeDocument/2006/relationships/image" Target="../media/image18.png"/><Relationship Id="rId13" Type="http://schemas.openxmlformats.org/officeDocument/2006/relationships/image" Target="../media/image8.png"/><Relationship Id="rId1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9" Type="http://schemas.openxmlformats.org/officeDocument/2006/relationships/image" Target="../media/image1.png"/><Relationship Id="rId15" Type="http://schemas.openxmlformats.org/officeDocument/2006/relationships/image" Target="../media/image6.png"/><Relationship Id="rId14" Type="http://schemas.openxmlformats.org/officeDocument/2006/relationships/image" Target="../media/image14.png"/><Relationship Id="rId17" Type="http://schemas.openxmlformats.org/officeDocument/2006/relationships/image" Target="../media/image19.png"/><Relationship Id="rId16" Type="http://schemas.openxmlformats.org/officeDocument/2006/relationships/image" Target="../media/image13.png"/><Relationship Id="rId5" Type="http://schemas.openxmlformats.org/officeDocument/2006/relationships/image" Target="../media/image9.png"/><Relationship Id="rId6" Type="http://schemas.openxmlformats.org/officeDocument/2006/relationships/image" Target="../media/image2.jpg"/><Relationship Id="rId18" Type="http://schemas.openxmlformats.org/officeDocument/2006/relationships/image" Target="../media/image15.png"/><Relationship Id="rId7" Type="http://schemas.openxmlformats.org/officeDocument/2006/relationships/image" Target="../media/image10.jpg"/><Relationship Id="rId8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Relationship Id="rId4" Type="http://schemas.openxmlformats.org/officeDocument/2006/relationships/image" Target="../media/image20.jpg"/><Relationship Id="rId5" Type="http://schemas.openxmlformats.org/officeDocument/2006/relationships/image" Target="../media/image17.jpg"/><Relationship Id="rId6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2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2.png"/><Relationship Id="rId7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7.jpg"/><Relationship Id="rId4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sites.google.com/site/dtmcgill/" TargetMode="External"/><Relationship Id="rId4" Type="http://schemas.openxmlformats.org/officeDocument/2006/relationships/hyperlink" Target="https://sites.google.com/view/dtmcgill" TargetMode="External"/><Relationship Id="rId5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4"/>
          <p:cNvPicPr preferRelativeResize="0"/>
          <p:nvPr/>
        </p:nvPicPr>
        <p:blipFill rotWithShape="1">
          <a:blip r:embed="rId3">
            <a:alphaModFix/>
          </a:blip>
          <a:srcRect b="22107" l="0" r="0" t="20711"/>
          <a:stretch/>
        </p:blipFill>
        <p:spPr>
          <a:xfrm>
            <a:off x="5536675" y="533025"/>
            <a:ext cx="1921325" cy="109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4"/>
          <p:cNvPicPr preferRelativeResize="0"/>
          <p:nvPr/>
        </p:nvPicPr>
        <p:blipFill rotWithShape="1">
          <a:blip r:embed="rId4">
            <a:alphaModFix/>
          </a:blip>
          <a:srcRect b="8189" l="21581" r="20868" t="3945"/>
          <a:stretch/>
        </p:blipFill>
        <p:spPr>
          <a:xfrm>
            <a:off x="-24552" y="16427"/>
            <a:ext cx="1232225" cy="89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52725" y="3618391"/>
            <a:ext cx="1791274" cy="1501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66500" y="1426325"/>
            <a:ext cx="1651325" cy="1893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24550" y="916325"/>
            <a:ext cx="1232225" cy="1250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07674" y="2213"/>
            <a:ext cx="1872200" cy="2160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-24551" y="2160026"/>
            <a:ext cx="1584450" cy="1584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664323" y="1634373"/>
            <a:ext cx="1457975" cy="1269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 rotWithShape="1">
          <a:blip r:embed="rId11">
            <a:alphaModFix/>
          </a:blip>
          <a:srcRect b="5482" l="37965" r="0" t="0"/>
          <a:stretch/>
        </p:blipFill>
        <p:spPr>
          <a:xfrm>
            <a:off x="4664322" y="571028"/>
            <a:ext cx="872349" cy="1083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044775" y="3055251"/>
            <a:ext cx="1490737" cy="139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13">
            <a:alphaModFix/>
          </a:blip>
          <a:srcRect b="7273" l="3970" r="5793" t="3814"/>
          <a:stretch/>
        </p:blipFill>
        <p:spPr>
          <a:xfrm>
            <a:off x="2535502" y="3320049"/>
            <a:ext cx="1921326" cy="1263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 rotWithShape="1">
          <a:blip r:embed="rId14">
            <a:alphaModFix/>
          </a:blip>
          <a:srcRect b="0" l="8563" r="12734" t="52557"/>
          <a:stretch/>
        </p:blipFill>
        <p:spPr>
          <a:xfrm>
            <a:off x="3079875" y="237751"/>
            <a:ext cx="1584450" cy="1188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15">
            <a:alphaModFix/>
          </a:blip>
          <a:srcRect b="13229" l="2245" r="3832" t="7077"/>
          <a:stretch/>
        </p:blipFill>
        <p:spPr>
          <a:xfrm>
            <a:off x="1559898" y="2075851"/>
            <a:ext cx="1872200" cy="1193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16">
            <a:alphaModFix/>
          </a:blip>
          <a:srcRect b="0" l="0" r="8601" t="0"/>
          <a:stretch/>
        </p:blipFill>
        <p:spPr>
          <a:xfrm>
            <a:off x="4456825" y="2903675"/>
            <a:ext cx="1998625" cy="145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6455442" y="2288214"/>
            <a:ext cx="1457992" cy="1328098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 txBox="1"/>
          <p:nvPr/>
        </p:nvSpPr>
        <p:spPr>
          <a:xfrm>
            <a:off x="-12650" y="4538875"/>
            <a:ext cx="7365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r>
              <a:rPr lang="en-GB" sz="2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GB" sz="2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Assessment Overview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71" name="Google Shape;71;p14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72" name="Google Shape;72;p14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" name="Google Shape;73;p14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526975" y="537725"/>
            <a:ext cx="8254200" cy="41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Aims</a:t>
            </a:r>
            <a:endParaRPr b="1" sz="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The aims are to enable students to: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• </a:t>
            </a: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Develop creative thinking</a:t>
            </a: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in areas relevant to design and technology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• Apply </a:t>
            </a: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problem-solving skills</a:t>
            </a: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to practical and technological problems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• Develop the </a:t>
            </a: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communication skills</a:t>
            </a: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central to design, realisation and evaluation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• </a:t>
            </a: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Gain knowledge and understanding</a:t>
            </a: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 of design and technology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• Develop </a:t>
            </a: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skills in research and investigation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• </a:t>
            </a: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Design and make products</a:t>
            </a: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, taking into </a:t>
            </a: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consideration sustainability and the 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  wider impact on society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• Develop the ability to make </a:t>
            </a: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aesthetic, economic, ethical and technical value </a:t>
            </a:r>
            <a:endParaRPr b="1"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600">
                <a:latin typeface="Quicksand"/>
                <a:ea typeface="Quicksand"/>
                <a:cs typeface="Quicksand"/>
                <a:sym typeface="Quicksand"/>
              </a:rPr>
              <a:t>  judgements</a:t>
            </a:r>
            <a:r>
              <a:rPr lang="en-GB" sz="1600"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1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	</a:t>
            </a:r>
            <a:endParaRPr i="0" sz="18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80" name="Google Shape;80;p15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81" name="Google Shape;81;p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" name="Google Shape;82;p15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" name="Google Shape;88;p16"/>
          <p:cNvGrpSpPr/>
          <p:nvPr/>
        </p:nvGrpSpPr>
        <p:grpSpPr>
          <a:xfrm>
            <a:off x="180975" y="0"/>
            <a:ext cx="7010400" cy="1295400"/>
            <a:chOff x="180975" y="0"/>
            <a:chExt cx="7010400" cy="1295400"/>
          </a:xfrm>
        </p:grpSpPr>
        <p:sp>
          <p:nvSpPr>
            <p:cNvPr id="89" name="Google Shape;89;p16"/>
            <p:cNvSpPr txBox="1"/>
            <p:nvPr/>
          </p:nvSpPr>
          <p:spPr>
            <a:xfrm>
              <a:off x="180975" y="0"/>
              <a:ext cx="46767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8100" lIns="85725" spcFirstLastPara="1" rIns="85725" wrap="square" tIns="38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2400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IGCSE Design Technology</a:t>
              </a:r>
              <a:endParaRPr b="1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sp>
          <p:nvSpPr>
            <p:cNvPr id="90" name="Google Shape;90;p16"/>
            <p:cNvSpPr txBox="1"/>
            <p:nvPr/>
          </p:nvSpPr>
          <p:spPr>
            <a:xfrm>
              <a:off x="523875" y="533400"/>
              <a:ext cx="66675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8100" lIns="85725" spcFirstLastPara="1" rIns="85725" wrap="square" tIns="381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2000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Assessment Components</a:t>
              </a:r>
              <a:endParaRPr b="1" sz="20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2000">
                  <a:latin typeface="Quicksand"/>
                  <a:ea typeface="Quicksand"/>
                  <a:cs typeface="Quicksand"/>
                  <a:sym typeface="Quicksand"/>
                </a:rPr>
                <a:t>2026-28</a:t>
              </a:r>
              <a:endParaRPr b="1" sz="2000"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200">
                <a:solidFill>
                  <a:srgbClr val="555555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91" name="Google Shape;91;p16"/>
          <p:cNvGrpSpPr/>
          <p:nvPr/>
        </p:nvGrpSpPr>
        <p:grpSpPr>
          <a:xfrm>
            <a:off x="523875" y="1636568"/>
            <a:ext cx="2476500" cy="3238500"/>
            <a:chOff x="523875" y="1333500"/>
            <a:chExt cx="2476500" cy="3238500"/>
          </a:xfrm>
        </p:grpSpPr>
        <p:sp>
          <p:nvSpPr>
            <p:cNvPr id="92" name="Google Shape;92;p16"/>
            <p:cNvSpPr/>
            <p:nvPr/>
          </p:nvSpPr>
          <p:spPr>
            <a:xfrm>
              <a:off x="523875" y="1333500"/>
              <a:ext cx="2476500" cy="3238500"/>
            </a:xfrm>
            <a:prstGeom prst="roundRect">
              <a:avLst>
                <a:gd fmla="val 6153" name="adj"/>
              </a:avLst>
            </a:prstGeom>
            <a:solidFill>
              <a:srgbClr val="1E293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A professional technical drawing on grid paper depicting product design concepts with graphic communication layouts, modern styling." id="93" name="Google Shape;93;p16"/>
            <p:cNvPicPr preferRelativeResize="0"/>
            <p:nvPr/>
          </p:nvPicPr>
          <p:blipFill rotWithShape="1">
            <a:blip r:embed="rId3">
              <a:alphaModFix/>
            </a:blip>
            <a:srcRect b="0" l="1248" r="1248" t="0"/>
            <a:stretch/>
          </p:blipFill>
          <p:spPr>
            <a:xfrm>
              <a:off x="523875" y="1333500"/>
              <a:ext cx="2476500" cy="1428900"/>
            </a:xfrm>
            <a:prstGeom prst="roundRect">
              <a:avLst>
                <a:gd fmla="val 8000" name="adj"/>
              </a:avLst>
            </a:prstGeom>
            <a:noFill/>
            <a:ln>
              <a:noFill/>
            </a:ln>
          </p:spPr>
        </p:pic>
        <p:sp>
          <p:nvSpPr>
            <p:cNvPr id="94" name="Google Shape;94;p16"/>
            <p:cNvSpPr/>
            <p:nvPr/>
          </p:nvSpPr>
          <p:spPr>
            <a:xfrm>
              <a:off x="523875" y="1333500"/>
              <a:ext cx="2476500" cy="1428900"/>
            </a:xfrm>
            <a:prstGeom prst="roundRect">
              <a:avLst>
                <a:gd fmla="val 8000" name="adj"/>
              </a:avLst>
            </a:prstGeom>
            <a:solidFill>
              <a:srgbClr val="000000">
                <a:alpha val="0"/>
              </a:srgbClr>
            </a:solidFill>
            <a:ln cap="flat" cmpd="sng" w="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6"/>
            <p:cNvSpPr/>
            <p:nvPr/>
          </p:nvSpPr>
          <p:spPr>
            <a:xfrm>
              <a:off x="666750" y="2905125"/>
              <a:ext cx="2190900" cy="247800"/>
            </a:xfrm>
            <a:prstGeom prst="roundRect">
              <a:avLst>
                <a:gd fmla="val 23076" name="adj"/>
              </a:avLst>
            </a:prstGeom>
            <a:solidFill>
              <a:srgbClr val="FACC15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6"/>
            <p:cNvSpPr txBox="1"/>
            <p:nvPr/>
          </p:nvSpPr>
          <p:spPr>
            <a:xfrm>
              <a:off x="666750" y="2905125"/>
              <a:ext cx="2190900" cy="24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100">
                  <a:solidFill>
                    <a:srgbClr val="222222"/>
                  </a:solidFill>
                  <a:latin typeface="Quicksand"/>
                  <a:ea typeface="Quicksand"/>
                  <a:cs typeface="Quicksand"/>
                  <a:sym typeface="Quicksand"/>
                </a:rPr>
                <a:t>Design Knowledge (25%)</a:t>
              </a:r>
              <a:endParaRPr b="1" sz="1100">
                <a:solidFill>
                  <a:srgbClr val="222222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sp>
          <p:nvSpPr>
            <p:cNvPr id="97" name="Google Shape;97;p16"/>
            <p:cNvSpPr txBox="1"/>
            <p:nvPr/>
          </p:nvSpPr>
          <p:spPr>
            <a:xfrm>
              <a:off x="666750" y="3257550"/>
              <a:ext cx="21909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Quicksand"/>
                  <a:ea typeface="Quicksand"/>
                  <a:cs typeface="Quicksand"/>
                  <a:sym typeface="Quicksand"/>
                </a:rPr>
                <a:t>50 Marks - Written Paper</a:t>
              </a:r>
              <a:endParaRPr b="1" sz="10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en-GB" sz="1000">
                  <a:solidFill>
                    <a:srgbClr val="E0E0E0"/>
                  </a:solidFill>
                  <a:latin typeface="Quicksand"/>
                  <a:ea typeface="Quicksand"/>
                  <a:cs typeface="Quicksand"/>
                  <a:sym typeface="Quicksand"/>
                </a:rPr>
                <a:t>Focuses on designing principles and common knowledge around creative graphic communication.</a:t>
              </a:r>
              <a:endParaRPr b="0" sz="1000">
                <a:solidFill>
                  <a:srgbClr val="E0E0E0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ACC15"/>
                  </a:solidFill>
                  <a:latin typeface="Quicksand"/>
                  <a:ea typeface="Quicksand"/>
                  <a:cs typeface="Quicksand"/>
                  <a:sym typeface="Quicksand"/>
                </a:rPr>
                <a:t>Externally Assessed</a:t>
              </a:r>
              <a:endParaRPr b="1" sz="1000">
                <a:solidFill>
                  <a:srgbClr val="FACC15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98" name="Google Shape;98;p16"/>
          <p:cNvGrpSpPr/>
          <p:nvPr/>
        </p:nvGrpSpPr>
        <p:grpSpPr>
          <a:xfrm>
            <a:off x="3333750" y="1636568"/>
            <a:ext cx="2476500" cy="3238500"/>
            <a:chOff x="3333750" y="1333500"/>
            <a:chExt cx="2476500" cy="3238500"/>
          </a:xfrm>
        </p:grpSpPr>
        <p:sp>
          <p:nvSpPr>
            <p:cNvPr id="99" name="Google Shape;99;p16"/>
            <p:cNvSpPr/>
            <p:nvPr/>
          </p:nvSpPr>
          <p:spPr>
            <a:xfrm>
              <a:off x="3333750" y="1333500"/>
              <a:ext cx="2476500" cy="3238500"/>
            </a:xfrm>
            <a:prstGeom prst="roundRect">
              <a:avLst>
                <a:gd fmla="val 6153" name="adj"/>
              </a:avLst>
            </a:prstGeom>
            <a:solidFill>
              <a:srgbClr val="1E293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A close-up of different engineering materials like timber, plastics, and metals arranged neatly on a workshop table." id="100" name="Google Shape;100;p16"/>
            <p:cNvPicPr preferRelativeResize="0"/>
            <p:nvPr/>
          </p:nvPicPr>
          <p:blipFill rotWithShape="1">
            <a:blip r:embed="rId4">
              <a:alphaModFix/>
            </a:blip>
            <a:srcRect b="0" l="1248" r="1248" t="0"/>
            <a:stretch/>
          </p:blipFill>
          <p:spPr>
            <a:xfrm>
              <a:off x="3333750" y="1333500"/>
              <a:ext cx="2476500" cy="1428900"/>
            </a:xfrm>
            <a:prstGeom prst="roundRect">
              <a:avLst>
                <a:gd fmla="val 8000" name="adj"/>
              </a:avLst>
            </a:prstGeom>
            <a:noFill/>
            <a:ln>
              <a:noFill/>
            </a:ln>
          </p:spPr>
        </p:pic>
        <p:sp>
          <p:nvSpPr>
            <p:cNvPr id="101" name="Google Shape;101;p16"/>
            <p:cNvSpPr/>
            <p:nvPr/>
          </p:nvSpPr>
          <p:spPr>
            <a:xfrm>
              <a:off x="3333750" y="1333500"/>
              <a:ext cx="2476500" cy="1428900"/>
            </a:xfrm>
            <a:prstGeom prst="roundRect">
              <a:avLst>
                <a:gd fmla="val 8000" name="adj"/>
              </a:avLst>
            </a:prstGeom>
            <a:solidFill>
              <a:srgbClr val="000000">
                <a:alpha val="0"/>
              </a:srgbClr>
            </a:solidFill>
            <a:ln cap="flat" cmpd="sng" w="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6"/>
            <p:cNvSpPr/>
            <p:nvPr/>
          </p:nvSpPr>
          <p:spPr>
            <a:xfrm>
              <a:off x="3476625" y="2905125"/>
              <a:ext cx="2190900" cy="247800"/>
            </a:xfrm>
            <a:prstGeom prst="roundRect">
              <a:avLst>
                <a:gd fmla="val 23076" name="adj"/>
              </a:avLst>
            </a:prstGeom>
            <a:solidFill>
              <a:srgbClr val="60A5F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6"/>
            <p:cNvSpPr txBox="1"/>
            <p:nvPr/>
          </p:nvSpPr>
          <p:spPr>
            <a:xfrm>
              <a:off x="3476625" y="2905125"/>
              <a:ext cx="2190900" cy="24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100">
                  <a:solidFill>
                    <a:srgbClr val="222222"/>
                  </a:solidFill>
                  <a:latin typeface="Quicksand"/>
                  <a:ea typeface="Quicksand"/>
                  <a:cs typeface="Quicksand"/>
                  <a:sym typeface="Quicksand"/>
                </a:rPr>
                <a:t>Materials &amp; Process (25%)</a:t>
              </a:r>
              <a:endParaRPr b="1" sz="1100">
                <a:solidFill>
                  <a:srgbClr val="222222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sp>
          <p:nvSpPr>
            <p:cNvPr id="104" name="Google Shape;104;p16"/>
            <p:cNvSpPr txBox="1"/>
            <p:nvPr/>
          </p:nvSpPr>
          <p:spPr>
            <a:xfrm>
              <a:off x="3476625" y="3257550"/>
              <a:ext cx="21909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Quicksand"/>
                  <a:ea typeface="Quicksand"/>
                  <a:cs typeface="Quicksand"/>
                  <a:sym typeface="Quicksand"/>
                </a:rPr>
                <a:t>50 Marks - Written Paper</a:t>
              </a:r>
              <a:endParaRPr b="1" sz="10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en-GB" sz="1000">
                  <a:solidFill>
                    <a:srgbClr val="E0E0E0"/>
                  </a:solidFill>
                  <a:latin typeface="Quicksand"/>
                  <a:ea typeface="Quicksand"/>
                  <a:cs typeface="Quicksand"/>
                  <a:sym typeface="Quicksand"/>
                </a:rPr>
                <a:t>Tests specialist knowledge of materials, industrial manufacturing, and fabrication processes.</a:t>
              </a:r>
              <a:endParaRPr b="0" sz="1000">
                <a:solidFill>
                  <a:srgbClr val="E0E0E0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60A5FA"/>
                  </a:solidFill>
                  <a:latin typeface="Quicksand"/>
                  <a:ea typeface="Quicksand"/>
                  <a:cs typeface="Quicksand"/>
                  <a:sym typeface="Quicksand"/>
                </a:rPr>
                <a:t>Externally Assessed</a:t>
              </a:r>
              <a:endParaRPr b="1" sz="1000">
                <a:solidFill>
                  <a:srgbClr val="60A5FA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105" name="Google Shape;105;p16"/>
          <p:cNvGrpSpPr/>
          <p:nvPr/>
        </p:nvGrpSpPr>
        <p:grpSpPr>
          <a:xfrm>
            <a:off x="6143625" y="1636568"/>
            <a:ext cx="2476500" cy="3238500"/>
            <a:chOff x="6143625" y="1333500"/>
            <a:chExt cx="2476500" cy="3238500"/>
          </a:xfrm>
        </p:grpSpPr>
        <p:sp>
          <p:nvSpPr>
            <p:cNvPr id="106" name="Google Shape;106;p16"/>
            <p:cNvSpPr/>
            <p:nvPr/>
          </p:nvSpPr>
          <p:spPr>
            <a:xfrm>
              <a:off x="6143625" y="1333500"/>
              <a:ext cx="2476500" cy="3238500"/>
            </a:xfrm>
            <a:prstGeom prst="roundRect">
              <a:avLst>
                <a:gd fmla="val 6153" name="adj"/>
              </a:avLst>
            </a:prstGeom>
            <a:solidFill>
              <a:srgbClr val="1E293B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A high school student working in a design workshop crafting a 3D physical prototype with portfolio pages visible nearby." id="107" name="Google Shape;107;p16"/>
            <p:cNvPicPr preferRelativeResize="0"/>
            <p:nvPr/>
          </p:nvPicPr>
          <p:blipFill rotWithShape="1">
            <a:blip r:embed="rId5">
              <a:alphaModFix/>
            </a:blip>
            <a:srcRect b="0" l="1248" r="1248" t="0"/>
            <a:stretch/>
          </p:blipFill>
          <p:spPr>
            <a:xfrm>
              <a:off x="6143625" y="1333500"/>
              <a:ext cx="2476500" cy="1428900"/>
            </a:xfrm>
            <a:prstGeom prst="roundRect">
              <a:avLst>
                <a:gd fmla="val 8000" name="adj"/>
              </a:avLst>
            </a:prstGeom>
            <a:noFill/>
            <a:ln>
              <a:noFill/>
            </a:ln>
          </p:spPr>
        </p:pic>
        <p:sp>
          <p:nvSpPr>
            <p:cNvPr id="108" name="Google Shape;108;p16"/>
            <p:cNvSpPr/>
            <p:nvPr/>
          </p:nvSpPr>
          <p:spPr>
            <a:xfrm>
              <a:off x="6143625" y="1333500"/>
              <a:ext cx="2476500" cy="1428900"/>
            </a:xfrm>
            <a:prstGeom prst="roundRect">
              <a:avLst>
                <a:gd fmla="val 8000" name="adj"/>
              </a:avLst>
            </a:prstGeom>
            <a:solidFill>
              <a:srgbClr val="000000">
                <a:alpha val="0"/>
              </a:srgbClr>
            </a:solidFill>
            <a:ln cap="flat" cmpd="sng" w="143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6"/>
            <p:cNvSpPr/>
            <p:nvPr/>
          </p:nvSpPr>
          <p:spPr>
            <a:xfrm>
              <a:off x="6286500" y="2905125"/>
              <a:ext cx="2190900" cy="247800"/>
            </a:xfrm>
            <a:prstGeom prst="roundRect">
              <a:avLst>
                <a:gd fmla="val 23076" name="adj"/>
              </a:avLst>
            </a:prstGeom>
            <a:solidFill>
              <a:srgbClr val="34D399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6"/>
            <p:cNvSpPr txBox="1"/>
            <p:nvPr/>
          </p:nvSpPr>
          <p:spPr>
            <a:xfrm>
              <a:off x="6286500" y="2905125"/>
              <a:ext cx="2190900" cy="24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100">
                  <a:solidFill>
                    <a:srgbClr val="222222"/>
                  </a:solidFill>
                  <a:latin typeface="Quicksand"/>
                  <a:ea typeface="Quicksand"/>
                  <a:cs typeface="Quicksand"/>
                  <a:sym typeface="Quicksand"/>
                </a:rPr>
                <a:t>Coursework Project (50%)</a:t>
              </a:r>
              <a:endParaRPr b="1" sz="1100">
                <a:solidFill>
                  <a:srgbClr val="222222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  <p:sp>
          <p:nvSpPr>
            <p:cNvPr id="111" name="Google Shape;111;p16"/>
            <p:cNvSpPr txBox="1"/>
            <p:nvPr/>
          </p:nvSpPr>
          <p:spPr>
            <a:xfrm>
              <a:off x="6286500" y="3257550"/>
              <a:ext cx="21909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Quicksand"/>
                  <a:ea typeface="Quicksand"/>
                  <a:cs typeface="Quicksand"/>
                  <a:sym typeface="Quicksand"/>
                </a:rPr>
                <a:t>100 Marks - Design Portfolio</a:t>
              </a:r>
              <a:endParaRPr b="1" sz="1000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en-GB" sz="1000">
                  <a:solidFill>
                    <a:srgbClr val="E0E0E0"/>
                  </a:solidFill>
                  <a:latin typeface="Quicksand"/>
                  <a:ea typeface="Quicksand"/>
                  <a:cs typeface="Quicksand"/>
                  <a:sym typeface="Quicksand"/>
                </a:rPr>
                <a:t>Personal project involving research, development, and crafting a complete physical prototype.</a:t>
              </a:r>
              <a:endParaRPr b="0" sz="1000">
                <a:solidFill>
                  <a:srgbClr val="E0E0E0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34D399"/>
                  </a:solidFill>
                  <a:latin typeface="Quicksand"/>
                  <a:ea typeface="Quicksand"/>
                  <a:cs typeface="Quicksand"/>
                  <a:sym typeface="Quicksand"/>
                </a:rPr>
                <a:t>School-based &amp; Moderated Externally</a:t>
              </a:r>
              <a:endParaRPr b="1" sz="1000">
                <a:solidFill>
                  <a:srgbClr val="34D399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pSp>
        <p:nvGrpSpPr>
          <p:cNvPr id="112" name="Google Shape;112;p16"/>
          <p:cNvGrpSpPr/>
          <p:nvPr/>
        </p:nvGrpSpPr>
        <p:grpSpPr>
          <a:xfrm>
            <a:off x="7816777" y="292472"/>
            <a:ext cx="1428600" cy="1401129"/>
            <a:chOff x="7816777" y="292472"/>
            <a:chExt cx="1428600" cy="1401129"/>
          </a:xfrm>
        </p:grpSpPr>
        <p:pic>
          <p:nvPicPr>
            <p:cNvPr id="113" name="Google Shape;113;p1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990780" y="292472"/>
              <a:ext cx="861300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6"/>
            <p:cNvSpPr txBox="1"/>
            <p:nvPr/>
          </p:nvSpPr>
          <p:spPr>
            <a:xfrm>
              <a:off x="7816777" y="1069600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GB" sz="1900">
                  <a:solidFill>
                    <a:srgbClr val="0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b="0" sz="19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aphicFrame>
        <p:nvGraphicFramePr>
          <p:cNvPr id="120" name="Google Shape;120;p17"/>
          <p:cNvGraphicFramePr/>
          <p:nvPr/>
        </p:nvGraphicFramePr>
        <p:xfrm>
          <a:off x="418225" y="1512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{1910FEF0-46D1-4556-A468-8EE332F32916}</a:tableStyleId>
              </a:tblPr>
              <a:tblGrid>
                <a:gridCol w="2363075"/>
                <a:gridCol w="2363075"/>
                <a:gridCol w="2363075"/>
              </a:tblGrid>
              <a:tr h="364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Design</a:t>
                      </a:r>
                      <a:r>
                        <a:rPr b="1"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</a:t>
                      </a:r>
                      <a:r>
                        <a:rPr b="1"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Knowledge</a:t>
                      </a:r>
                      <a:r>
                        <a:rPr b="1"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Exam </a:t>
                      </a:r>
                      <a:endParaRPr b="1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Material &amp; Process Exam </a:t>
                      </a:r>
                      <a:endParaRPr b="1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Coursework</a:t>
                      </a:r>
                      <a:r>
                        <a:rPr b="1"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Project</a:t>
                      </a:r>
                      <a:endParaRPr b="1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364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25% - 50 Marks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25% - 50 Marks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50% - 100 Marks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  <a:tr h="2076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Written paper based on designing and common knowledge around design and graphic communication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Externally Assessed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Written paper based on specialist content of materials, processes and manufacturing methods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Externally Assessed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Personal Design Project following the design process creating a portfolio and prototype</a:t>
                      </a: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School-based assessment.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Internally assessed and externally moderated.</a:t>
                      </a:r>
                      <a:endParaRPr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  <p:sp>
        <p:nvSpPr>
          <p:cNvPr id="121" name="Google Shape;121;p17"/>
          <p:cNvSpPr txBox="1"/>
          <p:nvPr/>
        </p:nvSpPr>
        <p:spPr>
          <a:xfrm>
            <a:off x="526975" y="537725"/>
            <a:ext cx="7488900" cy="8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Assessment</a:t>
            </a:r>
            <a:endParaRPr b="1" sz="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Candidates will be eligible for grades A* to G.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22" name="Google Shape;122;p17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23" name="Google Shape;123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" name="Google Shape;124;p17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30" name="Google Shape;130;p18"/>
          <p:cNvSpPr txBox="1"/>
          <p:nvPr/>
        </p:nvSpPr>
        <p:spPr>
          <a:xfrm>
            <a:off x="526975" y="537725"/>
            <a:ext cx="8520600" cy="41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Content</a:t>
            </a:r>
            <a:endParaRPr b="1" sz="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Core Knowledge - Paper 1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Influences on Design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Design principles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Communicating Designs</a:t>
            </a:r>
            <a:endParaRPr b="1"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Making Principles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Material Classification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Structures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Mechanisms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Electronics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	</a:t>
            </a:r>
            <a:endParaRPr i="0" sz="1500" u="none" cap="none" strike="noStrike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31" name="Google Shape;131;p18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32" name="Google Shape;132;p1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" name="Google Shape;133;p18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134" name="Google Shape;13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5950" y="2924175"/>
            <a:ext cx="2656800" cy="1992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40" name="Google Shape;140;p19"/>
          <p:cNvSpPr txBox="1"/>
          <p:nvPr/>
        </p:nvSpPr>
        <p:spPr>
          <a:xfrm>
            <a:off x="526975" y="537725"/>
            <a:ext cx="8616900" cy="41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Content</a:t>
            </a:r>
            <a:endParaRPr b="1" sz="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20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Specialist content - Paper 2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Types of material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Manufacturing Processes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Commercial Manufacturing Methods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Product Analysis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Use of Technology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41" name="Google Shape;14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7013" y="3646544"/>
            <a:ext cx="1735800" cy="1302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42" name="Google Shape;14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2838" y="3646544"/>
            <a:ext cx="1735800" cy="1302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43" name="Google Shape;14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1188" y="3646544"/>
            <a:ext cx="1735800" cy="1302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44" name="Google Shape;144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45363" y="3646644"/>
            <a:ext cx="1735800" cy="1302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145" name="Google Shape;145;p19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46" name="Google Shape;146;p19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" name="Google Shape;147;p19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0"/>
          <p:cNvSpPr txBox="1"/>
          <p:nvPr/>
        </p:nvSpPr>
        <p:spPr>
          <a:xfrm>
            <a:off x="634950" y="570600"/>
            <a:ext cx="59157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IB Design Technology - Group 4 </a:t>
            </a:r>
            <a:endParaRPr sz="700"/>
          </a:p>
        </p:txBody>
      </p:sp>
      <p:sp>
        <p:nvSpPr>
          <p:cNvPr id="153" name="Google Shape;153;p20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4" name="Google Shape;154;p20"/>
          <p:cNvSpPr txBox="1"/>
          <p:nvPr/>
        </p:nvSpPr>
        <p:spPr>
          <a:xfrm>
            <a:off x="186550" y="1211050"/>
            <a:ext cx="25473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latin typeface="Quicksand"/>
                <a:ea typeface="Quicksand"/>
                <a:cs typeface="Quicksand"/>
                <a:sym typeface="Quicksand"/>
              </a:rPr>
              <a:t>IGCSE to IB Progression</a:t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The IGCSE </a:t>
            </a: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 content </a:t>
            </a: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directly links with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IB DT Content, giving you an advantage on your understanding.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5" name="Google Shape;155;p20"/>
          <p:cNvSpPr/>
          <p:nvPr/>
        </p:nvSpPr>
        <p:spPr>
          <a:xfrm>
            <a:off x="139025" y="1181625"/>
            <a:ext cx="2687700" cy="20574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6" name="Google Shape;156;p20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57" name="Google Shape;157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20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59" name="Google Shape;159;p20"/>
          <p:cNvSpPr txBox="1"/>
          <p:nvPr/>
        </p:nvSpPr>
        <p:spPr>
          <a:xfrm>
            <a:off x="3171425" y="998800"/>
            <a:ext cx="7119900" cy="41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220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Standard Level</a:t>
            </a:r>
            <a:endParaRPr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Quicksand"/>
              <a:buChar char="●"/>
            </a:pPr>
            <a:r>
              <a:rPr lang="en-GB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Ergonomics and user centered design</a:t>
            </a:r>
            <a:endParaRPr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Quicksand"/>
              <a:buChar char="●"/>
            </a:pPr>
            <a:r>
              <a:rPr lang="en-GB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Design for sustainability and circular economy</a:t>
            </a:r>
            <a:endParaRPr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Quicksand"/>
              <a:buChar char="●"/>
            </a:pPr>
            <a:r>
              <a:rPr lang="en-GB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Prototyping and modelling</a:t>
            </a:r>
            <a:endParaRPr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Quicksand"/>
              <a:buChar char="●"/>
            </a:pPr>
            <a:r>
              <a:rPr lang="en-GB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Materials, properties and selection</a:t>
            </a:r>
            <a:endParaRPr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Quicksand"/>
              <a:buChar char="●"/>
            </a:pPr>
            <a:r>
              <a:rPr lang="en-GB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Inclusive design and responsibilities of the designer</a:t>
            </a:r>
            <a:endParaRPr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Quicksand"/>
              <a:buChar char="●"/>
            </a:pPr>
            <a:r>
              <a:rPr lang="en-GB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Design Process</a:t>
            </a:r>
            <a:endParaRPr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0000"/>
              </a:lnSpc>
              <a:spcBef>
                <a:spcPts val="220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Higher Level Extension</a:t>
            </a:r>
            <a:endParaRPr sz="1500"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Quicksand"/>
              <a:buChar char="●"/>
            </a:pPr>
            <a:r>
              <a:rPr lang="en-GB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Beyond usability </a:t>
            </a:r>
            <a:endParaRPr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Quicksand"/>
              <a:buChar char="●"/>
            </a:pPr>
            <a:r>
              <a:rPr lang="en-GB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Structural, Mechanical &amp; Electronic Systems</a:t>
            </a:r>
            <a:endParaRPr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Quicksand"/>
              <a:buChar char="●"/>
            </a:pPr>
            <a:r>
              <a:rPr lang="en-GB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Manufacturing techniques</a:t>
            </a:r>
            <a:endParaRPr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Quicksand"/>
              <a:buChar char="●"/>
            </a:pPr>
            <a:r>
              <a:rPr lang="en-GB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Production systems</a:t>
            </a:r>
            <a:endParaRPr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Quicksand"/>
              <a:buChar char="●"/>
            </a:pPr>
            <a:r>
              <a:rPr lang="en-GB">
                <a:solidFill>
                  <a:srgbClr val="333333"/>
                </a:solidFill>
                <a:latin typeface="Quicksand"/>
                <a:ea typeface="Quicksand"/>
                <a:cs typeface="Quicksand"/>
                <a:sym typeface="Quicksand"/>
              </a:rPr>
              <a:t>Design for manufacture</a:t>
            </a:r>
            <a:endParaRPr>
              <a:solidFill>
                <a:srgbClr val="333333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 txBox="1"/>
          <p:nvPr/>
        </p:nvSpPr>
        <p:spPr>
          <a:xfrm>
            <a:off x="652999" y="515525"/>
            <a:ext cx="31188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Career Opportunities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5" name="Google Shape;165;p21"/>
          <p:cNvSpPr txBox="1"/>
          <p:nvPr/>
        </p:nvSpPr>
        <p:spPr>
          <a:xfrm>
            <a:off x="124100" y="1001150"/>
            <a:ext cx="4176600" cy="36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Product </a:t>
            </a: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Design</a:t>
            </a:r>
            <a:r>
              <a:rPr lang="en-GB" sz="15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er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Engineer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Architect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Interior designer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Graphic designer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Ergonomist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Electronics engineer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Material Engineer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Design teacher</a:t>
            </a:r>
            <a:endParaRPr sz="15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Manufacturing Engineer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Structural Engineer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Furniture designer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Health and safety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Illustrator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Mechanical engineer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Systems developer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Civil Engineer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6" name="Google Shape;166;p21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7" name="Google Shape;167;p21"/>
          <p:cNvSpPr txBox="1"/>
          <p:nvPr/>
        </p:nvSpPr>
        <p:spPr>
          <a:xfrm>
            <a:off x="3937175" y="1130350"/>
            <a:ext cx="3511500" cy="36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Building </a:t>
            </a: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Character traits and thinking that can be used in other subjects and desired at universities and careers.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descr="Types of Careers in Nigeria - La-Job Portal" id="168" name="Google Shape;168;p21"/>
          <p:cNvPicPr preferRelativeResize="0"/>
          <p:nvPr/>
        </p:nvPicPr>
        <p:blipFill rotWithShape="1">
          <a:blip r:embed="rId3">
            <a:alphaModFix/>
          </a:blip>
          <a:srcRect b="23628" l="0" r="0" t="13129"/>
          <a:stretch/>
        </p:blipFill>
        <p:spPr>
          <a:xfrm>
            <a:off x="4089325" y="2926650"/>
            <a:ext cx="2999075" cy="1896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9" name="Google Shape;169;p21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70" name="Google Shape;170;p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" name="Google Shape;171;p21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2"/>
          <p:cNvSpPr txBox="1"/>
          <p:nvPr/>
        </p:nvSpPr>
        <p:spPr>
          <a:xfrm>
            <a:off x="647700" y="333375"/>
            <a:ext cx="57150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DC2626"/>
                </a:solidFill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1400">
              <a:solidFill>
                <a:srgbClr val="DC2626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375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rgbClr val="111827"/>
                </a:solidFill>
                <a:latin typeface="Quicksand"/>
                <a:ea typeface="Quicksand"/>
                <a:cs typeface="Quicksand"/>
                <a:sym typeface="Quicksand"/>
              </a:rPr>
              <a:t>Independence &amp; Support</a:t>
            </a:r>
            <a:endParaRPr b="1" sz="3200">
              <a:solidFill>
                <a:srgbClr val="111827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77" name="Google Shape;177;p22"/>
          <p:cNvGrpSpPr/>
          <p:nvPr/>
        </p:nvGrpSpPr>
        <p:grpSpPr>
          <a:xfrm>
            <a:off x="647700" y="1476375"/>
            <a:ext cx="6953400" cy="3048000"/>
            <a:chOff x="647700" y="1476375"/>
            <a:chExt cx="6953400" cy="3048000"/>
          </a:xfrm>
        </p:grpSpPr>
        <p:sp>
          <p:nvSpPr>
            <p:cNvPr id="178" name="Google Shape;178;p22"/>
            <p:cNvSpPr/>
            <p:nvPr/>
          </p:nvSpPr>
          <p:spPr>
            <a:xfrm>
              <a:off x="647700" y="1476375"/>
              <a:ext cx="3333900" cy="3048000"/>
            </a:xfrm>
            <a:prstGeom prst="roundRect">
              <a:avLst>
                <a:gd fmla="val 3750" name="adj"/>
              </a:avLst>
            </a:prstGeom>
            <a:solidFill>
              <a:schemeClr val="lt1"/>
            </a:solidFill>
            <a:ln cap="flat" cmpd="sng" w="9525">
              <a:solidFill>
                <a:srgbClr val="E5E7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22"/>
            <p:cNvSpPr txBox="1"/>
            <p:nvPr/>
          </p:nvSpPr>
          <p:spPr>
            <a:xfrm>
              <a:off x="838200" y="1666875"/>
              <a:ext cx="2952900" cy="26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C00000"/>
                  </a:solidFill>
                  <a:latin typeface="Quicksand"/>
                  <a:ea typeface="Quicksand"/>
                  <a:cs typeface="Quicksand"/>
                  <a:sym typeface="Quicksand"/>
                </a:rPr>
                <a:t>Independence</a:t>
              </a:r>
              <a:endParaRPr b="1" sz="1800">
                <a:solidFill>
                  <a:srgbClr val="C00000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b="0" lang="en-GB" sz="1100">
                  <a:solidFill>
                    <a:srgbClr val="4B5563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Take ownership of your creative journey and manage your project time effectively.</a:t>
              </a:r>
              <a:endParaRPr b="0" sz="1100">
                <a:solidFill>
                  <a:srgbClr val="4B5563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  <a:p>
              <a:pPr indent="-301625" lvl="0" marL="457200" rtl="0" algn="l">
                <a:spcBef>
                  <a:spcPts val="900"/>
                </a:spcBef>
                <a:spcAft>
                  <a:spcPts val="0"/>
                </a:spcAft>
                <a:buClr>
                  <a:srgbClr val="1F2937"/>
                </a:buClr>
                <a:buSzPts val="1150"/>
                <a:buFont typeface="Quicksand"/>
                <a:buChar char="●"/>
              </a:pPr>
              <a:r>
                <a:rPr b="1" lang="en-GB" sz="1150">
                  <a:solidFill>
                    <a:srgbClr val="1F2937"/>
                  </a:solidFill>
                  <a:latin typeface="Quicksand"/>
                  <a:ea typeface="Quicksand"/>
                  <a:cs typeface="Quicksand"/>
                  <a:sym typeface="Quicksand"/>
                </a:rPr>
                <a:t>Independently work around lessons </a:t>
              </a:r>
              <a:r>
                <a:rPr b="0" lang="en-GB" sz="1150">
                  <a:solidFill>
                    <a:srgbClr val="1F2937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to stay on track.</a:t>
              </a:r>
              <a:endParaRPr b="0" sz="1150">
                <a:solidFill>
                  <a:srgbClr val="1F2937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  <a:p>
              <a:pPr indent="-301625" lvl="0" marL="457200" rtl="0" algn="l">
                <a:spcBef>
                  <a:spcPts val="750"/>
                </a:spcBef>
                <a:spcAft>
                  <a:spcPts val="0"/>
                </a:spcAft>
                <a:buClr>
                  <a:srgbClr val="1F2937"/>
                </a:buClr>
                <a:buSzPts val="1150"/>
                <a:buFont typeface="Quicksand"/>
                <a:buChar char="●"/>
              </a:pPr>
              <a:r>
                <a:rPr b="1" lang="en-GB" sz="1150">
                  <a:solidFill>
                    <a:srgbClr val="1F2937"/>
                  </a:solidFill>
                  <a:latin typeface="Quicksand"/>
                  <a:ea typeface="Quicksand"/>
                  <a:cs typeface="Quicksand"/>
                  <a:sym typeface="Quicksand"/>
                </a:rPr>
                <a:t>Do your own stuff</a:t>
              </a:r>
              <a:r>
                <a:rPr b="0" lang="en-GB" sz="1150">
                  <a:solidFill>
                    <a:srgbClr val="1F2937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—explore personal design interests.</a:t>
              </a:r>
              <a:endParaRPr b="0" sz="1150">
                <a:solidFill>
                  <a:srgbClr val="1F2937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  <a:p>
              <a:pPr indent="-301625" lvl="0" marL="457200" rtl="0" algn="l">
                <a:spcBef>
                  <a:spcPts val="750"/>
                </a:spcBef>
                <a:spcAft>
                  <a:spcPts val="0"/>
                </a:spcAft>
                <a:buClr>
                  <a:srgbClr val="1F2937"/>
                </a:buClr>
                <a:buSzPts val="1150"/>
                <a:buFont typeface="Quicksand"/>
                <a:buChar char="●"/>
              </a:pPr>
              <a:r>
                <a:rPr b="1" lang="en-GB" sz="1150">
                  <a:solidFill>
                    <a:srgbClr val="1F2937"/>
                  </a:solidFill>
                  <a:latin typeface="Quicksand"/>
                  <a:ea typeface="Quicksand"/>
                  <a:cs typeface="Quicksand"/>
                  <a:sym typeface="Quicksand"/>
                </a:rPr>
                <a:t>Experiment, be creative</a:t>
              </a:r>
              <a:r>
                <a:rPr b="0" lang="en-GB" sz="1150">
                  <a:solidFill>
                    <a:srgbClr val="1F2937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, and think differently.</a:t>
              </a:r>
              <a:endParaRPr b="0" sz="1150">
                <a:solidFill>
                  <a:srgbClr val="1F2937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  <a:p>
              <a:pPr indent="-301625" lvl="0" marL="457200" rtl="0" algn="l">
                <a:spcBef>
                  <a:spcPts val="750"/>
                </a:spcBef>
                <a:spcAft>
                  <a:spcPts val="0"/>
                </a:spcAft>
                <a:buClr>
                  <a:srgbClr val="1F2937"/>
                </a:buClr>
                <a:buSzPts val="1150"/>
                <a:buFont typeface="Quicksand"/>
                <a:buChar char="●"/>
              </a:pPr>
              <a:r>
                <a:rPr b="1" lang="en-GB" sz="1150">
                  <a:solidFill>
                    <a:srgbClr val="1F2937"/>
                  </a:solidFill>
                  <a:latin typeface="Quicksand"/>
                  <a:ea typeface="Quicksand"/>
                  <a:cs typeface="Quicksand"/>
                  <a:sym typeface="Quicksand"/>
                </a:rPr>
                <a:t>Work ahead</a:t>
              </a:r>
              <a:r>
                <a:rPr b="0" lang="en-GB" sz="1150">
                  <a:solidFill>
                    <a:srgbClr val="1F2937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 independently using the provided guides.</a:t>
              </a:r>
              <a:endParaRPr b="0" sz="1150">
                <a:solidFill>
                  <a:srgbClr val="1F2937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  <p:sp>
          <p:nvSpPr>
            <p:cNvPr id="180" name="Google Shape;180;p22"/>
            <p:cNvSpPr/>
            <p:nvPr/>
          </p:nvSpPr>
          <p:spPr>
            <a:xfrm>
              <a:off x="4267200" y="1476375"/>
              <a:ext cx="3333900" cy="3048000"/>
            </a:xfrm>
            <a:prstGeom prst="roundRect">
              <a:avLst>
                <a:gd fmla="val 3750" name="adj"/>
              </a:avLst>
            </a:prstGeom>
            <a:solidFill>
              <a:schemeClr val="lt1"/>
            </a:solidFill>
            <a:ln cap="flat" cmpd="sng" w="9525">
              <a:solidFill>
                <a:srgbClr val="E5E7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22"/>
            <p:cNvSpPr txBox="1"/>
            <p:nvPr/>
          </p:nvSpPr>
          <p:spPr>
            <a:xfrm>
              <a:off x="4457700" y="1666875"/>
              <a:ext cx="2952900" cy="266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2563EB"/>
                  </a:solidFill>
                  <a:latin typeface="Quicksand"/>
                  <a:ea typeface="Quicksand"/>
                  <a:cs typeface="Quicksand"/>
                  <a:sym typeface="Quicksand"/>
                </a:rPr>
                <a:t>✦Support</a:t>
              </a:r>
              <a:endParaRPr b="1" sz="1800">
                <a:solidFill>
                  <a:srgbClr val="2563EB"/>
                </a:solidFill>
                <a:latin typeface="Quicksand"/>
                <a:ea typeface="Quicksand"/>
                <a:cs typeface="Quicksand"/>
                <a:sym typeface="Quicksand"/>
              </a:endParaRPr>
            </a:p>
            <a:p>
              <a:pPr indent="0" lvl="0" marL="0" rtl="0" algn="l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b="0" lang="en-GB" sz="1100">
                  <a:solidFill>
                    <a:srgbClr val="4B5563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Leverage the design studio resources and expert teacher guidance available to you.</a:t>
              </a:r>
              <a:endParaRPr b="0" sz="1100">
                <a:solidFill>
                  <a:srgbClr val="4B5563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  <a:p>
              <a:pPr indent="-301625" lvl="0" marL="457200" rtl="0" algn="l">
                <a:spcBef>
                  <a:spcPts val="900"/>
                </a:spcBef>
                <a:spcAft>
                  <a:spcPts val="0"/>
                </a:spcAft>
                <a:buClr>
                  <a:srgbClr val="1F2937"/>
                </a:buClr>
                <a:buSzPts val="1150"/>
                <a:buFont typeface="Quicksand"/>
                <a:buChar char="●"/>
              </a:pPr>
              <a:r>
                <a:rPr b="1" lang="en-GB" sz="1150">
                  <a:solidFill>
                    <a:srgbClr val="1F2937"/>
                  </a:solidFill>
                  <a:latin typeface="Quicksand"/>
                  <a:ea typeface="Quicksand"/>
                  <a:cs typeface="Quicksand"/>
                  <a:sym typeface="Quicksand"/>
                </a:rPr>
                <a:t>Use the DT Labs </a:t>
              </a:r>
              <a:r>
                <a:rPr b="0" lang="en-GB" sz="1150">
                  <a:solidFill>
                    <a:srgbClr val="1F2937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and take advantage of GCSE freetime.</a:t>
              </a:r>
              <a:endParaRPr b="0" sz="1150">
                <a:solidFill>
                  <a:srgbClr val="1F2937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  <a:p>
              <a:pPr indent="-301625" lvl="0" marL="457200" rtl="0" algn="l">
                <a:spcBef>
                  <a:spcPts val="900"/>
                </a:spcBef>
                <a:spcAft>
                  <a:spcPts val="0"/>
                </a:spcAft>
                <a:buClr>
                  <a:srgbClr val="1F2937"/>
                </a:buClr>
                <a:buSzPts val="1150"/>
                <a:buFont typeface="Quicksand"/>
                <a:buChar char="●"/>
              </a:pPr>
              <a:r>
                <a:rPr b="0" lang="en-GB" sz="1150">
                  <a:solidFill>
                    <a:srgbClr val="1F2937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Talk to your teacher regularly to ask for guidance.</a:t>
              </a:r>
              <a:endParaRPr b="0" sz="1150">
                <a:solidFill>
                  <a:srgbClr val="1F2937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  <a:p>
              <a:pPr indent="-301625" lvl="0" marL="457200" rtl="0" algn="l">
                <a:spcBef>
                  <a:spcPts val="900"/>
                </a:spcBef>
                <a:spcAft>
                  <a:spcPts val="0"/>
                </a:spcAft>
                <a:buClr>
                  <a:srgbClr val="1F2937"/>
                </a:buClr>
                <a:buSzPts val="1150"/>
                <a:buFont typeface="Quicksand"/>
                <a:buChar char="●"/>
              </a:pPr>
              <a:r>
                <a:rPr b="1" lang="en-GB" sz="1150">
                  <a:solidFill>
                    <a:srgbClr val="1F2937"/>
                  </a:solidFill>
                  <a:latin typeface="Quicksand"/>
                  <a:ea typeface="Quicksand"/>
                  <a:cs typeface="Quicksand"/>
                  <a:sym typeface="Quicksand"/>
                </a:rPr>
                <a:t>Proactively ask for constructive feedback </a:t>
              </a:r>
              <a:r>
                <a:rPr b="0" lang="en-GB" sz="1150">
                  <a:solidFill>
                    <a:srgbClr val="1F2937"/>
                  </a:solidFill>
                  <a:latin typeface="Quicksand Medium"/>
                  <a:ea typeface="Quicksand Medium"/>
                  <a:cs typeface="Quicksand Medium"/>
                  <a:sym typeface="Quicksand Medium"/>
                </a:rPr>
                <a:t>on your designs.</a:t>
              </a:r>
              <a:endParaRPr b="0" sz="1150">
                <a:solidFill>
                  <a:srgbClr val="1F2937"/>
                </a:solidFill>
                <a:latin typeface="Quicksand Medium"/>
                <a:ea typeface="Quicksand Medium"/>
                <a:cs typeface="Quicksand Medium"/>
                <a:sym typeface="Quicksand Medium"/>
              </a:endParaRPr>
            </a:p>
          </p:txBody>
        </p:sp>
      </p:grpSp>
      <p:grpSp>
        <p:nvGrpSpPr>
          <p:cNvPr id="182" name="Google Shape;182;p22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83" name="Google Shape;183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" name="Google Shape;184;p22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">
            <a:hlinkClick r:id="rId3"/>
          </p:cNvPr>
          <p:cNvSpPr txBox="1"/>
          <p:nvPr/>
        </p:nvSpPr>
        <p:spPr>
          <a:xfrm>
            <a:off x="937138" y="3266100"/>
            <a:ext cx="4195200" cy="7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000" u="sng">
                <a:solidFill>
                  <a:srgbClr val="0000FF"/>
                </a:solidFill>
                <a:latin typeface="Teko"/>
                <a:ea typeface="Teko"/>
                <a:cs typeface="Teko"/>
                <a:sym typeface="Tek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bit.ly/islanddt</a:t>
            </a:r>
            <a:endParaRPr b="1" sz="4000">
              <a:solidFill>
                <a:srgbClr val="000000"/>
              </a:solidFill>
              <a:latin typeface="Teko"/>
              <a:ea typeface="Teko"/>
              <a:cs typeface="Teko"/>
              <a:sym typeface="Teko"/>
            </a:endParaRPr>
          </a:p>
        </p:txBody>
      </p:sp>
      <p:sp>
        <p:nvSpPr>
          <p:cNvPr id="190" name="Google Shape;190;p23"/>
          <p:cNvSpPr txBox="1"/>
          <p:nvPr/>
        </p:nvSpPr>
        <p:spPr>
          <a:xfrm>
            <a:off x="2116259" y="3888000"/>
            <a:ext cx="4719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00"/>
                </a:solidFill>
                <a:latin typeface="Teko"/>
                <a:ea typeface="Teko"/>
                <a:cs typeface="Teko"/>
                <a:sym typeface="Teko"/>
              </a:rPr>
              <a:t>- Create a shortcut on your Computer.</a:t>
            </a:r>
            <a:endParaRPr sz="2400"/>
          </a:p>
        </p:txBody>
      </p:sp>
      <p:sp>
        <p:nvSpPr>
          <p:cNvPr id="191" name="Google Shape;191;p23"/>
          <p:cNvSpPr txBox="1"/>
          <p:nvPr/>
        </p:nvSpPr>
        <p:spPr>
          <a:xfrm>
            <a:off x="739850" y="1130350"/>
            <a:ext cx="6171600" cy="24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- </a:t>
            </a: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Guides and examples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- Resources and videos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- Updated knowledge from exam questions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- Coursework guides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- Assessment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2" name="Google Shape;192;p23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93" name="Google Shape;193;p23"/>
          <p:cNvSpPr txBox="1"/>
          <p:nvPr/>
        </p:nvSpPr>
        <p:spPr>
          <a:xfrm>
            <a:off x="652999" y="515525"/>
            <a:ext cx="31188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Resources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94" name="Google Shape;194;p23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95" name="Google Shape;195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3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oogle Shape;201;p24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02" name="Google Shape;202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" name="Google Shape;203;p24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204" name="Google Shape;204;p24"/>
          <p:cNvSpPr txBox="1"/>
          <p:nvPr/>
        </p:nvSpPr>
        <p:spPr>
          <a:xfrm>
            <a:off x="678050" y="719288"/>
            <a:ext cx="5479800" cy="5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3000">
                <a:latin typeface="Quicksand"/>
                <a:ea typeface="Quicksand"/>
                <a:cs typeface="Quicksand"/>
                <a:sym typeface="Quicksand"/>
              </a:rPr>
              <a:t>Classroom/workshop rules</a:t>
            </a:r>
            <a:endParaRPr sz="25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05" name="Google Shape;205;p24" title="Screenshot 2026-04-29 at 1.10.1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20400" y="1266788"/>
            <a:ext cx="3777986" cy="3571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4" title="Screenshot 2026-04-29 at 1.10.42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8811" y="1312738"/>
            <a:ext cx="3581587" cy="3531494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4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