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Quicksand"/>
      <p:regular r:id="rId22"/>
      <p:bold r:id="rId23"/>
    </p:embeddedFont>
    <p:embeddedFont>
      <p:font typeface="Comforta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Quicksand-regular.fntdata"/><Relationship Id="rId21" Type="http://schemas.openxmlformats.org/officeDocument/2006/relationships/slide" Target="slides/slide16.xml"/><Relationship Id="rId24" Type="http://schemas.openxmlformats.org/officeDocument/2006/relationships/font" Target="fonts/Comfortaa-regular.fntdata"/><Relationship Id="rId23" Type="http://schemas.openxmlformats.org/officeDocument/2006/relationships/font" Target="fonts/Quicksan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72c308107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72c308107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Demonstration of pewter casting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Features of moulds &amp; potential issues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Demonstration of hand made mould to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pewter casting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Student create practice mould using hand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tools and cast.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72c308107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72c308107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72c30810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72c30810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72c308107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72c308107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72c308107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72c308107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72c308107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f72c308107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72c308107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72c308107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b0a86da3b_2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b0a86da3b_2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88fd237e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f88fd237e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b0a86da3b_2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b0a86da3b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b0a86da3b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fb0a86da3b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b0a86da3b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b0a86da3b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fb0a86da3b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fb0a86da3b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b0a86da3b_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b0a86da3b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72c308107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3f72c308107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72c308107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f72c308107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28.png"/><Relationship Id="rId13" Type="http://schemas.openxmlformats.org/officeDocument/2006/relationships/image" Target="../media/image12.png"/><Relationship Id="rId1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1.png"/><Relationship Id="rId15" Type="http://schemas.openxmlformats.org/officeDocument/2006/relationships/image" Target="../media/image7.png"/><Relationship Id="rId14" Type="http://schemas.openxmlformats.org/officeDocument/2006/relationships/image" Target="../media/image10.png"/><Relationship Id="rId17" Type="http://schemas.openxmlformats.org/officeDocument/2006/relationships/image" Target="../media/image13.png"/><Relationship Id="rId16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image" Target="../media/image6.jpg"/><Relationship Id="rId18" Type="http://schemas.openxmlformats.org/officeDocument/2006/relationships/image" Target="../media/image14.png"/><Relationship Id="rId7" Type="http://schemas.openxmlformats.org/officeDocument/2006/relationships/image" Target="../media/image4.jp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slide" Target="/ppt/slides/slide4.xml"/><Relationship Id="rId5" Type="http://schemas.openxmlformats.org/officeDocument/2006/relationships/slide" Target="/ppt/slides/slide5.xml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slide" Target="/ppt/slides/slide15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Relationship Id="rId5" Type="http://schemas.openxmlformats.org/officeDocument/2006/relationships/image" Target="../media/image16.png"/><Relationship Id="rId6" Type="http://schemas.openxmlformats.org/officeDocument/2006/relationships/image" Target="../media/image29.png"/><Relationship Id="rId7" Type="http://schemas.openxmlformats.org/officeDocument/2006/relationships/image" Target="../media/image21.png"/><Relationship Id="rId8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Relationship Id="rId5" Type="http://schemas.openxmlformats.org/officeDocument/2006/relationships/image" Target="../media/image29.png"/><Relationship Id="rId6" Type="http://schemas.openxmlformats.org/officeDocument/2006/relationships/image" Target="../media/image21.png"/><Relationship Id="rId7" Type="http://schemas.openxmlformats.org/officeDocument/2006/relationships/image" Target="../media/image26.png"/><Relationship Id="rId8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33.png"/><Relationship Id="rId5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5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6.jpg"/><Relationship Id="rId10" Type="http://schemas.openxmlformats.org/officeDocument/2006/relationships/image" Target="../media/image50.jpg"/><Relationship Id="rId13" Type="http://schemas.openxmlformats.org/officeDocument/2006/relationships/image" Target="../media/image51.jpg"/><Relationship Id="rId12" Type="http://schemas.openxmlformats.org/officeDocument/2006/relationships/image" Target="../media/image5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61.jpg"/><Relationship Id="rId9" Type="http://schemas.openxmlformats.org/officeDocument/2006/relationships/image" Target="../media/image52.png"/><Relationship Id="rId15" Type="http://schemas.openxmlformats.org/officeDocument/2006/relationships/image" Target="../media/image55.jpg"/><Relationship Id="rId14" Type="http://schemas.openxmlformats.org/officeDocument/2006/relationships/image" Target="../media/image62.png"/><Relationship Id="rId5" Type="http://schemas.openxmlformats.org/officeDocument/2006/relationships/image" Target="../media/image43.jpg"/><Relationship Id="rId6" Type="http://schemas.openxmlformats.org/officeDocument/2006/relationships/image" Target="../media/image32.png"/><Relationship Id="rId7" Type="http://schemas.openxmlformats.org/officeDocument/2006/relationships/image" Target="../media/image56.jpg"/><Relationship Id="rId8" Type="http://schemas.openxmlformats.org/officeDocument/2006/relationships/image" Target="../media/image60.jp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36.png"/><Relationship Id="rId1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35.jpg"/><Relationship Id="rId9" Type="http://schemas.openxmlformats.org/officeDocument/2006/relationships/image" Target="../media/image34.png"/><Relationship Id="rId5" Type="http://schemas.openxmlformats.org/officeDocument/2006/relationships/image" Target="../media/image37.png"/><Relationship Id="rId6" Type="http://schemas.openxmlformats.org/officeDocument/2006/relationships/image" Target="../media/image39.png"/><Relationship Id="rId7" Type="http://schemas.openxmlformats.org/officeDocument/2006/relationships/image" Target="../media/image41.png"/><Relationship Id="rId8" Type="http://schemas.openxmlformats.org/officeDocument/2006/relationships/image" Target="../media/image3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40.png"/><Relationship Id="rId5" Type="http://schemas.openxmlformats.org/officeDocument/2006/relationships/image" Target="../media/image57.png"/><Relationship Id="rId6" Type="http://schemas.openxmlformats.org/officeDocument/2006/relationships/image" Target="../media/image4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45.png"/><Relationship Id="rId5" Type="http://schemas.openxmlformats.org/officeDocument/2006/relationships/image" Target="../media/image4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hyperlink" Target="https://gemini.google.com/app" TargetMode="External"/><Relationship Id="rId5" Type="http://schemas.openxmlformats.org/officeDocument/2006/relationships/image" Target="../media/image47.png"/><Relationship Id="rId6" Type="http://schemas.openxmlformats.org/officeDocument/2006/relationships/image" Target="../media/image49.png"/><Relationship Id="rId7" Type="http://schemas.openxmlformats.org/officeDocument/2006/relationships/image" Target="../media/image53.png"/><Relationship Id="rId8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48.png"/><Relationship Id="rId5" Type="http://schemas.openxmlformats.org/officeDocument/2006/relationships/image" Target="../media/image54.png"/><Relationship Id="rId6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3">
            <a:alphaModFix/>
          </a:blip>
          <a:srcRect b="22107" l="0" r="0" t="20711"/>
          <a:stretch/>
        </p:blipFill>
        <p:spPr>
          <a:xfrm>
            <a:off x="5536675" y="533025"/>
            <a:ext cx="1921325" cy="10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4">
            <a:alphaModFix/>
          </a:blip>
          <a:srcRect b="8189" l="21581" r="20868" t="3945"/>
          <a:stretch/>
        </p:blipFill>
        <p:spPr>
          <a:xfrm>
            <a:off x="-24552" y="16427"/>
            <a:ext cx="1232225" cy="8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725" y="3618391"/>
            <a:ext cx="1791274" cy="150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6500" y="1426325"/>
            <a:ext cx="1651325" cy="18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550" y="916325"/>
            <a:ext cx="1232225" cy="12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7674" y="2213"/>
            <a:ext cx="1872200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4551" y="2160026"/>
            <a:ext cx="1584450" cy="15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4323" y="1634373"/>
            <a:ext cx="1457975" cy="12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11">
            <a:alphaModFix/>
          </a:blip>
          <a:srcRect b="5482" l="37965" r="0" t="0"/>
          <a:stretch/>
        </p:blipFill>
        <p:spPr>
          <a:xfrm>
            <a:off x="4664322" y="571028"/>
            <a:ext cx="872349" cy="10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4775" y="3055251"/>
            <a:ext cx="1490737" cy="13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13">
            <a:alphaModFix/>
          </a:blip>
          <a:srcRect b="7273" l="3970" r="5793" t="3814"/>
          <a:stretch/>
        </p:blipFill>
        <p:spPr>
          <a:xfrm>
            <a:off x="2535502" y="3320049"/>
            <a:ext cx="1921326" cy="12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14">
            <a:alphaModFix/>
          </a:blip>
          <a:srcRect b="0" l="8563" r="12734" t="52557"/>
          <a:stretch/>
        </p:blipFill>
        <p:spPr>
          <a:xfrm>
            <a:off x="3079875" y="237751"/>
            <a:ext cx="1584450" cy="118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15">
            <a:alphaModFix/>
          </a:blip>
          <a:srcRect b="13229" l="2245" r="3832" t="7077"/>
          <a:stretch/>
        </p:blipFill>
        <p:spPr>
          <a:xfrm>
            <a:off x="1559898" y="2075851"/>
            <a:ext cx="1872200" cy="119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16">
            <a:alphaModFix/>
          </a:blip>
          <a:srcRect b="0" l="0" r="8601" t="0"/>
          <a:stretch/>
        </p:blipFill>
        <p:spPr>
          <a:xfrm>
            <a:off x="4456825" y="2903675"/>
            <a:ext cx="1998625" cy="14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455442" y="2288214"/>
            <a:ext cx="1457992" cy="13280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-12650" y="4538875"/>
            <a:ext cx="675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Introduction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1" name="Google Shape;71;p1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2" name="Google Shape;72;p14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9" name="Google Shape;79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81" name="Google Shape;81;p15"/>
          <p:cNvSpPr txBox="1"/>
          <p:nvPr/>
        </p:nvSpPr>
        <p:spPr>
          <a:xfrm>
            <a:off x="547175" y="807495"/>
            <a:ext cx="72696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2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endParaRPr b="1" sz="3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 to think creatively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 to set criteria / specification for a design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Communicate Design ideas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Present a design concept</a:t>
            </a:r>
            <a:endParaRPr sz="2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193000" y="112450"/>
            <a:ext cx="588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Re-Design: Lesson 1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1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8" name="Google Shape;88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1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90" name="Google Shape;90;p16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Re-Design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547175" y="797675"/>
            <a:ext cx="71808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Cover </a:t>
            </a: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Lesson 2 Tasks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Complete all unfinished tasks from last lesson (MAX 20 minutes)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SzPts val="1800"/>
              <a:buFont typeface="Quicksand"/>
              <a:buAutoNum type="arabicPeriod"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Take out your table drawing from lesson 1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4"/>
              </a:rPr>
              <a:t>Think Pair Share: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are these?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5"/>
              </a:rPr>
              <a:t>Overview: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Re-Design Task: 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6"/>
              </a:rPr>
              <a:t>Set criteria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for your table re-design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7"/>
              </a:rPr>
              <a:t>Produce a series of sketches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to show your design ideas for the table re-design.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AutoNum type="arabicPeriod"/>
            </a:pPr>
            <a:r>
              <a:rPr lang="en-GB" sz="18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8"/>
              </a:rPr>
              <a:t>Extension: </a:t>
            </a: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Present your Re-Design in a one page design sheet with initial sketches, design criteria and final product visualisation (Gemini)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9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3480" y="2934314"/>
            <a:ext cx="3166445" cy="203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4164200" y="515525"/>
            <a:ext cx="35829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Rethink - 3D Table?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315" y="938224"/>
            <a:ext cx="3247285" cy="203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60549" y="938225"/>
            <a:ext cx="2721000" cy="2032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1" name="Google Shape;10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6550" y="3070721"/>
            <a:ext cx="2810700" cy="1952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2" name="Google Shape;102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18599" y="2919276"/>
            <a:ext cx="3582874" cy="2335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1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04" name="Google Shape;104;p1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4351" y="3219392"/>
            <a:ext cx="2810700" cy="18040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13" name="Google Shape;11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8075" y="195106"/>
            <a:ext cx="21912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6550" y="3386624"/>
            <a:ext cx="2355900" cy="1636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39577" y="3337324"/>
            <a:ext cx="3042325" cy="19829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293925" y="1065450"/>
            <a:ext cx="4046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look at your first table drawing.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Is it creative? Do tables have to have a set number of legs or be a set shape?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Now re-design your table trying to be more creative. First you need  to think of a user, theme, or environment (place) it will go in.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24050" y="1692177"/>
            <a:ext cx="2810700" cy="1759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" name="Google Shape;118;p1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19" name="Google Shape;119;p1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" name="Google Shape;120;p1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398525" y="1057650"/>
            <a:ext cx="29301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Re-design your table by first 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defining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 the following criteria: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FFF2CC"/>
                </a:highlight>
                <a:latin typeface="Comfortaa"/>
                <a:ea typeface="Comfortaa"/>
                <a:cs typeface="Comfortaa"/>
                <a:sym typeface="Comfortaa"/>
              </a:rPr>
              <a:t>User </a:t>
            </a:r>
            <a:r>
              <a:rPr lang="en-GB" sz="1200">
                <a:highlight>
                  <a:srgbClr val="FFF2CC"/>
                </a:highlight>
                <a:latin typeface="Comfortaa"/>
                <a:ea typeface="Comfortaa"/>
                <a:cs typeface="Comfortaa"/>
                <a:sym typeface="Comfortaa"/>
              </a:rPr>
              <a:t>/ Target Audience</a:t>
            </a:r>
            <a:endParaRPr sz="1200">
              <a:highlight>
                <a:srgbClr val="FFF2CC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 sz="1200">
                <a:highlight>
                  <a:srgbClr val="B6D7A8"/>
                </a:highlight>
                <a:latin typeface="Comfortaa"/>
                <a:ea typeface="Comfortaa"/>
                <a:cs typeface="Comfortaa"/>
                <a:sym typeface="Comfortaa"/>
              </a:rPr>
              <a:t>Main </a:t>
            </a:r>
            <a:r>
              <a:rPr b="1" lang="en-GB" sz="1200">
                <a:highlight>
                  <a:srgbClr val="B6D7A8"/>
                </a:highlight>
                <a:latin typeface="Comfortaa"/>
                <a:ea typeface="Comfortaa"/>
                <a:cs typeface="Comfortaa"/>
                <a:sym typeface="Comfortaa"/>
              </a:rPr>
              <a:t>Function</a:t>
            </a:r>
            <a:endParaRPr b="1" sz="1200">
              <a:highlight>
                <a:srgbClr val="B6D7A8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EA9999"/>
                </a:highlight>
                <a:latin typeface="Comfortaa"/>
                <a:ea typeface="Comfortaa"/>
                <a:cs typeface="Comfortaa"/>
                <a:sym typeface="Comfortaa"/>
              </a:rPr>
              <a:t>Environment </a:t>
            </a:r>
            <a:r>
              <a:rPr lang="en-GB" sz="1200">
                <a:highlight>
                  <a:srgbClr val="EA9999"/>
                </a:highlight>
                <a:latin typeface="Comfortaa"/>
                <a:ea typeface="Comfortaa"/>
                <a:cs typeface="Comfortaa"/>
                <a:sym typeface="Comfortaa"/>
              </a:rPr>
              <a:t>where it is used</a:t>
            </a:r>
            <a:endParaRPr sz="1200">
              <a:highlight>
                <a:srgbClr val="EA9999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 sz="1200">
                <a:highlight>
                  <a:srgbClr val="F9CB9C"/>
                </a:highlight>
                <a:latin typeface="Comfortaa"/>
                <a:ea typeface="Comfortaa"/>
                <a:cs typeface="Comfortaa"/>
                <a:sym typeface="Comfortaa"/>
              </a:rPr>
              <a:t>Approximate </a:t>
            </a:r>
            <a:r>
              <a:rPr b="1" lang="en-GB" sz="1200">
                <a:highlight>
                  <a:srgbClr val="F9CB9C"/>
                </a:highlight>
                <a:latin typeface="Comfortaa"/>
                <a:ea typeface="Comfortaa"/>
                <a:cs typeface="Comfortaa"/>
                <a:sym typeface="Comfortaa"/>
              </a:rPr>
              <a:t>Size</a:t>
            </a:r>
            <a:endParaRPr b="1" sz="1200">
              <a:highlight>
                <a:srgbClr val="F9CB9C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C9DAF8"/>
                </a:highlight>
                <a:latin typeface="Comfortaa"/>
                <a:ea typeface="Comfortaa"/>
                <a:cs typeface="Comfortaa"/>
                <a:sym typeface="Comfortaa"/>
              </a:rPr>
              <a:t>Aesthetics </a:t>
            </a:r>
            <a:r>
              <a:rPr lang="en-GB" sz="1200">
                <a:highlight>
                  <a:srgbClr val="C9DAF8"/>
                </a:highlight>
                <a:latin typeface="Comfortaa"/>
                <a:ea typeface="Comfortaa"/>
                <a:cs typeface="Comfortaa"/>
                <a:sym typeface="Comfortaa"/>
              </a:rPr>
              <a:t>(must be desirable to your user!)</a:t>
            </a:r>
            <a:endParaRPr sz="1200">
              <a:highlight>
                <a:srgbClr val="C9DAF8"/>
              </a:highlight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b="1" lang="en-GB" sz="1200">
                <a:highlight>
                  <a:srgbClr val="D5A6BD"/>
                </a:highlight>
                <a:latin typeface="Comfortaa"/>
                <a:ea typeface="Comfortaa"/>
                <a:cs typeface="Comfortaa"/>
                <a:sym typeface="Comfortaa"/>
              </a:rPr>
              <a:t>Material</a:t>
            </a:r>
            <a:r>
              <a:rPr lang="en-GB" sz="1200">
                <a:highlight>
                  <a:srgbClr val="D5A6BD"/>
                </a:highlight>
                <a:latin typeface="Comfortaa"/>
                <a:ea typeface="Comfortaa"/>
                <a:cs typeface="Comfortaa"/>
                <a:sym typeface="Comfortaa"/>
              </a:rPr>
              <a:t> suggestions</a:t>
            </a:r>
            <a:endParaRPr sz="1200">
              <a:highlight>
                <a:srgbClr val="D5A6BD"/>
              </a:highlight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28" name="Google Shape;128;p1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29" name="Google Shape;129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" name="Google Shape;130;p1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31" name="Google Shape;1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90400" y="2395830"/>
            <a:ext cx="2690125" cy="146853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9"/>
          <p:cNvSpPr txBox="1"/>
          <p:nvPr/>
        </p:nvSpPr>
        <p:spPr>
          <a:xfrm>
            <a:off x="3506945" y="1511913"/>
            <a:ext cx="22368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FFF2CC"/>
                </a:highlight>
                <a:latin typeface="Quicksand"/>
                <a:ea typeface="Quicksand"/>
                <a:cs typeface="Quicksand"/>
                <a:sym typeface="Quicksand"/>
              </a:rPr>
              <a:t>3-6 year olds kindergarten children</a:t>
            </a:r>
            <a:endParaRPr sz="1800">
              <a:solidFill>
                <a:schemeClr val="dk2"/>
              </a:solidFill>
              <a:highlight>
                <a:srgbClr val="FFF2C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>
            <a:off x="6218150" y="4709700"/>
            <a:ext cx="28017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B6D7A8"/>
                </a:highlight>
                <a:latin typeface="Quicksand"/>
                <a:ea typeface="Quicksand"/>
                <a:cs typeface="Quicksand"/>
                <a:sym typeface="Quicksand"/>
              </a:rPr>
              <a:t>Messy-play, sand play</a:t>
            </a:r>
            <a:endParaRPr sz="1800">
              <a:solidFill>
                <a:schemeClr val="dk2"/>
              </a:solidFill>
              <a:highlight>
                <a:srgbClr val="B6D7A8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4985188" y="292475"/>
            <a:ext cx="2236800" cy="310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rPr>
              <a:t>EXAMPLE</a:t>
            </a:r>
            <a:endParaRPr b="1" sz="2400">
              <a:solidFill>
                <a:schemeClr val="dk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4130050" y="4121925"/>
            <a:ext cx="28017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EA9999"/>
                </a:highlight>
                <a:latin typeface="Quicksand"/>
                <a:ea typeface="Quicksand"/>
                <a:cs typeface="Quicksand"/>
                <a:sym typeface="Quicksand"/>
              </a:rPr>
              <a:t>Can be used indoor and outdoors</a:t>
            </a:r>
            <a:endParaRPr sz="1800">
              <a:solidFill>
                <a:schemeClr val="dk2"/>
              </a:solidFill>
              <a:highlight>
                <a:srgbClr val="EA9999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6" name="Google Shape;136;p19"/>
          <p:cNvSpPr txBox="1"/>
          <p:nvPr/>
        </p:nvSpPr>
        <p:spPr>
          <a:xfrm>
            <a:off x="6138800" y="1624870"/>
            <a:ext cx="2801700" cy="65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Height max 5o cm and 60x80 cm footprint</a:t>
            </a:r>
            <a:endParaRPr sz="1800">
              <a:solidFill>
                <a:schemeClr val="dk2"/>
              </a:solidFill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519550" y="3884400"/>
            <a:ext cx="3610500" cy="8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A4C2F4"/>
                </a:highlight>
                <a:latin typeface="Quicksand"/>
                <a:ea typeface="Quicksand"/>
                <a:cs typeface="Quicksand"/>
                <a:sym typeface="Quicksand"/>
              </a:rPr>
              <a:t>Colourful and cheerful, primary colours, rounded corners for added safety</a:t>
            </a:r>
            <a:endParaRPr sz="1800">
              <a:solidFill>
                <a:schemeClr val="dk2"/>
              </a:solidFill>
              <a:highlight>
                <a:srgbClr val="A4C2F4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7101991" y="3116030"/>
            <a:ext cx="2177700" cy="31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highlight>
                  <a:srgbClr val="D5A6BD"/>
                </a:highlight>
                <a:latin typeface="Quicksand"/>
                <a:ea typeface="Quicksand"/>
                <a:cs typeface="Quicksand"/>
                <a:sym typeface="Quicksand"/>
              </a:rPr>
              <a:t>Plastic (water proof and light-weight)</a:t>
            </a:r>
            <a:endParaRPr sz="1800">
              <a:solidFill>
                <a:schemeClr val="dk2"/>
              </a:solidFill>
              <a:highlight>
                <a:srgbClr val="D5A6BD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/>
        </p:nvSpPr>
        <p:spPr>
          <a:xfrm>
            <a:off x="653000" y="515525"/>
            <a:ext cx="64257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 - Idea Development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4" name="Google Shape;144;p20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398525" y="1057650"/>
            <a:ext cx="2930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Develop </a:t>
            </a: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your table idea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 by creating a series of sketches to show details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Render your sketches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Annotate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Present your sketches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46" name="Google Shape;146;p2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7" name="Google Shape;14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2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49" name="Google Shape;14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29550" y="1748650"/>
            <a:ext cx="5128950" cy="27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725" y="3303726"/>
            <a:ext cx="2280351" cy="124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20"/>
          <p:cNvCxnSpPr>
            <a:stCxn id="150" idx="3"/>
            <a:endCxn id="149" idx="1"/>
          </p:cNvCxnSpPr>
          <p:nvPr/>
        </p:nvCxnSpPr>
        <p:spPr>
          <a:xfrm flipH="1" rot="10800000">
            <a:off x="2890076" y="3148538"/>
            <a:ext cx="939600" cy="777600"/>
          </a:xfrm>
          <a:prstGeom prst="curvedConnector3">
            <a:avLst>
              <a:gd fmla="val 49993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52" name="Google Shape;152;p20"/>
          <p:cNvSpPr txBox="1"/>
          <p:nvPr/>
        </p:nvSpPr>
        <p:spPr>
          <a:xfrm>
            <a:off x="3829675" y="1112588"/>
            <a:ext cx="463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rPr>
              <a:t>Example</a:t>
            </a:r>
            <a:endParaRPr b="1" sz="18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2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58" name="Google Shape;158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" name="Google Shape;159;p2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60" name="Google Shape;160;p21"/>
          <p:cNvSpPr txBox="1"/>
          <p:nvPr/>
        </p:nvSpPr>
        <p:spPr>
          <a:xfrm>
            <a:off x="547175" y="807495"/>
            <a:ext cx="72696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2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endParaRPr b="1" sz="3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accurately model to scale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quickly develop the form / aesthetics of a product idea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use modeling as a form for development of ideas in form and function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Learning methods to present your work appropriately</a:t>
            </a:r>
            <a:endParaRPr sz="21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193000" y="112450"/>
            <a:ext cx="5888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 Re-Design: Lesson 2-3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/>
        </p:nvSpPr>
        <p:spPr>
          <a:xfrm>
            <a:off x="653000" y="515525"/>
            <a:ext cx="64257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Table Redesign - Idea Development through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modeling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7" name="Google Shape;167;p22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398525" y="1057650"/>
            <a:ext cx="29301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omfortaa"/>
                <a:ea typeface="Comfortaa"/>
                <a:cs typeface="Comfortaa"/>
                <a:sym typeface="Comfortaa"/>
              </a:rPr>
              <a:t>Task.</a:t>
            </a:r>
            <a:endParaRPr b="1">
              <a:latin typeface="Comfortaa"/>
              <a:ea typeface="Comfortaa"/>
              <a:cs typeface="Comfortaa"/>
              <a:sym typeface="Comforta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Develop your idea by creating a series of card models 1:10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Change 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features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 from design to design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Photograph each model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omfortaa"/>
              <a:buChar char="●"/>
            </a:pP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Present your </a:t>
            </a:r>
            <a:r>
              <a:rPr lang="en-GB">
                <a:latin typeface="Comfortaa"/>
                <a:ea typeface="Comfortaa"/>
                <a:cs typeface="Comfortaa"/>
                <a:sym typeface="Comfortaa"/>
              </a:rPr>
              <a:t>models</a:t>
            </a:r>
            <a:endParaRPr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169" name="Google Shape;169;p2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70" name="Google Shape;170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72" name="Google Shape;17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725" y="3303726"/>
            <a:ext cx="2280351" cy="1244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3" name="Google Shape;173;p22"/>
          <p:cNvCxnSpPr>
            <a:stCxn id="172" idx="3"/>
            <a:endCxn id="174" idx="1"/>
          </p:cNvCxnSpPr>
          <p:nvPr/>
        </p:nvCxnSpPr>
        <p:spPr>
          <a:xfrm flipH="1" rot="10800000">
            <a:off x="2890076" y="2309738"/>
            <a:ext cx="831600" cy="1616400"/>
          </a:xfrm>
          <a:prstGeom prst="curvedConnector3">
            <a:avLst>
              <a:gd fmla="val 50003" name="adj1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pic>
        <p:nvPicPr>
          <p:cNvPr id="174" name="Google Shape;174;p22"/>
          <p:cNvPicPr preferRelativeResize="0"/>
          <p:nvPr/>
        </p:nvPicPr>
        <p:blipFill rotWithShape="1">
          <a:blip r:embed="rId5">
            <a:alphaModFix/>
          </a:blip>
          <a:srcRect b="0" l="0" r="50976" t="0"/>
          <a:stretch/>
        </p:blipFill>
        <p:spPr>
          <a:xfrm>
            <a:off x="3721725" y="1526332"/>
            <a:ext cx="2860301" cy="15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2"/>
          <p:cNvPicPr preferRelativeResize="0"/>
          <p:nvPr/>
        </p:nvPicPr>
        <p:blipFill rotWithShape="1">
          <a:blip r:embed="rId5">
            <a:alphaModFix/>
          </a:blip>
          <a:srcRect b="0" l="55331" r="0" t="0"/>
          <a:stretch/>
        </p:blipFill>
        <p:spPr>
          <a:xfrm>
            <a:off x="6021700" y="3057825"/>
            <a:ext cx="2669775" cy="1605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" name="Google Shape;176;p22"/>
          <p:cNvCxnSpPr>
            <a:stCxn id="174" idx="2"/>
            <a:endCxn id="175" idx="1"/>
          </p:cNvCxnSpPr>
          <p:nvPr/>
        </p:nvCxnSpPr>
        <p:spPr>
          <a:xfrm flipH="1" rot="-5400000">
            <a:off x="5203176" y="3041882"/>
            <a:ext cx="767100" cy="869700"/>
          </a:xfrm>
          <a:prstGeom prst="curvedConnector2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77" name="Google Shape;177;p22"/>
          <p:cNvCxnSpPr/>
          <p:nvPr/>
        </p:nvCxnSpPr>
        <p:spPr>
          <a:xfrm>
            <a:off x="4967300" y="2688275"/>
            <a:ext cx="1653000" cy="1376100"/>
          </a:xfrm>
          <a:prstGeom prst="curvedConnector3">
            <a:avLst>
              <a:gd fmla="val 50000" name="adj1"/>
            </a:avLst>
          </a:prstGeom>
          <a:noFill/>
          <a:ln cap="flat" cmpd="sng" w="19050">
            <a:solidFill>
              <a:srgbClr val="FF99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78" name="Google Shape;178;p22"/>
          <p:cNvSpPr txBox="1"/>
          <p:nvPr/>
        </p:nvSpPr>
        <p:spPr>
          <a:xfrm>
            <a:off x="6277750" y="1057638"/>
            <a:ext cx="4631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Quicksand"/>
                <a:ea typeface="Quicksand"/>
                <a:cs typeface="Quicksand"/>
                <a:sym typeface="Quicksand"/>
              </a:rPr>
              <a:t>Example</a:t>
            </a:r>
            <a:endParaRPr b="1" sz="1800">
              <a:solidFill>
                <a:schemeClr val="accent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2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4" name="Google Shape;184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86" name="Google Shape;186;p23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Modelling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7" name="Google Shape;187;p23"/>
          <p:cNvSpPr txBox="1"/>
          <p:nvPr/>
        </p:nvSpPr>
        <p:spPr>
          <a:xfrm>
            <a:off x="355425" y="486150"/>
            <a:ext cx="6047400" cy="9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Modelling examples from past projects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    Start basic and build up to more complex models. 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    It’s good to learn different modelling techniques.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88" name="Google Shape;188;p23"/>
          <p:cNvPicPr preferRelativeResize="0"/>
          <p:nvPr/>
        </p:nvPicPr>
        <p:blipFill rotWithShape="1">
          <a:blip r:embed="rId4">
            <a:alphaModFix/>
          </a:blip>
          <a:srcRect b="13488" l="10177" r="26727" t="12847"/>
          <a:stretch/>
        </p:blipFill>
        <p:spPr>
          <a:xfrm>
            <a:off x="404387" y="1780938"/>
            <a:ext cx="956128" cy="14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 rotWithShape="1">
          <a:blip r:embed="rId5">
            <a:alphaModFix/>
          </a:blip>
          <a:srcRect b="19696" l="17035" r="27780" t="15323"/>
          <a:stretch/>
        </p:blipFill>
        <p:spPr>
          <a:xfrm>
            <a:off x="1360511" y="1780938"/>
            <a:ext cx="948011" cy="148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 title="Screenshot 2025-05-07 at 12.50.03 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40925" y="4002650"/>
            <a:ext cx="1210275" cy="93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3"/>
          <p:cNvPicPr preferRelativeResize="0"/>
          <p:nvPr/>
        </p:nvPicPr>
        <p:blipFill rotWithShape="1">
          <a:blip r:embed="rId7">
            <a:alphaModFix/>
          </a:blip>
          <a:srcRect b="10473" l="0" r="0" t="6869"/>
          <a:stretch/>
        </p:blipFill>
        <p:spPr>
          <a:xfrm>
            <a:off x="3440924" y="2842526"/>
            <a:ext cx="1210276" cy="1106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 rotWithShape="1">
          <a:blip r:embed="rId8">
            <a:alphaModFix/>
          </a:blip>
          <a:srcRect b="13205" l="0" r="0" t="13433"/>
          <a:stretch/>
        </p:blipFill>
        <p:spPr>
          <a:xfrm>
            <a:off x="3440924" y="1806903"/>
            <a:ext cx="1210276" cy="982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3"/>
          <p:cNvPicPr preferRelativeResize="0"/>
          <p:nvPr/>
        </p:nvPicPr>
        <p:blipFill rotWithShape="1">
          <a:blip r:embed="rId9">
            <a:alphaModFix/>
          </a:blip>
          <a:srcRect b="4665" l="9551" r="14281" t="6651"/>
          <a:stretch/>
        </p:blipFill>
        <p:spPr>
          <a:xfrm>
            <a:off x="404375" y="3343250"/>
            <a:ext cx="1097439" cy="1631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/>
          <p:cNvPicPr preferRelativeResize="0"/>
          <p:nvPr/>
        </p:nvPicPr>
        <p:blipFill rotWithShape="1">
          <a:blip r:embed="rId10">
            <a:alphaModFix/>
          </a:blip>
          <a:srcRect b="1739" l="13830" r="4577" t="0"/>
          <a:stretch/>
        </p:blipFill>
        <p:spPr>
          <a:xfrm>
            <a:off x="1546250" y="3915850"/>
            <a:ext cx="769951" cy="105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 rotWithShape="1">
          <a:blip r:embed="rId11">
            <a:alphaModFix/>
          </a:blip>
          <a:srcRect b="30129" l="42980" r="12147" t="24263"/>
          <a:stretch/>
        </p:blipFill>
        <p:spPr>
          <a:xfrm>
            <a:off x="2343475" y="1780950"/>
            <a:ext cx="1030076" cy="148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 rotWithShape="1">
          <a:blip r:embed="rId12">
            <a:alphaModFix/>
          </a:blip>
          <a:srcRect b="29447" l="24096" r="16010" t="22966"/>
          <a:stretch/>
        </p:blipFill>
        <p:spPr>
          <a:xfrm>
            <a:off x="1546250" y="3343250"/>
            <a:ext cx="525600" cy="522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 rotWithShape="1">
          <a:blip r:embed="rId13">
            <a:alphaModFix/>
          </a:blip>
          <a:srcRect b="20432" l="29717" r="27365" t="26498"/>
          <a:stretch/>
        </p:blipFill>
        <p:spPr>
          <a:xfrm>
            <a:off x="2384136" y="3339224"/>
            <a:ext cx="989418" cy="163132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/>
          <p:nvPr/>
        </p:nvSpPr>
        <p:spPr>
          <a:xfrm>
            <a:off x="355425" y="14305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Basic Card models</a:t>
            </a:r>
            <a:endParaRPr/>
          </a:p>
        </p:txBody>
      </p:sp>
      <p:sp>
        <p:nvSpPr>
          <p:cNvPr id="199" name="Google Shape;199;p23"/>
          <p:cNvSpPr txBox="1"/>
          <p:nvPr/>
        </p:nvSpPr>
        <p:spPr>
          <a:xfrm>
            <a:off x="3023175" y="14305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Grey board models</a:t>
            </a:r>
            <a:endParaRPr/>
          </a:p>
        </p:txBody>
      </p:sp>
      <p:pic>
        <p:nvPicPr>
          <p:cNvPr id="200" name="Google Shape;200;p2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36707" y="1806898"/>
            <a:ext cx="4166215" cy="3178099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1" name="Google Shape;201;p23"/>
          <p:cNvPicPr preferRelativeResize="0"/>
          <p:nvPr/>
        </p:nvPicPr>
        <p:blipFill rotWithShape="1">
          <a:blip r:embed="rId15">
            <a:alphaModFix/>
          </a:blip>
          <a:srcRect b="28750" l="42580" r="7507" t="13693"/>
          <a:stretch/>
        </p:blipFill>
        <p:spPr>
          <a:xfrm>
            <a:off x="2116275" y="3343250"/>
            <a:ext cx="364101" cy="522598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2" name="Google Shape;202;p23"/>
          <p:cNvSpPr txBox="1"/>
          <p:nvPr/>
        </p:nvSpPr>
        <p:spPr>
          <a:xfrm>
            <a:off x="5377800" y="14305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Blue Foam Components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2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08" name="Google Shape;208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10" name="Google Shape;210;p24"/>
          <p:cNvSpPr txBox="1"/>
          <p:nvPr/>
        </p:nvSpPr>
        <p:spPr>
          <a:xfrm>
            <a:off x="534675" y="493775"/>
            <a:ext cx="5188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Taking a good photo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11" name="Google Shape;21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368" y="1052027"/>
            <a:ext cx="923400" cy="1231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2" name="Google Shape;21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9250" y="1049788"/>
            <a:ext cx="1575000" cy="1231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3" name="Google Shape;213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8677" y="1052039"/>
            <a:ext cx="1674900" cy="12267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4" name="Google Shape;214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39177" y="1048388"/>
            <a:ext cx="923400" cy="1238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5" name="Google Shape;215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48175" y="1047887"/>
            <a:ext cx="1575000" cy="12351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6" name="Google Shape;216;p24"/>
          <p:cNvPicPr preferRelativeResize="0"/>
          <p:nvPr/>
        </p:nvPicPr>
        <p:blipFill rotWithShape="1">
          <a:blip r:embed="rId9">
            <a:alphaModFix/>
          </a:blip>
          <a:srcRect b="0" l="17473" r="9144" t="0"/>
          <a:stretch/>
        </p:blipFill>
        <p:spPr>
          <a:xfrm>
            <a:off x="4322575" y="2625857"/>
            <a:ext cx="1674900" cy="1817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17" name="Google Shape;217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171481" y="2625849"/>
            <a:ext cx="1451700" cy="1817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descr="Definition of isometric view | PCMag" id="218" name="Google Shape;218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41850" y="3979725"/>
            <a:ext cx="1832200" cy="114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4"/>
          <p:cNvSpPr txBox="1"/>
          <p:nvPr/>
        </p:nvSpPr>
        <p:spPr>
          <a:xfrm>
            <a:off x="186550" y="2251825"/>
            <a:ext cx="36693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Consider: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The background content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Contrasting background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Cropping out the background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Does it communicate the design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Do you need multiple photos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The angle you take the photo at - 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0" name="Google Shape;220;p24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2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26" name="Google Shape;22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28" name="Google Shape;228;p25"/>
          <p:cNvSpPr txBox="1"/>
          <p:nvPr/>
        </p:nvSpPr>
        <p:spPr>
          <a:xfrm>
            <a:off x="534675" y="493775"/>
            <a:ext cx="595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Editing the photo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29" name="Google Shape;2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856" y="1212524"/>
            <a:ext cx="1451700" cy="18174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pic>
      <p:pic>
        <p:nvPicPr>
          <p:cNvPr id="230" name="Google Shape;23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4675" y="3845626"/>
            <a:ext cx="1994976" cy="115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3231" y="1212524"/>
            <a:ext cx="1451700" cy="18174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32" name="Google Shape;23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0631" y="1212524"/>
            <a:ext cx="1451700" cy="181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3" name="Google Shape;233;p25"/>
          <p:cNvSpPr/>
          <p:nvPr/>
        </p:nvSpPr>
        <p:spPr>
          <a:xfrm>
            <a:off x="1633400" y="3081475"/>
            <a:ext cx="1540750" cy="383250"/>
          </a:xfrm>
          <a:custGeom>
            <a:rect b="b" l="l" r="r" t="t"/>
            <a:pathLst>
              <a:path extrusionOk="0" h="15330" w="61630">
                <a:moveTo>
                  <a:pt x="0" y="0"/>
                </a:moveTo>
                <a:cubicBezTo>
                  <a:pt x="4711" y="2549"/>
                  <a:pt x="17994" y="14982"/>
                  <a:pt x="28266" y="15291"/>
                </a:cubicBezTo>
                <a:cubicBezTo>
                  <a:pt x="38538" y="15600"/>
                  <a:pt x="56069" y="4093"/>
                  <a:pt x="61630" y="1853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234" name="Google Shape;234;p25"/>
          <p:cNvSpPr/>
          <p:nvPr/>
        </p:nvSpPr>
        <p:spPr>
          <a:xfrm>
            <a:off x="3327900" y="3081500"/>
            <a:ext cx="2314361" cy="383250"/>
          </a:xfrm>
          <a:custGeom>
            <a:rect b="b" l="l" r="r" t="t"/>
            <a:pathLst>
              <a:path extrusionOk="0" h="15330" w="61630">
                <a:moveTo>
                  <a:pt x="0" y="0"/>
                </a:moveTo>
                <a:cubicBezTo>
                  <a:pt x="4711" y="2549"/>
                  <a:pt x="17994" y="14982"/>
                  <a:pt x="28266" y="15291"/>
                </a:cubicBezTo>
                <a:cubicBezTo>
                  <a:pt x="38538" y="15600"/>
                  <a:pt x="56069" y="4093"/>
                  <a:pt x="61630" y="1853"/>
                </a:cubicBezTo>
              </a:path>
            </a:pathLst>
          </a:cu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sp>
      <p:pic>
        <p:nvPicPr>
          <p:cNvPr id="235" name="Google Shape;235;p25"/>
          <p:cNvPicPr preferRelativeResize="0"/>
          <p:nvPr/>
        </p:nvPicPr>
        <p:blipFill rotWithShape="1">
          <a:blip r:embed="rId6">
            <a:alphaModFix/>
          </a:blip>
          <a:srcRect b="9428" l="0" r="0" t="0"/>
          <a:stretch/>
        </p:blipFill>
        <p:spPr>
          <a:xfrm>
            <a:off x="3996650" y="3954851"/>
            <a:ext cx="1341250" cy="104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9506" y="1212524"/>
            <a:ext cx="1451700" cy="1817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7" name="Google Shape;237;p25"/>
          <p:cNvSpPr txBox="1"/>
          <p:nvPr/>
        </p:nvSpPr>
        <p:spPr>
          <a:xfrm>
            <a:off x="903775" y="35163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Crop the photo with a shape</a:t>
            </a:r>
            <a:endParaRPr sz="1100"/>
          </a:p>
        </p:txBody>
      </p:sp>
      <p:sp>
        <p:nvSpPr>
          <p:cNvPr id="238" name="Google Shape;238;p25"/>
          <p:cNvSpPr txBox="1"/>
          <p:nvPr/>
        </p:nvSpPr>
        <p:spPr>
          <a:xfrm>
            <a:off x="3802131" y="3423925"/>
            <a:ext cx="340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Adjust border weight, 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style, border colours</a:t>
            </a:r>
            <a:endParaRPr sz="1100"/>
          </a:p>
        </p:txBody>
      </p:sp>
      <p:sp>
        <p:nvSpPr>
          <p:cNvPr id="239" name="Google Shape;239;p25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2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45" name="Google Shape;245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2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47" name="Google Shape;247;p26"/>
          <p:cNvSpPr txBox="1"/>
          <p:nvPr/>
        </p:nvSpPr>
        <p:spPr>
          <a:xfrm>
            <a:off x="534675" y="493775"/>
            <a:ext cx="595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Page layout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8" name="Google Shape;248;p26"/>
          <p:cNvSpPr txBox="1"/>
          <p:nvPr/>
        </p:nvSpPr>
        <p:spPr>
          <a:xfrm>
            <a:off x="290825" y="899525"/>
            <a:ext cx="6405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Consider: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How the reader follows the process around the page - use arrows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Keeping images small - its an A3 page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Fill the page, don't leave empty spaces.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Zoning off different areas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Sketches with models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Leave room for annotations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9" name="Google Shape;249;p26"/>
          <p:cNvSpPr/>
          <p:nvPr/>
        </p:nvSpPr>
        <p:spPr>
          <a:xfrm>
            <a:off x="3232075" y="2022400"/>
            <a:ext cx="4682100" cy="3046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47028">
            <a:off x="3941312" y="3850701"/>
            <a:ext cx="427325" cy="34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443864">
            <a:off x="4920762" y="4258101"/>
            <a:ext cx="427326" cy="34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9552972">
            <a:off x="5189803" y="3435730"/>
            <a:ext cx="427325" cy="34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38002" y="3371231"/>
            <a:ext cx="1042800" cy="13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4" name="Google Shape;25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4551" y="3363679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5" name="Google Shape;25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6451" y="4107716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6" name="Google Shape;25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8376" y="3363679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16251" y="4376954"/>
            <a:ext cx="392100" cy="49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8" name="Google Shape;258;p26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2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64" name="Google Shape;264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" name="Google Shape;265;p2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66" name="Google Shape;266;p27"/>
          <p:cNvSpPr txBox="1"/>
          <p:nvPr/>
        </p:nvSpPr>
        <p:spPr>
          <a:xfrm>
            <a:off x="76211" y="-150600"/>
            <a:ext cx="8301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GCSE </a:t>
            </a: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Design Communication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67" name="Google Shape;267;p27"/>
          <p:cNvSpPr txBox="1"/>
          <p:nvPr/>
        </p:nvSpPr>
        <p:spPr>
          <a:xfrm>
            <a:off x="534675" y="493775"/>
            <a:ext cx="5952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Presentation </a:t>
            </a: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Annotations</a:t>
            </a:r>
            <a:endParaRPr sz="20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68" name="Google Shape;2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7227" y="2260406"/>
            <a:ext cx="1042800" cy="1305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9" name="Google Shape;269;p27"/>
          <p:cNvSpPr txBox="1"/>
          <p:nvPr/>
        </p:nvSpPr>
        <p:spPr>
          <a:xfrm>
            <a:off x="290825" y="899525"/>
            <a:ext cx="6405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Consider: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Write in full sentences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Write in text boxes around the image/drawing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5258050" y="1912725"/>
            <a:ext cx="2222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Opinions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do you think of this latest iteration? 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1" name="Google Shape;271;p27"/>
          <p:cNvSpPr txBox="1"/>
          <p:nvPr/>
        </p:nvSpPr>
        <p:spPr>
          <a:xfrm>
            <a:off x="1034600" y="1955650"/>
            <a:ext cx="2359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Changes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have you done to change your product?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2" name="Google Shape;272;p27"/>
          <p:cNvSpPr txBox="1"/>
          <p:nvPr/>
        </p:nvSpPr>
        <p:spPr>
          <a:xfrm>
            <a:off x="5258050" y="3075913"/>
            <a:ext cx="2359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Improvements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improvements can you still make for the next iteration?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988250" y="2832850"/>
            <a:ext cx="2359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Description</a:t>
            </a:r>
            <a:endParaRPr b="1"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What is the features of this design - ACCESS FM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274" name="Google Shape;274;p27"/>
          <p:cNvCxnSpPr/>
          <p:nvPr/>
        </p:nvCxnSpPr>
        <p:spPr>
          <a:xfrm>
            <a:off x="3165075" y="2609450"/>
            <a:ext cx="654900" cy="44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5" name="Google Shape;275;p27"/>
          <p:cNvCxnSpPr/>
          <p:nvPr/>
        </p:nvCxnSpPr>
        <p:spPr>
          <a:xfrm flipH="1" rot="10800000">
            <a:off x="3157625" y="3163500"/>
            <a:ext cx="662400" cy="138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6" name="Google Shape;276;p27"/>
          <p:cNvCxnSpPr>
            <a:stCxn id="270" idx="1"/>
          </p:cNvCxnSpPr>
          <p:nvPr/>
        </p:nvCxnSpPr>
        <p:spPr>
          <a:xfrm flipH="1">
            <a:off x="4683250" y="2351325"/>
            <a:ext cx="574800" cy="213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7" name="Google Shape;277;p27"/>
          <p:cNvCxnSpPr/>
          <p:nvPr/>
        </p:nvCxnSpPr>
        <p:spPr>
          <a:xfrm rot="10800000">
            <a:off x="4683350" y="3223425"/>
            <a:ext cx="580200" cy="241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83" name="Google Shape;283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85" name="Google Shape;285;p28"/>
          <p:cNvSpPr txBox="1"/>
          <p:nvPr/>
        </p:nvSpPr>
        <p:spPr>
          <a:xfrm>
            <a:off x="1625993" y="4502225"/>
            <a:ext cx="4863900" cy="9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What prompt would you use?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6" name="Google Shape;286;p28"/>
          <p:cNvSpPr txBox="1"/>
          <p:nvPr/>
        </p:nvSpPr>
        <p:spPr>
          <a:xfrm>
            <a:off x="5886993" y="1548543"/>
            <a:ext cx="3000000" cy="3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Keywords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Photo-realistic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Colourful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Plastic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Child room 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play mat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Child size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Primary colours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7" name="Google Shape;287;p28"/>
          <p:cNvSpPr txBox="1"/>
          <p:nvPr/>
        </p:nvSpPr>
        <p:spPr>
          <a:xfrm>
            <a:off x="323508" y="1079686"/>
            <a:ext cx="749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How could you present this to a higher standard?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88" name="Google Shape;288;p28"/>
          <p:cNvSpPr txBox="1"/>
          <p:nvPr/>
        </p:nvSpPr>
        <p:spPr>
          <a:xfrm>
            <a:off x="2343431" y="1518312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rgbClr val="CC0000"/>
                </a:solidFill>
                <a:latin typeface="Quicksand"/>
                <a:ea typeface="Quicksand"/>
                <a:cs typeface="Quicksand"/>
                <a:sym typeface="Quicksand"/>
              </a:rPr>
              <a:t> Is this cheating?</a:t>
            </a:r>
            <a:endParaRPr b="1" sz="2200">
              <a:solidFill>
                <a:srgbClr val="CC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File:Google Gemini logo.svg - Wikipedia" id="289" name="Google Shape;289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72" y="4502223"/>
            <a:ext cx="1428600" cy="5283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" name="Google Shape;290;p28"/>
          <p:cNvGrpSpPr/>
          <p:nvPr/>
        </p:nvGrpSpPr>
        <p:grpSpPr>
          <a:xfrm>
            <a:off x="5254471" y="292466"/>
            <a:ext cx="2613252" cy="487575"/>
            <a:chOff x="4383350" y="292475"/>
            <a:chExt cx="3484337" cy="650100"/>
          </a:xfrm>
        </p:grpSpPr>
        <p:sp>
          <p:nvSpPr>
            <p:cNvPr id="291" name="Google Shape;291;p28"/>
            <p:cNvSpPr/>
            <p:nvPr/>
          </p:nvSpPr>
          <p:spPr>
            <a:xfrm>
              <a:off x="4383350" y="292475"/>
              <a:ext cx="3411900" cy="650100"/>
            </a:xfrm>
            <a:prstGeom prst="roundRect">
              <a:avLst>
                <a:gd fmla="val 50000" name="adj"/>
              </a:avLst>
            </a:prstGeom>
            <a:solidFill>
              <a:srgbClr val="C9DAF8"/>
            </a:solidFill>
            <a:ln cap="flat" cmpd="sng" w="38100">
              <a:solidFill>
                <a:srgbClr val="01416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300" lIns="58300" spcFirstLastPara="1" rIns="58300" wrap="square" tIns="58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93"/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4734526" y="292475"/>
              <a:ext cx="287700" cy="650100"/>
            </a:xfrm>
            <a:prstGeom prst="rect">
              <a:avLst/>
            </a:prstGeom>
            <a:solidFill>
              <a:srgbClr val="01416F"/>
            </a:solidFill>
            <a:ln>
              <a:noFill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4468545" y="386339"/>
              <a:ext cx="485100" cy="462300"/>
            </a:xfrm>
            <a:prstGeom prst="ellipse">
              <a:avLst/>
            </a:prstGeom>
            <a:solidFill>
              <a:srgbClr val="FFFFFF"/>
            </a:solidFill>
            <a:ln cap="flat" cmpd="sng" w="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294" name="Google Shape;294;p28"/>
            <p:cNvSpPr txBox="1"/>
            <p:nvPr/>
          </p:nvSpPr>
          <p:spPr>
            <a:xfrm>
              <a:off x="5040487" y="395129"/>
              <a:ext cx="2827200" cy="44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8300" lIns="58300" spcFirstLastPara="1" rIns="58300" wrap="square" tIns="583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3">
                  <a:solidFill>
                    <a:schemeClr val="dk1"/>
                  </a:solidFill>
                  <a:latin typeface="Quicksand"/>
                  <a:ea typeface="Quicksand"/>
                  <a:cs typeface="Quicksand"/>
                  <a:sym typeface="Quicksand"/>
                </a:rPr>
                <a:t>Critical Thinking Skills</a:t>
              </a:r>
              <a:endParaRPr b="1" sz="1403"/>
            </a:p>
          </p:txBody>
        </p:sp>
        <p:pic>
          <p:nvPicPr>
            <p:cNvPr id="295" name="Google Shape;295;p28"/>
            <p:cNvPicPr preferRelativeResize="0"/>
            <p:nvPr/>
          </p:nvPicPr>
          <p:blipFill rotWithShape="1">
            <a:blip r:embed="rId6">
              <a:alphaModFix/>
            </a:blip>
            <a:srcRect b="7394" l="7489" r="6334" t="6429"/>
            <a:stretch/>
          </p:blipFill>
          <p:spPr>
            <a:xfrm>
              <a:off x="4383350" y="292475"/>
              <a:ext cx="642000" cy="6501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296" name="Google Shape;296;p28"/>
          <p:cNvSpPr txBox="1"/>
          <p:nvPr/>
        </p:nvSpPr>
        <p:spPr>
          <a:xfrm>
            <a:off x="643475" y="599213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Think-Pair-Share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Table</a:t>
            </a: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7">
            <a:alphaModFix/>
          </a:blip>
          <a:srcRect b="49510" l="0" r="50147" t="0"/>
          <a:stretch/>
        </p:blipFill>
        <p:spPr>
          <a:xfrm>
            <a:off x="3313900" y="2467975"/>
            <a:ext cx="2690120" cy="148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8775" y="2467975"/>
            <a:ext cx="2690125" cy="1468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305" name="Google Shape;30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307" name="Google Shape;307;p29"/>
          <p:cNvSpPr txBox="1"/>
          <p:nvPr/>
        </p:nvSpPr>
        <p:spPr>
          <a:xfrm>
            <a:off x="5886993" y="1725295"/>
            <a:ext cx="3000000" cy="24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Keywords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Clean layout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Annotations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Visual Flow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Cropped images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Clean image scans</a:t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8" name="Google Shape;308;p29"/>
          <p:cNvSpPr txBox="1"/>
          <p:nvPr/>
        </p:nvSpPr>
        <p:spPr>
          <a:xfrm>
            <a:off x="323508" y="1079686"/>
            <a:ext cx="7499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200">
                <a:latin typeface="Quicksand"/>
                <a:ea typeface="Quicksand"/>
                <a:cs typeface="Quicksand"/>
                <a:sym typeface="Quicksand"/>
              </a:rPr>
              <a:t>Present your Design Process</a:t>
            </a:r>
            <a:endParaRPr b="1" sz="22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09" name="Google Shape;309;p29"/>
          <p:cNvSpPr txBox="1"/>
          <p:nvPr/>
        </p:nvSpPr>
        <p:spPr>
          <a:xfrm>
            <a:off x="643475" y="599213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Extension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10" name="Google Shape;310;p29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311" name="Google Shape;311;p29"/>
          <p:cNvGrpSpPr/>
          <p:nvPr/>
        </p:nvGrpSpPr>
        <p:grpSpPr>
          <a:xfrm>
            <a:off x="5195576" y="292466"/>
            <a:ext cx="2621198" cy="487584"/>
            <a:chOff x="5195576" y="292466"/>
            <a:chExt cx="2621198" cy="487584"/>
          </a:xfrm>
        </p:grpSpPr>
        <p:sp>
          <p:nvSpPr>
            <p:cNvPr id="312" name="Google Shape;312;p29"/>
            <p:cNvSpPr/>
            <p:nvPr/>
          </p:nvSpPr>
          <p:spPr>
            <a:xfrm>
              <a:off x="5203521" y="292466"/>
              <a:ext cx="2559000" cy="487500"/>
            </a:xfrm>
            <a:prstGeom prst="roundRect">
              <a:avLst>
                <a:gd fmla="val 50000" name="adj"/>
              </a:avLst>
            </a:prstGeom>
            <a:solidFill>
              <a:srgbClr val="D9D2E9"/>
            </a:solidFill>
            <a:ln cap="flat" cmpd="sng" w="38100">
              <a:solidFill>
                <a:srgbClr val="6B528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300" lIns="58300" spcFirstLastPara="1" rIns="58300" wrap="square" tIns="58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93"/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5466903" y="292466"/>
              <a:ext cx="215700" cy="487500"/>
            </a:xfrm>
            <a:prstGeom prst="rect">
              <a:avLst/>
            </a:prstGeom>
            <a:solidFill>
              <a:srgbClr val="6B528F"/>
            </a:solidFill>
            <a:ln>
              <a:noFill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5267417" y="362864"/>
              <a:ext cx="363900" cy="346800"/>
            </a:xfrm>
            <a:prstGeom prst="ellipse">
              <a:avLst/>
            </a:prstGeom>
            <a:solidFill>
              <a:srgbClr val="FFFFFF"/>
            </a:solidFill>
            <a:ln cap="flat" cmpd="sng" w="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50" lIns="5650" spcFirstLastPara="1" rIns="5650" wrap="square" tIns="56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15" name="Google Shape;315;p29"/>
            <p:cNvSpPr txBox="1"/>
            <p:nvPr/>
          </p:nvSpPr>
          <p:spPr>
            <a:xfrm>
              <a:off x="5696374" y="369456"/>
              <a:ext cx="2120400" cy="33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58300" lIns="58300" spcFirstLastPara="1" rIns="58300" wrap="square" tIns="5830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3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Creativity Skills</a:t>
              </a:r>
              <a:endParaRPr b="1" sz="1403"/>
            </a:p>
          </p:txBody>
        </p:sp>
        <p:pic>
          <p:nvPicPr>
            <p:cNvPr id="316" name="Google Shape;316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195576" y="292475"/>
              <a:ext cx="487574" cy="4875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17" name="Google Shape;317;p29"/>
          <p:cNvGrpSpPr/>
          <p:nvPr/>
        </p:nvGrpSpPr>
        <p:grpSpPr>
          <a:xfrm>
            <a:off x="5199600" y="881942"/>
            <a:ext cx="2613151" cy="501750"/>
            <a:chOff x="4383350" y="283025"/>
            <a:chExt cx="3484201" cy="669000"/>
          </a:xfrm>
        </p:grpSpPr>
        <p:sp>
          <p:nvSpPr>
            <p:cNvPr id="318" name="Google Shape;318;p29"/>
            <p:cNvSpPr/>
            <p:nvPr/>
          </p:nvSpPr>
          <p:spPr>
            <a:xfrm>
              <a:off x="4383350" y="292475"/>
              <a:ext cx="3400800" cy="650100"/>
            </a:xfrm>
            <a:prstGeom prst="roundRect">
              <a:avLst>
                <a:gd fmla="val 50000" name="adj"/>
              </a:avLst>
            </a:prstGeom>
            <a:solidFill>
              <a:srgbClr val="EAD1DC"/>
            </a:solidFill>
            <a:ln cap="flat" cmpd="sng" w="38100">
              <a:solidFill>
                <a:srgbClr val="90447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625" lIns="5625" spcFirstLastPara="1" rIns="5625" wrap="square" tIns="56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19" name="Google Shape;319;p29"/>
            <p:cNvSpPr/>
            <p:nvPr/>
          </p:nvSpPr>
          <p:spPr>
            <a:xfrm>
              <a:off x="4737054" y="283025"/>
              <a:ext cx="296400" cy="669000"/>
            </a:xfrm>
            <a:prstGeom prst="rect">
              <a:avLst/>
            </a:prstGeom>
            <a:solidFill>
              <a:srgbClr val="904477"/>
            </a:solidFill>
            <a:ln>
              <a:noFill/>
            </a:ln>
          </p:spPr>
          <p:txBody>
            <a:bodyPr anchorCtr="0" anchor="ctr" bIns="5825" lIns="5825" spcFirstLastPara="1" rIns="5825" wrap="square" tIns="5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sp>
          <p:nvSpPr>
            <p:cNvPr id="320" name="Google Shape;320;p29"/>
            <p:cNvSpPr/>
            <p:nvPr/>
          </p:nvSpPr>
          <p:spPr>
            <a:xfrm>
              <a:off x="4463379" y="379602"/>
              <a:ext cx="499200" cy="475800"/>
            </a:xfrm>
            <a:prstGeom prst="ellipse">
              <a:avLst/>
            </a:prstGeom>
            <a:solidFill>
              <a:srgbClr val="FFFFFF"/>
            </a:solidFill>
            <a:ln cap="flat" cmpd="sng" w="6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825" lIns="5825" spcFirstLastPara="1" rIns="5825" wrap="square" tIns="58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/>
            </a:p>
          </p:txBody>
        </p:sp>
        <p:pic>
          <p:nvPicPr>
            <p:cNvPr id="321" name="Google Shape;321;p29"/>
            <p:cNvPicPr preferRelativeResize="0"/>
            <p:nvPr/>
          </p:nvPicPr>
          <p:blipFill rotWithShape="1">
            <a:blip r:embed="rId5">
              <a:alphaModFix/>
            </a:blip>
            <a:srcRect b="3785" l="1124" r="7460" t="4799"/>
            <a:stretch/>
          </p:blipFill>
          <p:spPr>
            <a:xfrm>
              <a:off x="4383352" y="292478"/>
              <a:ext cx="650100" cy="650100"/>
            </a:xfrm>
            <a:prstGeom prst="ellipse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5033451" y="379025"/>
              <a:ext cx="2834100" cy="47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25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Communication Skills</a:t>
              </a:r>
              <a:endParaRPr b="1" sz="1425"/>
            </a:p>
          </p:txBody>
        </p:sp>
      </p:grpSp>
      <p:pic>
        <p:nvPicPr>
          <p:cNvPr id="323" name="Google Shape;32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525" y="1693599"/>
            <a:ext cx="5867000" cy="320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