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Quicksand"/>
      <p:regular r:id="rId18"/>
      <p:bold r:id="rId19"/>
    </p:embeddedFont>
    <p:embeddedFont>
      <p:font typeface="Quicksand Medium"/>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3442C46-F8F1-4EFA-99CD-23E0513A0F02}">
  <a:tblStyle styleId="{73442C46-F8F1-4EFA-99CD-23E0513A0F0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QuicksandMedium-regular.fntdata"/><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font" Target="fonts/QuicksandMedium-bold.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Quicksand-bold.fntdata"/><Relationship Id="rId6" Type="http://schemas.openxmlformats.org/officeDocument/2006/relationships/notesMaster" Target="notesMasters/notesMaster1.xml"/><Relationship Id="rId18" Type="http://schemas.openxmlformats.org/officeDocument/2006/relationships/font" Target="fonts/Quicksand-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5d94192cd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5d94192cd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1463e0f0b0b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1463e0f0b0b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5081a69465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5081a69465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5081a6946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5081a6946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f688b5822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f688b5822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4a102420f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4a102420f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f688b5822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f688b5822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f688b58220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f688b58220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5081a69465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5081a69465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533a51859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533a51859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5d92f0873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5d92f0873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6.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www.youtube.com/watch?v=uOBpvvvc-tk" TargetMode="External"/><Relationship Id="rId4" Type="http://schemas.openxmlformats.org/officeDocument/2006/relationships/image" Target="../media/image2.jpg"/><Relationship Id="rId9" Type="http://schemas.openxmlformats.org/officeDocument/2006/relationships/hyperlink" Target="https://youtu.be/LWVD_Uv_sUg?si=KSkOzXHWfUFysAga" TargetMode="External"/><Relationship Id="rId5" Type="http://schemas.openxmlformats.org/officeDocument/2006/relationships/image" Target="../media/image15.png"/><Relationship Id="rId6" Type="http://schemas.openxmlformats.org/officeDocument/2006/relationships/image" Target="../media/image27.png"/><Relationship Id="rId7" Type="http://schemas.openxmlformats.org/officeDocument/2006/relationships/hyperlink" Target="https://youtu.be/LWVD_Uv_sUg?si=KSkOzXHWfUFysAga" TargetMode="External"/><Relationship Id="rId8" Type="http://schemas.openxmlformats.org/officeDocument/2006/relationships/hyperlink" Target="https://youtu.be/LWVD_Uv_sUg?si=KSkOzXHWfUFysAg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www.youtube.com/watch?v=BHZALtqAjeM" TargetMode="External"/><Relationship Id="rId4" Type="http://schemas.openxmlformats.org/officeDocument/2006/relationships/image" Target="../media/image4.jpg"/><Relationship Id="rId5"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gif"/><Relationship Id="rId4" Type="http://schemas.openxmlformats.org/officeDocument/2006/relationships/image" Target="../media/image8.png"/><Relationship Id="rId5" Type="http://schemas.openxmlformats.org/officeDocument/2006/relationships/image" Target="../media/image19.png"/><Relationship Id="rId6" Type="http://schemas.openxmlformats.org/officeDocument/2006/relationships/image" Target="../media/image18.png"/><Relationship Id="rId7" Type="http://schemas.openxmlformats.org/officeDocument/2006/relationships/image" Target="../media/image15.png"/><Relationship Id="rId8"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9.png"/><Relationship Id="rId6"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14.png"/><Relationship Id="rId5" Type="http://schemas.openxmlformats.org/officeDocument/2006/relationships/image" Target="../media/image20.png"/><Relationship Id="rId6" Type="http://schemas.openxmlformats.org/officeDocument/2006/relationships/image" Target="../media/image22.png"/><Relationship Id="rId7"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5.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mt="13000"/>
          </a:blip>
          <a:srcRect b="0" l="0" r="0" t="15590"/>
          <a:stretch/>
        </p:blipFill>
        <p:spPr>
          <a:xfrm>
            <a:off x="0" y="0"/>
            <a:ext cx="9144000" cy="5143500"/>
          </a:xfrm>
          <a:prstGeom prst="rect">
            <a:avLst/>
          </a:prstGeom>
          <a:noFill/>
          <a:ln>
            <a:noFill/>
          </a:ln>
        </p:spPr>
      </p:pic>
      <p:grpSp>
        <p:nvGrpSpPr>
          <p:cNvPr id="55" name="Google Shape;55;p13"/>
          <p:cNvGrpSpPr/>
          <p:nvPr/>
        </p:nvGrpSpPr>
        <p:grpSpPr>
          <a:xfrm>
            <a:off x="7816774" y="292472"/>
            <a:ext cx="1428600" cy="1401129"/>
            <a:chOff x="7943849" y="151647"/>
            <a:chExt cx="1428600" cy="1401129"/>
          </a:xfrm>
        </p:grpSpPr>
        <p:pic>
          <p:nvPicPr>
            <p:cNvPr descr="Island School - Wikipedia" id="56" name="Google Shape;56;p13"/>
            <p:cNvPicPr preferRelativeResize="0"/>
            <p:nvPr/>
          </p:nvPicPr>
          <p:blipFill>
            <a:blip r:embed="rId4">
              <a:alphaModFix/>
            </a:blip>
            <a:stretch>
              <a:fillRect/>
            </a:stretch>
          </p:blipFill>
          <p:spPr>
            <a:xfrm>
              <a:off x="8117858" y="151647"/>
              <a:ext cx="861267" cy="923400"/>
            </a:xfrm>
            <a:prstGeom prst="rect">
              <a:avLst/>
            </a:prstGeom>
            <a:noFill/>
            <a:ln>
              <a:noFill/>
            </a:ln>
          </p:spPr>
        </p:pic>
        <p:sp>
          <p:nvSpPr>
            <p:cNvPr id="57" name="Google Shape;57;p13"/>
            <p:cNvSpPr txBox="1"/>
            <p:nvPr/>
          </p:nvSpPr>
          <p:spPr>
            <a:xfrm>
              <a:off x="7943849" y="928776"/>
              <a:ext cx="1428600" cy="6240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900">
                  <a:latin typeface="Quicksand"/>
                  <a:ea typeface="Quicksand"/>
                  <a:cs typeface="Quicksand"/>
                  <a:sym typeface="Quicksand"/>
                </a:rPr>
                <a:t>DESIGN</a:t>
              </a:r>
              <a:endParaRPr sz="1900">
                <a:latin typeface="Quicksand"/>
                <a:ea typeface="Quicksand"/>
                <a:cs typeface="Quicksand"/>
                <a:sym typeface="Quicksand"/>
              </a:endParaRPr>
            </a:p>
          </p:txBody>
        </p:sp>
      </p:grpSp>
      <p:sp>
        <p:nvSpPr>
          <p:cNvPr id="58" name="Google Shape;58;p13"/>
          <p:cNvSpPr txBox="1"/>
          <p:nvPr/>
        </p:nvSpPr>
        <p:spPr>
          <a:xfrm>
            <a:off x="201475" y="4431263"/>
            <a:ext cx="6213300" cy="52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2700">
                <a:solidFill>
                  <a:schemeClr val="dk1"/>
                </a:solidFill>
                <a:latin typeface="Quicksand"/>
                <a:ea typeface="Quicksand"/>
                <a:cs typeface="Quicksand"/>
                <a:sym typeface="Quicksand"/>
              </a:rPr>
              <a:t>Materials</a:t>
            </a:r>
            <a:r>
              <a:rPr lang="en-GB" sz="2700">
                <a:solidFill>
                  <a:schemeClr val="dk1"/>
                </a:solidFill>
                <a:latin typeface="Quicksand"/>
                <a:ea typeface="Quicksand"/>
                <a:cs typeface="Quicksand"/>
                <a:sym typeface="Quicksand"/>
              </a:rPr>
              <a:t> Material Properties</a:t>
            </a:r>
            <a:endParaRPr sz="2600">
              <a:latin typeface="Quicksand"/>
              <a:ea typeface="Quicksand"/>
              <a:cs typeface="Quicksand"/>
              <a:sym typeface="Quicksa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pic>
        <p:nvPicPr>
          <p:cNvPr id="64" name="Google Shape;64;p14" title="The Secret Life of Materials">
            <a:hlinkClick r:id="rId3"/>
          </p:cNvPr>
          <p:cNvPicPr preferRelativeResize="0"/>
          <p:nvPr/>
        </p:nvPicPr>
        <p:blipFill>
          <a:blip r:embed="rId4">
            <a:alphaModFix/>
          </a:blip>
          <a:stretch>
            <a:fillRect/>
          </a:stretch>
        </p:blipFill>
        <p:spPr>
          <a:xfrm>
            <a:off x="1142500" y="926625"/>
            <a:ext cx="5408150" cy="4056100"/>
          </a:xfrm>
          <a:prstGeom prst="rect">
            <a:avLst/>
          </a:prstGeom>
          <a:noFill/>
          <a:ln>
            <a:noFill/>
          </a:ln>
        </p:spPr>
      </p:pic>
      <p:sp>
        <p:nvSpPr>
          <p:cNvPr id="65" name="Google Shape;65;p14"/>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Properties</a:t>
            </a:r>
            <a:endParaRPr sz="1100">
              <a:solidFill>
                <a:schemeClr val="dk1"/>
              </a:solidFill>
              <a:latin typeface="Quicksand"/>
              <a:ea typeface="Quicksand"/>
              <a:cs typeface="Quicksand"/>
              <a:sym typeface="Quicksand"/>
            </a:endParaRPr>
          </a:p>
        </p:txBody>
      </p:sp>
      <p:grpSp>
        <p:nvGrpSpPr>
          <p:cNvPr id="66" name="Google Shape;66;p14"/>
          <p:cNvGrpSpPr/>
          <p:nvPr/>
        </p:nvGrpSpPr>
        <p:grpSpPr>
          <a:xfrm>
            <a:off x="8014833" y="188647"/>
            <a:ext cx="1129165" cy="1176692"/>
            <a:chOff x="7943849" y="151647"/>
            <a:chExt cx="1428600" cy="1488729"/>
          </a:xfrm>
        </p:grpSpPr>
        <p:pic>
          <p:nvPicPr>
            <p:cNvPr descr="Island School - Wikipedia" id="67" name="Google Shape;67;p14"/>
            <p:cNvPicPr preferRelativeResize="0"/>
            <p:nvPr/>
          </p:nvPicPr>
          <p:blipFill>
            <a:blip r:embed="rId5">
              <a:alphaModFix/>
            </a:blip>
            <a:stretch>
              <a:fillRect/>
            </a:stretch>
          </p:blipFill>
          <p:spPr>
            <a:xfrm>
              <a:off x="8117858" y="151647"/>
              <a:ext cx="861267" cy="923400"/>
            </a:xfrm>
            <a:prstGeom prst="rect">
              <a:avLst/>
            </a:prstGeom>
            <a:noFill/>
            <a:ln>
              <a:noFill/>
            </a:ln>
          </p:spPr>
        </p:pic>
        <p:sp>
          <p:nvSpPr>
            <p:cNvPr id="68" name="Google Shape;68;p14"/>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grpSp>
        <p:nvGrpSpPr>
          <p:cNvPr id="69" name="Google Shape;69;p14"/>
          <p:cNvGrpSpPr/>
          <p:nvPr/>
        </p:nvGrpSpPr>
        <p:grpSpPr>
          <a:xfrm>
            <a:off x="7322000" y="3952648"/>
            <a:ext cx="1357323" cy="990600"/>
            <a:chOff x="7322000" y="4100450"/>
            <a:chExt cx="1357323" cy="990600"/>
          </a:xfrm>
        </p:grpSpPr>
        <p:sp>
          <p:nvSpPr>
            <p:cNvPr id="70" name="Google Shape;70;p14"/>
            <p:cNvSpPr/>
            <p:nvPr/>
          </p:nvSpPr>
          <p:spPr>
            <a:xfrm>
              <a:off x="7322000" y="4100450"/>
              <a:ext cx="1354500" cy="9906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1" name="Google Shape;71;p14"/>
            <p:cNvPicPr preferRelativeResize="0"/>
            <p:nvPr/>
          </p:nvPicPr>
          <p:blipFill>
            <a:blip r:embed="rId6">
              <a:alphaModFix/>
            </a:blip>
            <a:stretch>
              <a:fillRect/>
            </a:stretch>
          </p:blipFill>
          <p:spPr>
            <a:xfrm>
              <a:off x="7324972" y="4219450"/>
              <a:ext cx="1354350" cy="763275"/>
            </a:xfrm>
            <a:prstGeom prst="rect">
              <a:avLst/>
            </a:prstGeom>
            <a:noFill/>
            <a:ln>
              <a:noFill/>
            </a:ln>
          </p:spPr>
        </p:pic>
      </p:grpSp>
      <p:sp>
        <p:nvSpPr>
          <p:cNvPr id="72" name="Google Shape;72;p14">
            <a:hlinkClick r:id="rId7"/>
          </p:cNvPr>
          <p:cNvSpPr txBox="1"/>
          <p:nvPr/>
        </p:nvSpPr>
        <p:spPr>
          <a:xfrm>
            <a:off x="7322000" y="3563225"/>
            <a:ext cx="1357200" cy="27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u="sng">
                <a:solidFill>
                  <a:schemeClr val="hlink"/>
                </a:solidFill>
                <a:latin typeface="Quicksand Medium"/>
                <a:ea typeface="Quicksand Medium"/>
                <a:cs typeface="Quicksand Medium"/>
                <a:sym typeface="Quicksand Medium"/>
                <a:hlinkClick r:id="rId8"/>
              </a:rPr>
              <a:t>Link to Full </a:t>
            </a:r>
            <a:endParaRPr sz="1000">
              <a:solidFill>
                <a:schemeClr val="dk2"/>
              </a:solidFill>
              <a:latin typeface="Quicksand Medium"/>
              <a:ea typeface="Quicksand Medium"/>
              <a:cs typeface="Quicksand Medium"/>
              <a:sym typeface="Quicksand Medium"/>
            </a:endParaRPr>
          </a:p>
          <a:p>
            <a:pPr indent="0" lvl="0" marL="0" rtl="0" algn="ctr">
              <a:spcBef>
                <a:spcPts val="0"/>
              </a:spcBef>
              <a:spcAft>
                <a:spcPts val="0"/>
              </a:spcAft>
              <a:buNone/>
            </a:pPr>
            <a:r>
              <a:rPr lang="en-GB" sz="1000" u="sng">
                <a:solidFill>
                  <a:schemeClr val="hlink"/>
                </a:solidFill>
                <a:latin typeface="Quicksand Medium"/>
                <a:ea typeface="Quicksand Medium"/>
                <a:cs typeface="Quicksand Medium"/>
                <a:sym typeface="Quicksand Medium"/>
                <a:hlinkClick r:id="rId9"/>
              </a:rPr>
              <a:t>Documentary</a:t>
            </a:r>
            <a:endParaRPr sz="1000">
              <a:solidFill>
                <a:schemeClr val="dk2"/>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
                                        </p:tgtEl>
                                        <p:attrNameLst>
                                          <p:attrName>style.visibility</p:attrName>
                                        </p:attrNameLst>
                                      </p:cBhvr>
                                      <p:to>
                                        <p:strVal val="visible"/>
                                      </p:to>
                                    </p:set>
                                    <p:animEffect filter="fade" transition="in">
                                      <p:cBhvr>
                                        <p:cTn dur="1000"/>
                                        <p:tgtEl>
                                          <p:spTgt spid="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pic>
        <p:nvPicPr>
          <p:cNvPr descr="Get your free quote with Lumerit here: http://go.lumerit.com/realengineering/&#10;Second Channel: https://www.youtube.com/channel/UCMet4qY3027v8KjpaDtDx-g&#10;&#10;&#10;Stress and strain is one of the first things you will cover in engineering. It is the most fundamental part of material science and it's important you understand some of these ideas going forward. &#10;&#10;Thank you to my patreon supporters: Adam Flohr, darth patron, Zoltan Gramantik, Josh Levent, Henning Basma, Karl Andersson, Mark Govea&#10;&#10;Patreon:&#10;https://www.patreon.com/user?u=2825050&amp;ty=h&#10;Facebook:&#10;http://facebook.com/realengineering1&#10;Instagram:&#10; https://www.instagram.com/brianjamesmcmanus&#10;Twitter:&#10;https://twitter.com/Fiosracht&#10;&#10;Music:&#10;Outro Music is The Catch by Maeson: https://soundcloud.com/maeson-1/tracks&#10;https://twitter.com/Maesonprod" id="78" name="Google Shape;78;p15" title="Material Properties 101">
            <a:hlinkClick r:id="rId3"/>
          </p:cNvPr>
          <p:cNvPicPr preferRelativeResize="0"/>
          <p:nvPr/>
        </p:nvPicPr>
        <p:blipFill>
          <a:blip r:embed="rId4">
            <a:alphaModFix/>
          </a:blip>
          <a:stretch>
            <a:fillRect/>
          </a:stretch>
        </p:blipFill>
        <p:spPr>
          <a:xfrm>
            <a:off x="1496200" y="1047350"/>
            <a:ext cx="5130125" cy="3847600"/>
          </a:xfrm>
          <a:prstGeom prst="rect">
            <a:avLst/>
          </a:prstGeom>
          <a:noFill/>
          <a:ln>
            <a:noFill/>
          </a:ln>
        </p:spPr>
      </p:pic>
      <p:sp>
        <p:nvSpPr>
          <p:cNvPr id="79" name="Google Shape;79;p15"/>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Properties</a:t>
            </a:r>
            <a:endParaRPr sz="1100">
              <a:solidFill>
                <a:schemeClr val="dk1"/>
              </a:solidFill>
              <a:latin typeface="Quicksand"/>
              <a:ea typeface="Quicksand"/>
              <a:cs typeface="Quicksand"/>
              <a:sym typeface="Quicksand"/>
            </a:endParaRPr>
          </a:p>
        </p:txBody>
      </p:sp>
      <p:grpSp>
        <p:nvGrpSpPr>
          <p:cNvPr id="80" name="Google Shape;80;p15"/>
          <p:cNvGrpSpPr/>
          <p:nvPr/>
        </p:nvGrpSpPr>
        <p:grpSpPr>
          <a:xfrm>
            <a:off x="8014833" y="188647"/>
            <a:ext cx="1129165" cy="1176692"/>
            <a:chOff x="7943849" y="151647"/>
            <a:chExt cx="1428600" cy="1488729"/>
          </a:xfrm>
        </p:grpSpPr>
        <p:pic>
          <p:nvPicPr>
            <p:cNvPr descr="Island School - Wikipedia" id="81" name="Google Shape;81;p15"/>
            <p:cNvPicPr preferRelativeResize="0"/>
            <p:nvPr/>
          </p:nvPicPr>
          <p:blipFill>
            <a:blip r:embed="rId5">
              <a:alphaModFix/>
            </a:blip>
            <a:stretch>
              <a:fillRect/>
            </a:stretch>
          </p:blipFill>
          <p:spPr>
            <a:xfrm>
              <a:off x="8117858" y="151647"/>
              <a:ext cx="861267" cy="923400"/>
            </a:xfrm>
            <a:prstGeom prst="rect">
              <a:avLst/>
            </a:prstGeom>
            <a:noFill/>
            <a:ln>
              <a:noFill/>
            </a:ln>
          </p:spPr>
        </p:pic>
        <p:sp>
          <p:nvSpPr>
            <p:cNvPr id="82" name="Google Shape;82;p15"/>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gtEl>
                                        <p:attrNameLst>
                                          <p:attrName>style.visibility</p:attrName>
                                        </p:attrNameLst>
                                      </p:cBhvr>
                                      <p:to>
                                        <p:strVal val="visible"/>
                                      </p:to>
                                    </p:set>
                                    <p:animEffect filter="fade" transition="in">
                                      <p:cBhvr>
                                        <p:cTn dur="1000"/>
                                        <p:tgtEl>
                                          <p:spTgt spid="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graphicFrame>
        <p:nvGraphicFramePr>
          <p:cNvPr id="88" name="Google Shape;88;p16"/>
          <p:cNvGraphicFramePr/>
          <p:nvPr/>
        </p:nvGraphicFramePr>
        <p:xfrm>
          <a:off x="2826138" y="1023038"/>
          <a:ext cx="3000000" cy="3000000"/>
        </p:xfrm>
        <a:graphic>
          <a:graphicData uri="http://schemas.openxmlformats.org/drawingml/2006/table">
            <a:tbl>
              <a:tblPr>
                <a:solidFill>
                  <a:srgbClr val="FFFFFF"/>
                </a:solidFill>
                <a:tableStyleId>{73442C46-F8F1-4EFA-99CD-23E0513A0F02}</a:tableStyleId>
              </a:tblPr>
              <a:tblGrid>
                <a:gridCol w="2444100"/>
              </a:tblGrid>
              <a:tr h="483250">
                <a:tc>
                  <a:txBody>
                    <a:bodyPr/>
                    <a:lstStyle/>
                    <a:p>
                      <a:pPr indent="0" lvl="0" marL="0" rtl="0" algn="ctr">
                        <a:lnSpc>
                          <a:spcPct val="115000"/>
                        </a:lnSpc>
                        <a:spcBef>
                          <a:spcPts val="0"/>
                        </a:spcBef>
                        <a:spcAft>
                          <a:spcPts val="0"/>
                        </a:spcAft>
                        <a:buNone/>
                      </a:pPr>
                      <a:r>
                        <a:rPr b="1" lang="en-GB" sz="1900">
                          <a:solidFill>
                            <a:srgbClr val="CC0000"/>
                          </a:solidFill>
                          <a:highlight>
                            <a:srgbClr val="FFFFFF"/>
                          </a:highlight>
                          <a:latin typeface="Quicksand"/>
                          <a:ea typeface="Quicksand"/>
                          <a:cs typeface="Quicksand"/>
                          <a:sym typeface="Quicksand"/>
                        </a:rPr>
                        <a:t>Strength</a:t>
                      </a:r>
                      <a:endParaRPr b="1" sz="1800">
                        <a:solidFill>
                          <a:srgbClr val="CC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t/>
                      </a:r>
                      <a:endParaRPr sz="1300">
                        <a:solidFill>
                          <a:srgbClr val="222222"/>
                        </a:solidFill>
                        <a:highlight>
                          <a:srgbClr val="FFFFFF"/>
                        </a:highlight>
                        <a:latin typeface="Quicksand"/>
                        <a:ea typeface="Quicksand"/>
                        <a:cs typeface="Quicksand"/>
                        <a:sym typeface="Quicksand"/>
                      </a:endParaRPr>
                    </a:p>
                  </a:txBody>
                  <a:tcPr marT="91425" marB="91425" marR="91425" marL="91425"/>
                </a:tc>
              </a:tr>
            </a:tbl>
          </a:graphicData>
        </a:graphic>
      </p:graphicFrame>
      <p:sp>
        <p:nvSpPr>
          <p:cNvPr id="89" name="Google Shape;89;p16"/>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Working Properties</a:t>
            </a:r>
            <a:endParaRPr sz="1100">
              <a:solidFill>
                <a:schemeClr val="dk1"/>
              </a:solidFill>
              <a:latin typeface="Quicksand"/>
              <a:ea typeface="Quicksand"/>
              <a:cs typeface="Quicksand"/>
              <a:sym typeface="Quicksand"/>
            </a:endParaRPr>
          </a:p>
        </p:txBody>
      </p:sp>
      <p:sp>
        <p:nvSpPr>
          <p:cNvPr id="90" name="Google Shape;90;p16"/>
          <p:cNvSpPr txBox="1"/>
          <p:nvPr/>
        </p:nvSpPr>
        <p:spPr>
          <a:xfrm>
            <a:off x="2014800" y="1491625"/>
            <a:ext cx="4098000" cy="747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GB" sz="1700">
                <a:solidFill>
                  <a:srgbClr val="222222"/>
                </a:solidFill>
                <a:highlight>
                  <a:schemeClr val="lt1"/>
                </a:highlight>
                <a:latin typeface="Quicksand"/>
                <a:ea typeface="Quicksand"/>
                <a:cs typeface="Quicksand"/>
                <a:sym typeface="Quicksand"/>
              </a:rPr>
              <a:t>The ability to withstand a </a:t>
            </a:r>
            <a:r>
              <a:rPr b="1" lang="en-GB" sz="1700">
                <a:solidFill>
                  <a:srgbClr val="222222"/>
                </a:solidFill>
                <a:highlight>
                  <a:schemeClr val="lt1"/>
                </a:highlight>
                <a:latin typeface="Quicksand"/>
                <a:ea typeface="Quicksand"/>
                <a:cs typeface="Quicksand"/>
                <a:sym typeface="Quicksand"/>
              </a:rPr>
              <a:t>constant external force</a:t>
            </a:r>
            <a:r>
              <a:rPr lang="en-GB" sz="1700">
                <a:solidFill>
                  <a:srgbClr val="222222"/>
                </a:solidFill>
                <a:highlight>
                  <a:schemeClr val="lt1"/>
                </a:highlight>
                <a:latin typeface="Quicksand"/>
                <a:ea typeface="Quicksand"/>
                <a:cs typeface="Quicksand"/>
                <a:sym typeface="Quicksand"/>
              </a:rPr>
              <a:t> without failing </a:t>
            </a:r>
            <a:endParaRPr sz="1700">
              <a:solidFill>
                <a:srgbClr val="222222"/>
              </a:solidFill>
              <a:highlight>
                <a:schemeClr val="lt1"/>
              </a:highlight>
              <a:latin typeface="Quicksand"/>
              <a:ea typeface="Quicksand"/>
              <a:cs typeface="Quicksand"/>
              <a:sym typeface="Quicksand"/>
            </a:endParaRPr>
          </a:p>
        </p:txBody>
      </p:sp>
      <p:pic>
        <p:nvPicPr>
          <p:cNvPr id="91" name="Google Shape;91;p16"/>
          <p:cNvPicPr preferRelativeResize="0"/>
          <p:nvPr/>
        </p:nvPicPr>
        <p:blipFill>
          <a:blip r:embed="rId3">
            <a:alphaModFix/>
          </a:blip>
          <a:stretch>
            <a:fillRect/>
          </a:stretch>
        </p:blipFill>
        <p:spPr>
          <a:xfrm>
            <a:off x="1954838" y="2153650"/>
            <a:ext cx="4098113" cy="2732075"/>
          </a:xfrm>
          <a:prstGeom prst="rect">
            <a:avLst/>
          </a:prstGeom>
          <a:noFill/>
          <a:ln>
            <a:noFill/>
          </a:ln>
        </p:spPr>
      </p:pic>
      <p:grpSp>
        <p:nvGrpSpPr>
          <p:cNvPr id="92" name="Google Shape;92;p16"/>
          <p:cNvGrpSpPr/>
          <p:nvPr/>
        </p:nvGrpSpPr>
        <p:grpSpPr>
          <a:xfrm>
            <a:off x="8014833" y="188647"/>
            <a:ext cx="1129165" cy="1176692"/>
            <a:chOff x="7943849" y="151647"/>
            <a:chExt cx="1428600" cy="1488729"/>
          </a:xfrm>
        </p:grpSpPr>
        <p:pic>
          <p:nvPicPr>
            <p:cNvPr descr="Island School - Wikipedia" id="93" name="Google Shape;93;p16"/>
            <p:cNvPicPr preferRelativeResize="0"/>
            <p:nvPr/>
          </p:nvPicPr>
          <p:blipFill>
            <a:blip r:embed="rId4">
              <a:alphaModFix/>
            </a:blip>
            <a:stretch>
              <a:fillRect/>
            </a:stretch>
          </p:blipFill>
          <p:spPr>
            <a:xfrm>
              <a:off x="8117858" y="151647"/>
              <a:ext cx="861267" cy="923400"/>
            </a:xfrm>
            <a:prstGeom prst="rect">
              <a:avLst/>
            </a:prstGeom>
            <a:noFill/>
            <a:ln>
              <a:noFill/>
            </a:ln>
          </p:spPr>
        </p:pic>
        <p:sp>
          <p:nvSpPr>
            <p:cNvPr id="94" name="Google Shape;94;p16"/>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
                                        </p:tgtEl>
                                        <p:attrNameLst>
                                          <p:attrName>style.visibility</p:attrName>
                                        </p:attrNameLst>
                                      </p:cBhvr>
                                      <p:to>
                                        <p:strVal val="visible"/>
                                      </p:to>
                                    </p:set>
                                    <p:animEffect filter="fade" transition="in">
                                      <p:cBhvr>
                                        <p:cTn dur="1000"/>
                                        <p:tgtEl>
                                          <p:spTgt spid="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graphicFrame>
        <p:nvGraphicFramePr>
          <p:cNvPr id="100" name="Google Shape;100;p17"/>
          <p:cNvGraphicFramePr/>
          <p:nvPr/>
        </p:nvGraphicFramePr>
        <p:xfrm>
          <a:off x="151513" y="1071238"/>
          <a:ext cx="3000000" cy="3000000"/>
        </p:xfrm>
        <a:graphic>
          <a:graphicData uri="http://schemas.openxmlformats.org/drawingml/2006/table">
            <a:tbl>
              <a:tblPr>
                <a:solidFill>
                  <a:srgbClr val="FFFFFF"/>
                </a:solidFill>
                <a:tableStyleId>{73442C46-F8F1-4EFA-99CD-23E0513A0F02}</a:tableStyleId>
              </a:tblPr>
              <a:tblGrid>
                <a:gridCol w="1768100"/>
              </a:tblGrid>
              <a:tr h="1548700">
                <a:tc>
                  <a:txBody>
                    <a:bodyPr/>
                    <a:lstStyle/>
                    <a:p>
                      <a:pPr indent="0" lvl="0" marL="0" rtl="0" algn="ctr">
                        <a:lnSpc>
                          <a:spcPct val="115000"/>
                        </a:lnSpc>
                        <a:spcBef>
                          <a:spcPts val="0"/>
                        </a:spcBef>
                        <a:spcAft>
                          <a:spcPts val="0"/>
                        </a:spcAft>
                        <a:buNone/>
                      </a:pPr>
                      <a:r>
                        <a:rPr b="1" lang="en-GB" sz="1300">
                          <a:solidFill>
                            <a:srgbClr val="CC0000"/>
                          </a:solidFill>
                          <a:highlight>
                            <a:srgbClr val="FFFFFF"/>
                          </a:highlight>
                          <a:latin typeface="Quicksand"/>
                          <a:ea typeface="Quicksand"/>
                          <a:cs typeface="Quicksand"/>
                          <a:sym typeface="Quicksand"/>
                        </a:rPr>
                        <a:t>Hardness </a:t>
                      </a:r>
                      <a:r>
                        <a:rPr b="1" lang="en-GB" sz="1200">
                          <a:solidFill>
                            <a:srgbClr val="CC0000"/>
                          </a:solidFill>
                          <a:highlight>
                            <a:srgbClr val="FFFFFF"/>
                          </a:highlight>
                          <a:latin typeface="Quicksand"/>
                          <a:ea typeface="Quicksand"/>
                          <a:cs typeface="Quicksand"/>
                          <a:sym typeface="Quicksand"/>
                        </a:rPr>
                        <a:t>- Softness</a:t>
                      </a:r>
                      <a:endParaRPr b="1" sz="1200">
                        <a:solidFill>
                          <a:srgbClr val="CC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rgbClr val="FFFFFF"/>
                          </a:highlight>
                          <a:latin typeface="Quicksand"/>
                          <a:ea typeface="Quicksand"/>
                          <a:cs typeface="Quicksand"/>
                          <a:sym typeface="Quicksand"/>
                        </a:rPr>
                        <a:t>Hardness is a measure of how easily a </a:t>
                      </a:r>
                      <a:r>
                        <a:rPr b="1" lang="en-GB" sz="1100">
                          <a:solidFill>
                            <a:srgbClr val="222222"/>
                          </a:solidFill>
                          <a:highlight>
                            <a:srgbClr val="FFFFFF"/>
                          </a:highlight>
                          <a:latin typeface="Quicksand"/>
                          <a:ea typeface="Quicksand"/>
                          <a:cs typeface="Quicksand"/>
                          <a:sym typeface="Quicksand"/>
                        </a:rPr>
                        <a:t>material can be scratched or indented</a:t>
                      </a:r>
                      <a:r>
                        <a:rPr lang="en-GB" sz="1100">
                          <a:solidFill>
                            <a:srgbClr val="222222"/>
                          </a:solidFill>
                          <a:highlight>
                            <a:srgbClr val="FFFFFF"/>
                          </a:highlight>
                          <a:latin typeface="Quicksand"/>
                          <a:ea typeface="Quicksand"/>
                          <a:cs typeface="Quicksand"/>
                          <a:sym typeface="Quicksand"/>
                        </a:rPr>
                        <a:t>. Hard materials are often also very brittle - this means they have a low resistance to impact</a:t>
                      </a:r>
                      <a:endParaRPr sz="1100">
                        <a:solidFill>
                          <a:srgbClr val="222222"/>
                        </a:solidFill>
                        <a:highlight>
                          <a:srgbClr val="FFFFFF"/>
                        </a:highlight>
                        <a:latin typeface="Quicksand"/>
                        <a:ea typeface="Quicksand"/>
                        <a:cs typeface="Quicksand"/>
                        <a:sym typeface="Quicksand"/>
                      </a:endParaRPr>
                    </a:p>
                  </a:txBody>
                  <a:tcPr marT="91425" marB="91425" marR="91425" marL="91425"/>
                </a:tc>
              </a:tr>
            </a:tbl>
          </a:graphicData>
        </a:graphic>
      </p:graphicFrame>
      <p:pic>
        <p:nvPicPr>
          <p:cNvPr descr="Hardness testing methodes - PTB.de" id="101" name="Google Shape;101;p17"/>
          <p:cNvPicPr preferRelativeResize="0"/>
          <p:nvPr/>
        </p:nvPicPr>
        <p:blipFill>
          <a:blip r:embed="rId3">
            <a:alphaModFix/>
          </a:blip>
          <a:stretch>
            <a:fillRect/>
          </a:stretch>
        </p:blipFill>
        <p:spPr>
          <a:xfrm>
            <a:off x="223412" y="3151326"/>
            <a:ext cx="1624300" cy="1088282"/>
          </a:xfrm>
          <a:prstGeom prst="rect">
            <a:avLst/>
          </a:prstGeom>
          <a:noFill/>
          <a:ln>
            <a:noFill/>
          </a:ln>
        </p:spPr>
      </p:pic>
      <p:pic>
        <p:nvPicPr>
          <p:cNvPr id="102" name="Google Shape;102;p17"/>
          <p:cNvPicPr preferRelativeResize="0"/>
          <p:nvPr/>
        </p:nvPicPr>
        <p:blipFill>
          <a:blip r:embed="rId4">
            <a:alphaModFix/>
          </a:blip>
          <a:stretch>
            <a:fillRect/>
          </a:stretch>
        </p:blipFill>
        <p:spPr>
          <a:xfrm>
            <a:off x="186550" y="4282778"/>
            <a:ext cx="1698025" cy="606748"/>
          </a:xfrm>
          <a:prstGeom prst="rect">
            <a:avLst/>
          </a:prstGeom>
          <a:noFill/>
          <a:ln>
            <a:noFill/>
          </a:ln>
        </p:spPr>
      </p:pic>
      <p:pic>
        <p:nvPicPr>
          <p:cNvPr id="103" name="Google Shape;103;p17"/>
          <p:cNvPicPr preferRelativeResize="0"/>
          <p:nvPr/>
        </p:nvPicPr>
        <p:blipFill rotWithShape="1">
          <a:blip r:embed="rId5">
            <a:alphaModFix/>
          </a:blip>
          <a:srcRect b="0" l="0" r="52404" t="0"/>
          <a:stretch/>
        </p:blipFill>
        <p:spPr>
          <a:xfrm>
            <a:off x="2276149" y="2860775"/>
            <a:ext cx="1775675" cy="2023075"/>
          </a:xfrm>
          <a:prstGeom prst="rect">
            <a:avLst/>
          </a:prstGeom>
          <a:noFill/>
          <a:ln>
            <a:noFill/>
          </a:ln>
        </p:spPr>
      </p:pic>
      <p:pic>
        <p:nvPicPr>
          <p:cNvPr id="104" name="Google Shape;104;p17"/>
          <p:cNvPicPr preferRelativeResize="0"/>
          <p:nvPr/>
        </p:nvPicPr>
        <p:blipFill>
          <a:blip r:embed="rId6">
            <a:alphaModFix/>
          </a:blip>
          <a:stretch>
            <a:fillRect/>
          </a:stretch>
        </p:blipFill>
        <p:spPr>
          <a:xfrm>
            <a:off x="6637125" y="3086386"/>
            <a:ext cx="1070742" cy="1548700"/>
          </a:xfrm>
          <a:prstGeom prst="rect">
            <a:avLst/>
          </a:prstGeom>
          <a:noFill/>
          <a:ln>
            <a:noFill/>
          </a:ln>
        </p:spPr>
      </p:pic>
      <p:sp>
        <p:nvSpPr>
          <p:cNvPr id="105" name="Google Shape;105;p17"/>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Working Properties</a:t>
            </a:r>
            <a:endParaRPr sz="1100">
              <a:solidFill>
                <a:schemeClr val="dk1"/>
              </a:solidFill>
              <a:latin typeface="Quicksand"/>
              <a:ea typeface="Quicksand"/>
              <a:cs typeface="Quicksand"/>
              <a:sym typeface="Quicksand"/>
            </a:endParaRPr>
          </a:p>
        </p:txBody>
      </p:sp>
      <p:graphicFrame>
        <p:nvGraphicFramePr>
          <p:cNvPr id="106" name="Google Shape;106;p17"/>
          <p:cNvGraphicFramePr/>
          <p:nvPr/>
        </p:nvGraphicFramePr>
        <p:xfrm>
          <a:off x="2215050" y="1119338"/>
          <a:ext cx="3000000" cy="3000000"/>
        </p:xfrm>
        <a:graphic>
          <a:graphicData uri="http://schemas.openxmlformats.org/drawingml/2006/table">
            <a:tbl>
              <a:tblPr>
                <a:solidFill>
                  <a:srgbClr val="FFFFFF"/>
                </a:solidFill>
                <a:tableStyleId>{73442C46-F8F1-4EFA-99CD-23E0513A0F02}</a:tableStyleId>
              </a:tblPr>
              <a:tblGrid>
                <a:gridCol w="1775675"/>
              </a:tblGrid>
              <a:tr h="1548700">
                <a:tc>
                  <a:txBody>
                    <a:bodyPr/>
                    <a:lstStyle/>
                    <a:p>
                      <a:pPr indent="0" lvl="0" marL="0" rtl="0" algn="ctr">
                        <a:lnSpc>
                          <a:spcPct val="115000"/>
                        </a:lnSpc>
                        <a:spcBef>
                          <a:spcPts val="0"/>
                        </a:spcBef>
                        <a:spcAft>
                          <a:spcPts val="0"/>
                        </a:spcAft>
                        <a:buClr>
                          <a:srgbClr val="000000"/>
                        </a:buClr>
                        <a:buSzPts val="1100"/>
                        <a:buFont typeface="Arial"/>
                        <a:buNone/>
                      </a:pPr>
                      <a:r>
                        <a:rPr b="1" lang="en-GB" sz="1300">
                          <a:solidFill>
                            <a:srgbClr val="CC0000"/>
                          </a:solidFill>
                          <a:highlight>
                            <a:srgbClr val="FFFFFF"/>
                          </a:highlight>
                          <a:latin typeface="Quicksand"/>
                          <a:ea typeface="Quicksand"/>
                          <a:cs typeface="Quicksand"/>
                          <a:sym typeface="Quicksand"/>
                        </a:rPr>
                        <a:t>Toughness</a:t>
                      </a:r>
                      <a:endParaRPr b="1" sz="1300">
                        <a:solidFill>
                          <a:srgbClr val="CC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444444"/>
                          </a:solidFill>
                          <a:highlight>
                            <a:srgbClr val="FFFFFF"/>
                          </a:highlight>
                          <a:latin typeface="Quicksand"/>
                          <a:ea typeface="Quicksand"/>
                          <a:cs typeface="Quicksand"/>
                          <a:sym typeface="Quicksand"/>
                        </a:rPr>
                        <a:t>Toughness is the ability of a material to absorb </a:t>
                      </a:r>
                      <a:r>
                        <a:rPr lang="en-GB" sz="1100">
                          <a:solidFill>
                            <a:srgbClr val="222222"/>
                          </a:solidFill>
                          <a:highlight>
                            <a:srgbClr val="FFFFFF"/>
                          </a:highlight>
                          <a:latin typeface="Quicksand"/>
                          <a:ea typeface="Quicksand"/>
                          <a:cs typeface="Quicksand"/>
                          <a:sym typeface="Quicksand"/>
                        </a:rPr>
                        <a:t>energy and </a:t>
                      </a:r>
                      <a:r>
                        <a:rPr b="1" lang="en-GB" sz="1100">
                          <a:solidFill>
                            <a:srgbClr val="222222"/>
                          </a:solidFill>
                          <a:highlight>
                            <a:srgbClr val="FFFFFF"/>
                          </a:highlight>
                          <a:latin typeface="Quicksand"/>
                          <a:ea typeface="Quicksand"/>
                          <a:cs typeface="Quicksand"/>
                          <a:sym typeface="Quicksand"/>
                        </a:rPr>
                        <a:t>plastically deform without fracturing</a:t>
                      </a:r>
                      <a:endParaRPr b="1" sz="1200">
                        <a:solidFill>
                          <a:srgbClr val="222222"/>
                        </a:solidFill>
                        <a:highlight>
                          <a:srgbClr val="FFFFFF"/>
                        </a:highlight>
                        <a:latin typeface="Quicksand"/>
                        <a:ea typeface="Quicksand"/>
                        <a:cs typeface="Quicksand"/>
                        <a:sym typeface="Quicksand"/>
                      </a:endParaRPr>
                    </a:p>
                  </a:txBody>
                  <a:tcPr marT="91425" marB="91425" marR="91425" marL="91425"/>
                </a:tc>
              </a:tr>
            </a:tbl>
          </a:graphicData>
        </a:graphic>
      </p:graphicFrame>
      <p:graphicFrame>
        <p:nvGraphicFramePr>
          <p:cNvPr id="107" name="Google Shape;107;p17"/>
          <p:cNvGraphicFramePr/>
          <p:nvPr/>
        </p:nvGraphicFramePr>
        <p:xfrm>
          <a:off x="4253575" y="1119338"/>
          <a:ext cx="3000000" cy="3000000"/>
        </p:xfrm>
        <a:graphic>
          <a:graphicData uri="http://schemas.openxmlformats.org/drawingml/2006/table">
            <a:tbl>
              <a:tblPr>
                <a:solidFill>
                  <a:srgbClr val="FFFFFF"/>
                </a:solidFill>
                <a:tableStyleId>{73442C46-F8F1-4EFA-99CD-23E0513A0F02}</a:tableStyleId>
              </a:tblPr>
              <a:tblGrid>
                <a:gridCol w="1753200"/>
              </a:tblGrid>
              <a:tr h="1548700">
                <a:tc>
                  <a:txBody>
                    <a:bodyPr/>
                    <a:lstStyle/>
                    <a:p>
                      <a:pPr indent="0" lvl="0" marL="0" rtl="0" algn="ctr">
                        <a:lnSpc>
                          <a:spcPct val="115000"/>
                        </a:lnSpc>
                        <a:spcBef>
                          <a:spcPts val="0"/>
                        </a:spcBef>
                        <a:spcAft>
                          <a:spcPts val="0"/>
                        </a:spcAft>
                        <a:buClr>
                          <a:srgbClr val="000000"/>
                        </a:buClr>
                        <a:buSzPts val="1100"/>
                        <a:buFont typeface="Arial"/>
                        <a:buNone/>
                      </a:pPr>
                      <a:r>
                        <a:rPr b="1" lang="en-GB" sz="1300">
                          <a:solidFill>
                            <a:srgbClr val="CC0000"/>
                          </a:solidFill>
                          <a:highlight>
                            <a:srgbClr val="FFFFFF"/>
                          </a:highlight>
                          <a:latin typeface="Quicksand"/>
                          <a:ea typeface="Quicksand"/>
                          <a:cs typeface="Quicksand"/>
                          <a:sym typeface="Quicksand"/>
                        </a:rPr>
                        <a:t>Brittleness</a:t>
                      </a:r>
                      <a:endParaRPr b="1" sz="1300">
                        <a:solidFill>
                          <a:srgbClr val="CC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Clr>
                          <a:srgbClr val="000000"/>
                        </a:buClr>
                        <a:buSzPts val="1100"/>
                        <a:buFont typeface="Arial"/>
                        <a:buNone/>
                      </a:pPr>
                      <a:r>
                        <a:rPr lang="en-GB" sz="1100">
                          <a:solidFill>
                            <a:srgbClr val="222222"/>
                          </a:solidFill>
                          <a:highlight>
                            <a:srgbClr val="FFFFFF"/>
                          </a:highlight>
                          <a:latin typeface="Quicksand"/>
                          <a:ea typeface="Quicksand"/>
                          <a:cs typeface="Quicksand"/>
                          <a:sym typeface="Quicksand"/>
                        </a:rPr>
                        <a:t>'Brittleness'</a:t>
                      </a:r>
                      <a:r>
                        <a:rPr lang="en-GB" sz="1100">
                          <a:solidFill>
                            <a:srgbClr val="222222"/>
                          </a:solidFill>
                          <a:highlight>
                            <a:srgbClr val="FFFFFF"/>
                          </a:highlight>
                          <a:latin typeface="Quicksand"/>
                          <a:ea typeface="Quicksand"/>
                          <a:cs typeface="Quicksand"/>
                          <a:sym typeface="Quicksand"/>
                        </a:rPr>
                        <a:t> describes the property of a material that </a:t>
                      </a:r>
                      <a:r>
                        <a:rPr b="1" lang="en-GB" sz="1100">
                          <a:solidFill>
                            <a:srgbClr val="222222"/>
                          </a:solidFill>
                          <a:highlight>
                            <a:srgbClr val="FFFFFF"/>
                          </a:highlight>
                          <a:latin typeface="Quicksand"/>
                          <a:ea typeface="Quicksand"/>
                          <a:cs typeface="Quicksand"/>
                          <a:sym typeface="Quicksand"/>
                        </a:rPr>
                        <a:t>fractures when subjected to stress </a:t>
                      </a:r>
                      <a:r>
                        <a:rPr lang="en-GB" sz="1100">
                          <a:solidFill>
                            <a:srgbClr val="222222"/>
                          </a:solidFill>
                          <a:highlight>
                            <a:srgbClr val="FFFFFF"/>
                          </a:highlight>
                          <a:latin typeface="Quicksand"/>
                          <a:ea typeface="Quicksand"/>
                          <a:cs typeface="Quicksand"/>
                          <a:sym typeface="Quicksand"/>
                        </a:rPr>
                        <a:t>but has </a:t>
                      </a:r>
                      <a:r>
                        <a:rPr lang="en-GB" sz="1100">
                          <a:solidFill>
                            <a:srgbClr val="222222"/>
                          </a:solidFill>
                          <a:highlight>
                            <a:srgbClr val="FFFFFF"/>
                          </a:highlight>
                          <a:latin typeface="Quicksand"/>
                          <a:ea typeface="Quicksand"/>
                          <a:cs typeface="Quicksand"/>
                          <a:sym typeface="Quicksand"/>
                        </a:rPr>
                        <a:t>little</a:t>
                      </a:r>
                      <a:r>
                        <a:rPr lang="en-GB" sz="1100">
                          <a:solidFill>
                            <a:srgbClr val="222222"/>
                          </a:solidFill>
                          <a:highlight>
                            <a:srgbClr val="FFFFFF"/>
                          </a:highlight>
                          <a:latin typeface="Quicksand"/>
                          <a:ea typeface="Quicksand"/>
                          <a:cs typeface="Quicksand"/>
                          <a:sym typeface="Quicksand"/>
                        </a:rPr>
                        <a:t> tendency to deform before rupture. </a:t>
                      </a:r>
                      <a:endParaRPr sz="1000">
                        <a:solidFill>
                          <a:srgbClr val="222222"/>
                        </a:solidFill>
                        <a:highlight>
                          <a:srgbClr val="FFFFFF"/>
                        </a:highlight>
                        <a:latin typeface="Quicksand"/>
                        <a:ea typeface="Quicksand"/>
                        <a:cs typeface="Quicksand"/>
                        <a:sym typeface="Quicksand"/>
                      </a:endParaRPr>
                    </a:p>
                  </a:txBody>
                  <a:tcPr marT="91425" marB="91425" marR="91425" marL="91425"/>
                </a:tc>
              </a:tr>
            </a:tbl>
          </a:graphicData>
        </a:graphic>
      </p:graphicFrame>
      <p:graphicFrame>
        <p:nvGraphicFramePr>
          <p:cNvPr id="108" name="Google Shape;108;p17"/>
          <p:cNvGraphicFramePr/>
          <p:nvPr/>
        </p:nvGraphicFramePr>
        <p:xfrm>
          <a:off x="6332425" y="1071238"/>
          <a:ext cx="3000000" cy="3000000"/>
        </p:xfrm>
        <a:graphic>
          <a:graphicData uri="http://schemas.openxmlformats.org/drawingml/2006/table">
            <a:tbl>
              <a:tblPr>
                <a:solidFill>
                  <a:srgbClr val="FFFFFF"/>
                </a:solidFill>
                <a:tableStyleId>{73442C46-F8F1-4EFA-99CD-23E0513A0F02}</a:tableStyleId>
              </a:tblPr>
              <a:tblGrid>
                <a:gridCol w="1942625"/>
              </a:tblGrid>
              <a:tr h="1548700">
                <a:tc>
                  <a:txBody>
                    <a:bodyPr/>
                    <a:lstStyle/>
                    <a:p>
                      <a:pPr indent="0" lvl="0" marL="0" rtl="0" algn="ctr">
                        <a:lnSpc>
                          <a:spcPct val="115000"/>
                        </a:lnSpc>
                        <a:spcBef>
                          <a:spcPts val="0"/>
                        </a:spcBef>
                        <a:spcAft>
                          <a:spcPts val="0"/>
                        </a:spcAft>
                        <a:buNone/>
                      </a:pPr>
                      <a:r>
                        <a:rPr b="1" lang="en-GB" sz="1300">
                          <a:solidFill>
                            <a:srgbClr val="CC0000"/>
                          </a:solidFill>
                          <a:highlight>
                            <a:srgbClr val="FFFFFF"/>
                          </a:highlight>
                          <a:latin typeface="Quicksand"/>
                          <a:ea typeface="Quicksand"/>
                          <a:cs typeface="Quicksand"/>
                          <a:sym typeface="Quicksand"/>
                        </a:rPr>
                        <a:t>Ductility</a:t>
                      </a:r>
                      <a:endParaRPr b="1" sz="1300">
                        <a:solidFill>
                          <a:srgbClr val="CC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444444"/>
                          </a:solidFill>
                          <a:highlight>
                            <a:srgbClr val="FFFFFF"/>
                          </a:highlight>
                          <a:latin typeface="Quicksand"/>
                          <a:ea typeface="Quicksand"/>
                          <a:cs typeface="Quicksand"/>
                          <a:sym typeface="Quicksand"/>
                        </a:rPr>
                        <a:t>Ductility is a property that describes the </a:t>
                      </a:r>
                      <a:r>
                        <a:rPr lang="en-GB" sz="1100">
                          <a:solidFill>
                            <a:srgbClr val="222222"/>
                          </a:solidFill>
                          <a:highlight>
                            <a:srgbClr val="FFFFFF"/>
                          </a:highlight>
                          <a:latin typeface="Quicksand"/>
                          <a:ea typeface="Quicksand"/>
                          <a:cs typeface="Quicksand"/>
                          <a:sym typeface="Quicksand"/>
                        </a:rPr>
                        <a:t>ability of a material to </a:t>
                      </a:r>
                      <a:r>
                        <a:rPr b="1" lang="en-GB" sz="1100">
                          <a:solidFill>
                            <a:srgbClr val="222222"/>
                          </a:solidFill>
                          <a:highlight>
                            <a:srgbClr val="FFFFFF"/>
                          </a:highlight>
                          <a:latin typeface="Quicksand"/>
                          <a:ea typeface="Quicksand"/>
                          <a:cs typeface="Quicksand"/>
                          <a:sym typeface="Quicksand"/>
                        </a:rPr>
                        <a:t>stretch thin when tensile stress is applied</a:t>
                      </a:r>
                      <a:r>
                        <a:rPr lang="en-GB" sz="1100">
                          <a:solidFill>
                            <a:srgbClr val="222222"/>
                          </a:solidFill>
                          <a:highlight>
                            <a:srgbClr val="FFFFFF"/>
                          </a:highlight>
                          <a:latin typeface="Quicksand"/>
                          <a:ea typeface="Quicksand"/>
                          <a:cs typeface="Quicksand"/>
                          <a:sym typeface="Quicksand"/>
                        </a:rPr>
                        <a:t>. S</a:t>
                      </a:r>
                      <a:r>
                        <a:rPr lang="en-GB" sz="1100">
                          <a:solidFill>
                            <a:srgbClr val="444444"/>
                          </a:solidFill>
                          <a:highlight>
                            <a:srgbClr val="FFFFFF"/>
                          </a:highlight>
                          <a:latin typeface="Quicksand"/>
                          <a:ea typeface="Quicksand"/>
                          <a:cs typeface="Quicksand"/>
                          <a:sym typeface="Quicksand"/>
                        </a:rPr>
                        <a:t>ignificant plastic deformation occurs before the material ruptures or breaks.</a:t>
                      </a:r>
                      <a:endParaRPr sz="1100">
                        <a:solidFill>
                          <a:srgbClr val="444444"/>
                        </a:solidFill>
                        <a:highlight>
                          <a:srgbClr val="FFFFFF"/>
                        </a:highlight>
                        <a:latin typeface="Quicksand"/>
                        <a:ea typeface="Quicksand"/>
                        <a:cs typeface="Quicksand"/>
                        <a:sym typeface="Quicksand"/>
                      </a:endParaRPr>
                    </a:p>
                  </a:txBody>
                  <a:tcPr marT="91425" marB="91425" marR="91425" marL="91425"/>
                </a:tc>
              </a:tr>
            </a:tbl>
          </a:graphicData>
        </a:graphic>
      </p:graphicFrame>
      <p:pic>
        <p:nvPicPr>
          <p:cNvPr id="109" name="Google Shape;109;p17"/>
          <p:cNvPicPr preferRelativeResize="0"/>
          <p:nvPr/>
        </p:nvPicPr>
        <p:blipFill rotWithShape="1">
          <a:blip r:embed="rId5">
            <a:alphaModFix/>
          </a:blip>
          <a:srcRect b="0" l="52404" r="0" t="0"/>
          <a:stretch/>
        </p:blipFill>
        <p:spPr>
          <a:xfrm>
            <a:off x="4154899" y="2849191"/>
            <a:ext cx="1775675" cy="2023075"/>
          </a:xfrm>
          <a:prstGeom prst="rect">
            <a:avLst/>
          </a:prstGeom>
          <a:noFill/>
          <a:ln>
            <a:noFill/>
          </a:ln>
        </p:spPr>
      </p:pic>
      <p:sp>
        <p:nvSpPr>
          <p:cNvPr id="110" name="Google Shape;110;p17"/>
          <p:cNvSpPr/>
          <p:nvPr/>
        </p:nvSpPr>
        <p:spPr>
          <a:xfrm>
            <a:off x="2170075" y="1143825"/>
            <a:ext cx="3909000" cy="1705500"/>
          </a:xfrm>
          <a:prstGeom prst="roundRect">
            <a:avLst>
              <a:gd fmla="val 16667" name="adj"/>
            </a:avLst>
          </a:prstGeom>
          <a:noFill/>
          <a:ln cap="flat" cmpd="sng" w="1905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11" name="Google Shape;111;p17"/>
          <p:cNvGrpSpPr/>
          <p:nvPr/>
        </p:nvGrpSpPr>
        <p:grpSpPr>
          <a:xfrm>
            <a:off x="8014833" y="188647"/>
            <a:ext cx="1129165" cy="1176692"/>
            <a:chOff x="7943849" y="151647"/>
            <a:chExt cx="1428600" cy="1488729"/>
          </a:xfrm>
        </p:grpSpPr>
        <p:pic>
          <p:nvPicPr>
            <p:cNvPr descr="Island School - Wikipedia" id="112" name="Google Shape;112;p17"/>
            <p:cNvPicPr preferRelativeResize="0"/>
            <p:nvPr/>
          </p:nvPicPr>
          <p:blipFill>
            <a:blip r:embed="rId7">
              <a:alphaModFix/>
            </a:blip>
            <a:stretch>
              <a:fillRect/>
            </a:stretch>
          </p:blipFill>
          <p:spPr>
            <a:xfrm>
              <a:off x="8117858" y="151647"/>
              <a:ext cx="861267" cy="923400"/>
            </a:xfrm>
            <a:prstGeom prst="rect">
              <a:avLst/>
            </a:prstGeom>
            <a:noFill/>
            <a:ln>
              <a:noFill/>
            </a:ln>
          </p:spPr>
        </p:pic>
        <p:sp>
          <p:nvSpPr>
            <p:cNvPr id="113" name="Google Shape;113;p17"/>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pic>
        <p:nvPicPr>
          <p:cNvPr id="114" name="Google Shape;114;p17"/>
          <p:cNvPicPr preferRelativeResize="0"/>
          <p:nvPr/>
        </p:nvPicPr>
        <p:blipFill>
          <a:blip r:embed="rId8">
            <a:alphaModFix/>
          </a:blip>
          <a:stretch>
            <a:fillRect/>
          </a:stretch>
        </p:blipFill>
        <p:spPr>
          <a:xfrm>
            <a:off x="7781250" y="4239589"/>
            <a:ext cx="1362750" cy="90848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1000"/>
                                        <p:tgtEl>
                                          <p:spTgt spid="100"/>
                                        </p:tgtEl>
                                      </p:cBhvr>
                                    </p:animEffect>
                                  </p:childTnLst>
                                </p:cTn>
                              </p:par>
                              <p:par>
                                <p:cTn fill="hold" nodeType="with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1000"/>
                                        <p:tgtEl>
                                          <p:spTgt spid="101"/>
                                        </p:tgtEl>
                                      </p:cBhvr>
                                    </p:animEffect>
                                  </p:childTnLst>
                                </p:cTn>
                              </p:par>
                              <p:par>
                                <p:cTn fill="hold" nodeType="with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par>
                                <p:cTn fill="hold" nodeType="with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000"/>
                                        <p:tgtEl>
                                          <p:spTgt spid="1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par>
                                <p:cTn fill="hold" nodeType="with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par>
                                <p:cTn fill="hold" nodeType="withEffect" presetClass="entr" presetID="1" presetSubtype="0">
                                  <p:stCondLst>
                                    <p:cond delay="0"/>
                                  </p:stCondLst>
                                  <p:childTnLst>
                                    <p:set>
                                      <p:cBhvr>
                                        <p:cTn dur="1" fill="hold">
                                          <p:stCondLst>
                                            <p:cond delay="0"/>
                                          </p:stCondLst>
                                        </p:cTn>
                                        <p:tgtEl>
                                          <p:spTgt spid="1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1000"/>
                                        <p:tgtEl>
                                          <p:spTgt spid="108"/>
                                        </p:tgtEl>
                                      </p:cBhvr>
                                    </p:animEffect>
                                  </p:childTnLst>
                                </p:cTn>
                              </p:par>
                              <p:par>
                                <p:cTn fill="hold" nodeType="with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8"/>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graphicFrame>
        <p:nvGraphicFramePr>
          <p:cNvPr id="120" name="Google Shape;120;p18"/>
          <p:cNvGraphicFramePr/>
          <p:nvPr/>
        </p:nvGraphicFramePr>
        <p:xfrm>
          <a:off x="0" y="1282063"/>
          <a:ext cx="3000000" cy="3000000"/>
        </p:xfrm>
        <a:graphic>
          <a:graphicData uri="http://schemas.openxmlformats.org/drawingml/2006/table">
            <a:tbl>
              <a:tblPr>
                <a:solidFill>
                  <a:srgbClr val="FFFFFF"/>
                </a:solidFill>
                <a:tableStyleId>{73442C46-F8F1-4EFA-99CD-23E0513A0F02}</a:tableStyleId>
              </a:tblPr>
              <a:tblGrid>
                <a:gridCol w="1957625"/>
              </a:tblGrid>
              <a:tr h="1751900">
                <a:tc>
                  <a:txBody>
                    <a:bodyPr/>
                    <a:lstStyle/>
                    <a:p>
                      <a:pPr indent="0" lvl="0" marL="0" rtl="0" algn="ctr">
                        <a:lnSpc>
                          <a:spcPct val="115000"/>
                        </a:lnSpc>
                        <a:spcBef>
                          <a:spcPts val="0"/>
                        </a:spcBef>
                        <a:spcAft>
                          <a:spcPts val="0"/>
                        </a:spcAft>
                        <a:buNone/>
                      </a:pPr>
                      <a:r>
                        <a:rPr b="1" lang="en-GB" sz="1300">
                          <a:solidFill>
                            <a:srgbClr val="C00000"/>
                          </a:solidFill>
                          <a:highlight>
                            <a:srgbClr val="FFFFFF"/>
                          </a:highlight>
                          <a:latin typeface="Quicksand"/>
                          <a:ea typeface="Quicksand"/>
                          <a:cs typeface="Quicksand"/>
                          <a:sym typeface="Quicksand"/>
                        </a:rPr>
                        <a:t>Malleability</a:t>
                      </a:r>
                      <a:endParaRPr b="1" sz="1300">
                        <a:solidFill>
                          <a:srgbClr val="C0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rgbClr val="FFFFFF"/>
                          </a:highlight>
                          <a:latin typeface="Quicksand"/>
                          <a:ea typeface="Quicksand"/>
                          <a:cs typeface="Quicksand"/>
                          <a:sym typeface="Quicksand"/>
                        </a:rPr>
                        <a:t>Malleability is the quality of something that can be </a:t>
                      </a:r>
                      <a:r>
                        <a:rPr b="1" lang="en-GB" sz="1100">
                          <a:solidFill>
                            <a:srgbClr val="222222"/>
                          </a:solidFill>
                          <a:highlight>
                            <a:srgbClr val="FFFFFF"/>
                          </a:highlight>
                          <a:latin typeface="Quicksand"/>
                          <a:ea typeface="Quicksand"/>
                          <a:cs typeface="Quicksand"/>
                          <a:sym typeface="Quicksand"/>
                        </a:rPr>
                        <a:t>shaped into something else without breaking.</a:t>
                      </a:r>
                      <a:r>
                        <a:rPr lang="en-GB" sz="1100">
                          <a:solidFill>
                            <a:srgbClr val="222222"/>
                          </a:solidFill>
                          <a:highlight>
                            <a:srgbClr val="FFFFFF"/>
                          </a:highlight>
                          <a:latin typeface="Quicksand"/>
                          <a:ea typeface="Quicksand"/>
                          <a:cs typeface="Quicksand"/>
                          <a:sym typeface="Quicksand"/>
                        </a:rPr>
                        <a:t> </a:t>
                      </a:r>
                      <a:r>
                        <a:rPr lang="en-GB" sz="1100">
                          <a:solidFill>
                            <a:srgbClr val="444444"/>
                          </a:solidFill>
                          <a:highlight>
                            <a:srgbClr val="FFFFFF"/>
                          </a:highlight>
                          <a:latin typeface="Quicksand"/>
                          <a:ea typeface="Quicksand"/>
                          <a:cs typeface="Quicksand"/>
                          <a:sym typeface="Quicksand"/>
                        </a:rPr>
                        <a:t>It is also a material that can be flattened into thin sheets by hammering or rolling.</a:t>
                      </a:r>
                      <a:endParaRPr sz="1100">
                        <a:solidFill>
                          <a:srgbClr val="444444"/>
                        </a:solidFill>
                        <a:highlight>
                          <a:srgbClr val="FFFFFF"/>
                        </a:highlight>
                        <a:latin typeface="Quicksand"/>
                        <a:ea typeface="Quicksand"/>
                        <a:cs typeface="Quicksand"/>
                        <a:sym typeface="Quicksand"/>
                      </a:endParaRPr>
                    </a:p>
                  </a:txBody>
                  <a:tcPr marT="91425" marB="91425" marR="91425" marL="91425"/>
                </a:tc>
              </a:tr>
            </a:tbl>
          </a:graphicData>
        </a:graphic>
      </p:graphicFrame>
      <p:pic>
        <p:nvPicPr>
          <p:cNvPr id="121" name="Google Shape;121;p18"/>
          <p:cNvPicPr preferRelativeResize="0"/>
          <p:nvPr/>
        </p:nvPicPr>
        <p:blipFill rotWithShape="1">
          <a:blip r:embed="rId3">
            <a:alphaModFix/>
          </a:blip>
          <a:srcRect b="10818" l="0" r="0" t="0"/>
          <a:stretch/>
        </p:blipFill>
        <p:spPr>
          <a:xfrm>
            <a:off x="84000" y="3168075"/>
            <a:ext cx="1702775" cy="1090232"/>
          </a:xfrm>
          <a:prstGeom prst="rect">
            <a:avLst/>
          </a:prstGeom>
          <a:noFill/>
          <a:ln>
            <a:noFill/>
          </a:ln>
        </p:spPr>
      </p:pic>
      <p:sp>
        <p:nvSpPr>
          <p:cNvPr id="122" name="Google Shape;122;p18"/>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Working Properties</a:t>
            </a:r>
            <a:endParaRPr sz="1100">
              <a:solidFill>
                <a:schemeClr val="dk1"/>
              </a:solidFill>
              <a:latin typeface="Quicksand"/>
              <a:ea typeface="Quicksand"/>
              <a:cs typeface="Quicksand"/>
              <a:sym typeface="Quicksand"/>
            </a:endParaRPr>
          </a:p>
        </p:txBody>
      </p:sp>
      <p:graphicFrame>
        <p:nvGraphicFramePr>
          <p:cNvPr id="123" name="Google Shape;123;p18"/>
          <p:cNvGraphicFramePr/>
          <p:nvPr/>
        </p:nvGraphicFramePr>
        <p:xfrm>
          <a:off x="1957625" y="1298450"/>
          <a:ext cx="3000000" cy="3000000"/>
        </p:xfrm>
        <a:graphic>
          <a:graphicData uri="http://schemas.openxmlformats.org/drawingml/2006/table">
            <a:tbl>
              <a:tblPr>
                <a:solidFill>
                  <a:srgbClr val="FFFFFF"/>
                </a:solidFill>
                <a:tableStyleId>{73442C46-F8F1-4EFA-99CD-23E0513A0F02}</a:tableStyleId>
              </a:tblPr>
              <a:tblGrid>
                <a:gridCol w="2032925"/>
              </a:tblGrid>
              <a:tr h="1918850">
                <a:tc>
                  <a:txBody>
                    <a:bodyPr/>
                    <a:lstStyle/>
                    <a:p>
                      <a:pPr indent="0" lvl="0" marL="0" rtl="0" algn="ctr">
                        <a:lnSpc>
                          <a:spcPct val="115000"/>
                        </a:lnSpc>
                        <a:spcBef>
                          <a:spcPts val="0"/>
                        </a:spcBef>
                        <a:spcAft>
                          <a:spcPts val="0"/>
                        </a:spcAft>
                        <a:buNone/>
                      </a:pPr>
                      <a:r>
                        <a:rPr b="1" lang="en-GB" sz="1300">
                          <a:solidFill>
                            <a:srgbClr val="CC0000"/>
                          </a:solidFill>
                          <a:latin typeface="Quicksand"/>
                          <a:ea typeface="Quicksand"/>
                          <a:cs typeface="Quicksand"/>
                          <a:sym typeface="Quicksand"/>
                        </a:rPr>
                        <a:t>Durability</a:t>
                      </a:r>
                      <a:endParaRPr b="1" sz="1300">
                        <a:solidFill>
                          <a:srgbClr val="CC0000"/>
                        </a:solidFill>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444444"/>
                          </a:solidFill>
                          <a:latin typeface="Quicksand"/>
                          <a:ea typeface="Quicksand"/>
                          <a:cs typeface="Quicksand"/>
                          <a:sym typeface="Quicksand"/>
                        </a:rPr>
                        <a:t>Durability is the materials ability to </a:t>
                      </a:r>
                      <a:r>
                        <a:rPr b="1" lang="en-GB" sz="1100">
                          <a:solidFill>
                            <a:srgbClr val="444444"/>
                          </a:solidFill>
                          <a:latin typeface="Quicksand"/>
                          <a:ea typeface="Quicksand"/>
                          <a:cs typeface="Quicksand"/>
                          <a:sym typeface="Quicksand"/>
                        </a:rPr>
                        <a:t>withstand wear, pressure, or damage</a:t>
                      </a:r>
                      <a:r>
                        <a:rPr lang="en-GB" sz="1100">
                          <a:solidFill>
                            <a:srgbClr val="444444"/>
                          </a:solidFill>
                          <a:latin typeface="Quicksand"/>
                          <a:ea typeface="Quicksand"/>
                          <a:cs typeface="Quicksand"/>
                          <a:sym typeface="Quicksand"/>
                        </a:rPr>
                        <a:t>. It is its ability of a </a:t>
                      </a:r>
                      <a:r>
                        <a:rPr lang="en-GB" sz="1100">
                          <a:solidFill>
                            <a:srgbClr val="222222"/>
                          </a:solidFill>
                          <a:latin typeface="Quicksand"/>
                          <a:ea typeface="Quicksand"/>
                          <a:cs typeface="Quicksand"/>
                          <a:sym typeface="Quicksand"/>
                        </a:rPr>
                        <a:t>material to remain serviceable in the surrounding environment during its useful life without damage.</a:t>
                      </a:r>
                      <a:endParaRPr sz="1100">
                        <a:solidFill>
                          <a:srgbClr val="222222"/>
                        </a:solidFill>
                        <a:latin typeface="Quicksand"/>
                        <a:ea typeface="Quicksand"/>
                        <a:cs typeface="Quicksand"/>
                        <a:sym typeface="Quicksand"/>
                      </a:endParaRPr>
                    </a:p>
                  </a:txBody>
                  <a:tcPr marT="91425" marB="91425" marR="91425" marL="91425"/>
                </a:tc>
              </a:tr>
            </a:tbl>
          </a:graphicData>
        </a:graphic>
      </p:graphicFrame>
      <p:pic>
        <p:nvPicPr>
          <p:cNvPr id="124" name="Google Shape;124;p18"/>
          <p:cNvPicPr preferRelativeResize="0"/>
          <p:nvPr/>
        </p:nvPicPr>
        <p:blipFill>
          <a:blip r:embed="rId4">
            <a:alphaModFix/>
          </a:blip>
          <a:stretch>
            <a:fillRect/>
          </a:stretch>
        </p:blipFill>
        <p:spPr>
          <a:xfrm>
            <a:off x="2105378" y="3168083"/>
            <a:ext cx="1702775" cy="1702749"/>
          </a:xfrm>
          <a:prstGeom prst="rect">
            <a:avLst/>
          </a:prstGeom>
          <a:noFill/>
          <a:ln>
            <a:noFill/>
          </a:ln>
        </p:spPr>
      </p:pic>
      <p:graphicFrame>
        <p:nvGraphicFramePr>
          <p:cNvPr id="125" name="Google Shape;125;p18"/>
          <p:cNvGraphicFramePr/>
          <p:nvPr/>
        </p:nvGraphicFramePr>
        <p:xfrm>
          <a:off x="3914500" y="1346288"/>
          <a:ext cx="3000000" cy="3000000"/>
        </p:xfrm>
        <a:graphic>
          <a:graphicData uri="http://schemas.openxmlformats.org/drawingml/2006/table">
            <a:tbl>
              <a:tblPr>
                <a:solidFill>
                  <a:srgbClr val="FFFFFF"/>
                </a:solidFill>
                <a:tableStyleId>{73442C46-F8F1-4EFA-99CD-23E0513A0F02}</a:tableStyleId>
              </a:tblPr>
              <a:tblGrid>
                <a:gridCol w="1957625"/>
              </a:tblGrid>
              <a:tr h="1751900">
                <a:tc>
                  <a:txBody>
                    <a:bodyPr/>
                    <a:lstStyle/>
                    <a:p>
                      <a:pPr indent="0" lvl="0" marL="0" rtl="0" algn="ctr">
                        <a:lnSpc>
                          <a:spcPct val="115000"/>
                        </a:lnSpc>
                        <a:spcBef>
                          <a:spcPts val="0"/>
                        </a:spcBef>
                        <a:spcAft>
                          <a:spcPts val="0"/>
                        </a:spcAft>
                        <a:buNone/>
                      </a:pPr>
                      <a:r>
                        <a:rPr b="1" lang="en-GB" sz="1300">
                          <a:solidFill>
                            <a:srgbClr val="C00000"/>
                          </a:solidFill>
                          <a:highlight>
                            <a:srgbClr val="FFFFFF"/>
                          </a:highlight>
                          <a:latin typeface="Quicksand"/>
                          <a:ea typeface="Quicksand"/>
                          <a:cs typeface="Quicksand"/>
                          <a:sym typeface="Quicksand"/>
                        </a:rPr>
                        <a:t>Plasticity</a:t>
                      </a:r>
                      <a:endParaRPr b="1" sz="1300">
                        <a:solidFill>
                          <a:srgbClr val="C0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rgbClr val="FFFFFF"/>
                          </a:highlight>
                          <a:latin typeface="Quicksand"/>
                          <a:ea typeface="Quicksand"/>
                          <a:cs typeface="Quicksand"/>
                          <a:sym typeface="Quicksand"/>
                        </a:rPr>
                        <a:t>Plasticity is the ability to </a:t>
                      </a:r>
                      <a:r>
                        <a:rPr b="1" lang="en-GB" sz="1100">
                          <a:solidFill>
                            <a:srgbClr val="222222"/>
                          </a:solidFill>
                          <a:highlight>
                            <a:srgbClr val="FFFFFF"/>
                          </a:highlight>
                          <a:latin typeface="Quicksand"/>
                          <a:ea typeface="Quicksand"/>
                          <a:cs typeface="Quicksand"/>
                          <a:sym typeface="Quicksand"/>
                        </a:rPr>
                        <a:t>permanently change shape</a:t>
                      </a:r>
                      <a:r>
                        <a:rPr lang="en-GB" sz="1100">
                          <a:solidFill>
                            <a:srgbClr val="222222"/>
                          </a:solidFill>
                          <a:highlight>
                            <a:srgbClr val="FFFFFF"/>
                          </a:highlight>
                          <a:latin typeface="Quicksand"/>
                          <a:ea typeface="Quicksand"/>
                          <a:cs typeface="Quicksand"/>
                          <a:sym typeface="Quicksand"/>
                        </a:rPr>
                        <a:t> or form, which applies to materials other than polymers</a:t>
                      </a:r>
                      <a:endParaRPr sz="1100">
                        <a:solidFill>
                          <a:srgbClr val="444444"/>
                        </a:solidFill>
                        <a:highlight>
                          <a:srgbClr val="FFFFFF"/>
                        </a:highlight>
                        <a:latin typeface="Quicksand"/>
                        <a:ea typeface="Quicksand"/>
                        <a:cs typeface="Quicksand"/>
                        <a:sym typeface="Quicksand"/>
                      </a:endParaRPr>
                    </a:p>
                  </a:txBody>
                  <a:tcPr marT="91425" marB="91425" marR="91425" marL="91425"/>
                </a:tc>
              </a:tr>
            </a:tbl>
          </a:graphicData>
        </a:graphic>
      </p:graphicFrame>
      <p:graphicFrame>
        <p:nvGraphicFramePr>
          <p:cNvPr id="126" name="Google Shape;126;p18"/>
          <p:cNvGraphicFramePr/>
          <p:nvPr/>
        </p:nvGraphicFramePr>
        <p:xfrm>
          <a:off x="5918575" y="1390213"/>
          <a:ext cx="3000000" cy="3000000"/>
        </p:xfrm>
        <a:graphic>
          <a:graphicData uri="http://schemas.openxmlformats.org/drawingml/2006/table">
            <a:tbl>
              <a:tblPr>
                <a:solidFill>
                  <a:srgbClr val="FFFFFF"/>
                </a:solidFill>
                <a:tableStyleId>{73442C46-F8F1-4EFA-99CD-23E0513A0F02}</a:tableStyleId>
              </a:tblPr>
              <a:tblGrid>
                <a:gridCol w="1957625"/>
              </a:tblGrid>
              <a:tr h="1751900">
                <a:tc>
                  <a:txBody>
                    <a:bodyPr/>
                    <a:lstStyle/>
                    <a:p>
                      <a:pPr indent="0" lvl="0" marL="0" rtl="0" algn="ctr">
                        <a:lnSpc>
                          <a:spcPct val="115000"/>
                        </a:lnSpc>
                        <a:spcBef>
                          <a:spcPts val="0"/>
                        </a:spcBef>
                        <a:spcAft>
                          <a:spcPts val="0"/>
                        </a:spcAft>
                        <a:buNone/>
                      </a:pPr>
                      <a:r>
                        <a:rPr b="1" lang="en-GB" sz="1300">
                          <a:solidFill>
                            <a:srgbClr val="C00000"/>
                          </a:solidFill>
                          <a:highlight>
                            <a:srgbClr val="FFFFFF"/>
                          </a:highlight>
                          <a:latin typeface="Quicksand"/>
                          <a:ea typeface="Quicksand"/>
                          <a:cs typeface="Quicksand"/>
                          <a:sym typeface="Quicksand"/>
                        </a:rPr>
                        <a:t>Elasticity</a:t>
                      </a:r>
                      <a:endParaRPr b="1" sz="1300">
                        <a:solidFill>
                          <a:srgbClr val="C0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rgbClr val="FFFFFF"/>
                          </a:highlight>
                          <a:latin typeface="Quicksand"/>
                          <a:ea typeface="Quicksand"/>
                          <a:cs typeface="Quicksand"/>
                          <a:sym typeface="Quicksand"/>
                        </a:rPr>
                        <a:t>Elasticity is the ability to bend and then </a:t>
                      </a:r>
                      <a:r>
                        <a:rPr b="1" lang="en-GB" sz="1100">
                          <a:solidFill>
                            <a:srgbClr val="222222"/>
                          </a:solidFill>
                          <a:highlight>
                            <a:srgbClr val="FFFFFF"/>
                          </a:highlight>
                          <a:latin typeface="Quicksand"/>
                          <a:ea typeface="Quicksand"/>
                          <a:cs typeface="Quicksand"/>
                          <a:sym typeface="Quicksand"/>
                        </a:rPr>
                        <a:t>return to its original shape</a:t>
                      </a:r>
                      <a:r>
                        <a:rPr lang="en-GB" sz="1100">
                          <a:solidFill>
                            <a:srgbClr val="222222"/>
                          </a:solidFill>
                          <a:highlight>
                            <a:srgbClr val="FFFFFF"/>
                          </a:highlight>
                          <a:latin typeface="Quicksand"/>
                          <a:ea typeface="Quicksand"/>
                          <a:cs typeface="Quicksand"/>
                          <a:sym typeface="Quicksand"/>
                        </a:rPr>
                        <a:t> and size</a:t>
                      </a:r>
                      <a:endParaRPr sz="1100">
                        <a:solidFill>
                          <a:srgbClr val="444444"/>
                        </a:solidFill>
                        <a:highlight>
                          <a:srgbClr val="FFFFFF"/>
                        </a:highlight>
                        <a:latin typeface="Quicksand"/>
                        <a:ea typeface="Quicksand"/>
                        <a:cs typeface="Quicksand"/>
                        <a:sym typeface="Quicksand"/>
                      </a:endParaRPr>
                    </a:p>
                  </a:txBody>
                  <a:tcPr marT="91425" marB="91425" marR="91425" marL="91425"/>
                </a:tc>
              </a:tr>
            </a:tbl>
          </a:graphicData>
        </a:graphic>
      </p:graphicFrame>
      <p:pic>
        <p:nvPicPr>
          <p:cNvPr id="127" name="Google Shape;127;p18"/>
          <p:cNvPicPr preferRelativeResize="0"/>
          <p:nvPr/>
        </p:nvPicPr>
        <p:blipFill>
          <a:blip r:embed="rId5">
            <a:alphaModFix/>
          </a:blip>
          <a:stretch>
            <a:fillRect/>
          </a:stretch>
        </p:blipFill>
        <p:spPr>
          <a:xfrm>
            <a:off x="4023075" y="3142125"/>
            <a:ext cx="1609665" cy="1751901"/>
          </a:xfrm>
          <a:prstGeom prst="rect">
            <a:avLst/>
          </a:prstGeom>
          <a:noFill/>
          <a:ln>
            <a:noFill/>
          </a:ln>
        </p:spPr>
      </p:pic>
      <p:pic>
        <p:nvPicPr>
          <p:cNvPr id="128" name="Google Shape;128;p18"/>
          <p:cNvPicPr preferRelativeResize="0"/>
          <p:nvPr/>
        </p:nvPicPr>
        <p:blipFill rotWithShape="1">
          <a:blip r:embed="rId6">
            <a:alphaModFix/>
          </a:blip>
          <a:srcRect b="17580" l="22361" r="4732" t="0"/>
          <a:stretch/>
        </p:blipFill>
        <p:spPr>
          <a:xfrm>
            <a:off x="5847675" y="3014038"/>
            <a:ext cx="2204350" cy="1398300"/>
          </a:xfrm>
          <a:prstGeom prst="rect">
            <a:avLst/>
          </a:prstGeom>
          <a:noFill/>
          <a:ln>
            <a:noFill/>
          </a:ln>
        </p:spPr>
      </p:pic>
      <p:grpSp>
        <p:nvGrpSpPr>
          <p:cNvPr id="129" name="Google Shape;129;p18"/>
          <p:cNvGrpSpPr/>
          <p:nvPr/>
        </p:nvGrpSpPr>
        <p:grpSpPr>
          <a:xfrm>
            <a:off x="8014833" y="188647"/>
            <a:ext cx="1129165" cy="1176692"/>
            <a:chOff x="7943849" y="151647"/>
            <a:chExt cx="1428600" cy="1488729"/>
          </a:xfrm>
        </p:grpSpPr>
        <p:pic>
          <p:nvPicPr>
            <p:cNvPr descr="Island School - Wikipedia" id="130" name="Google Shape;130;p18"/>
            <p:cNvPicPr preferRelativeResize="0"/>
            <p:nvPr/>
          </p:nvPicPr>
          <p:blipFill>
            <a:blip r:embed="rId7">
              <a:alphaModFix/>
            </a:blip>
            <a:stretch>
              <a:fillRect/>
            </a:stretch>
          </p:blipFill>
          <p:spPr>
            <a:xfrm>
              <a:off x="8117858" y="151647"/>
              <a:ext cx="861267" cy="923400"/>
            </a:xfrm>
            <a:prstGeom prst="rect">
              <a:avLst/>
            </a:prstGeom>
            <a:noFill/>
            <a:ln>
              <a:noFill/>
            </a:ln>
          </p:spPr>
        </p:pic>
        <p:sp>
          <p:nvSpPr>
            <p:cNvPr id="131" name="Google Shape;131;p18"/>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par>
                                <p:cTn fill="hold" nodeType="with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1000"/>
                                        <p:tgtEl>
                                          <p:spTgt spid="1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000"/>
                                        <p:tgtEl>
                                          <p:spTgt spid="123"/>
                                        </p:tgtEl>
                                      </p:cBhvr>
                                    </p:animEffect>
                                  </p:childTnLst>
                                </p:cTn>
                              </p:par>
                              <p:par>
                                <p:cTn fill="hold" nodeType="with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9"/>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sp>
        <p:nvSpPr>
          <p:cNvPr id="137" name="Google Shape;137;p19"/>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a:t>
            </a:r>
            <a:r>
              <a:rPr lang="en-GB" sz="2700">
                <a:solidFill>
                  <a:schemeClr val="dk1"/>
                </a:solidFill>
                <a:latin typeface="Quicksand"/>
                <a:ea typeface="Quicksand"/>
                <a:cs typeface="Quicksand"/>
                <a:sym typeface="Quicksand"/>
              </a:rPr>
              <a:t>Physical</a:t>
            </a:r>
            <a:r>
              <a:rPr lang="en-GB" sz="2700">
                <a:solidFill>
                  <a:schemeClr val="dk1"/>
                </a:solidFill>
                <a:latin typeface="Quicksand"/>
                <a:ea typeface="Quicksand"/>
                <a:cs typeface="Quicksand"/>
                <a:sym typeface="Quicksand"/>
              </a:rPr>
              <a:t> Properties</a:t>
            </a:r>
            <a:endParaRPr sz="1100">
              <a:solidFill>
                <a:schemeClr val="dk1"/>
              </a:solidFill>
              <a:latin typeface="Quicksand"/>
              <a:ea typeface="Quicksand"/>
              <a:cs typeface="Quicksand"/>
              <a:sym typeface="Quicksand"/>
            </a:endParaRPr>
          </a:p>
        </p:txBody>
      </p:sp>
      <p:graphicFrame>
        <p:nvGraphicFramePr>
          <p:cNvPr id="138" name="Google Shape;138;p19"/>
          <p:cNvGraphicFramePr/>
          <p:nvPr/>
        </p:nvGraphicFramePr>
        <p:xfrm>
          <a:off x="3990538" y="1298438"/>
          <a:ext cx="3000000" cy="3000000"/>
        </p:xfrm>
        <a:graphic>
          <a:graphicData uri="http://schemas.openxmlformats.org/drawingml/2006/table">
            <a:tbl>
              <a:tblPr>
                <a:solidFill>
                  <a:srgbClr val="FFFFFF"/>
                </a:solidFill>
                <a:tableStyleId>{73442C46-F8F1-4EFA-99CD-23E0513A0F02}</a:tableStyleId>
              </a:tblPr>
              <a:tblGrid>
                <a:gridCol w="2262875"/>
                <a:gridCol w="1691275"/>
              </a:tblGrid>
              <a:tr h="1935450">
                <a:tc>
                  <a:txBody>
                    <a:bodyPr/>
                    <a:lstStyle/>
                    <a:p>
                      <a:pPr indent="0" lvl="0" marL="0" rtl="0" algn="ctr">
                        <a:lnSpc>
                          <a:spcPct val="115000"/>
                        </a:lnSpc>
                        <a:spcBef>
                          <a:spcPts val="0"/>
                        </a:spcBef>
                        <a:spcAft>
                          <a:spcPts val="0"/>
                        </a:spcAft>
                        <a:buNone/>
                      </a:pPr>
                      <a:r>
                        <a:rPr b="1" lang="en-GB" sz="1300">
                          <a:solidFill>
                            <a:srgbClr val="C00000"/>
                          </a:solidFill>
                          <a:highlight>
                            <a:srgbClr val="FFFFFF"/>
                          </a:highlight>
                          <a:latin typeface="Quicksand"/>
                          <a:ea typeface="Quicksand"/>
                          <a:cs typeface="Quicksand"/>
                          <a:sym typeface="Quicksand"/>
                        </a:rPr>
                        <a:t>Electrical Conductor - Insulator</a:t>
                      </a:r>
                      <a:endParaRPr b="1" sz="1300">
                        <a:solidFill>
                          <a:srgbClr val="C0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rgbClr val="FFFFFF"/>
                          </a:highlight>
                          <a:latin typeface="Quicksand"/>
                          <a:ea typeface="Quicksand"/>
                          <a:cs typeface="Quicksand"/>
                          <a:sym typeface="Quicksand"/>
                        </a:rPr>
                        <a:t>Electrical conductivity is the measure of the </a:t>
                      </a:r>
                      <a:r>
                        <a:rPr b="1" lang="en-GB" sz="1100">
                          <a:solidFill>
                            <a:srgbClr val="222222"/>
                          </a:solidFill>
                          <a:highlight>
                            <a:srgbClr val="FFFFFF"/>
                          </a:highlight>
                          <a:latin typeface="Quicksand"/>
                          <a:ea typeface="Quicksand"/>
                          <a:cs typeface="Quicksand"/>
                          <a:sym typeface="Quicksand"/>
                        </a:rPr>
                        <a:t>ease at which an electric charge can pass through a material.</a:t>
                      </a:r>
                      <a:r>
                        <a:rPr lang="en-GB" sz="1100">
                          <a:solidFill>
                            <a:srgbClr val="222222"/>
                          </a:solidFill>
                          <a:highlight>
                            <a:srgbClr val="FFFFFF"/>
                          </a:highlight>
                          <a:latin typeface="Quicksand"/>
                          <a:ea typeface="Quicksand"/>
                          <a:cs typeface="Quicksand"/>
                          <a:sym typeface="Quicksand"/>
                        </a:rPr>
                        <a:t> An electrical conductor is a material which gives very little resistance to the flow of an electric current.</a:t>
                      </a:r>
                      <a:endParaRPr sz="1100">
                        <a:solidFill>
                          <a:srgbClr val="222222"/>
                        </a:solidFill>
                        <a:highlight>
                          <a:srgbClr val="FFFFFF"/>
                        </a:highlight>
                        <a:latin typeface="Quicksand"/>
                        <a:ea typeface="Quicksand"/>
                        <a:cs typeface="Quicksand"/>
                        <a:sym typeface="Quicksand"/>
                      </a:endParaRPr>
                    </a:p>
                  </a:txBody>
                  <a:tcPr marT="91425" marB="91425" marR="91425" marL="91425"/>
                </a:tc>
                <a:tc>
                  <a:txBody>
                    <a:bodyPr/>
                    <a:lstStyle/>
                    <a:p>
                      <a:pPr indent="0" lvl="0" marL="0" rtl="0" algn="ctr">
                        <a:lnSpc>
                          <a:spcPct val="115000"/>
                        </a:lnSpc>
                        <a:spcBef>
                          <a:spcPts val="0"/>
                        </a:spcBef>
                        <a:spcAft>
                          <a:spcPts val="0"/>
                        </a:spcAft>
                        <a:buNone/>
                      </a:pPr>
                      <a:r>
                        <a:rPr lang="en-GB" sz="1000">
                          <a:solidFill>
                            <a:srgbClr val="444444"/>
                          </a:solidFill>
                          <a:highlight>
                            <a:srgbClr val="FFFFFF"/>
                          </a:highlight>
                          <a:latin typeface="Quicksand"/>
                          <a:ea typeface="Quicksand"/>
                          <a:cs typeface="Quicksand"/>
                          <a:sym typeface="Quicksand"/>
                        </a:rPr>
                        <a:t> </a:t>
                      </a:r>
                      <a:r>
                        <a:rPr b="1" lang="en-GB" sz="1300">
                          <a:solidFill>
                            <a:srgbClr val="C00000"/>
                          </a:solidFill>
                          <a:highlight>
                            <a:srgbClr val="FFFFFF"/>
                          </a:highlight>
                          <a:latin typeface="Quicksand"/>
                          <a:ea typeface="Quicksand"/>
                          <a:cs typeface="Quicksand"/>
                          <a:sym typeface="Quicksand"/>
                        </a:rPr>
                        <a:t>Thermal Conductor - Insulator</a:t>
                      </a:r>
                      <a:endParaRPr b="1" sz="1300">
                        <a:solidFill>
                          <a:srgbClr val="C0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444444"/>
                          </a:solidFill>
                          <a:highlight>
                            <a:srgbClr val="FFFFFF"/>
                          </a:highlight>
                          <a:latin typeface="Quicksand"/>
                          <a:ea typeface="Quicksand"/>
                          <a:cs typeface="Quicksand"/>
                          <a:sym typeface="Quicksand"/>
                        </a:rPr>
                        <a:t>T</a:t>
                      </a:r>
                      <a:r>
                        <a:rPr lang="en-GB" sz="1100">
                          <a:solidFill>
                            <a:srgbClr val="222222"/>
                          </a:solidFill>
                          <a:highlight>
                            <a:srgbClr val="FFFFFF"/>
                          </a:highlight>
                          <a:latin typeface="Quicksand"/>
                          <a:ea typeface="Quicksand"/>
                          <a:cs typeface="Quicksand"/>
                          <a:sym typeface="Quicksand"/>
                        </a:rPr>
                        <a:t>hermal conductivity is a materials property used to </a:t>
                      </a:r>
                      <a:r>
                        <a:rPr b="1" lang="en-GB" sz="1100">
                          <a:solidFill>
                            <a:srgbClr val="222222"/>
                          </a:solidFill>
                          <a:highlight>
                            <a:srgbClr val="FFFFFF"/>
                          </a:highlight>
                          <a:latin typeface="Quicksand"/>
                          <a:ea typeface="Quicksand"/>
                          <a:cs typeface="Quicksand"/>
                          <a:sym typeface="Quicksand"/>
                        </a:rPr>
                        <a:t>compare the heat-transfer ability of different materials.</a:t>
                      </a:r>
                      <a:r>
                        <a:rPr lang="en-GB" sz="1100">
                          <a:solidFill>
                            <a:srgbClr val="222222"/>
                          </a:solidFill>
                          <a:highlight>
                            <a:srgbClr val="FFFFFF"/>
                          </a:highlight>
                          <a:latin typeface="Quicksand"/>
                          <a:ea typeface="Quicksand"/>
                          <a:cs typeface="Quicksand"/>
                          <a:sym typeface="Quicksand"/>
                        </a:rPr>
                        <a:t> </a:t>
                      </a:r>
                      <a:endParaRPr sz="1100">
                        <a:solidFill>
                          <a:srgbClr val="222222"/>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t/>
                      </a:r>
                      <a:endParaRPr sz="1000">
                        <a:solidFill>
                          <a:srgbClr val="222222"/>
                        </a:solidFill>
                        <a:highlight>
                          <a:srgbClr val="FFFFFF"/>
                        </a:highlight>
                        <a:latin typeface="Quicksand"/>
                        <a:ea typeface="Quicksand"/>
                        <a:cs typeface="Quicksand"/>
                        <a:sym typeface="Quicksand"/>
                      </a:endParaRPr>
                    </a:p>
                  </a:txBody>
                  <a:tcPr marT="91425" marB="91425" marR="91425" marL="91425"/>
                </a:tc>
              </a:tr>
            </a:tbl>
          </a:graphicData>
        </a:graphic>
      </p:graphicFrame>
      <p:pic>
        <p:nvPicPr>
          <p:cNvPr id="139" name="Google Shape;139;p19"/>
          <p:cNvPicPr preferRelativeResize="0"/>
          <p:nvPr/>
        </p:nvPicPr>
        <p:blipFill>
          <a:blip r:embed="rId3">
            <a:alphaModFix/>
          </a:blip>
          <a:stretch>
            <a:fillRect/>
          </a:stretch>
        </p:blipFill>
        <p:spPr>
          <a:xfrm>
            <a:off x="5664274" y="3168063"/>
            <a:ext cx="2189975" cy="1970975"/>
          </a:xfrm>
          <a:prstGeom prst="rect">
            <a:avLst/>
          </a:prstGeom>
          <a:noFill/>
          <a:ln>
            <a:noFill/>
          </a:ln>
        </p:spPr>
      </p:pic>
      <p:grpSp>
        <p:nvGrpSpPr>
          <p:cNvPr id="140" name="Google Shape;140;p19"/>
          <p:cNvGrpSpPr/>
          <p:nvPr/>
        </p:nvGrpSpPr>
        <p:grpSpPr>
          <a:xfrm>
            <a:off x="8014833" y="188647"/>
            <a:ext cx="1129165" cy="1176692"/>
            <a:chOff x="7943849" y="151647"/>
            <a:chExt cx="1428600" cy="1488729"/>
          </a:xfrm>
        </p:grpSpPr>
        <p:pic>
          <p:nvPicPr>
            <p:cNvPr descr="Island School - Wikipedia" id="141" name="Google Shape;141;p19"/>
            <p:cNvPicPr preferRelativeResize="0"/>
            <p:nvPr/>
          </p:nvPicPr>
          <p:blipFill>
            <a:blip r:embed="rId4">
              <a:alphaModFix/>
            </a:blip>
            <a:stretch>
              <a:fillRect/>
            </a:stretch>
          </p:blipFill>
          <p:spPr>
            <a:xfrm>
              <a:off x="8117858" y="151647"/>
              <a:ext cx="861267" cy="923400"/>
            </a:xfrm>
            <a:prstGeom prst="rect">
              <a:avLst/>
            </a:prstGeom>
            <a:noFill/>
            <a:ln>
              <a:noFill/>
            </a:ln>
          </p:spPr>
        </p:pic>
        <p:sp>
          <p:nvSpPr>
            <p:cNvPr id="142" name="Google Shape;142;p19"/>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
        <p:nvSpPr>
          <p:cNvPr id="143" name="Google Shape;143;p19"/>
          <p:cNvSpPr txBox="1"/>
          <p:nvPr/>
        </p:nvSpPr>
        <p:spPr>
          <a:xfrm>
            <a:off x="117575" y="1298450"/>
            <a:ext cx="1854000" cy="1557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300">
                <a:solidFill>
                  <a:srgbClr val="C00000"/>
                </a:solidFill>
                <a:highlight>
                  <a:schemeClr val="lt1"/>
                </a:highlight>
                <a:latin typeface="Quicksand"/>
                <a:ea typeface="Quicksand"/>
                <a:cs typeface="Quicksand"/>
                <a:sym typeface="Quicksand"/>
              </a:rPr>
              <a:t>Mechanical</a:t>
            </a:r>
            <a:endParaRPr b="1" sz="1300">
              <a:solidFill>
                <a:srgbClr val="C00000"/>
              </a:solidFill>
              <a:highlight>
                <a:schemeClr val="lt1"/>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chemeClr val="lt1"/>
                </a:highlight>
                <a:latin typeface="Quicksand"/>
                <a:ea typeface="Quicksand"/>
                <a:cs typeface="Quicksand"/>
                <a:sym typeface="Quicksand"/>
              </a:rPr>
              <a:t>How a material behaves/reacts when physical forces have been applied to it – becomes brittle when repeatedly bent</a:t>
            </a:r>
            <a:endParaRPr/>
          </a:p>
        </p:txBody>
      </p:sp>
      <p:pic>
        <p:nvPicPr>
          <p:cNvPr id="144" name="Google Shape;144;p19"/>
          <p:cNvPicPr preferRelativeResize="0"/>
          <p:nvPr/>
        </p:nvPicPr>
        <p:blipFill>
          <a:blip r:embed="rId5">
            <a:alphaModFix/>
          </a:blip>
          <a:stretch>
            <a:fillRect/>
          </a:stretch>
        </p:blipFill>
        <p:spPr>
          <a:xfrm>
            <a:off x="117575" y="3168075"/>
            <a:ext cx="1692450" cy="1376200"/>
          </a:xfrm>
          <a:prstGeom prst="rect">
            <a:avLst/>
          </a:prstGeom>
          <a:noFill/>
          <a:ln>
            <a:noFill/>
          </a:ln>
        </p:spPr>
      </p:pic>
      <p:sp>
        <p:nvSpPr>
          <p:cNvPr id="145" name="Google Shape;145;p19"/>
          <p:cNvSpPr txBox="1"/>
          <p:nvPr/>
        </p:nvSpPr>
        <p:spPr>
          <a:xfrm>
            <a:off x="1971575" y="1298450"/>
            <a:ext cx="1854000" cy="1168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300">
                <a:solidFill>
                  <a:srgbClr val="C00000"/>
                </a:solidFill>
                <a:highlight>
                  <a:schemeClr val="lt1"/>
                </a:highlight>
                <a:latin typeface="Quicksand"/>
                <a:ea typeface="Quicksand"/>
                <a:cs typeface="Quicksand"/>
                <a:sym typeface="Quicksand"/>
              </a:rPr>
              <a:t>Chemical</a:t>
            </a:r>
            <a:endParaRPr b="1" sz="1300">
              <a:solidFill>
                <a:srgbClr val="C00000"/>
              </a:solidFill>
              <a:highlight>
                <a:schemeClr val="lt1"/>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chemeClr val="lt1"/>
                </a:highlight>
                <a:latin typeface="Quicksand"/>
                <a:ea typeface="Quicksand"/>
                <a:cs typeface="Quicksand"/>
                <a:sym typeface="Quicksand"/>
              </a:rPr>
              <a:t>How a material reacts to a </a:t>
            </a:r>
            <a:r>
              <a:rPr lang="en-GB" sz="1100">
                <a:solidFill>
                  <a:srgbClr val="222222"/>
                </a:solidFill>
                <a:highlight>
                  <a:schemeClr val="lt1"/>
                </a:highlight>
                <a:latin typeface="Quicksand"/>
                <a:ea typeface="Quicksand"/>
                <a:cs typeface="Quicksand"/>
                <a:sym typeface="Quicksand"/>
              </a:rPr>
              <a:t>chemical. </a:t>
            </a:r>
            <a:r>
              <a:rPr lang="en-GB" sz="1100">
                <a:solidFill>
                  <a:srgbClr val="222222"/>
                </a:solidFill>
                <a:highlight>
                  <a:schemeClr val="lt1"/>
                </a:highlight>
                <a:latin typeface="Quicksand"/>
                <a:ea typeface="Quicksand"/>
                <a:cs typeface="Quicksand"/>
                <a:sym typeface="Quicksand"/>
              </a:rPr>
              <a:t>Such as metal rusts or oxidises with water.</a:t>
            </a:r>
            <a:endParaRPr/>
          </a:p>
        </p:txBody>
      </p:sp>
      <p:pic>
        <p:nvPicPr>
          <p:cNvPr id="146" name="Google Shape;146;p19"/>
          <p:cNvPicPr preferRelativeResize="0"/>
          <p:nvPr/>
        </p:nvPicPr>
        <p:blipFill>
          <a:blip r:embed="rId6">
            <a:alphaModFix/>
          </a:blip>
          <a:stretch>
            <a:fillRect/>
          </a:stretch>
        </p:blipFill>
        <p:spPr>
          <a:xfrm>
            <a:off x="2043200" y="2795350"/>
            <a:ext cx="1875712" cy="187571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0"/>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sp>
        <p:nvSpPr>
          <p:cNvPr id="152" name="Google Shape;152;p20"/>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Physical Properties</a:t>
            </a:r>
            <a:endParaRPr sz="1100">
              <a:solidFill>
                <a:schemeClr val="dk1"/>
              </a:solidFill>
              <a:latin typeface="Quicksand"/>
              <a:ea typeface="Quicksand"/>
              <a:cs typeface="Quicksand"/>
              <a:sym typeface="Quicksand"/>
            </a:endParaRPr>
          </a:p>
        </p:txBody>
      </p:sp>
      <p:grpSp>
        <p:nvGrpSpPr>
          <p:cNvPr id="153" name="Google Shape;153;p20"/>
          <p:cNvGrpSpPr/>
          <p:nvPr/>
        </p:nvGrpSpPr>
        <p:grpSpPr>
          <a:xfrm>
            <a:off x="8014833" y="188647"/>
            <a:ext cx="1129165" cy="1176692"/>
            <a:chOff x="7943849" y="151647"/>
            <a:chExt cx="1428600" cy="1488729"/>
          </a:xfrm>
        </p:grpSpPr>
        <p:pic>
          <p:nvPicPr>
            <p:cNvPr descr="Island School - Wikipedia" id="154" name="Google Shape;154;p20"/>
            <p:cNvPicPr preferRelativeResize="0"/>
            <p:nvPr/>
          </p:nvPicPr>
          <p:blipFill>
            <a:blip r:embed="rId3">
              <a:alphaModFix/>
            </a:blip>
            <a:stretch>
              <a:fillRect/>
            </a:stretch>
          </p:blipFill>
          <p:spPr>
            <a:xfrm>
              <a:off x="8117858" y="151647"/>
              <a:ext cx="861267" cy="923400"/>
            </a:xfrm>
            <a:prstGeom prst="rect">
              <a:avLst/>
            </a:prstGeom>
            <a:noFill/>
            <a:ln>
              <a:noFill/>
            </a:ln>
          </p:spPr>
        </p:pic>
        <p:sp>
          <p:nvSpPr>
            <p:cNvPr id="155" name="Google Shape;155;p20"/>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
        <p:nvSpPr>
          <p:cNvPr id="156" name="Google Shape;156;p20"/>
          <p:cNvSpPr txBox="1"/>
          <p:nvPr/>
        </p:nvSpPr>
        <p:spPr>
          <a:xfrm>
            <a:off x="117575" y="1298450"/>
            <a:ext cx="1854000" cy="973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300">
                <a:solidFill>
                  <a:srgbClr val="C00000"/>
                </a:solidFill>
                <a:highlight>
                  <a:schemeClr val="lt1"/>
                </a:highlight>
                <a:latin typeface="Quicksand"/>
                <a:ea typeface="Quicksand"/>
                <a:cs typeface="Quicksand"/>
                <a:sym typeface="Quicksand"/>
              </a:rPr>
              <a:t>Magnetic</a:t>
            </a:r>
            <a:endParaRPr b="1" sz="1300">
              <a:solidFill>
                <a:srgbClr val="C00000"/>
              </a:solidFill>
              <a:highlight>
                <a:schemeClr val="lt1"/>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chemeClr val="lt1"/>
                </a:highlight>
                <a:latin typeface="Quicksand"/>
                <a:ea typeface="Quicksand"/>
                <a:cs typeface="Quicksand"/>
                <a:sym typeface="Quicksand"/>
              </a:rPr>
              <a:t>A material that cains iron attracts to magnets or can be magnetised.</a:t>
            </a:r>
            <a:endParaRPr/>
          </a:p>
        </p:txBody>
      </p:sp>
      <p:sp>
        <p:nvSpPr>
          <p:cNvPr id="157" name="Google Shape;157;p20"/>
          <p:cNvSpPr txBox="1"/>
          <p:nvPr/>
        </p:nvSpPr>
        <p:spPr>
          <a:xfrm>
            <a:off x="1971575" y="1298450"/>
            <a:ext cx="1854000" cy="973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300">
                <a:solidFill>
                  <a:srgbClr val="C00000"/>
                </a:solidFill>
                <a:highlight>
                  <a:schemeClr val="lt1"/>
                </a:highlight>
                <a:latin typeface="Quicksand"/>
                <a:ea typeface="Quicksand"/>
                <a:cs typeface="Quicksand"/>
                <a:sym typeface="Quicksand"/>
              </a:rPr>
              <a:t>Permeability</a:t>
            </a:r>
            <a:endParaRPr b="1" sz="1300">
              <a:solidFill>
                <a:srgbClr val="C00000"/>
              </a:solidFill>
              <a:highlight>
                <a:schemeClr val="lt1"/>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chemeClr val="lt1"/>
                </a:highlight>
                <a:latin typeface="Quicksand"/>
                <a:ea typeface="Quicksand"/>
                <a:cs typeface="Quicksand"/>
                <a:sym typeface="Quicksand"/>
              </a:rPr>
              <a:t>The degree that a liquid or a gas can pass through a material</a:t>
            </a:r>
            <a:endParaRPr/>
          </a:p>
        </p:txBody>
      </p:sp>
      <p:sp>
        <p:nvSpPr>
          <p:cNvPr id="158" name="Google Shape;158;p20"/>
          <p:cNvSpPr txBox="1"/>
          <p:nvPr/>
        </p:nvSpPr>
        <p:spPr>
          <a:xfrm>
            <a:off x="3975650" y="1298450"/>
            <a:ext cx="1854000" cy="1168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300">
                <a:solidFill>
                  <a:srgbClr val="C00000"/>
                </a:solidFill>
                <a:highlight>
                  <a:schemeClr val="lt1"/>
                </a:highlight>
                <a:latin typeface="Quicksand"/>
                <a:ea typeface="Quicksand"/>
                <a:cs typeface="Quicksand"/>
                <a:sym typeface="Quicksand"/>
              </a:rPr>
              <a:t>Aesthetic</a:t>
            </a:r>
            <a:endParaRPr b="1" sz="1300">
              <a:solidFill>
                <a:srgbClr val="C00000"/>
              </a:solidFill>
              <a:highlight>
                <a:schemeClr val="lt1"/>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chemeClr val="lt1"/>
                </a:highlight>
                <a:latin typeface="Quicksand"/>
                <a:ea typeface="Quicksand"/>
                <a:cs typeface="Quicksand"/>
                <a:sym typeface="Quicksand"/>
              </a:rPr>
              <a:t>The Visual sensory properties of the surface, shape, colour or shine of a material</a:t>
            </a:r>
            <a:endParaRPr/>
          </a:p>
        </p:txBody>
      </p:sp>
      <p:sp>
        <p:nvSpPr>
          <p:cNvPr id="159" name="Google Shape;159;p20"/>
          <p:cNvSpPr txBox="1"/>
          <p:nvPr/>
        </p:nvSpPr>
        <p:spPr>
          <a:xfrm>
            <a:off x="5942975" y="1298450"/>
            <a:ext cx="1854000" cy="973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300">
                <a:solidFill>
                  <a:srgbClr val="C00000"/>
                </a:solidFill>
                <a:highlight>
                  <a:schemeClr val="lt1"/>
                </a:highlight>
                <a:latin typeface="Quicksand"/>
                <a:ea typeface="Quicksand"/>
                <a:cs typeface="Quicksand"/>
                <a:sym typeface="Quicksand"/>
              </a:rPr>
              <a:t>Tactile</a:t>
            </a:r>
            <a:endParaRPr b="1" sz="1300">
              <a:solidFill>
                <a:srgbClr val="C00000"/>
              </a:solidFill>
              <a:highlight>
                <a:schemeClr val="lt1"/>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chemeClr val="lt1"/>
                </a:highlight>
                <a:latin typeface="Quicksand"/>
                <a:ea typeface="Quicksand"/>
                <a:cs typeface="Quicksand"/>
                <a:sym typeface="Quicksand"/>
              </a:rPr>
              <a:t>The touch or sensory properties of a material such as texture.</a:t>
            </a:r>
            <a:endParaRPr/>
          </a:p>
        </p:txBody>
      </p:sp>
      <p:pic>
        <p:nvPicPr>
          <p:cNvPr id="160" name="Google Shape;160;p20"/>
          <p:cNvPicPr preferRelativeResize="0"/>
          <p:nvPr/>
        </p:nvPicPr>
        <p:blipFill rotWithShape="1">
          <a:blip r:embed="rId4">
            <a:alphaModFix/>
          </a:blip>
          <a:srcRect b="0" l="22439" r="0" t="0"/>
          <a:stretch/>
        </p:blipFill>
        <p:spPr>
          <a:xfrm>
            <a:off x="117575" y="2466650"/>
            <a:ext cx="1787975" cy="1537550"/>
          </a:xfrm>
          <a:prstGeom prst="rect">
            <a:avLst/>
          </a:prstGeom>
          <a:noFill/>
          <a:ln>
            <a:noFill/>
          </a:ln>
        </p:spPr>
      </p:pic>
      <p:pic>
        <p:nvPicPr>
          <p:cNvPr id="161" name="Google Shape;161;p20"/>
          <p:cNvPicPr preferRelativeResize="0"/>
          <p:nvPr/>
        </p:nvPicPr>
        <p:blipFill rotWithShape="1">
          <a:blip r:embed="rId5">
            <a:alphaModFix/>
          </a:blip>
          <a:srcRect b="0" l="53137" r="3148" t="0"/>
          <a:stretch/>
        </p:blipFill>
        <p:spPr>
          <a:xfrm>
            <a:off x="2018550" y="2466650"/>
            <a:ext cx="1697351" cy="1896000"/>
          </a:xfrm>
          <a:prstGeom prst="rect">
            <a:avLst/>
          </a:prstGeom>
          <a:noFill/>
          <a:ln>
            <a:noFill/>
          </a:ln>
        </p:spPr>
      </p:pic>
      <p:pic>
        <p:nvPicPr>
          <p:cNvPr id="162" name="Google Shape;162;p20"/>
          <p:cNvPicPr preferRelativeResize="0"/>
          <p:nvPr/>
        </p:nvPicPr>
        <p:blipFill rotWithShape="1">
          <a:blip r:embed="rId6">
            <a:alphaModFix/>
          </a:blip>
          <a:srcRect b="10714" l="0" r="35002" t="0"/>
          <a:stretch/>
        </p:blipFill>
        <p:spPr>
          <a:xfrm>
            <a:off x="6089400" y="2466650"/>
            <a:ext cx="2147500" cy="2117875"/>
          </a:xfrm>
          <a:prstGeom prst="rect">
            <a:avLst/>
          </a:prstGeom>
          <a:noFill/>
          <a:ln>
            <a:noFill/>
          </a:ln>
        </p:spPr>
      </p:pic>
      <p:pic>
        <p:nvPicPr>
          <p:cNvPr id="163" name="Google Shape;163;p20"/>
          <p:cNvPicPr preferRelativeResize="0"/>
          <p:nvPr/>
        </p:nvPicPr>
        <p:blipFill>
          <a:blip r:embed="rId7">
            <a:alphaModFix/>
          </a:blip>
          <a:stretch>
            <a:fillRect/>
          </a:stretch>
        </p:blipFill>
        <p:spPr>
          <a:xfrm>
            <a:off x="3868300" y="2491238"/>
            <a:ext cx="2068700" cy="2068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21"/>
          <p:cNvPicPr preferRelativeResize="0"/>
          <p:nvPr/>
        </p:nvPicPr>
        <p:blipFill>
          <a:blip r:embed="rId3">
            <a:alphaModFix/>
          </a:blip>
          <a:stretch>
            <a:fillRect/>
          </a:stretch>
        </p:blipFill>
        <p:spPr>
          <a:xfrm>
            <a:off x="0" y="641221"/>
            <a:ext cx="6070226" cy="4502278"/>
          </a:xfrm>
          <a:prstGeom prst="rect">
            <a:avLst/>
          </a:prstGeom>
          <a:noFill/>
          <a:ln>
            <a:noFill/>
          </a:ln>
        </p:spPr>
      </p:pic>
      <p:sp>
        <p:nvSpPr>
          <p:cNvPr id="169" name="Google Shape;169;p21"/>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sp>
        <p:nvSpPr>
          <p:cNvPr id="170" name="Google Shape;170;p21"/>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Properties</a:t>
            </a:r>
            <a:endParaRPr sz="1100">
              <a:solidFill>
                <a:schemeClr val="dk1"/>
              </a:solidFill>
              <a:latin typeface="Quicksand"/>
              <a:ea typeface="Quicksand"/>
              <a:cs typeface="Quicksand"/>
              <a:sym typeface="Quicksand"/>
            </a:endParaRPr>
          </a:p>
        </p:txBody>
      </p:sp>
      <p:sp>
        <p:nvSpPr>
          <p:cNvPr id="171" name="Google Shape;171;p21"/>
          <p:cNvSpPr txBox="1"/>
          <p:nvPr/>
        </p:nvSpPr>
        <p:spPr>
          <a:xfrm>
            <a:off x="6070225" y="3000225"/>
            <a:ext cx="26529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rgbClr val="CC0000"/>
                </a:solidFill>
                <a:latin typeface="Quicksand"/>
                <a:ea typeface="Quicksand"/>
                <a:cs typeface="Quicksand"/>
                <a:sym typeface="Quicksand"/>
              </a:rPr>
              <a:t>Stress</a:t>
            </a:r>
            <a:r>
              <a:rPr lang="en-GB">
                <a:solidFill>
                  <a:srgbClr val="CC0000"/>
                </a:solidFill>
                <a:latin typeface="Quicksand"/>
                <a:ea typeface="Quicksand"/>
                <a:cs typeface="Quicksand"/>
                <a:sym typeface="Quicksand"/>
              </a:rPr>
              <a:t> is pressure (force per unit area) applied to a cross-section.</a:t>
            </a:r>
            <a:endParaRPr>
              <a:solidFill>
                <a:srgbClr val="CC0000"/>
              </a:solidFill>
              <a:latin typeface="Quicksand"/>
              <a:ea typeface="Quicksand"/>
              <a:cs typeface="Quicksand"/>
              <a:sym typeface="Quicksand"/>
            </a:endParaRPr>
          </a:p>
          <a:p>
            <a:pPr indent="0" lvl="0" marL="0" rtl="0" algn="ctr">
              <a:spcBef>
                <a:spcPts val="0"/>
              </a:spcBef>
              <a:spcAft>
                <a:spcPts val="0"/>
              </a:spcAft>
              <a:buNone/>
            </a:pPr>
            <a:r>
              <a:t/>
            </a:r>
            <a:endParaRPr>
              <a:solidFill>
                <a:srgbClr val="CC0000"/>
              </a:solidFill>
              <a:latin typeface="Quicksand"/>
              <a:ea typeface="Quicksand"/>
              <a:cs typeface="Quicksand"/>
              <a:sym typeface="Quicksand"/>
            </a:endParaRPr>
          </a:p>
          <a:p>
            <a:pPr indent="0" lvl="0" marL="0" rtl="0" algn="ctr">
              <a:spcBef>
                <a:spcPts val="0"/>
              </a:spcBef>
              <a:spcAft>
                <a:spcPts val="0"/>
              </a:spcAft>
              <a:buNone/>
            </a:pPr>
            <a:r>
              <a:rPr b="1" lang="en-GB">
                <a:solidFill>
                  <a:srgbClr val="CC0000"/>
                </a:solidFill>
                <a:latin typeface="Quicksand"/>
                <a:ea typeface="Quicksand"/>
                <a:cs typeface="Quicksand"/>
                <a:sym typeface="Quicksand"/>
              </a:rPr>
              <a:t>Strain</a:t>
            </a:r>
            <a:r>
              <a:rPr lang="en-GB">
                <a:solidFill>
                  <a:srgbClr val="CC0000"/>
                </a:solidFill>
                <a:latin typeface="Quicksand"/>
                <a:ea typeface="Quicksand"/>
                <a:cs typeface="Quicksand"/>
                <a:sym typeface="Quicksand"/>
              </a:rPr>
              <a:t> is how much a solid deforms because of stress</a:t>
            </a:r>
            <a:endParaRPr>
              <a:solidFill>
                <a:srgbClr val="CC0000"/>
              </a:solidFill>
              <a:latin typeface="Quicksand"/>
              <a:ea typeface="Quicksand"/>
              <a:cs typeface="Quicksand"/>
              <a:sym typeface="Quicksand"/>
            </a:endParaRPr>
          </a:p>
        </p:txBody>
      </p:sp>
      <p:grpSp>
        <p:nvGrpSpPr>
          <p:cNvPr id="172" name="Google Shape;172;p21"/>
          <p:cNvGrpSpPr/>
          <p:nvPr/>
        </p:nvGrpSpPr>
        <p:grpSpPr>
          <a:xfrm>
            <a:off x="8014833" y="188647"/>
            <a:ext cx="1129165" cy="1176692"/>
            <a:chOff x="7943849" y="151647"/>
            <a:chExt cx="1428600" cy="1488729"/>
          </a:xfrm>
        </p:grpSpPr>
        <p:pic>
          <p:nvPicPr>
            <p:cNvPr descr="Island School - Wikipedia" id="173" name="Google Shape;173;p21"/>
            <p:cNvPicPr preferRelativeResize="0"/>
            <p:nvPr/>
          </p:nvPicPr>
          <p:blipFill>
            <a:blip r:embed="rId4">
              <a:alphaModFix/>
            </a:blip>
            <a:stretch>
              <a:fillRect/>
            </a:stretch>
          </p:blipFill>
          <p:spPr>
            <a:xfrm>
              <a:off x="8117858" y="151647"/>
              <a:ext cx="861267" cy="923400"/>
            </a:xfrm>
            <a:prstGeom prst="rect">
              <a:avLst/>
            </a:prstGeom>
            <a:noFill/>
            <a:ln>
              <a:noFill/>
            </a:ln>
          </p:spPr>
        </p:pic>
        <p:sp>
          <p:nvSpPr>
            <p:cNvPr id="174" name="Google Shape;174;p21"/>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2"/>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sp>
        <p:nvSpPr>
          <p:cNvPr id="180" name="Google Shape;180;p22"/>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Properties</a:t>
            </a:r>
            <a:endParaRPr sz="1100">
              <a:solidFill>
                <a:schemeClr val="dk1"/>
              </a:solidFill>
              <a:latin typeface="Quicksand"/>
              <a:ea typeface="Quicksand"/>
              <a:cs typeface="Quicksand"/>
              <a:sym typeface="Quicksand"/>
            </a:endParaRPr>
          </a:p>
        </p:txBody>
      </p:sp>
      <p:pic>
        <p:nvPicPr>
          <p:cNvPr id="181" name="Google Shape;181;p22"/>
          <p:cNvPicPr preferRelativeResize="0"/>
          <p:nvPr/>
        </p:nvPicPr>
        <p:blipFill>
          <a:blip r:embed="rId3">
            <a:alphaModFix/>
          </a:blip>
          <a:stretch>
            <a:fillRect/>
          </a:stretch>
        </p:blipFill>
        <p:spPr>
          <a:xfrm>
            <a:off x="152400" y="1079025"/>
            <a:ext cx="4419600" cy="3544946"/>
          </a:xfrm>
          <a:prstGeom prst="rect">
            <a:avLst/>
          </a:prstGeom>
          <a:noFill/>
          <a:ln>
            <a:noFill/>
          </a:ln>
        </p:spPr>
      </p:pic>
      <p:pic>
        <p:nvPicPr>
          <p:cNvPr id="182" name="Google Shape;182;p22"/>
          <p:cNvPicPr preferRelativeResize="0"/>
          <p:nvPr/>
        </p:nvPicPr>
        <p:blipFill>
          <a:blip r:embed="rId4">
            <a:alphaModFix/>
          </a:blip>
          <a:stretch>
            <a:fillRect/>
          </a:stretch>
        </p:blipFill>
        <p:spPr>
          <a:xfrm>
            <a:off x="4868650" y="1423150"/>
            <a:ext cx="3984825" cy="3134300"/>
          </a:xfrm>
          <a:prstGeom prst="rect">
            <a:avLst/>
          </a:prstGeom>
          <a:noFill/>
          <a:ln>
            <a:noFill/>
          </a:ln>
        </p:spPr>
      </p:pic>
      <p:grpSp>
        <p:nvGrpSpPr>
          <p:cNvPr id="183" name="Google Shape;183;p22"/>
          <p:cNvGrpSpPr/>
          <p:nvPr/>
        </p:nvGrpSpPr>
        <p:grpSpPr>
          <a:xfrm>
            <a:off x="8014833" y="188647"/>
            <a:ext cx="1129165" cy="1176692"/>
            <a:chOff x="7943849" y="151647"/>
            <a:chExt cx="1428600" cy="1488729"/>
          </a:xfrm>
        </p:grpSpPr>
        <p:pic>
          <p:nvPicPr>
            <p:cNvPr descr="Island School - Wikipedia" id="184" name="Google Shape;184;p22"/>
            <p:cNvPicPr preferRelativeResize="0"/>
            <p:nvPr/>
          </p:nvPicPr>
          <p:blipFill>
            <a:blip r:embed="rId5">
              <a:alphaModFix/>
            </a:blip>
            <a:stretch>
              <a:fillRect/>
            </a:stretch>
          </p:blipFill>
          <p:spPr>
            <a:xfrm>
              <a:off x="8117858" y="151647"/>
              <a:ext cx="861267" cy="923400"/>
            </a:xfrm>
            <a:prstGeom prst="rect">
              <a:avLst/>
            </a:prstGeom>
            <a:noFill/>
            <a:ln>
              <a:noFill/>
            </a:ln>
          </p:spPr>
        </p:pic>
        <p:sp>
          <p:nvSpPr>
            <p:cNvPr id="185" name="Google Shape;185;p22"/>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3"/>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sp>
        <p:nvSpPr>
          <p:cNvPr id="191" name="Google Shape;191;p23"/>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Properties</a:t>
            </a:r>
            <a:endParaRPr sz="1100">
              <a:solidFill>
                <a:schemeClr val="dk1"/>
              </a:solidFill>
              <a:latin typeface="Quicksand"/>
              <a:ea typeface="Quicksand"/>
              <a:cs typeface="Quicksand"/>
              <a:sym typeface="Quicksand"/>
            </a:endParaRPr>
          </a:p>
        </p:txBody>
      </p:sp>
      <p:grpSp>
        <p:nvGrpSpPr>
          <p:cNvPr id="192" name="Google Shape;192;p23"/>
          <p:cNvGrpSpPr/>
          <p:nvPr/>
        </p:nvGrpSpPr>
        <p:grpSpPr>
          <a:xfrm>
            <a:off x="8014833" y="188647"/>
            <a:ext cx="1129165" cy="1176692"/>
            <a:chOff x="7943849" y="151647"/>
            <a:chExt cx="1428600" cy="1488729"/>
          </a:xfrm>
        </p:grpSpPr>
        <p:pic>
          <p:nvPicPr>
            <p:cNvPr descr="Island School - Wikipedia" id="193" name="Google Shape;193;p23"/>
            <p:cNvPicPr preferRelativeResize="0"/>
            <p:nvPr/>
          </p:nvPicPr>
          <p:blipFill>
            <a:blip r:embed="rId3">
              <a:alphaModFix/>
            </a:blip>
            <a:stretch>
              <a:fillRect/>
            </a:stretch>
          </p:blipFill>
          <p:spPr>
            <a:xfrm>
              <a:off x="8117858" y="151647"/>
              <a:ext cx="861267" cy="923400"/>
            </a:xfrm>
            <a:prstGeom prst="rect">
              <a:avLst/>
            </a:prstGeom>
            <a:noFill/>
            <a:ln>
              <a:noFill/>
            </a:ln>
          </p:spPr>
        </p:pic>
        <p:sp>
          <p:nvSpPr>
            <p:cNvPr id="194" name="Google Shape;194;p23"/>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pic>
        <p:nvPicPr>
          <p:cNvPr id="195" name="Google Shape;195;p23" title="Screenshot 2025-05-26 at 2.04.38 PM.png"/>
          <p:cNvPicPr preferRelativeResize="0"/>
          <p:nvPr/>
        </p:nvPicPr>
        <p:blipFill>
          <a:blip r:embed="rId4">
            <a:alphaModFix/>
          </a:blip>
          <a:stretch>
            <a:fillRect/>
          </a:stretch>
        </p:blipFill>
        <p:spPr>
          <a:xfrm>
            <a:off x="3842875" y="820500"/>
            <a:ext cx="3443001" cy="4235926"/>
          </a:xfrm>
          <a:prstGeom prst="rect">
            <a:avLst/>
          </a:prstGeom>
          <a:noFill/>
          <a:ln>
            <a:noFill/>
          </a:ln>
        </p:spPr>
      </p:pic>
      <p:sp>
        <p:nvSpPr>
          <p:cNvPr id="196" name="Google Shape;196;p23"/>
          <p:cNvSpPr txBox="1"/>
          <p:nvPr/>
        </p:nvSpPr>
        <p:spPr>
          <a:xfrm>
            <a:off x="185375" y="2108975"/>
            <a:ext cx="3055200" cy="17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300">
                <a:solidFill>
                  <a:srgbClr val="000000"/>
                </a:solidFill>
                <a:latin typeface="Quicksand"/>
                <a:ea typeface="Quicksand"/>
                <a:cs typeface="Quicksand"/>
                <a:sym typeface="Quicksand"/>
              </a:rPr>
              <a:t>Material List</a:t>
            </a:r>
            <a:endParaRPr b="1"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solidFill>
                  <a:srgbClr val="000000"/>
                </a:solidFill>
                <a:latin typeface="Quicksand"/>
                <a:ea typeface="Quicksand"/>
                <a:cs typeface="Quicksand"/>
                <a:sym typeface="Quicksand"/>
              </a:rPr>
              <a:t>Aluminium</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solidFill>
                  <a:srgbClr val="000000"/>
                </a:solidFill>
                <a:latin typeface="Quicksand"/>
                <a:ea typeface="Quicksand"/>
                <a:cs typeface="Quicksand"/>
                <a:sym typeface="Quicksand"/>
              </a:rPr>
              <a:t>Mild Steel</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solidFill>
                  <a:srgbClr val="000000"/>
                </a:solidFill>
                <a:latin typeface="Quicksand"/>
                <a:ea typeface="Quicksand"/>
                <a:cs typeface="Quicksand"/>
                <a:sym typeface="Quicksand"/>
              </a:rPr>
              <a:t>Copper</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solidFill>
                  <a:srgbClr val="000000"/>
                </a:solidFill>
                <a:latin typeface="Quicksand"/>
                <a:ea typeface="Quicksand"/>
                <a:cs typeface="Quicksand"/>
                <a:sym typeface="Quicksand"/>
              </a:rPr>
              <a:t>Stainless Steel</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solidFill>
                  <a:srgbClr val="000000"/>
                </a:solidFill>
                <a:latin typeface="Quicksand"/>
                <a:ea typeface="Quicksand"/>
                <a:cs typeface="Quicksand"/>
                <a:sym typeface="Quicksand"/>
              </a:rPr>
              <a:t>Balsa</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solidFill>
                  <a:srgbClr val="000000"/>
                </a:solidFill>
                <a:latin typeface="Quicksand"/>
                <a:ea typeface="Quicksand"/>
                <a:cs typeface="Quicksand"/>
                <a:sym typeface="Quicksand"/>
              </a:rPr>
              <a:t>Oak</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latin typeface="Quicksand"/>
                <a:ea typeface="Quicksand"/>
                <a:cs typeface="Quicksand"/>
                <a:sym typeface="Quicksand"/>
              </a:rPr>
              <a:t>Plywood</a:t>
            </a:r>
            <a:endParaRPr sz="1300">
              <a:latin typeface="Quicksand"/>
              <a:ea typeface="Quicksand"/>
              <a:cs typeface="Quicksand"/>
              <a:sym typeface="Quicksand"/>
            </a:endParaRPr>
          </a:p>
          <a:p>
            <a:pPr indent="0" lvl="0" marL="0" rtl="0" algn="l">
              <a:spcBef>
                <a:spcPts val="0"/>
              </a:spcBef>
              <a:spcAft>
                <a:spcPts val="0"/>
              </a:spcAft>
              <a:buNone/>
            </a:pPr>
            <a:r>
              <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t/>
            </a:r>
            <a:endParaRPr sz="1800">
              <a:solidFill>
                <a:srgbClr val="000000"/>
              </a:solidFill>
              <a:latin typeface="Quicksand"/>
              <a:ea typeface="Quicksand"/>
              <a:cs typeface="Quicksand"/>
              <a:sym typeface="Quicksand"/>
            </a:endParaRPr>
          </a:p>
          <a:p>
            <a:pPr indent="0" lvl="0" marL="0" rtl="0" algn="l">
              <a:spcBef>
                <a:spcPts val="0"/>
              </a:spcBef>
              <a:spcAft>
                <a:spcPts val="0"/>
              </a:spcAft>
              <a:buNone/>
            </a:pPr>
            <a:r>
              <a:t/>
            </a:r>
            <a:endParaRPr sz="1800">
              <a:solidFill>
                <a:srgbClr val="595959"/>
              </a:solidFill>
            </a:endParaRPr>
          </a:p>
        </p:txBody>
      </p:sp>
      <p:sp>
        <p:nvSpPr>
          <p:cNvPr id="197" name="Google Shape;197;p23"/>
          <p:cNvSpPr txBox="1"/>
          <p:nvPr/>
        </p:nvSpPr>
        <p:spPr>
          <a:xfrm>
            <a:off x="1978450" y="2274575"/>
            <a:ext cx="1769400" cy="158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1"/>
                </a:solidFill>
                <a:latin typeface="Quicksand"/>
                <a:ea typeface="Quicksand"/>
                <a:cs typeface="Quicksand"/>
                <a:sym typeface="Quicksand"/>
              </a:rPr>
              <a:t>MDF</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rPr lang="en-GB" sz="1300">
                <a:solidFill>
                  <a:schemeClr val="dk1"/>
                </a:solidFill>
                <a:latin typeface="Quicksand"/>
                <a:ea typeface="Quicksand"/>
                <a:cs typeface="Quicksand"/>
                <a:sym typeface="Quicksand"/>
              </a:rPr>
              <a:t>Pine</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rPr lang="en-GB" sz="1300">
                <a:solidFill>
                  <a:schemeClr val="dk1"/>
                </a:solidFill>
                <a:latin typeface="Quicksand"/>
                <a:ea typeface="Quicksand"/>
                <a:cs typeface="Quicksand"/>
                <a:sym typeface="Quicksand"/>
              </a:rPr>
              <a:t>Acrylic</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rPr lang="en-GB" sz="1300">
                <a:solidFill>
                  <a:schemeClr val="dk1"/>
                </a:solidFill>
                <a:latin typeface="Quicksand"/>
                <a:ea typeface="Quicksand"/>
                <a:cs typeface="Quicksand"/>
                <a:sym typeface="Quicksand"/>
              </a:rPr>
              <a:t>PVC</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rPr lang="en-GB" sz="1300">
                <a:solidFill>
                  <a:schemeClr val="dk1"/>
                </a:solidFill>
                <a:latin typeface="Quicksand"/>
                <a:ea typeface="Quicksand"/>
                <a:cs typeface="Quicksand"/>
                <a:sym typeface="Quicksand"/>
              </a:rPr>
              <a:t>Polystyrene</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rPr lang="en-GB" sz="1300">
                <a:solidFill>
                  <a:schemeClr val="dk1"/>
                </a:solidFill>
                <a:latin typeface="Quicksand"/>
                <a:ea typeface="Quicksand"/>
                <a:cs typeface="Quicksand"/>
                <a:sym typeface="Quicksand"/>
              </a:rPr>
              <a:t>Carbon fibre</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rPr lang="en-GB" sz="1300">
                <a:solidFill>
                  <a:schemeClr val="dk1"/>
                </a:solidFill>
                <a:latin typeface="Quicksand"/>
                <a:ea typeface="Quicksand"/>
                <a:cs typeface="Quicksand"/>
                <a:sym typeface="Quicksand"/>
              </a:rPr>
              <a:t>PLA</a:t>
            </a:r>
            <a:endParaRPr sz="1300">
              <a:solidFill>
                <a:schemeClr val="dk1"/>
              </a:solidFill>
              <a:latin typeface="Quicksand"/>
              <a:ea typeface="Quicksand"/>
              <a:cs typeface="Quicksand"/>
              <a:sym typeface="Quicksand"/>
            </a:endParaRPr>
          </a:p>
        </p:txBody>
      </p:sp>
      <p:sp>
        <p:nvSpPr>
          <p:cNvPr id="198" name="Google Shape;198;p23"/>
          <p:cNvSpPr txBox="1"/>
          <p:nvPr/>
        </p:nvSpPr>
        <p:spPr>
          <a:xfrm>
            <a:off x="107825" y="1079950"/>
            <a:ext cx="3829200" cy="8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600">
                <a:solidFill>
                  <a:srgbClr val="000000"/>
                </a:solidFill>
                <a:latin typeface="Quicksand"/>
                <a:ea typeface="Quicksand"/>
                <a:cs typeface="Quicksand"/>
                <a:sym typeface="Quicksand"/>
              </a:rPr>
              <a:t>Material Properties</a:t>
            </a:r>
            <a:endParaRPr b="1" sz="1600">
              <a:solidFill>
                <a:srgbClr val="000000"/>
              </a:solidFill>
              <a:latin typeface="Quicksand"/>
              <a:ea typeface="Quicksand"/>
              <a:cs typeface="Quicksand"/>
              <a:sym typeface="Quicksand"/>
            </a:endParaRPr>
          </a:p>
          <a:p>
            <a:pPr indent="0" lvl="0" marL="0" rtl="0" algn="l">
              <a:spcBef>
                <a:spcPts val="0"/>
              </a:spcBef>
              <a:spcAft>
                <a:spcPts val="0"/>
              </a:spcAft>
              <a:buNone/>
            </a:pPr>
            <a:r>
              <a:rPr lang="en-GB">
                <a:latin typeface="Quicksand"/>
                <a:ea typeface="Quicksand"/>
                <a:cs typeface="Quicksand"/>
                <a:sym typeface="Quicksand"/>
              </a:rPr>
              <a:t>Create a test that you can </a:t>
            </a:r>
            <a:r>
              <a:rPr lang="en-GB">
                <a:latin typeface="Quicksand"/>
                <a:ea typeface="Quicksand"/>
                <a:cs typeface="Quicksand"/>
                <a:sym typeface="Quicksand"/>
              </a:rPr>
              <a:t>perform</a:t>
            </a:r>
            <a:r>
              <a:rPr lang="en-GB">
                <a:latin typeface="Quicksand"/>
                <a:ea typeface="Quicksand"/>
                <a:cs typeface="Quicksand"/>
                <a:sym typeface="Quicksand"/>
              </a:rPr>
              <a:t> on </a:t>
            </a:r>
            <a:r>
              <a:rPr lang="en-GB">
                <a:solidFill>
                  <a:srgbClr val="000000"/>
                </a:solidFill>
                <a:latin typeface="Quicksand"/>
                <a:ea typeface="Quicksand"/>
                <a:cs typeface="Quicksand"/>
                <a:sym typeface="Quicksand"/>
              </a:rPr>
              <a:t>each sample of material </a:t>
            </a:r>
            <a:r>
              <a:rPr lang="en-GB">
                <a:latin typeface="Quicksand"/>
                <a:ea typeface="Quicksand"/>
                <a:cs typeface="Quicksand"/>
                <a:sym typeface="Quicksand"/>
              </a:rPr>
              <a:t>to </a:t>
            </a:r>
            <a:r>
              <a:rPr lang="en-GB">
                <a:solidFill>
                  <a:srgbClr val="000000"/>
                </a:solidFill>
                <a:latin typeface="Quicksand"/>
                <a:ea typeface="Quicksand"/>
                <a:cs typeface="Quicksand"/>
                <a:sym typeface="Quicksand"/>
              </a:rPr>
              <a:t>rank them in order of the given property.</a:t>
            </a:r>
            <a:endParaRPr>
              <a:solidFill>
                <a:srgbClr val="000000"/>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