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Playfair Display"/>
      <p:regular r:id="rId17"/>
      <p:bold r:id="rId18"/>
      <p:italic r:id="rId19"/>
      <p:boldItalic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Oswald"/>
      <p:regular r:id="rId25"/>
      <p:bold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7" roundtripDataSignature="AMtx7mgmGZAljsZRS3U5CnvbRcqQMl/q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fairDisplay-boldItalic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swald-bold.fntdata"/><Relationship Id="rId25" Type="http://schemas.openxmlformats.org/officeDocument/2006/relationships/font" Target="fonts/Oswald-regular.fntdata"/><Relationship Id="rId27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layfairDisplay-regular.fntdata"/><Relationship Id="rId16" Type="http://schemas.openxmlformats.org/officeDocument/2006/relationships/slide" Target="slides/slide12.xml"/><Relationship Id="rId19" Type="http://schemas.openxmlformats.org/officeDocument/2006/relationships/font" Target="fonts/PlayfairDisplay-italic.fntdata"/><Relationship Id="rId18" Type="http://schemas.openxmlformats.org/officeDocument/2006/relationships/font" Target="fonts/PlayfairDis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0616c5c86_0_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g340616c5c86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" name="Google Shape;6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458b118880_2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1458b118880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458b118880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g1458b118880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75d003e9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f75d003e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75d003e9c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75d003e9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75d003e9c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75d003e9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7636f1227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f7636f122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40616c5c86_0_169"/>
          <p:cNvSpPr/>
          <p:nvPr/>
        </p:nvSpPr>
        <p:spPr>
          <a:xfrm>
            <a:off x="5715000" y="0"/>
            <a:ext cx="963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g340616c5c86_0_169"/>
          <p:cNvSpPr/>
          <p:nvPr/>
        </p:nvSpPr>
        <p:spPr>
          <a:xfrm>
            <a:off x="5811300" y="0"/>
            <a:ext cx="51375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g340616c5c86_0_169"/>
          <p:cNvSpPr txBox="1"/>
          <p:nvPr>
            <p:ph type="ctr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0"/>
              <a:buFont typeface="Playfair Display"/>
              <a:buNone/>
              <a:defRPr b="1" sz="91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g340616c5c86_0_169"/>
          <p:cNvSpPr txBox="1"/>
          <p:nvPr>
            <p:ph idx="1" type="subTitle"/>
          </p:nvPr>
        </p:nvSpPr>
        <p:spPr>
          <a:xfrm>
            <a:off x="459000" y="4734200"/>
            <a:ext cx="6546900" cy="770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b="1" sz="3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g340616c5c86_0_16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40616c5c86_0_21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17" name="Google Shape;17;g340616c5c86_0_214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8" name="Google Shape;18;g340616c5c86_0_21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g340616c5c86_0_21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g340616c5c86_0_2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40616c5c86_0_175"/>
          <p:cNvSpPr/>
          <p:nvPr/>
        </p:nvSpPr>
        <p:spPr>
          <a:xfrm rot="5400000">
            <a:off x="6067700" y="-664800"/>
            <a:ext cx="56700" cy="1127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g340616c5c86_0_175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Font typeface="Playfair Display"/>
              <a:buNone/>
              <a:defRPr b="1" sz="64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24" name="Google Shape;24;g340616c5c86_0_17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40616c5c86_0_17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" name="Google Shape;27;g340616c5c86_0_179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8" name="Google Shape;28;g340616c5c86_0_179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40616c5c86_0_18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1" name="Google Shape;31;g340616c5c86_0_183"/>
          <p:cNvSpPr txBox="1"/>
          <p:nvPr>
            <p:ph idx="1" type="body"/>
          </p:nvPr>
        </p:nvSpPr>
        <p:spPr>
          <a:xfrm>
            <a:off x="415600" y="1645400"/>
            <a:ext cx="53331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g340616c5c86_0_183"/>
          <p:cNvSpPr txBox="1"/>
          <p:nvPr>
            <p:ph idx="2" type="body"/>
          </p:nvPr>
        </p:nvSpPr>
        <p:spPr>
          <a:xfrm>
            <a:off x="6443200" y="1645400"/>
            <a:ext cx="53331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3" name="Google Shape;33;g340616c5c86_0_183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40616c5c86_0_18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36" name="Google Shape;36;g340616c5c86_0_18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40616c5c86_0_191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9" name="Google Shape;39;g340616c5c86_0_191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0" name="Google Shape;40;g340616c5c86_0_191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40616c5c86_0_195"/>
          <p:cNvSpPr txBox="1"/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fair Display"/>
              <a:buNone/>
              <a:defRPr sz="7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43" name="Google Shape;43;g340616c5c86_0_19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340616c5c86_0_198"/>
          <p:cNvSpPr/>
          <p:nvPr/>
        </p:nvSpPr>
        <p:spPr>
          <a:xfrm>
            <a:off x="6096000" y="-10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" name="Google Shape;46;g340616c5c86_0_198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g340616c5c86_0_198"/>
          <p:cNvSpPr txBox="1"/>
          <p:nvPr>
            <p:ph type="title"/>
          </p:nvPr>
        </p:nvSpPr>
        <p:spPr>
          <a:xfrm>
            <a:off x="354000" y="1442233"/>
            <a:ext cx="5393700" cy="238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8" name="Google Shape;48;g340616c5c86_0_198"/>
          <p:cNvSpPr txBox="1"/>
          <p:nvPr>
            <p:ph idx="1" type="subTitle"/>
          </p:nvPr>
        </p:nvSpPr>
        <p:spPr>
          <a:xfrm>
            <a:off x="354000" y="3895201"/>
            <a:ext cx="53937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9" name="Google Shape;49;g340616c5c86_0_198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highlight>
                  <a:schemeClr val="lt1"/>
                </a:highlight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lt1"/>
                </a:highlight>
              </a:defRPr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lt1"/>
                </a:highlight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lt1"/>
                </a:highlight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lt1"/>
                </a:highlight>
              </a:defRPr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lt1"/>
                </a:highlight>
              </a:defRPr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lt1"/>
                </a:highlight>
              </a:defRPr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lt1"/>
                </a:highlight>
              </a:defRPr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50" name="Google Shape;50;g340616c5c86_0_19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0616c5c86_0_205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53" name="Google Shape;53;g340616c5c86_0_20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40616c5c86_0_208"/>
          <p:cNvSpPr txBox="1"/>
          <p:nvPr>
            <p:ph hasCustomPrompt="1" type="title"/>
          </p:nvPr>
        </p:nvSpPr>
        <p:spPr>
          <a:xfrm>
            <a:off x="415600" y="1333233"/>
            <a:ext cx="11360700" cy="28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00"/>
              <a:buFont typeface="Montserrat"/>
              <a:buNone/>
              <a:defRPr sz="187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g340616c5c86_0_208"/>
          <p:cNvSpPr txBox="1"/>
          <p:nvPr>
            <p:ph idx="1" type="body"/>
          </p:nvPr>
        </p:nvSpPr>
        <p:spPr>
          <a:xfrm>
            <a:off x="415600" y="43045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highlight>
                  <a:schemeClr val="dk1"/>
                </a:highlight>
              </a:defRPr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dk1"/>
                </a:highlight>
              </a:defRPr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dk1"/>
                </a:highlight>
              </a:defRPr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dk1"/>
                </a:highlight>
              </a:defRPr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dk1"/>
                </a:highlight>
              </a:defRPr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dk1"/>
                </a:highlight>
              </a:defRPr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highlight>
                  <a:schemeClr val="dk1"/>
                </a:highlight>
              </a:defRPr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highlight>
                  <a:schemeClr val="dk1"/>
                </a:highlight>
              </a:defRPr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7" name="Google Shape;57;g340616c5c86_0_208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0616c5c86_0_212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40616c5c86_0_16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Oswald"/>
              <a:buNone/>
              <a:defRPr b="0" i="0" sz="4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g340616c5c86_0_165"/>
          <p:cNvSpPr txBox="1"/>
          <p:nvPr>
            <p:ph idx="1" type="body"/>
          </p:nvPr>
        </p:nvSpPr>
        <p:spPr>
          <a:xfrm>
            <a:off x="415600" y="1645433"/>
            <a:ext cx="11360700" cy="44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layfair Display"/>
              <a:buChar char="●"/>
              <a:defRPr b="0" i="0" sz="2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○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■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●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○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■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●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○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layfair Display"/>
              <a:buChar char="■"/>
              <a:defRPr b="0" i="0" sz="19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g340616c5c86_0_165"/>
          <p:cNvSpPr txBox="1"/>
          <p:nvPr>
            <p:ph idx="12" type="sldNum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ites.google.com/online.island.edu.hk/island-school-chinese/home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0616c5c86_0_232"/>
          <p:cNvSpPr txBox="1"/>
          <p:nvPr>
            <p:ph type="ctrTitle"/>
          </p:nvPr>
        </p:nvSpPr>
        <p:spPr>
          <a:xfrm>
            <a:off x="459000" y="1871800"/>
            <a:ext cx="11274000" cy="20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zh-CN" sz="6000"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IGCSE Chinese</a:t>
            </a:r>
            <a:endParaRPr sz="6000">
              <a:highlight>
                <a:srgbClr val="FFFFFF"/>
              </a:highlight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omic Sans MS"/>
              <a:buNone/>
            </a:pPr>
            <a:r>
              <a:rPr lang="zh-CN" sz="6000"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0509 1</a:t>
            </a:r>
            <a:r>
              <a:rPr baseline="30000" lang="zh-CN" sz="6000"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lang="zh-CN" sz="6000">
                <a:highlight>
                  <a:srgbClr val="FFFFFF"/>
                </a:highlight>
                <a:latin typeface="Comic Sans MS"/>
                <a:ea typeface="Comic Sans MS"/>
                <a:cs typeface="Comic Sans MS"/>
                <a:sym typeface="Comic Sans MS"/>
              </a:rPr>
              <a:t> Language</a:t>
            </a:r>
            <a:endParaRPr sz="6000"/>
          </a:p>
        </p:txBody>
      </p:sp>
      <p:sp>
        <p:nvSpPr>
          <p:cNvPr id="65" name="Google Shape;65;g340616c5c86_0_232"/>
          <p:cNvSpPr txBox="1"/>
          <p:nvPr>
            <p:ph idx="1" type="subTitle"/>
          </p:nvPr>
        </p:nvSpPr>
        <p:spPr>
          <a:xfrm>
            <a:off x="674350" y="3959200"/>
            <a:ext cx="6546900" cy="1391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zh-CN" sz="3800">
                <a:latin typeface="Kai"/>
                <a:ea typeface="Kai"/>
                <a:cs typeface="Kai"/>
                <a:sym typeface="Kai"/>
              </a:rPr>
              <a:t>课程介绍 + 考试要求解析</a:t>
            </a:r>
            <a:endParaRPr sz="3800">
              <a:latin typeface="Kai"/>
              <a:ea typeface="Kai"/>
              <a:cs typeface="Kai"/>
              <a:sym typeface="Ka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/>
          <p:nvPr>
            <p:ph type="title"/>
          </p:nvPr>
        </p:nvSpPr>
        <p:spPr>
          <a:xfrm>
            <a:off x="722289" y="378005"/>
            <a:ext cx="10515600" cy="92276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KaiTi"/>
              <a:buNone/>
            </a:pPr>
            <a:r>
              <a:rPr b="1" lang="zh-CN" sz="3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Chinese 1</a:t>
            </a:r>
            <a:r>
              <a:rPr b="1" baseline="30000" lang="zh-CN" sz="3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st</a:t>
            </a:r>
            <a:r>
              <a:rPr b="1" lang="zh-CN" sz="3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Language </a:t>
            </a:r>
            <a:r>
              <a:rPr b="1" lang="zh-CN" sz="3800">
                <a:solidFill>
                  <a:srgbClr val="FF0000"/>
                </a:solidFill>
                <a:latin typeface="Kai"/>
                <a:ea typeface="Kai"/>
                <a:cs typeface="Kai"/>
                <a:sym typeface="Kai"/>
              </a:rPr>
              <a:t>一语考试要求</a:t>
            </a:r>
            <a:endParaRPr b="1" sz="3800">
              <a:solidFill>
                <a:srgbClr val="FF0000"/>
              </a:solidFill>
              <a:latin typeface="Kai"/>
              <a:ea typeface="Kai"/>
              <a:cs typeface="Kai"/>
              <a:sym typeface="Kai"/>
            </a:endParaRPr>
          </a:p>
        </p:txBody>
      </p:sp>
      <p:sp>
        <p:nvSpPr>
          <p:cNvPr id="71" name="Google Shape;71;p2"/>
          <p:cNvSpPr txBox="1"/>
          <p:nvPr>
            <p:ph idx="1" type="body"/>
          </p:nvPr>
        </p:nvSpPr>
        <p:spPr>
          <a:xfrm>
            <a:off x="722289" y="2049372"/>
            <a:ext cx="10515600" cy="275925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CN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1. Paper 1: 2hrs +15 mins        60 marks =50%                  </a:t>
            </a:r>
            <a:endParaRPr sz="32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CN" sz="3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Paper 2: 2hrs                      50 marks = 50%</a:t>
            </a:r>
            <a:endParaRPr sz="32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3200"/>
              <a:buNone/>
            </a:pPr>
            <a:r>
              <a:rPr lang="zh-CN" sz="3200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32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title"/>
          </p:nvPr>
        </p:nvSpPr>
        <p:spPr>
          <a:xfrm>
            <a:off x="503350" y="236335"/>
            <a:ext cx="10515600" cy="89700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KaiTi"/>
              <a:buNone/>
            </a:pPr>
            <a:r>
              <a:rPr lang="zh-CN" sz="4600">
                <a:solidFill>
                  <a:srgbClr val="FF0000"/>
                </a:solidFill>
                <a:latin typeface="Kai"/>
                <a:ea typeface="Kai"/>
                <a:cs typeface="Kai"/>
                <a:sym typeface="Kai"/>
              </a:rPr>
              <a:t>考试要求</a:t>
            </a:r>
            <a:endParaRPr sz="4600">
              <a:solidFill>
                <a:srgbClr val="FF0000"/>
              </a:solidFill>
              <a:latin typeface="Kai"/>
              <a:ea typeface="Kai"/>
              <a:cs typeface="Kai"/>
              <a:sym typeface="Kai"/>
            </a:endParaRPr>
          </a:p>
        </p:txBody>
      </p:sp>
      <p:sp>
        <p:nvSpPr>
          <p:cNvPr id="77" name="Google Shape;77;p3"/>
          <p:cNvSpPr txBox="1"/>
          <p:nvPr>
            <p:ph idx="1" type="body"/>
          </p:nvPr>
        </p:nvSpPr>
        <p:spPr>
          <a:xfrm>
            <a:off x="503350" y="1325225"/>
            <a:ext cx="10515600" cy="4676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Paper 1: 2hrs +15 mins        60 marks =50%                 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3520" lvl="0" marL="228600" rtl="0" algn="l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zh-CN">
                <a:solidFill>
                  <a:srgbClr val="00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Reading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—a fiction text: comprehension and use of lang (23 marks) 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3520" lvl="0" marL="228600" rtl="0" algn="l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zh-CN">
                <a:solidFill>
                  <a:srgbClr val="00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Directed Writing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non-fiction two passages– create an argumentative/discursive email, letter, essay, or article (250-300 characters)   (15 marks for content; 10 marks for quality of writing)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3520" lvl="0" marL="228600" rtl="0" algn="l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zh-CN">
                <a:solidFill>
                  <a:srgbClr val="00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Classical Chinese—Ming dynasty-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-Reading comprehension questions (200 characters)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90804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/>
          <p:nvPr>
            <p:ph type="title"/>
          </p:nvPr>
        </p:nvSpPr>
        <p:spPr>
          <a:xfrm>
            <a:off x="376325" y="267150"/>
            <a:ext cx="10515600" cy="929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KaiTi"/>
              <a:buNone/>
            </a:pPr>
            <a:r>
              <a:rPr b="1" lang="zh-CN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考试要求</a:t>
            </a:r>
            <a:endParaRPr b="1">
              <a:solidFill>
                <a:srgbClr val="38761D"/>
              </a:solidFill>
              <a:latin typeface="Kai"/>
              <a:ea typeface="Kai"/>
              <a:cs typeface="Kai"/>
              <a:sym typeface="Kai"/>
            </a:endParaRPr>
          </a:p>
        </p:txBody>
      </p:sp>
      <p:sp>
        <p:nvSpPr>
          <p:cNvPr id="83" name="Google Shape;83;p4"/>
          <p:cNvSpPr txBox="1"/>
          <p:nvPr>
            <p:ph idx="1" type="body"/>
          </p:nvPr>
        </p:nvSpPr>
        <p:spPr>
          <a:xfrm>
            <a:off x="376325" y="1590250"/>
            <a:ext cx="10515600" cy="5135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rPr lang="zh-CN" sz="302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Paper 2: 2hrs                      50 marks =50%                  </a:t>
            </a:r>
            <a:endParaRPr sz="302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20"/>
              <a:buNone/>
            </a:pPr>
            <a:r>
              <a:t/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b="1" lang="zh-C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Section 1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 Choose </a:t>
            </a:r>
            <a:r>
              <a:rPr lang="zh-CN">
                <a:solidFill>
                  <a:srgbClr val="00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one question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from section 1 (4titles)-400-600 characters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b="1" lang="zh-CN">
                <a:solidFill>
                  <a:srgbClr val="FF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Argumentative 议论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—attempts to present a strong position on a particular topic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or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b="1" lang="zh-CN">
                <a:solidFill>
                  <a:srgbClr val="FF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Discursive 讨论</a:t>
            </a:r>
            <a:r>
              <a:rPr lang="zh-CN">
                <a:solidFill>
                  <a:srgbClr val="FF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present a balanced and objective examination of a subject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</a:pPr>
            <a:r>
              <a:t/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b="1" lang="zh-CN">
                <a:solidFill>
                  <a:srgbClr val="99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Section 2: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Choose </a:t>
            </a:r>
            <a:r>
              <a:rPr lang="zh-CN">
                <a:solidFill>
                  <a:srgbClr val="000000"/>
                </a:solidFill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one question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from section 2 (4 titles)-400-600 characters </a:t>
            </a:r>
            <a:endParaRPr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F00FF"/>
              </a:buClr>
              <a:buSzPts val="2400"/>
              <a:buFont typeface="Noto Sans Symbols"/>
              <a:buChar char="✔"/>
            </a:pPr>
            <a:r>
              <a:rPr b="1" lang="zh-CN">
                <a:solidFill>
                  <a:srgbClr val="FF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Descriptive writing 描写   or   Narrative writing</a:t>
            </a:r>
            <a:r>
              <a:rPr lang="zh-CN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zh-CN">
                <a:solidFill>
                  <a:srgbClr val="FF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叙述</a:t>
            </a:r>
            <a:endParaRPr b="1">
              <a:solidFill>
                <a:srgbClr val="FF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34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87629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Noto Sans Symbols"/>
              <a:buNone/>
            </a:pPr>
            <a:r>
              <a:t/>
            </a:r>
            <a:endParaRPr sz="234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</a:pPr>
            <a:r>
              <a:rPr lang="zh-CN" sz="234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sz="234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ts val="2380"/>
              <a:buNone/>
            </a:pPr>
            <a:r>
              <a:t/>
            </a:r>
            <a:endParaRPr sz="204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>
            <p:ph type="title"/>
          </p:nvPr>
        </p:nvSpPr>
        <p:spPr>
          <a:xfrm>
            <a:off x="411480" y="389509"/>
            <a:ext cx="10515600" cy="695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KaiTi"/>
              <a:buNone/>
            </a:pPr>
            <a:r>
              <a:rPr b="1" lang="zh-CN" sz="464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Paper 1</a:t>
            </a:r>
            <a:r>
              <a:rPr b="1" lang="zh-CN" sz="4640">
                <a:solidFill>
                  <a:srgbClr val="274E13"/>
                </a:solidFill>
                <a:latin typeface="Kai"/>
                <a:ea typeface="Kai"/>
                <a:cs typeface="Kai"/>
                <a:sym typeface="Kai"/>
              </a:rPr>
              <a:t>: 考试要求</a:t>
            </a:r>
            <a:endParaRPr b="1" sz="4640">
              <a:solidFill>
                <a:srgbClr val="274E13"/>
              </a:solidFill>
              <a:latin typeface="Kai"/>
              <a:ea typeface="Kai"/>
              <a:cs typeface="Kai"/>
              <a:sym typeface="Kai"/>
            </a:endParaRPr>
          </a:p>
        </p:txBody>
      </p:sp>
      <p:sp>
        <p:nvSpPr>
          <p:cNvPr id="89" name="Google Shape;89;p5"/>
          <p:cNvSpPr txBox="1"/>
          <p:nvPr>
            <p:ph idx="1" type="body"/>
          </p:nvPr>
        </p:nvSpPr>
        <p:spPr>
          <a:xfrm>
            <a:off x="411475" y="1511799"/>
            <a:ext cx="10515600" cy="52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208579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▪"/>
            </a:pPr>
            <a:r>
              <a:rPr lang="zh-CN" sz="5255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Reading </a:t>
            </a:r>
            <a:r>
              <a:rPr lang="zh-CN" sz="6519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阅读理解</a:t>
            </a:r>
            <a:endParaRPr sz="6519">
              <a:solidFill>
                <a:srgbClr val="000000"/>
              </a:solidFill>
              <a:latin typeface="KaiTi"/>
              <a:ea typeface="KaiTi"/>
              <a:cs typeface="KaiTi"/>
              <a:sym typeface="KaiTi"/>
            </a:endParaRPr>
          </a:p>
          <a:p>
            <a:pPr indent="0" lvl="0" marL="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6906"/>
              <a:buNone/>
            </a:pPr>
            <a:r>
              <a:rPr lang="zh-CN" sz="5177">
                <a:solidFill>
                  <a:schemeClr val="hlink"/>
                </a:solidFill>
                <a:latin typeface="KaiTi"/>
                <a:ea typeface="KaiTi"/>
                <a:cs typeface="KaiTi"/>
                <a:sym typeface="KaiTi"/>
              </a:rPr>
              <a:t>第一部分：现代阅读篇章一篇</a:t>
            </a:r>
            <a:endParaRPr sz="5255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13306" lvl="0" marL="22860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1866"/>
              <a:buFont typeface="Noto Sans Symbols"/>
              <a:buChar char="▪"/>
            </a:pPr>
            <a:r>
              <a:rPr lang="zh-CN" sz="5177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Directed Writing:</a:t>
            </a:r>
            <a:r>
              <a:rPr lang="zh-CN" sz="4755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zh-CN" sz="6019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指导式写作</a:t>
            </a:r>
            <a:endParaRPr sz="6019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7264"/>
              <a:buNone/>
            </a:pPr>
            <a:r>
              <a:rPr lang="zh-CN" sz="5177">
                <a:solidFill>
                  <a:schemeClr val="hlink"/>
                </a:solidFill>
                <a:latin typeface="KaiTi"/>
                <a:ea typeface="KaiTi"/>
                <a:cs typeface="KaiTi"/>
                <a:sym typeface="KaiTi"/>
              </a:rPr>
              <a:t>第二部分：结合阅读2+阅读3 形成Directed Writing</a:t>
            </a:r>
            <a:r>
              <a:rPr lang="zh-CN" sz="5177" u="sng">
                <a:solidFill>
                  <a:schemeClr val="hlink"/>
                </a:solidFill>
                <a:latin typeface="KaiTi"/>
                <a:ea typeface="KaiTi"/>
                <a:cs typeface="KaiTi"/>
                <a:sym typeface="KaiTi"/>
              </a:rPr>
              <a:t> </a:t>
            </a:r>
            <a:endParaRPr sz="5177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13306" lvl="0" marL="22860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91866"/>
              <a:buFont typeface="Noto Sans Symbols"/>
              <a:buChar char="▪"/>
            </a:pPr>
            <a:r>
              <a:rPr lang="zh-CN" sz="5177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Classical Chinese—Ming Dynasty </a:t>
            </a:r>
            <a:r>
              <a:rPr lang="zh-CN" sz="7058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文言文</a:t>
            </a:r>
            <a:endParaRPr sz="7058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7264"/>
              <a:buNone/>
            </a:pPr>
            <a:r>
              <a:rPr lang="zh-CN" sz="5177">
                <a:solidFill>
                  <a:schemeClr val="hlink"/>
                </a:solidFill>
                <a:latin typeface="KaiTi"/>
                <a:ea typeface="KaiTi"/>
                <a:cs typeface="KaiTi"/>
                <a:sym typeface="KaiTi"/>
              </a:rPr>
              <a:t>第三部分：解释古文字词的现代意思 + 总结分析文中信息</a:t>
            </a:r>
            <a:endParaRPr sz="5177">
              <a:solidFill>
                <a:schemeClr val="hlink"/>
              </a:solidFill>
              <a:latin typeface="KaiTi"/>
              <a:ea typeface="KaiTi"/>
              <a:cs typeface="KaiTi"/>
              <a:sym typeface="KaiTi"/>
            </a:endParaRPr>
          </a:p>
          <a:p>
            <a:pPr indent="-109538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zh-CN" sz="2400"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ct val="116666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567744" y="403763"/>
            <a:ext cx="10515600" cy="109018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KaiTi"/>
              <a:buNone/>
            </a:pPr>
            <a:r>
              <a:rPr b="1" lang="zh-CN" sz="4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Paper 2</a:t>
            </a:r>
            <a:r>
              <a:rPr b="1" lang="zh-CN" sz="4600">
                <a:solidFill>
                  <a:srgbClr val="0000FF"/>
                </a:solidFill>
                <a:latin typeface="Kai"/>
                <a:ea typeface="Kai"/>
                <a:cs typeface="Kai"/>
                <a:sym typeface="Kai"/>
              </a:rPr>
              <a:t>: 写作文体介绍</a:t>
            </a:r>
            <a:endParaRPr b="1" sz="4600">
              <a:solidFill>
                <a:srgbClr val="0000FF"/>
              </a:solidFill>
              <a:latin typeface="Kai"/>
              <a:ea typeface="Kai"/>
              <a:cs typeface="Kai"/>
              <a:sym typeface="Kai"/>
            </a:endParaRPr>
          </a:p>
        </p:txBody>
      </p:sp>
      <p:sp>
        <p:nvSpPr>
          <p:cNvPr id="95" name="Google Shape;95;p6"/>
          <p:cNvSpPr txBox="1"/>
          <p:nvPr>
            <p:ph idx="1" type="body"/>
          </p:nvPr>
        </p:nvSpPr>
        <p:spPr>
          <a:xfrm>
            <a:off x="567750" y="1664924"/>
            <a:ext cx="10515600" cy="49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54" lvl="0" marL="2286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3377"/>
              <a:buFont typeface="Noto Sans Symbols"/>
              <a:buChar char="▪"/>
            </a:pPr>
            <a:r>
              <a:rPr lang="zh-CN" sz="299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Argumentative:</a:t>
            </a:r>
            <a:r>
              <a:rPr lang="zh-CN" sz="299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 议论文</a:t>
            </a:r>
            <a:endParaRPr sz="2990">
              <a:solidFill>
                <a:srgbClr val="000000"/>
              </a:solidFill>
              <a:latin typeface="Kai"/>
              <a:ea typeface="Kai"/>
              <a:cs typeface="Kai"/>
              <a:sym typeface="Kai"/>
            </a:endParaRPr>
          </a:p>
          <a:p>
            <a:pPr indent="-228654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13377"/>
              <a:buFont typeface="Noto Sans Symbols"/>
              <a:buChar char="▪"/>
            </a:pPr>
            <a:r>
              <a:rPr lang="zh-CN" sz="299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Discursive: </a:t>
            </a:r>
            <a:r>
              <a:rPr lang="zh-CN" sz="299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论证文/讨论文</a:t>
            </a:r>
            <a:endParaRPr sz="2990">
              <a:solidFill>
                <a:srgbClr val="000000"/>
              </a:solidFill>
              <a:latin typeface="Kai"/>
              <a:ea typeface="Kai"/>
              <a:cs typeface="Kai"/>
              <a:sym typeface="Kai"/>
            </a:endParaRPr>
          </a:p>
          <a:p>
            <a:pPr indent="-228654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13377"/>
              <a:buFont typeface="Noto Sans Symbols"/>
              <a:buChar char="▪"/>
            </a:pPr>
            <a:r>
              <a:rPr lang="zh-CN" sz="299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Narrative:</a:t>
            </a:r>
            <a:r>
              <a:rPr lang="zh-CN" sz="299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 记叙文/叙述文</a:t>
            </a:r>
            <a:endParaRPr sz="2990">
              <a:solidFill>
                <a:srgbClr val="000000"/>
              </a:solidFill>
              <a:latin typeface="Kai"/>
              <a:ea typeface="Kai"/>
              <a:cs typeface="Kai"/>
              <a:sym typeface="Kai"/>
            </a:endParaRPr>
          </a:p>
          <a:p>
            <a:pPr indent="-228654" lvl="0" marL="2286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13377"/>
              <a:buFont typeface="Noto Sans Symbols"/>
              <a:buChar char="▪"/>
            </a:pPr>
            <a:r>
              <a:rPr lang="zh-CN" sz="299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Descriptive: </a:t>
            </a:r>
            <a:r>
              <a:rPr lang="zh-CN" sz="299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描写文/描述文</a:t>
            </a:r>
            <a:endParaRPr sz="2990">
              <a:solidFill>
                <a:srgbClr val="000000"/>
              </a:solidFill>
              <a:latin typeface="Kai"/>
              <a:ea typeface="Kai"/>
              <a:cs typeface="Kai"/>
              <a:sym typeface="Kai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r>
              <a:t/>
            </a: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Clr>
                <a:schemeClr val="dk1"/>
              </a:buClr>
              <a:buSzPct val="116666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458b118880_2_1"/>
          <p:cNvSpPr txBox="1"/>
          <p:nvPr>
            <p:ph type="title"/>
          </p:nvPr>
        </p:nvSpPr>
        <p:spPr>
          <a:xfrm>
            <a:off x="0" y="315000"/>
            <a:ext cx="10515600" cy="1076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zh-CN" sz="3800">
                <a:latin typeface="Kai"/>
                <a:ea typeface="Kai"/>
                <a:cs typeface="Kai"/>
                <a:sym typeface="Kai"/>
              </a:rPr>
              <a:t>Year 10 考试计划 </a:t>
            </a:r>
            <a:endParaRPr b="1" sz="3800">
              <a:latin typeface="Kai"/>
              <a:ea typeface="Kai"/>
              <a:cs typeface="Kai"/>
              <a:sym typeface="Kai"/>
            </a:endParaRPr>
          </a:p>
        </p:txBody>
      </p:sp>
      <p:sp>
        <p:nvSpPr>
          <p:cNvPr id="101" name="Google Shape;101;g1458b118880_2_1"/>
          <p:cNvSpPr txBox="1"/>
          <p:nvPr>
            <p:ph idx="1" type="body"/>
          </p:nvPr>
        </p:nvSpPr>
        <p:spPr>
          <a:xfrm>
            <a:off x="290375" y="1690800"/>
            <a:ext cx="10924500" cy="51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Kai"/>
              <a:buAutoNum type="arabicPeriod"/>
            </a:pPr>
            <a:r>
              <a:rPr b="1" lang="zh-CN" sz="30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阅读 + 古文</a:t>
            </a:r>
            <a:r>
              <a:rPr b="1" lang="zh-CN" sz="3000">
                <a:solidFill>
                  <a:srgbClr val="6AA84F"/>
                </a:solidFill>
                <a:latin typeface="Kai"/>
                <a:ea typeface="Kai"/>
                <a:cs typeface="Kai"/>
                <a:sym typeface="Kai"/>
              </a:rPr>
              <a:t>               </a:t>
            </a:r>
            <a:r>
              <a:rPr b="1" lang="zh-CN" sz="280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Term 1</a:t>
            </a:r>
            <a:endParaRPr b="1" sz="2800">
              <a:solidFill>
                <a:srgbClr val="6AA84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AutoNum type="arabicPeriod"/>
            </a:pPr>
            <a:r>
              <a:rPr b="1" lang="zh-CN" sz="30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议论/讨论</a:t>
            </a:r>
            <a:r>
              <a:rPr b="1" lang="zh-CN" sz="300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                 </a:t>
            </a:r>
            <a:r>
              <a:rPr b="1" lang="zh-CN" sz="2835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Term 1</a:t>
            </a:r>
            <a:endParaRPr b="1" sz="2835">
              <a:solidFill>
                <a:srgbClr val="6AA84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AutoNum type="arabicPeriod"/>
            </a:pPr>
            <a:r>
              <a:rPr b="1" lang="zh-CN" sz="30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指导式写作</a:t>
            </a:r>
            <a:r>
              <a:rPr b="1" lang="zh-CN" sz="300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                </a:t>
            </a:r>
            <a:r>
              <a:rPr b="1" lang="zh-CN" sz="2835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Term 2</a:t>
            </a:r>
            <a:endParaRPr b="1" sz="2835">
              <a:solidFill>
                <a:srgbClr val="6AA84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AutoNum type="arabicPeriod"/>
            </a:pPr>
            <a:r>
              <a:rPr b="1" lang="zh-CN" sz="30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描述/叙述</a:t>
            </a:r>
            <a:r>
              <a:rPr b="1" lang="zh-CN" sz="300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                  </a:t>
            </a:r>
            <a:r>
              <a:rPr b="1" lang="zh-CN" sz="2835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Term 2</a:t>
            </a:r>
            <a:endParaRPr b="1" sz="3235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Kai"/>
              <a:buAutoNum type="arabicPeriod"/>
            </a:pPr>
            <a:r>
              <a:rPr b="1" lang="zh-CN" sz="30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阅读+古文                  </a:t>
            </a:r>
            <a:r>
              <a:rPr b="1" lang="zh-CN" sz="2800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Term 3</a:t>
            </a:r>
            <a:r>
              <a:rPr b="1" lang="zh-CN" sz="28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 </a:t>
            </a:r>
            <a:r>
              <a:rPr b="1" lang="zh-CN" sz="3000">
                <a:solidFill>
                  <a:srgbClr val="38761D"/>
                </a:solidFill>
                <a:latin typeface="Kai"/>
                <a:ea typeface="Kai"/>
                <a:cs typeface="Kai"/>
                <a:sym typeface="Kai"/>
              </a:rPr>
              <a:t> </a:t>
            </a:r>
            <a:endParaRPr b="1" sz="3000">
              <a:solidFill>
                <a:srgbClr val="38761D"/>
              </a:solidFill>
              <a:latin typeface="Kai"/>
              <a:ea typeface="Kai"/>
              <a:cs typeface="Kai"/>
              <a:sym typeface="Kai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omic Sans MS"/>
              <a:buAutoNum type="arabicPeriod"/>
            </a:pPr>
            <a:r>
              <a:rPr b="1" lang="zh-CN" sz="28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End of Year 10 Exam</a:t>
            </a:r>
            <a:r>
              <a:rPr b="1" lang="zh-CN" sz="2900">
                <a:solidFill>
                  <a:srgbClr val="000000"/>
                </a:solidFill>
                <a:latin typeface="Kai"/>
                <a:ea typeface="Kai"/>
                <a:cs typeface="Kai"/>
                <a:sym typeface="Kai"/>
              </a:rPr>
              <a:t>   </a:t>
            </a:r>
            <a:r>
              <a:rPr b="1" lang="zh-CN" sz="2835">
                <a:solidFill>
                  <a:srgbClr val="6AA84F"/>
                </a:solidFill>
                <a:latin typeface="Comic Sans MS"/>
                <a:ea typeface="Comic Sans MS"/>
                <a:cs typeface="Comic Sans MS"/>
                <a:sym typeface="Comic Sans MS"/>
              </a:rPr>
              <a:t>Term 3</a:t>
            </a:r>
            <a:endParaRPr b="1" sz="2835">
              <a:solidFill>
                <a:srgbClr val="6AA84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2600"/>
              <a:buFont typeface="Comic Sans MS"/>
              <a:buAutoNum type="arabicPeriod"/>
            </a:pPr>
            <a:r>
              <a:rPr b="1" lang="zh-CN" sz="2800">
                <a:solidFill>
                  <a:srgbClr val="274E13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Grade boundaries</a:t>
            </a:r>
            <a:endParaRPr>
              <a:solidFill>
                <a:srgbClr val="274E13"/>
              </a:solidFill>
            </a:endParaRPr>
          </a:p>
        </p:txBody>
      </p:sp>
      <p:pic>
        <p:nvPicPr>
          <p:cNvPr id="102" name="Google Shape;102;g1458b118880_2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56750" y="2739675"/>
            <a:ext cx="1637625" cy="2523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458b118880_3_0"/>
          <p:cNvSpPr txBox="1"/>
          <p:nvPr>
            <p:ph type="title"/>
          </p:nvPr>
        </p:nvSpPr>
        <p:spPr>
          <a:xfrm>
            <a:off x="659900" y="3377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zh-CN" sz="3800">
                <a:latin typeface="Kai"/>
                <a:ea typeface="Kai"/>
                <a:cs typeface="Kai"/>
                <a:sym typeface="Kai"/>
              </a:rPr>
              <a:t>参考资料：</a:t>
            </a:r>
            <a:endParaRPr sz="3800">
              <a:latin typeface="Kai"/>
              <a:ea typeface="Kai"/>
              <a:cs typeface="Kai"/>
              <a:sym typeface="Kai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zh-CN" sz="3800" u="sng">
                <a:solidFill>
                  <a:schemeClr val="hlink"/>
                </a:solidFill>
                <a:latin typeface="Kai"/>
                <a:ea typeface="Kai"/>
                <a:cs typeface="Kai"/>
                <a:sym typeface="Kai"/>
                <a:hlinkClick r:id="rId3"/>
              </a:rPr>
              <a:t>IS Chinese Website 港岛中学中文网站</a:t>
            </a:r>
            <a:endParaRPr sz="3800">
              <a:solidFill>
                <a:srgbClr val="FF00FF"/>
              </a:solidFill>
              <a:latin typeface="Kai"/>
              <a:ea typeface="Kai"/>
              <a:cs typeface="Kai"/>
              <a:sym typeface="Kai"/>
            </a:endParaRPr>
          </a:p>
        </p:txBody>
      </p:sp>
      <p:pic>
        <p:nvPicPr>
          <p:cNvPr id="108" name="Google Shape;108;g1458b118880_3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950" y="2853575"/>
            <a:ext cx="5500676" cy="285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458b118880_3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0901" y="1742025"/>
            <a:ext cx="3186037" cy="488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75d003e9c_0_0"/>
          <p:cNvSpPr txBox="1"/>
          <p:nvPr>
            <p:ph type="title"/>
          </p:nvPr>
        </p:nvSpPr>
        <p:spPr>
          <a:xfrm>
            <a:off x="459000" y="1871800"/>
            <a:ext cx="11274000" cy="286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7700"/>
              <a:t>课堂要求</a:t>
            </a:r>
            <a:endParaRPr sz="7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75d003e9c_0_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请在门口排队等待，等老师指示进入教室</a:t>
            </a:r>
            <a:endParaRPr/>
          </a:p>
        </p:txBody>
      </p:sp>
      <p:sp>
        <p:nvSpPr>
          <p:cNvPr id="120" name="Google Shape;120;g3f75d003e9c_0_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材料及文具带齐了没？ 水瓶里的水够吗？ 要上洗手间吗？ </a:t>
            </a:r>
            <a:endParaRPr sz="28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电子产品：没有老师的要求，请一直放在书包里不要拿出来</a:t>
            </a:r>
            <a:endParaRPr sz="28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书包、外套等放在桌子下面</a:t>
            </a:r>
            <a:endParaRPr sz="28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桌上准备好上课所需材料及文具</a:t>
            </a:r>
            <a:endParaRPr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75d003e9c_0_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课堂所需资源</a:t>
            </a:r>
            <a:endParaRPr/>
          </a:p>
        </p:txBody>
      </p:sp>
      <p:sp>
        <p:nvSpPr>
          <p:cNvPr id="126" name="Google Shape;126;g3f75d003e9c_0_1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45720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请按要求打印课堂所需课文及练习</a:t>
            </a:r>
            <a:endParaRPr sz="2800"/>
          </a:p>
          <a:p>
            <a:pPr indent="-3683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本子：1本笔记本 + 1本作业本</a:t>
            </a:r>
            <a:endParaRPr sz="2800"/>
          </a:p>
          <a:p>
            <a:pPr indent="-3683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文具：至少1黑/蓝 + 1红 + 1荧光笔</a:t>
            </a:r>
            <a:endParaRPr sz="2800"/>
          </a:p>
          <a:p>
            <a:pPr indent="0" lvl="0" marL="45720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7636f1227_1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座位安排</a:t>
            </a:r>
            <a:endParaRPr/>
          </a:p>
        </p:txBody>
      </p:sp>
      <p:sp>
        <p:nvSpPr>
          <p:cNvPr id="132" name="Google Shape;132;g3f7636f1227_1_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83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请按要求打印课堂所需课文及练习</a:t>
            </a:r>
            <a:endParaRPr sz="28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本子：1本笔记本 + 1本作业本</a:t>
            </a:r>
            <a:endParaRPr sz="2800"/>
          </a:p>
          <a:p>
            <a:pPr indent="-3683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zh-CN" sz="2800"/>
              <a:t>文具：至少1黑/蓝 + 1红 + 1荧光笔</a:t>
            </a:r>
            <a:endParaRPr sz="2800"/>
          </a:p>
          <a:p>
            <a:pPr indent="0" lvl="0" marL="45720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2022-06-24T02:45:33Z</dcterms:created>
  <dc:creator>Microsoft Office User</dc:creator>
</cp:coreProperties>
</file>