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DE38CC8-1A0B-4D45-A767-ED2A39BC842E}">
  <a:tblStyle styleId="{1DE38CC8-1A0B-4D45-A767-ED2A39BC842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8FCFC"/>
          </a:solidFill>
        </a:fill>
      </a:tcStyle>
    </a:wholeTbl>
    <a:band1H>
      <a:tcTxStyle/>
      <a:tcStyle>
        <a:fill>
          <a:solidFill>
            <a:srgbClr val="F1F8F9"/>
          </a:solidFill>
        </a:fill>
      </a:tcStyle>
    </a:band1H>
    <a:band2H>
      <a:tcTxStyle/>
    </a:band2H>
    <a:band1V>
      <a:tcTxStyle/>
      <a:tcStyle>
        <a:fill>
          <a:solidFill>
            <a:srgbClr val="F1F8F9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19F911D4-ED71-4802-8FEB-AAA7BD737B0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F9FA"/>
          </a:solidFill>
        </a:fill>
      </a:tcStyle>
    </a:wholeTbl>
    <a:band1H>
      <a:tcTxStyle/>
      <a:tcStyle>
        <a:fill>
          <a:solidFill>
            <a:srgbClr val="E7F3F4"/>
          </a:solidFill>
        </a:fill>
      </a:tcStyle>
    </a:band1H>
    <a:band2H>
      <a:tcTxStyle/>
    </a:band2H>
    <a:band1V>
      <a:tcTxStyle/>
      <a:tcStyle>
        <a:fill>
          <a:solidFill>
            <a:srgbClr val="E7F3F4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BBE0E3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BBE0E3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" name="Google Shape;6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2" name="Google Shape;7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" name="Google Shape;81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" name="Google Shape;89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727b9d49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1727b9d499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" name="Google Shape;115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6d92ce964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26d92ce964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4" name="Google Shape;124;g26d92ce9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39:notes"/>
          <p:cNvSpPr/>
          <p:nvPr>
            <p:ph idx="2" type="sldImg"/>
          </p:nvPr>
        </p:nvSpPr>
        <p:spPr>
          <a:xfrm>
            <a:off x="1319213" y="877888"/>
            <a:ext cx="4219575" cy="3165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1" name="Google Shape;131;p39:notes"/>
          <p:cNvSpPr txBox="1"/>
          <p:nvPr>
            <p:ph idx="1" type="body"/>
          </p:nvPr>
        </p:nvSpPr>
        <p:spPr>
          <a:xfrm>
            <a:off x="1062038" y="4349750"/>
            <a:ext cx="4740275" cy="3514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p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Google Shape;163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6" name="Google Shape;196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2" name="Google Shape;232;p4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56de96630a_1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56de96630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156de96630a_1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56de96630a_1_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56de96630a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156de96630a_1_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798ce63e90_1_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798ce63e90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g3798ce63e90_1_6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71c270599_0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71c27059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171c270599_0_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6" name="Google Shape;276;p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3" name="Google Shape;283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798ce63e90_1_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798ce63e9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3798ce63e90_1_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 rot="5400000">
            <a:off x="2051844" y="-316706"/>
            <a:ext cx="50403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 rot="5400000">
            <a:off x="4738687" y="2119312"/>
            <a:ext cx="6524625" cy="228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 rot="5400000">
            <a:off x="90488" y="-90487"/>
            <a:ext cx="6524625" cy="6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" type="body"/>
          </p:nvPr>
        </p:nvSpPr>
        <p:spPr>
          <a:xfrm>
            <a:off x="0" y="0"/>
            <a:ext cx="9144000" cy="6524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4648200" y="1484313"/>
            <a:ext cx="4244975" cy="24431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8" name="Google Shape;58;p15"/>
          <p:cNvSpPr txBox="1"/>
          <p:nvPr>
            <p:ph idx="3" type="body"/>
          </p:nvPr>
        </p:nvSpPr>
        <p:spPr>
          <a:xfrm>
            <a:off x="4648200" y="4079875"/>
            <a:ext cx="4244975" cy="2444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3.png"/><Relationship Id="rId6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youtube.com/watch?v=gpFb635N2wo" TargetMode="External"/><Relationship Id="rId4" Type="http://schemas.openxmlformats.org/officeDocument/2006/relationships/image" Target="../media/image1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scienceprojectlab.com/image-files/csp_004_tcl.jpg" id="64" name="Google Shape;6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02736"/>
            <a:ext cx="9144000" cy="703072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6"/>
          <p:cNvSpPr/>
          <p:nvPr/>
        </p:nvSpPr>
        <p:spPr>
          <a:xfrm>
            <a:off x="1079500" y="1773238"/>
            <a:ext cx="6948488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6"/>
          <p:cNvSpPr/>
          <p:nvPr/>
        </p:nvSpPr>
        <p:spPr>
          <a:xfrm>
            <a:off x="0" y="-76200"/>
            <a:ext cx="5181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7F  Reactions with oxygen – What is burning?</a:t>
            </a:r>
            <a:r>
              <a:rPr b="0" i="0" lang="en-GB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67" name="Google Shape;67;p1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Chromatography</a:t>
            </a:r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0"/>
            <a:ext cx="194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</a:t>
            </a:r>
            <a:r>
              <a:rPr lang="en-GB">
                <a:solidFill>
                  <a:srgbClr val="FFFFFF"/>
                </a:solidFill>
              </a:rPr>
              <a:t>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6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/>
          <p:nvPr/>
        </p:nvSpPr>
        <p:spPr>
          <a:xfrm>
            <a:off x="458800" y="2432450"/>
            <a:ext cx="8229300" cy="32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the end of this lesson I will be able to describe the technique</a:t>
            </a:r>
            <a:r>
              <a:rPr lang="en-GB" sz="3000">
                <a:solidFill>
                  <a:schemeClr val="dk1"/>
                </a:solidFill>
              </a:rPr>
              <a:t> of </a:t>
            </a:r>
            <a:r>
              <a:rPr b="0" i="0" lang="en-GB" sz="3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chromatography</a:t>
            </a:r>
            <a:r>
              <a:rPr lang="en-GB"/>
              <a:t> </a:t>
            </a:r>
            <a:r>
              <a:rPr b="0" i="0" lang="en-GB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GB" sz="3000">
                <a:solidFill>
                  <a:schemeClr val="dk1"/>
                </a:solidFill>
              </a:rPr>
              <a:t>nd understand how to </a:t>
            </a:r>
            <a:r>
              <a:rPr lang="en-GB" sz="3000">
                <a:solidFill>
                  <a:schemeClr val="dk1"/>
                </a:solidFill>
              </a:rPr>
              <a:t>interpret</a:t>
            </a:r>
            <a:r>
              <a:rPr lang="en-GB" sz="3000">
                <a:solidFill>
                  <a:schemeClr val="dk1"/>
                </a:solidFill>
              </a:rPr>
              <a:t> a chromatogram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7"/>
          <p:cNvSpPr/>
          <p:nvPr/>
        </p:nvSpPr>
        <p:spPr>
          <a:xfrm>
            <a:off x="0" y="-76200"/>
            <a:ext cx="5181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7F  Reactions with oxygen – What is burning?</a:t>
            </a:r>
            <a:r>
              <a:rPr b="0" i="0" lang="en-GB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76" name="Google Shape;76;p1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Today’s Aim</a:t>
            </a:r>
            <a:endParaRPr/>
          </a:p>
        </p:txBody>
      </p:sp>
      <p:sp>
        <p:nvSpPr>
          <p:cNvPr id="77" name="Google Shape;77;p17"/>
          <p:cNvSpPr txBox="1"/>
          <p:nvPr/>
        </p:nvSpPr>
        <p:spPr>
          <a:xfrm>
            <a:off x="0" y="0"/>
            <a:ext cx="194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</a:rPr>
              <a:t>Unit</a:t>
            </a:r>
            <a:r>
              <a:rPr lang="en-GB">
                <a:solidFill>
                  <a:schemeClr val="lt1"/>
                </a:solidFill>
              </a:rPr>
              <a:t> 1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</a:rPr>
              <a:t>Lesson 6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82650"/>
            <a:ext cx="9144000" cy="59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8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Chromatography from Wikipedia</a:t>
            </a:r>
            <a:endParaRPr/>
          </a:p>
        </p:txBody>
      </p:sp>
      <p:sp>
        <p:nvSpPr>
          <p:cNvPr id="85" name="Google Shape;85;p18"/>
          <p:cNvSpPr/>
          <p:nvPr/>
        </p:nvSpPr>
        <p:spPr>
          <a:xfrm>
            <a:off x="1692275" y="3140968"/>
            <a:ext cx="5040313" cy="432048"/>
          </a:xfrm>
          <a:prstGeom prst="rect">
            <a:avLst/>
          </a:prstGeom>
          <a:solidFill>
            <a:srgbClr val="FFFF00">
              <a:alpha val="29804"/>
            </a:srgbClr>
          </a:solidFill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19"/>
          <p:cNvGrpSpPr/>
          <p:nvPr/>
        </p:nvGrpSpPr>
        <p:grpSpPr>
          <a:xfrm>
            <a:off x="228600" y="4789488"/>
            <a:ext cx="5640388" cy="2068512"/>
            <a:chOff x="280" y="809"/>
            <a:chExt cx="3857" cy="1303"/>
          </a:xfrm>
        </p:grpSpPr>
        <p:pic>
          <p:nvPicPr>
            <p:cNvPr id="92" name="Google Shape;92;p19"/>
            <p:cNvPicPr preferRelativeResize="0"/>
            <p:nvPr/>
          </p:nvPicPr>
          <p:blipFill rotWithShape="1">
            <a:blip r:embed="rId3">
              <a:alphaModFix/>
            </a:blip>
            <a:srcRect b="4482" l="0" r="0" t="0"/>
            <a:stretch/>
          </p:blipFill>
          <p:spPr>
            <a:xfrm>
              <a:off x="280" y="817"/>
              <a:ext cx="3648" cy="12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9"/>
            <p:cNvSpPr txBox="1"/>
            <p:nvPr/>
          </p:nvSpPr>
          <p:spPr>
            <a:xfrm>
              <a:off x="1583" y="809"/>
              <a:ext cx="2554" cy="7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Gas Chromatography</a:t>
              </a:r>
              <a:endParaRPr b="0" i="0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Used to determine the chemical composition of unknown substances, such as the different compounds in gasoline shown by each separate peak in the graph below.</a:t>
              </a:r>
              <a:endParaRPr/>
            </a:p>
          </p:txBody>
        </p:sp>
      </p:grpSp>
      <p:grpSp>
        <p:nvGrpSpPr>
          <p:cNvPr id="94" name="Google Shape;94;p19"/>
          <p:cNvGrpSpPr/>
          <p:nvPr/>
        </p:nvGrpSpPr>
        <p:grpSpPr>
          <a:xfrm>
            <a:off x="6327775" y="1196975"/>
            <a:ext cx="2781300" cy="5103813"/>
            <a:chOff x="4560" y="240"/>
            <a:chExt cx="2289" cy="3656"/>
          </a:xfrm>
        </p:grpSpPr>
        <p:pic>
          <p:nvPicPr>
            <p:cNvPr id="95" name="Google Shape;95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656" y="240"/>
              <a:ext cx="2160" cy="27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9"/>
            <p:cNvSpPr txBox="1"/>
            <p:nvPr/>
          </p:nvSpPr>
          <p:spPr>
            <a:xfrm>
              <a:off x="4560" y="3024"/>
              <a:ext cx="2289" cy="8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Paper Chromatography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Can be used to separate the components of inks, dyes, plant compounds (chlorophyll), make-up, and many other substances</a:t>
              </a:r>
              <a:endParaRPr/>
            </a:p>
          </p:txBody>
        </p:sp>
      </p:grpSp>
      <p:grpSp>
        <p:nvGrpSpPr>
          <p:cNvPr id="97" name="Google Shape;97;p19"/>
          <p:cNvGrpSpPr/>
          <p:nvPr/>
        </p:nvGrpSpPr>
        <p:grpSpPr>
          <a:xfrm>
            <a:off x="179388" y="1266825"/>
            <a:ext cx="3924300" cy="3314700"/>
            <a:chOff x="77" y="180"/>
            <a:chExt cx="2966" cy="2088"/>
          </a:xfrm>
        </p:grpSpPr>
        <p:pic>
          <p:nvPicPr>
            <p:cNvPr id="98" name="Google Shape;98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7" y="192"/>
              <a:ext cx="1350" cy="2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19"/>
            <p:cNvSpPr txBox="1"/>
            <p:nvPr/>
          </p:nvSpPr>
          <p:spPr>
            <a:xfrm>
              <a:off x="941" y="180"/>
              <a:ext cx="2102" cy="49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Liquid Chromatography</a:t>
              </a:r>
              <a:endParaRPr b="0" i="0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Used to identify unknown plant pigments &amp; other compounds.</a:t>
              </a:r>
              <a:endParaRPr/>
            </a:p>
          </p:txBody>
        </p:sp>
      </p:grpSp>
      <p:grpSp>
        <p:nvGrpSpPr>
          <p:cNvPr id="100" name="Google Shape;100;p19"/>
          <p:cNvGrpSpPr/>
          <p:nvPr/>
        </p:nvGrpSpPr>
        <p:grpSpPr>
          <a:xfrm>
            <a:off x="1835150" y="2349500"/>
            <a:ext cx="4392613" cy="2209800"/>
            <a:chOff x="1233" y="1504"/>
            <a:chExt cx="3271" cy="1587"/>
          </a:xfrm>
        </p:grpSpPr>
        <p:pic>
          <p:nvPicPr>
            <p:cNvPr id="101" name="Google Shape;101;p19"/>
            <p:cNvPicPr preferRelativeResize="0"/>
            <p:nvPr/>
          </p:nvPicPr>
          <p:blipFill rotWithShape="1">
            <a:blip r:embed="rId6">
              <a:alphaModFix/>
            </a:blip>
            <a:srcRect b="13268" l="16667" r="22223" t="8333"/>
            <a:stretch/>
          </p:blipFill>
          <p:spPr>
            <a:xfrm>
              <a:off x="1233" y="1504"/>
              <a:ext cx="928" cy="15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9"/>
            <p:cNvSpPr txBox="1"/>
            <p:nvPr/>
          </p:nvSpPr>
          <p:spPr>
            <a:xfrm>
              <a:off x="2042" y="1886"/>
              <a:ext cx="2462" cy="8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Thin-Layer Chromatography</a:t>
              </a:r>
              <a:endParaRPr b="0" i="0" sz="18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Uses thin plastic or glass trays to identify the composition of pigments, chemicals, and other unknown substances.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" name="Google Shape;103;p19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Examples of chromatography</a:t>
            </a:r>
            <a:endParaRPr/>
          </a:p>
        </p:txBody>
      </p:sp>
      <p:sp>
        <p:nvSpPr>
          <p:cNvPr id="104" name="Google Shape;104;p19"/>
          <p:cNvSpPr txBox="1"/>
          <p:nvPr/>
        </p:nvSpPr>
        <p:spPr>
          <a:xfrm>
            <a:off x="370050" y="4943050"/>
            <a:ext cx="59340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FF0000"/>
                </a:solidFill>
              </a:rPr>
              <a:t>The one you need to know →  </a:t>
            </a:r>
            <a:endParaRPr b="1" sz="3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Separation Techniques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250825" y="1484313"/>
            <a:ext cx="8642400" cy="5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GB" sz="2800" u="sng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Filtration:</a:t>
            </a:r>
            <a:endParaRPr sz="2800">
              <a:solidFill>
                <a:srgbClr val="999999"/>
              </a:solidFill>
            </a:endParaRPr>
          </a:p>
          <a:p>
            <a:pPr indent="-438150" lvl="1" marL="857250" marR="0" rtl="0" algn="l">
              <a:spcBef>
                <a:spcPts val="640"/>
              </a:spcBef>
              <a:spcAft>
                <a:spcPts val="0"/>
              </a:spcAft>
              <a:buClr>
                <a:srgbClr val="999999"/>
              </a:buClr>
              <a:buSzPts val="2800"/>
              <a:buFont typeface="Arial"/>
              <a:buChar char="➢"/>
            </a:pPr>
            <a:r>
              <a:rPr b="0" i="0" lang="en-GB" sz="28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to separate an </a:t>
            </a:r>
            <a:r>
              <a:rPr b="0" i="0" lang="en-GB" sz="2800" u="sng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insoluble</a:t>
            </a:r>
            <a:r>
              <a:rPr b="0" i="0" lang="en-GB" sz="28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 substance from a solution</a:t>
            </a:r>
            <a:endParaRPr sz="2800">
              <a:solidFill>
                <a:srgbClr val="999999"/>
              </a:solidFill>
            </a:endParaRPr>
          </a:p>
          <a:p>
            <a:pPr indent="-260350" lvl="1" marL="85725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GB" sz="2800" u="sng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Crystallisation:</a:t>
            </a:r>
            <a:endParaRPr sz="2800">
              <a:solidFill>
                <a:srgbClr val="999999"/>
              </a:solidFill>
            </a:endParaRPr>
          </a:p>
          <a:p>
            <a:pPr indent="-438150" lvl="1" marL="857250" marR="0" rtl="0" algn="l">
              <a:spcBef>
                <a:spcPts val="640"/>
              </a:spcBef>
              <a:spcAft>
                <a:spcPts val="0"/>
              </a:spcAft>
              <a:buClr>
                <a:srgbClr val="999999"/>
              </a:buClr>
              <a:buSzPts val="2800"/>
              <a:buFont typeface="Arial"/>
              <a:buChar char="➢"/>
            </a:pPr>
            <a:r>
              <a:rPr b="0" i="0" lang="en-GB" sz="28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to separate a </a:t>
            </a:r>
            <a:r>
              <a:rPr b="0" i="0" lang="en-GB" sz="2800" u="sng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soluble</a:t>
            </a:r>
            <a:r>
              <a:rPr b="0" i="0" lang="en-GB" sz="28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 substance from a solution</a:t>
            </a:r>
            <a:endParaRPr b="0" i="0" sz="2800" u="none" cap="none" strike="noStrik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0350" lvl="0" marL="85725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GB" sz="2800" u="sng">
                <a:solidFill>
                  <a:srgbClr val="0000FF"/>
                </a:solidFill>
              </a:rPr>
              <a:t>Paper Chromatography:</a:t>
            </a:r>
            <a:endParaRPr b="1" sz="2800">
              <a:solidFill>
                <a:srgbClr val="0000FF"/>
              </a:solidFill>
            </a:endParaRPr>
          </a:p>
          <a:p>
            <a:pPr indent="-438150" lvl="1" marL="857250" rtl="0" algn="l">
              <a:spcBef>
                <a:spcPts val="64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➢"/>
            </a:pPr>
            <a:r>
              <a:rPr b="1" lang="en-GB" sz="2800">
                <a:solidFill>
                  <a:srgbClr val="0000FF"/>
                </a:solidFill>
              </a:rPr>
              <a:t>to separate a mixture of soluble </a:t>
            </a:r>
            <a:r>
              <a:rPr b="1" lang="en-GB" sz="2800" u="sng">
                <a:solidFill>
                  <a:srgbClr val="0000FF"/>
                </a:solidFill>
              </a:rPr>
              <a:t>dyes</a:t>
            </a:r>
            <a:r>
              <a:rPr b="1" lang="en-GB" sz="2800">
                <a:solidFill>
                  <a:srgbClr val="0000FF"/>
                </a:solidFill>
              </a:rPr>
              <a:t> or </a:t>
            </a:r>
            <a:r>
              <a:rPr b="1" lang="en-GB" sz="2800" u="sng">
                <a:solidFill>
                  <a:srgbClr val="0000FF"/>
                </a:solidFill>
              </a:rPr>
              <a:t>pigments</a:t>
            </a:r>
            <a:r>
              <a:rPr b="1" lang="en-GB" sz="2800">
                <a:solidFill>
                  <a:srgbClr val="0000FF"/>
                </a:solidFill>
              </a:rPr>
              <a:t>.</a:t>
            </a:r>
            <a:endParaRPr b="1" sz="2800">
              <a:solidFill>
                <a:srgbClr val="0000FF"/>
              </a:solidFill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7900" y="511250"/>
            <a:ext cx="1123849" cy="93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963" y="1484784"/>
            <a:ext cx="8629500" cy="3838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8" name="Google Shape;118;p21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GB" sz="4000">
                <a:solidFill>
                  <a:schemeClr val="lt1"/>
                </a:solidFill>
              </a:rPr>
              <a:t>hromatography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9" name="Google Shape;119;p21"/>
          <p:cNvCxnSpPr/>
          <p:nvPr/>
        </p:nvCxnSpPr>
        <p:spPr>
          <a:xfrm>
            <a:off x="8172400" y="4653136"/>
            <a:ext cx="576064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21"/>
          <p:cNvSpPr/>
          <p:nvPr/>
        </p:nvSpPr>
        <p:spPr>
          <a:xfrm>
            <a:off x="4578175" y="1563425"/>
            <a:ext cx="4386300" cy="4173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Method - </a:t>
            </a:r>
            <a:r>
              <a:rPr b="1" lang="en-GB" sz="4000">
                <a:solidFill>
                  <a:srgbClr val="FFFF00"/>
                </a:solidFill>
              </a:rPr>
              <a:t>page 21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95400"/>
            <a:ext cx="8839200" cy="5371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9775" y="1716505"/>
            <a:ext cx="1613100" cy="3404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134" name="Google Shape;134;p23"/>
          <p:cNvSpPr txBox="1"/>
          <p:nvPr/>
        </p:nvSpPr>
        <p:spPr>
          <a:xfrm>
            <a:off x="266075" y="5559225"/>
            <a:ext cx="86496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this model the </a:t>
            </a:r>
            <a:r>
              <a:rPr b="0" i="0" lang="en-GB" sz="2600" u="none" cap="none" strike="noStrik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green</a:t>
            </a: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600"/>
              <a:t>dye is </a:t>
            </a: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more soluble in the </a:t>
            </a:r>
            <a:r>
              <a:rPr lang="en-GB" sz="2600">
                <a:solidFill>
                  <a:schemeClr val="dk1"/>
                </a:solidFill>
              </a:rPr>
              <a:t>solvent </a:t>
            </a: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than the </a:t>
            </a:r>
            <a:r>
              <a:rPr b="0" i="0" lang="en-GB" sz="2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red</a:t>
            </a: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600"/>
              <a:t>dye is.</a:t>
            </a:r>
            <a:endParaRPr sz="2600"/>
          </a:p>
        </p:txBody>
      </p:sp>
      <p:sp>
        <p:nvSpPr>
          <p:cNvPr id="135" name="Google Shape;135;p23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How does it work?</a:t>
            </a:r>
            <a:endParaRPr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7263" y="1683500"/>
            <a:ext cx="1741570" cy="343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80149" y="1683500"/>
            <a:ext cx="1741548" cy="340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21455" y="1683500"/>
            <a:ext cx="1741570" cy="340484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/>
          <p:nvPr/>
        </p:nvSpPr>
        <p:spPr>
          <a:xfrm>
            <a:off x="628150" y="4443000"/>
            <a:ext cx="977700" cy="547500"/>
          </a:xfrm>
          <a:prstGeom prst="ellipse">
            <a:avLst/>
          </a:prstGeom>
          <a:solidFill>
            <a:srgbClr val="5B0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0" name="Google Shape;140;p23"/>
          <p:cNvGrpSpPr/>
          <p:nvPr/>
        </p:nvGrpSpPr>
        <p:grpSpPr>
          <a:xfrm>
            <a:off x="7403388" y="2144175"/>
            <a:ext cx="977713" cy="1227200"/>
            <a:chOff x="7403388" y="3210975"/>
            <a:chExt cx="977713" cy="1227200"/>
          </a:xfrm>
        </p:grpSpPr>
        <p:sp>
          <p:nvSpPr>
            <p:cNvPr id="141" name="Google Shape;141;p23"/>
            <p:cNvSpPr/>
            <p:nvPr/>
          </p:nvSpPr>
          <p:spPr>
            <a:xfrm>
              <a:off x="7403400" y="3890675"/>
              <a:ext cx="977700" cy="547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3"/>
            <p:cNvSpPr/>
            <p:nvPr/>
          </p:nvSpPr>
          <p:spPr>
            <a:xfrm>
              <a:off x="7403388" y="3210975"/>
              <a:ext cx="977700" cy="547500"/>
            </a:xfrm>
            <a:prstGeom prst="ellipse">
              <a:avLst/>
            </a:prstGeom>
            <a:solidFill>
              <a:srgbClr val="0093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" name="Google Shape;143;p23"/>
          <p:cNvGrpSpPr/>
          <p:nvPr/>
        </p:nvGrpSpPr>
        <p:grpSpPr>
          <a:xfrm>
            <a:off x="1380950" y="2195225"/>
            <a:ext cx="4567400" cy="2590800"/>
            <a:chOff x="1380950" y="2195225"/>
            <a:chExt cx="4567400" cy="2590800"/>
          </a:xfrm>
        </p:grpSpPr>
        <p:sp>
          <p:nvSpPr>
            <p:cNvPr id="144" name="Google Shape;144;p23"/>
            <p:cNvSpPr txBox="1"/>
            <p:nvPr/>
          </p:nvSpPr>
          <p:spPr>
            <a:xfrm>
              <a:off x="2208250" y="2195225"/>
              <a:ext cx="36639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>
                  <a:solidFill>
                    <a:srgbClr val="1155CC"/>
                  </a:solidFill>
                </a:rPr>
                <a:t>Chromatography paper</a:t>
              </a:r>
              <a:endParaRPr sz="3000">
                <a:solidFill>
                  <a:srgbClr val="1155CC"/>
                </a:solidFill>
              </a:endParaRPr>
            </a:p>
          </p:txBody>
        </p:sp>
        <p:cxnSp>
          <p:nvCxnSpPr>
            <p:cNvPr id="145" name="Google Shape;145;p23"/>
            <p:cNvCxnSpPr/>
            <p:nvPr/>
          </p:nvCxnSpPr>
          <p:spPr>
            <a:xfrm flipH="1">
              <a:off x="1380950" y="2527750"/>
              <a:ext cx="912600" cy="684600"/>
            </a:xfrm>
            <a:prstGeom prst="straightConnector1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6" name="Google Shape;146;p23"/>
            <p:cNvSpPr txBox="1"/>
            <p:nvPr/>
          </p:nvSpPr>
          <p:spPr>
            <a:xfrm>
              <a:off x="2284450" y="3643025"/>
              <a:ext cx="36639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>
                  <a:solidFill>
                    <a:srgbClr val="5B0F00"/>
                  </a:solidFill>
                </a:rPr>
                <a:t>Mixture of dyes</a:t>
              </a:r>
              <a:endParaRPr sz="3000">
                <a:solidFill>
                  <a:srgbClr val="5B0F00"/>
                </a:solidFill>
              </a:endParaRPr>
            </a:p>
          </p:txBody>
        </p:sp>
        <p:cxnSp>
          <p:nvCxnSpPr>
            <p:cNvPr id="147" name="Google Shape;147;p23"/>
            <p:cNvCxnSpPr/>
            <p:nvPr/>
          </p:nvCxnSpPr>
          <p:spPr>
            <a:xfrm flipH="1">
              <a:off x="1457150" y="3975550"/>
              <a:ext cx="912600" cy="684600"/>
            </a:xfrm>
            <a:prstGeom prst="straightConnector1">
              <a:avLst/>
            </a:prstGeom>
            <a:noFill/>
            <a:ln cap="flat" cmpd="sng" w="9525">
              <a:solidFill>
                <a:srgbClr val="5B0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24"/>
          <p:cNvGrpSpPr/>
          <p:nvPr/>
        </p:nvGrpSpPr>
        <p:grpSpPr>
          <a:xfrm>
            <a:off x="-252536" y="1286244"/>
            <a:ext cx="5184576" cy="5527132"/>
            <a:chOff x="4359275" y="1341438"/>
            <a:chExt cx="4965700" cy="5472112"/>
          </a:xfrm>
        </p:grpSpPr>
        <p:pic>
          <p:nvPicPr>
            <p:cNvPr descr="ink_and_solvent" id="154" name="Google Shape;154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359275" y="1909763"/>
              <a:ext cx="4965700" cy="49037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aper" id="155" name="Google Shape;155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789488" y="1341438"/>
              <a:ext cx="4098925" cy="53498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6" name="Google Shape;156;p2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Paper chromatography</a:t>
            </a:r>
            <a:endParaRPr/>
          </a:p>
        </p:txBody>
      </p:sp>
      <p:sp>
        <p:nvSpPr>
          <p:cNvPr id="157" name="Google Shape;157;p24"/>
          <p:cNvSpPr txBox="1"/>
          <p:nvPr/>
        </p:nvSpPr>
        <p:spPr>
          <a:xfrm>
            <a:off x="4572000" y="1556796"/>
            <a:ext cx="4464600" cy="18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chromatogram shows the pattern made by six different pure dyes, 1-6.</a:t>
            </a:r>
            <a:endParaRPr b="1" i="0" sz="2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hromatogram 1" id="158" name="Google Shape;158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8141" y="1305132"/>
            <a:ext cx="4303500" cy="533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4"/>
          <p:cNvSpPr txBox="1"/>
          <p:nvPr/>
        </p:nvSpPr>
        <p:spPr>
          <a:xfrm>
            <a:off x="4565225" y="3473475"/>
            <a:ext cx="42045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 u="sng">
                <a:solidFill>
                  <a:schemeClr val="dk1"/>
                </a:solidFill>
              </a:rPr>
              <a:t>T</a:t>
            </a:r>
            <a:r>
              <a:rPr b="1" lang="en-GB" sz="2800" u="sng">
                <a:solidFill>
                  <a:schemeClr val="dk1"/>
                </a:solidFill>
              </a:rPr>
              <a:t>he mixture contains 2 of these dyes – which ones?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/>
        </p:nvSpPr>
        <p:spPr>
          <a:xfrm>
            <a:off x="755650" y="1341438"/>
            <a:ext cx="5284788" cy="488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3810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dyes are in the mixture?</a:t>
            </a:r>
            <a:endParaRPr/>
          </a:p>
        </p:txBody>
      </p:sp>
      <p:grpSp>
        <p:nvGrpSpPr>
          <p:cNvPr id="166" name="Google Shape;166;p25"/>
          <p:cNvGrpSpPr/>
          <p:nvPr/>
        </p:nvGrpSpPr>
        <p:grpSpPr>
          <a:xfrm>
            <a:off x="5076825" y="2205038"/>
            <a:ext cx="3302000" cy="3175000"/>
            <a:chOff x="3192" y="1208"/>
            <a:chExt cx="2080" cy="2000"/>
          </a:xfrm>
        </p:grpSpPr>
        <p:sp>
          <p:nvSpPr>
            <p:cNvPr id="167" name="Google Shape;167;p25"/>
            <p:cNvSpPr/>
            <p:nvPr/>
          </p:nvSpPr>
          <p:spPr>
            <a:xfrm>
              <a:off x="3217" y="1208"/>
              <a:ext cx="2055" cy="20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8" name="Google Shape;168;p25"/>
            <p:cNvCxnSpPr/>
            <p:nvPr/>
          </p:nvCxnSpPr>
          <p:spPr>
            <a:xfrm>
              <a:off x="3192" y="2984"/>
              <a:ext cx="208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9" name="Google Shape;169;p25"/>
            <p:cNvSpPr/>
            <p:nvPr/>
          </p:nvSpPr>
          <p:spPr>
            <a:xfrm>
              <a:off x="3346" y="1834"/>
              <a:ext cx="87" cy="142"/>
            </a:xfrm>
            <a:prstGeom prst="ellipse">
              <a:avLst/>
            </a:prstGeom>
            <a:solidFill>
              <a:srgbClr val="9933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5"/>
            <p:cNvSpPr/>
            <p:nvPr/>
          </p:nvSpPr>
          <p:spPr>
            <a:xfrm>
              <a:off x="3645" y="2318"/>
              <a:ext cx="87" cy="143"/>
            </a:xfrm>
            <a:prstGeom prst="ellipse">
              <a:avLst/>
            </a:prstGeom>
            <a:solidFill>
              <a:srgbClr val="0066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5"/>
            <p:cNvSpPr/>
            <p:nvPr/>
          </p:nvSpPr>
          <p:spPr>
            <a:xfrm>
              <a:off x="3927" y="2045"/>
              <a:ext cx="87" cy="143"/>
            </a:xfrm>
            <a:prstGeom prst="ellipse">
              <a:avLst/>
            </a:prstGeom>
            <a:solidFill>
              <a:srgbClr val="9933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5"/>
            <p:cNvSpPr/>
            <p:nvPr/>
          </p:nvSpPr>
          <p:spPr>
            <a:xfrm>
              <a:off x="4151" y="2690"/>
              <a:ext cx="87" cy="142"/>
            </a:xfrm>
            <a:prstGeom prst="ellipse">
              <a:avLst/>
            </a:prstGeom>
            <a:solidFill>
              <a:srgbClr val="FFFF6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5"/>
            <p:cNvSpPr/>
            <p:nvPr/>
          </p:nvSpPr>
          <p:spPr>
            <a:xfrm>
              <a:off x="4449" y="2510"/>
              <a:ext cx="87" cy="143"/>
            </a:xfrm>
            <a:prstGeom prst="ellipse">
              <a:avLst/>
            </a:prstGeom>
            <a:solidFill>
              <a:srgbClr val="FFFF6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5"/>
            <p:cNvSpPr/>
            <p:nvPr/>
          </p:nvSpPr>
          <p:spPr>
            <a:xfrm>
              <a:off x="4761" y="2820"/>
              <a:ext cx="88" cy="143"/>
            </a:xfrm>
            <a:prstGeom prst="ellipse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5"/>
            <p:cNvSpPr txBox="1"/>
            <p:nvPr/>
          </p:nvSpPr>
          <p:spPr>
            <a:xfrm>
              <a:off x="3267" y="1371"/>
              <a:ext cx="1943" cy="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200" u="none" cap="none" strike="noStrik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1    2      3    4     5     6</a:t>
              </a:r>
              <a:r>
                <a:rPr b="1" i="0" lang="en-GB" sz="1800" u="none" cap="none" strike="noStrik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  </a:t>
              </a:r>
              <a:r>
                <a:rPr b="1" i="0" lang="en-GB" sz="1200" u="none" cap="none" strike="noStrik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Mix</a:t>
              </a:r>
              <a:endParaRPr/>
            </a:p>
          </p:txBody>
        </p:sp>
        <p:sp>
          <p:nvSpPr>
            <p:cNvPr id="176" name="Google Shape;176;p25"/>
            <p:cNvSpPr/>
            <p:nvPr/>
          </p:nvSpPr>
          <p:spPr>
            <a:xfrm>
              <a:off x="4986" y="2690"/>
              <a:ext cx="87" cy="143"/>
            </a:xfrm>
            <a:prstGeom prst="ellipse">
              <a:avLst/>
            </a:prstGeom>
            <a:solidFill>
              <a:srgbClr val="FFFF6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25"/>
            <p:cNvSpPr/>
            <p:nvPr/>
          </p:nvSpPr>
          <p:spPr>
            <a:xfrm>
              <a:off x="4973" y="2045"/>
              <a:ext cx="87" cy="143"/>
            </a:xfrm>
            <a:prstGeom prst="ellipse">
              <a:avLst/>
            </a:prstGeom>
            <a:solidFill>
              <a:srgbClr val="9933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8" name="Google Shape;178;p25"/>
          <p:cNvGrpSpPr/>
          <p:nvPr/>
        </p:nvGrpSpPr>
        <p:grpSpPr>
          <a:xfrm>
            <a:off x="784225" y="2154238"/>
            <a:ext cx="4325938" cy="3213100"/>
            <a:chOff x="488" y="1176"/>
            <a:chExt cx="2725" cy="2024"/>
          </a:xfrm>
        </p:grpSpPr>
        <p:grpSp>
          <p:nvGrpSpPr>
            <p:cNvPr id="179" name="Google Shape;179;p25"/>
            <p:cNvGrpSpPr/>
            <p:nvPr/>
          </p:nvGrpSpPr>
          <p:grpSpPr>
            <a:xfrm>
              <a:off x="488" y="1176"/>
              <a:ext cx="2104" cy="2024"/>
              <a:chOff x="488" y="1176"/>
              <a:chExt cx="2104" cy="2024"/>
            </a:xfrm>
          </p:grpSpPr>
          <p:sp>
            <p:nvSpPr>
              <p:cNvPr id="180" name="Google Shape;180;p25"/>
              <p:cNvSpPr/>
              <p:nvPr/>
            </p:nvSpPr>
            <p:spPr>
              <a:xfrm>
                <a:off x="513" y="1176"/>
                <a:ext cx="2079" cy="2024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81" name="Google Shape;181;p25"/>
              <p:cNvCxnSpPr/>
              <p:nvPr/>
            </p:nvCxnSpPr>
            <p:spPr>
              <a:xfrm>
                <a:off x="488" y="2973"/>
                <a:ext cx="2104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182" name="Google Shape;182;p25"/>
              <p:cNvSpPr/>
              <p:nvPr/>
            </p:nvSpPr>
            <p:spPr>
              <a:xfrm>
                <a:off x="652" y="2849"/>
                <a:ext cx="88" cy="144"/>
              </a:xfrm>
              <a:prstGeom prst="ellipse">
                <a:avLst/>
              </a:prstGeom>
              <a:solidFill>
                <a:srgbClr val="9933F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25"/>
              <p:cNvSpPr/>
              <p:nvPr/>
            </p:nvSpPr>
            <p:spPr>
              <a:xfrm>
                <a:off x="967" y="2870"/>
                <a:ext cx="88" cy="144"/>
              </a:xfrm>
              <a:prstGeom prst="ellipse">
                <a:avLst/>
              </a:prstGeom>
              <a:solidFill>
                <a:srgbClr val="0066F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25"/>
              <p:cNvSpPr/>
              <p:nvPr/>
            </p:nvSpPr>
            <p:spPr>
              <a:xfrm>
                <a:off x="1219" y="2870"/>
                <a:ext cx="88" cy="144"/>
              </a:xfrm>
              <a:prstGeom prst="ellipse">
                <a:avLst/>
              </a:prstGeom>
              <a:solidFill>
                <a:schemeClr val="hlink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25"/>
              <p:cNvSpPr/>
              <p:nvPr/>
            </p:nvSpPr>
            <p:spPr>
              <a:xfrm>
                <a:off x="1471" y="2870"/>
                <a:ext cx="88" cy="144"/>
              </a:xfrm>
              <a:prstGeom prst="ellipse">
                <a:avLst/>
              </a:prstGeom>
              <a:solidFill>
                <a:srgbClr val="FFFFCC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25"/>
              <p:cNvSpPr/>
              <p:nvPr/>
            </p:nvSpPr>
            <p:spPr>
              <a:xfrm>
                <a:off x="1742" y="2882"/>
                <a:ext cx="88" cy="145"/>
              </a:xfrm>
              <a:prstGeom prst="ellipse">
                <a:avLst/>
              </a:prstGeom>
              <a:solidFill>
                <a:srgbClr val="FFFF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25"/>
              <p:cNvSpPr/>
              <p:nvPr/>
            </p:nvSpPr>
            <p:spPr>
              <a:xfrm>
                <a:off x="2043" y="2876"/>
                <a:ext cx="89" cy="144"/>
              </a:xfrm>
              <a:prstGeom prst="ellipse">
                <a:avLst/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25"/>
              <p:cNvSpPr/>
              <p:nvPr/>
            </p:nvSpPr>
            <p:spPr>
              <a:xfrm>
                <a:off x="2365" y="2890"/>
                <a:ext cx="88" cy="145"/>
              </a:xfrm>
              <a:prstGeom prst="ellipse">
                <a:avLst/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25"/>
              <p:cNvSpPr txBox="1"/>
              <p:nvPr/>
            </p:nvSpPr>
            <p:spPr>
              <a:xfrm>
                <a:off x="564" y="1341"/>
                <a:ext cx="1965" cy="2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1       2    3    4      5     6</a:t>
                </a:r>
                <a:r>
                  <a:rPr b="1" i="0" lang="en-GB" sz="1800" u="none" cap="none" strike="noStrik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   </a:t>
                </a:r>
                <a:r>
                  <a:rPr b="1" i="0" lang="en-GB" sz="1200" u="none" cap="none" strike="noStrik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Mix</a:t>
                </a:r>
                <a:endParaRPr/>
              </a:p>
            </p:txBody>
          </p:sp>
        </p:grpSp>
        <p:sp>
          <p:nvSpPr>
            <p:cNvPr id="190" name="Google Shape;190;p25"/>
            <p:cNvSpPr/>
            <p:nvPr/>
          </p:nvSpPr>
          <p:spPr>
            <a:xfrm>
              <a:off x="2683" y="1933"/>
              <a:ext cx="530" cy="3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800">
                  <a:solidFill>
                    <a:schemeClr val="lt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→ </a:t>
              </a:r>
              <a:endParaRPr b="0" i="0" sz="2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sp>
        <p:nvSpPr>
          <p:cNvPr id="191" name="Google Shape;191;p25"/>
          <p:cNvSpPr txBox="1"/>
          <p:nvPr/>
        </p:nvSpPr>
        <p:spPr>
          <a:xfrm>
            <a:off x="847725" y="5748338"/>
            <a:ext cx="6819900" cy="498475"/>
          </a:xfrm>
          <a:prstGeom prst="rect">
            <a:avLst/>
          </a:prstGeom>
          <a:solidFill>
            <a:srgbClr val="000099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mixture is made up of dyes 3 and 4.</a:t>
            </a:r>
            <a:endParaRPr/>
          </a:p>
        </p:txBody>
      </p:sp>
      <p:sp>
        <p:nvSpPr>
          <p:cNvPr id="192" name="Google Shape;192;p25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Chromatography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26"/>
          <p:cNvGrpSpPr/>
          <p:nvPr/>
        </p:nvGrpSpPr>
        <p:grpSpPr>
          <a:xfrm>
            <a:off x="436563" y="1773238"/>
            <a:ext cx="3581400" cy="2895600"/>
            <a:chOff x="288" y="1392"/>
            <a:chExt cx="2256" cy="1824"/>
          </a:xfrm>
        </p:grpSpPr>
        <p:sp>
          <p:nvSpPr>
            <p:cNvPr id="199" name="Google Shape;199;p26"/>
            <p:cNvSpPr/>
            <p:nvPr/>
          </p:nvSpPr>
          <p:spPr>
            <a:xfrm>
              <a:off x="288" y="1392"/>
              <a:ext cx="2256" cy="182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0" name="Google Shape;200;p26"/>
            <p:cNvCxnSpPr/>
            <p:nvPr/>
          </p:nvCxnSpPr>
          <p:spPr>
            <a:xfrm>
              <a:off x="336" y="2880"/>
              <a:ext cx="216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01" name="Google Shape;201;p26"/>
            <p:cNvSpPr txBox="1"/>
            <p:nvPr/>
          </p:nvSpPr>
          <p:spPr>
            <a:xfrm>
              <a:off x="384" y="2928"/>
              <a:ext cx="216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2400" u="none" cap="none" strike="noStrik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R     G      B              X</a:t>
              </a:r>
              <a:endParaRPr/>
            </a:p>
          </p:txBody>
        </p:sp>
        <p:sp>
          <p:nvSpPr>
            <p:cNvPr id="202" name="Google Shape;202;p26"/>
            <p:cNvSpPr/>
            <p:nvPr/>
          </p:nvSpPr>
          <p:spPr>
            <a:xfrm>
              <a:off x="432" y="2496"/>
              <a:ext cx="96" cy="144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26"/>
            <p:cNvSpPr/>
            <p:nvPr/>
          </p:nvSpPr>
          <p:spPr>
            <a:xfrm>
              <a:off x="1296" y="2064"/>
              <a:ext cx="96" cy="144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26"/>
            <p:cNvSpPr/>
            <p:nvPr/>
          </p:nvSpPr>
          <p:spPr>
            <a:xfrm>
              <a:off x="864" y="1536"/>
              <a:ext cx="96" cy="144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" name="Google Shape;205;p26"/>
          <p:cNvGrpSpPr/>
          <p:nvPr/>
        </p:nvGrpSpPr>
        <p:grpSpPr>
          <a:xfrm>
            <a:off x="3560763" y="2840038"/>
            <a:ext cx="152400" cy="914400"/>
            <a:chOff x="2256" y="2064"/>
            <a:chExt cx="96" cy="576"/>
          </a:xfrm>
        </p:grpSpPr>
        <p:sp>
          <p:nvSpPr>
            <p:cNvPr id="206" name="Google Shape;206;p26"/>
            <p:cNvSpPr/>
            <p:nvPr/>
          </p:nvSpPr>
          <p:spPr>
            <a:xfrm>
              <a:off x="2256" y="2064"/>
              <a:ext cx="96" cy="144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6"/>
            <p:cNvSpPr/>
            <p:nvPr/>
          </p:nvSpPr>
          <p:spPr>
            <a:xfrm>
              <a:off x="2256" y="2496"/>
              <a:ext cx="96" cy="144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" name="Google Shape;208;p26"/>
          <p:cNvGrpSpPr/>
          <p:nvPr/>
        </p:nvGrpSpPr>
        <p:grpSpPr>
          <a:xfrm>
            <a:off x="5076825" y="1773238"/>
            <a:ext cx="3581400" cy="2895600"/>
            <a:chOff x="3120" y="1392"/>
            <a:chExt cx="2256" cy="1824"/>
          </a:xfrm>
        </p:grpSpPr>
        <p:sp>
          <p:nvSpPr>
            <p:cNvPr id="209" name="Google Shape;209;p26"/>
            <p:cNvSpPr/>
            <p:nvPr/>
          </p:nvSpPr>
          <p:spPr>
            <a:xfrm>
              <a:off x="3120" y="1392"/>
              <a:ext cx="2256" cy="1824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0" name="Google Shape;210;p26"/>
            <p:cNvCxnSpPr/>
            <p:nvPr/>
          </p:nvCxnSpPr>
          <p:spPr>
            <a:xfrm>
              <a:off x="3168" y="2880"/>
              <a:ext cx="216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11" name="Google Shape;211;p26"/>
            <p:cNvSpPr txBox="1"/>
            <p:nvPr/>
          </p:nvSpPr>
          <p:spPr>
            <a:xfrm>
              <a:off x="3216" y="2928"/>
              <a:ext cx="216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2400" u="none" cap="none" strike="noStrik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1      2      3              Z</a:t>
              </a:r>
              <a:endParaRPr/>
            </a:p>
          </p:txBody>
        </p:sp>
      </p:grpSp>
      <p:grpSp>
        <p:nvGrpSpPr>
          <p:cNvPr id="212" name="Google Shape;212;p26"/>
          <p:cNvGrpSpPr/>
          <p:nvPr/>
        </p:nvGrpSpPr>
        <p:grpSpPr>
          <a:xfrm>
            <a:off x="8224838" y="2128838"/>
            <a:ext cx="152400" cy="1600200"/>
            <a:chOff x="5088" y="1632"/>
            <a:chExt cx="96" cy="1008"/>
          </a:xfrm>
        </p:grpSpPr>
        <p:sp>
          <p:nvSpPr>
            <p:cNvPr id="213" name="Google Shape;213;p26"/>
            <p:cNvSpPr/>
            <p:nvPr/>
          </p:nvSpPr>
          <p:spPr>
            <a:xfrm>
              <a:off x="5088" y="1632"/>
              <a:ext cx="96" cy="144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6"/>
            <p:cNvSpPr/>
            <p:nvPr/>
          </p:nvSpPr>
          <p:spPr>
            <a:xfrm>
              <a:off x="5088" y="2496"/>
              <a:ext cx="96" cy="144"/>
            </a:xfrm>
            <a:prstGeom prst="ellipse">
              <a:avLst/>
            </a:prstGeom>
            <a:solidFill>
              <a:srgbClr val="80008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6"/>
            <p:cNvSpPr/>
            <p:nvPr/>
          </p:nvSpPr>
          <p:spPr>
            <a:xfrm>
              <a:off x="5088" y="2256"/>
              <a:ext cx="96" cy="144"/>
            </a:xfrm>
            <a:prstGeom prst="ellipse">
              <a:avLst/>
            </a:prstGeom>
            <a:solidFill>
              <a:srgbClr val="00FF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6" name="Google Shape;216;p26"/>
          <p:cNvSpPr txBox="1"/>
          <p:nvPr/>
        </p:nvSpPr>
        <p:spPr>
          <a:xfrm>
            <a:off x="436563" y="4973638"/>
            <a:ext cx="3810000" cy="1187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99CC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1)  Ink X contains two different colours.  What are they?</a:t>
            </a:r>
            <a:endParaRPr/>
          </a:p>
        </p:txBody>
      </p:sp>
      <p:sp>
        <p:nvSpPr>
          <p:cNvPr id="217" name="Google Shape;217;p26"/>
          <p:cNvSpPr txBox="1"/>
          <p:nvPr/>
        </p:nvSpPr>
        <p:spPr>
          <a:xfrm>
            <a:off x="5056188" y="5008563"/>
            <a:ext cx="3678237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FF99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2)  Which ink is ink Z made out of? </a:t>
            </a:r>
            <a:endParaRPr/>
          </a:p>
        </p:txBody>
      </p:sp>
      <p:grpSp>
        <p:nvGrpSpPr>
          <p:cNvPr id="218" name="Google Shape;218;p26"/>
          <p:cNvGrpSpPr/>
          <p:nvPr/>
        </p:nvGrpSpPr>
        <p:grpSpPr>
          <a:xfrm>
            <a:off x="5991225" y="2128838"/>
            <a:ext cx="152400" cy="1600200"/>
            <a:chOff x="5088" y="1632"/>
            <a:chExt cx="96" cy="1008"/>
          </a:xfrm>
        </p:grpSpPr>
        <p:sp>
          <p:nvSpPr>
            <p:cNvPr id="219" name="Google Shape;219;p26"/>
            <p:cNvSpPr/>
            <p:nvPr/>
          </p:nvSpPr>
          <p:spPr>
            <a:xfrm>
              <a:off x="5088" y="1632"/>
              <a:ext cx="96" cy="144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26"/>
            <p:cNvSpPr/>
            <p:nvPr/>
          </p:nvSpPr>
          <p:spPr>
            <a:xfrm>
              <a:off x="5088" y="2496"/>
              <a:ext cx="96" cy="144"/>
            </a:xfrm>
            <a:prstGeom prst="ellipse">
              <a:avLst/>
            </a:prstGeom>
            <a:solidFill>
              <a:srgbClr val="80008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26"/>
            <p:cNvSpPr/>
            <p:nvPr/>
          </p:nvSpPr>
          <p:spPr>
            <a:xfrm>
              <a:off x="5088" y="2256"/>
              <a:ext cx="96" cy="144"/>
            </a:xfrm>
            <a:prstGeom prst="ellipse">
              <a:avLst/>
            </a:prstGeom>
            <a:solidFill>
              <a:srgbClr val="00FF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2" name="Google Shape;222;p26"/>
          <p:cNvGrpSpPr/>
          <p:nvPr/>
        </p:nvGrpSpPr>
        <p:grpSpPr>
          <a:xfrm>
            <a:off x="6711950" y="2128838"/>
            <a:ext cx="152400" cy="1600200"/>
            <a:chOff x="4150" y="1616"/>
            <a:chExt cx="96" cy="1008"/>
          </a:xfrm>
        </p:grpSpPr>
        <p:sp>
          <p:nvSpPr>
            <p:cNvPr id="223" name="Google Shape;223;p26"/>
            <p:cNvSpPr/>
            <p:nvPr/>
          </p:nvSpPr>
          <p:spPr>
            <a:xfrm>
              <a:off x="4150" y="1616"/>
              <a:ext cx="96" cy="144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6"/>
            <p:cNvSpPr/>
            <p:nvPr/>
          </p:nvSpPr>
          <p:spPr>
            <a:xfrm>
              <a:off x="4150" y="2480"/>
              <a:ext cx="96" cy="144"/>
            </a:xfrm>
            <a:prstGeom prst="ellipse">
              <a:avLst/>
            </a:prstGeom>
            <a:solidFill>
              <a:srgbClr val="80008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5" name="Google Shape;225;p26"/>
          <p:cNvGrpSpPr/>
          <p:nvPr/>
        </p:nvGrpSpPr>
        <p:grpSpPr>
          <a:xfrm>
            <a:off x="5343525" y="3119438"/>
            <a:ext cx="152400" cy="609600"/>
            <a:chOff x="3288" y="2240"/>
            <a:chExt cx="96" cy="384"/>
          </a:xfrm>
        </p:grpSpPr>
        <p:sp>
          <p:nvSpPr>
            <p:cNvPr id="226" name="Google Shape;226;p26"/>
            <p:cNvSpPr/>
            <p:nvPr/>
          </p:nvSpPr>
          <p:spPr>
            <a:xfrm>
              <a:off x="3288" y="2480"/>
              <a:ext cx="96" cy="144"/>
            </a:xfrm>
            <a:prstGeom prst="ellipse">
              <a:avLst/>
            </a:prstGeom>
            <a:solidFill>
              <a:srgbClr val="80008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6"/>
            <p:cNvSpPr/>
            <p:nvPr/>
          </p:nvSpPr>
          <p:spPr>
            <a:xfrm>
              <a:off x="3288" y="2240"/>
              <a:ext cx="96" cy="144"/>
            </a:xfrm>
            <a:prstGeom prst="ellipse">
              <a:avLst/>
            </a:prstGeom>
            <a:solidFill>
              <a:srgbClr val="00FF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8" name="Google Shape;228;p2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Chromatography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Calculating R</a:t>
            </a:r>
            <a:r>
              <a:rPr b="0" baseline="-2500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values</a:t>
            </a:r>
            <a:endParaRPr/>
          </a:p>
        </p:txBody>
      </p:sp>
      <p:pic>
        <p:nvPicPr>
          <p:cNvPr id="235" name="Google Shape;23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750" y="1407075"/>
            <a:ext cx="8374825" cy="426752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7"/>
          <p:cNvSpPr/>
          <p:nvPr/>
        </p:nvSpPr>
        <p:spPr>
          <a:xfrm>
            <a:off x="499275" y="1515825"/>
            <a:ext cx="2816700" cy="16014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accent6"/>
                </a:solidFill>
              </a:rPr>
              <a:t>The following </a:t>
            </a:r>
            <a:r>
              <a:rPr b="1" lang="en-GB" sz="2400">
                <a:solidFill>
                  <a:srgbClr val="FF8D00"/>
                </a:solidFill>
              </a:rPr>
              <a:t>equation </a:t>
            </a:r>
            <a:r>
              <a:rPr b="1" lang="en-GB" sz="2400">
                <a:solidFill>
                  <a:schemeClr val="accent6"/>
                </a:solidFill>
              </a:rPr>
              <a:t>can be used to </a:t>
            </a:r>
            <a:r>
              <a:rPr b="1" lang="en-GB" sz="2400">
                <a:solidFill>
                  <a:schemeClr val="accent6"/>
                </a:solidFill>
              </a:rPr>
              <a:t>calculate</a:t>
            </a:r>
            <a:r>
              <a:rPr b="1" lang="en-GB" sz="2400">
                <a:solidFill>
                  <a:schemeClr val="accent6"/>
                </a:solidFill>
              </a:rPr>
              <a:t> R</a:t>
            </a:r>
            <a:r>
              <a:rPr b="1" baseline="-25000" lang="en-GB" sz="2400">
                <a:solidFill>
                  <a:schemeClr val="accent6"/>
                </a:solidFill>
              </a:rPr>
              <a:t>f</a:t>
            </a:r>
            <a:r>
              <a:rPr b="1" lang="en-GB" sz="2400">
                <a:solidFill>
                  <a:schemeClr val="accent6"/>
                </a:solidFill>
              </a:rPr>
              <a:t> values:</a:t>
            </a:r>
            <a:endParaRPr b="1" sz="24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Results -</a:t>
            </a:r>
            <a:r>
              <a:rPr lang="en-GB" sz="4000"/>
              <a:t> </a:t>
            </a:r>
            <a:r>
              <a:rPr b="1" lang="en-GB" sz="4000">
                <a:solidFill>
                  <a:srgbClr val="FFFF00"/>
                </a:solidFill>
              </a:rPr>
              <a:t>page 21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243" name="Google Shape;24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" y="2895600"/>
            <a:ext cx="8467100" cy="2026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8"/>
          <p:cNvSpPr txBox="1"/>
          <p:nvPr/>
        </p:nvSpPr>
        <p:spPr>
          <a:xfrm>
            <a:off x="419550" y="1625900"/>
            <a:ext cx="7337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>
                <a:solidFill>
                  <a:srgbClr val="0000FF"/>
                </a:solidFill>
              </a:rPr>
              <a:t>Choose 2 or 3 different colours from your experiment</a:t>
            </a:r>
            <a:endParaRPr b="1" sz="28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100" y="1263227"/>
            <a:ext cx="8578724" cy="4887674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Analysis </a:t>
            </a:r>
            <a:r>
              <a:rPr lang="en-GB" sz="4000">
                <a:solidFill>
                  <a:schemeClr val="lt1"/>
                </a:solidFill>
              </a:rPr>
              <a:t>-</a:t>
            </a:r>
            <a:r>
              <a:rPr lang="en-GB" sz="4000"/>
              <a:t> </a:t>
            </a:r>
            <a:r>
              <a:rPr b="1" lang="en-GB" sz="4000">
                <a:solidFill>
                  <a:srgbClr val="FFFF00"/>
                </a:solidFill>
              </a:rPr>
              <a:t>page 22</a:t>
            </a:r>
            <a:endParaRPr b="1" sz="4000">
              <a:solidFill>
                <a:srgbClr val="FFFF00"/>
              </a:solidFill>
            </a:endParaRPr>
          </a:p>
        </p:txBody>
      </p:sp>
      <p:sp>
        <p:nvSpPr>
          <p:cNvPr id="252" name="Google Shape;252;p29"/>
          <p:cNvSpPr txBox="1"/>
          <p:nvPr/>
        </p:nvSpPr>
        <p:spPr>
          <a:xfrm>
            <a:off x="753750" y="2059225"/>
            <a:ext cx="4461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(Depends on your experiment)</a:t>
            </a:r>
            <a:endParaRPr sz="2000">
              <a:solidFill>
                <a:srgbClr val="FF0000"/>
              </a:solidFill>
            </a:endParaRPr>
          </a:p>
        </p:txBody>
      </p:sp>
      <p:sp>
        <p:nvSpPr>
          <p:cNvPr id="253" name="Google Shape;253;p29"/>
          <p:cNvSpPr txBox="1"/>
          <p:nvPr/>
        </p:nvSpPr>
        <p:spPr>
          <a:xfrm>
            <a:off x="760175" y="3507025"/>
            <a:ext cx="838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If there is only one dye in the pen, there will only be one dot of ink.</a:t>
            </a:r>
            <a:endParaRPr b="1" sz="2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This suggests it is a pure substance (not a mixture).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254" name="Google Shape;254;p29"/>
          <p:cNvSpPr txBox="1"/>
          <p:nvPr/>
        </p:nvSpPr>
        <p:spPr>
          <a:xfrm>
            <a:off x="760175" y="4878625"/>
            <a:ext cx="7450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This would happen if the ink is </a:t>
            </a:r>
            <a:r>
              <a:rPr b="1" lang="en-GB" sz="2000">
                <a:solidFill>
                  <a:srgbClr val="FF0000"/>
                </a:solidFill>
              </a:rPr>
              <a:t>insoluble</a:t>
            </a:r>
            <a:r>
              <a:rPr b="1" lang="en-GB" sz="2000">
                <a:solidFill>
                  <a:srgbClr val="FF0000"/>
                </a:solidFill>
              </a:rPr>
              <a:t> in the solvent (water) used</a:t>
            </a:r>
            <a:endParaRPr b="1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1371600"/>
            <a:ext cx="7805125" cy="524407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Analysis -</a:t>
            </a:r>
            <a:r>
              <a:rPr lang="en-GB" sz="4000"/>
              <a:t> </a:t>
            </a:r>
            <a:r>
              <a:rPr b="1" lang="en-GB" sz="4000">
                <a:solidFill>
                  <a:srgbClr val="FFFF00"/>
                </a:solidFill>
              </a:rPr>
              <a:t>page 22</a:t>
            </a:r>
            <a:endParaRPr b="1" sz="4000">
              <a:solidFill>
                <a:srgbClr val="FFFF00"/>
              </a:solidFill>
            </a:endParaRPr>
          </a:p>
        </p:txBody>
      </p:sp>
      <p:sp>
        <p:nvSpPr>
          <p:cNvPr id="262" name="Google Shape;262;p30"/>
          <p:cNvSpPr txBox="1"/>
          <p:nvPr/>
        </p:nvSpPr>
        <p:spPr>
          <a:xfrm>
            <a:off x="302975" y="5488225"/>
            <a:ext cx="838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Char char="-"/>
            </a:pPr>
            <a:r>
              <a:rPr b="1" lang="en-GB" sz="2000">
                <a:solidFill>
                  <a:srgbClr val="FF0000"/>
                </a:solidFill>
              </a:rPr>
              <a:t>Using longer chromatography paper, and leaving the solvent to travel up for more time would lead to more accurate results.</a:t>
            </a:r>
            <a:endParaRPr b="1" sz="2000">
              <a:solidFill>
                <a:srgbClr val="FF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Char char="-"/>
            </a:pPr>
            <a:r>
              <a:rPr b="1" lang="en-GB" sz="2000">
                <a:solidFill>
                  <a:srgbClr val="FF0000"/>
                </a:solidFill>
              </a:rPr>
              <a:t>More soluble dyes move further up the paper.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263" name="Google Shape;263;p30"/>
          <p:cNvSpPr txBox="1"/>
          <p:nvPr/>
        </p:nvSpPr>
        <p:spPr>
          <a:xfrm>
            <a:off x="531575" y="1983025"/>
            <a:ext cx="838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The dye would dissolve in the water instead if going up the paper.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264" name="Google Shape;264;p30"/>
          <p:cNvSpPr txBox="1"/>
          <p:nvPr/>
        </p:nvSpPr>
        <p:spPr>
          <a:xfrm>
            <a:off x="531575" y="3811825"/>
            <a:ext cx="838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If the </a:t>
            </a:r>
            <a:r>
              <a:rPr b="1" lang="en-GB" sz="2000">
                <a:solidFill>
                  <a:srgbClr val="FF0000"/>
                </a:solidFill>
              </a:rPr>
              <a:t>unknown</a:t>
            </a:r>
            <a:r>
              <a:rPr b="1" lang="en-GB" sz="2000">
                <a:solidFill>
                  <a:srgbClr val="FF0000"/>
                </a:solidFill>
              </a:rPr>
              <a:t> pen contains any of the same dyes, the colour will rise up to exactly the same height as the other colours.</a:t>
            </a:r>
            <a:endParaRPr b="1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FFFFFF"/>
                </a:solidFill>
              </a:rPr>
              <a:t>A video </a:t>
            </a:r>
            <a:r>
              <a:rPr lang="en-GB" sz="4000">
                <a:solidFill>
                  <a:srgbClr val="FFFFFF"/>
                </a:solidFill>
              </a:rPr>
              <a:t>to watch at home</a:t>
            </a:r>
            <a:endParaRPr sz="4000">
              <a:solidFill>
                <a:srgbClr val="FFFFFF"/>
              </a:solidFill>
            </a:endParaRPr>
          </a:p>
        </p:txBody>
      </p:sp>
      <p:pic>
        <p:nvPicPr>
          <p:cNvPr descr="An AUS-e-TUTE animation, not a lecture, on the technique of ascending paper chromatography suitable for High School Chemistry students.&#10;Get the complete tutorial, including games, tests, exams, drills, worksheets, quizzes and interactive leaning activities at http://www.ausetute.com.au" id="271" name="Google Shape;271;p31" title="Paper Chromatograph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900" y="1230775"/>
            <a:ext cx="8843550" cy="545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1"/>
          <p:cNvSpPr/>
          <p:nvPr/>
        </p:nvSpPr>
        <p:spPr>
          <a:xfrm>
            <a:off x="51300" y="5938350"/>
            <a:ext cx="9041400" cy="749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2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Plenary: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order of chromatography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9" name="Google Shape;279;p32"/>
          <p:cNvGraphicFramePr/>
          <p:nvPr/>
        </p:nvGraphicFramePr>
        <p:xfrm>
          <a:off x="323528" y="14401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{1DE38CC8-1A0B-4D45-A767-ED2A39BC842E}</a:tableStyleId>
              </a:tblPr>
              <a:tblGrid>
                <a:gridCol w="7279400"/>
                <a:gridCol w="1217525"/>
              </a:tblGrid>
              <a:tr h="85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 u="none" cap="none" strike="noStrike"/>
                        <a:t>Allow solvent to rise up the paper and dissolve the sample and to spread out the parts of the mixture on the chromatography paper.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 u="none" cap="none" strike="noStrike"/>
                        <a:t> 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85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 u="none" cap="none" strike="noStrike"/>
                        <a:t>Draw a line in pencil, called the base line, on chromatography paper (should be pencil as carbon does not dissolve in any solvent).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 u="none" cap="none" strike="noStrike"/>
                        <a:t> 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 u="none" cap="none" strike="noStrike"/>
                        <a:t>Place chromatography paper in suitable solvent. The solvent should not touch the sample on the paper.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 u="none" cap="none" strike="noStrike"/>
                        <a:t> 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85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 u="none" cap="none" strike="noStrike"/>
                        <a:t>Remove chromatography paper from beaker and allow all the solvent to evaporate so it becomes dry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 u="none" cap="none" strike="noStrike"/>
                        <a:t> 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 u="none" cap="none" strike="noStrike"/>
                        <a:t>Place a small drop of the sample on base line on chromatography paper.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 u="none" cap="none" strike="noStrike"/>
                        <a:t> 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85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 u="none" cap="none" strike="noStrike"/>
                        <a:t>Interpret the chromatogram by calculating the R</a:t>
                      </a:r>
                      <a:r>
                        <a:rPr baseline="-25000" lang="en-GB" sz="1800" u="none" cap="none" strike="noStrike"/>
                        <a:t>f</a:t>
                      </a:r>
                      <a:r>
                        <a:rPr lang="en-GB" sz="1800" u="none" cap="none" strike="noStrike"/>
                        <a:t> value of the different dyes.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 u="none" cap="none" strike="noStrike"/>
                        <a:t> 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FF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What you need to know</a:t>
            </a:r>
            <a:endParaRPr/>
          </a:p>
        </p:txBody>
      </p:sp>
      <p:sp>
        <p:nvSpPr>
          <p:cNvPr id="286" name="Google Shape;286;p33"/>
          <p:cNvSpPr txBox="1"/>
          <p:nvPr>
            <p:ph idx="1" type="body"/>
          </p:nvPr>
        </p:nvSpPr>
        <p:spPr>
          <a:xfrm>
            <a:off x="319325" y="1328200"/>
            <a:ext cx="4952400" cy="53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1" lang="en-GB" sz="21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Syllabus Content</a:t>
            </a:r>
            <a:endParaRPr sz="21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2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2100" u="sng"/>
              <a:t>1.10</a:t>
            </a:r>
            <a:r>
              <a:rPr lang="en-GB" sz="2100"/>
              <a:t> describe these experimental techniques for the separation of mixtures: </a:t>
            </a:r>
            <a:endParaRPr sz="2100" strike="sngStrik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100"/>
              <a:t>• paper chromatography.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2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2100" u="sng"/>
              <a:t>1.11</a:t>
            </a:r>
            <a:r>
              <a:rPr lang="en-GB" sz="2100"/>
              <a:t> understand how a chromatogram provides information about the  composition of a mixture.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2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2100" u="sng"/>
              <a:t>1.12</a:t>
            </a:r>
            <a:r>
              <a:rPr lang="en-GB" sz="2100"/>
              <a:t> understand how to use the calculation of R</a:t>
            </a:r>
            <a:r>
              <a:rPr baseline="-25000" lang="en-GB" sz="2100"/>
              <a:t>f</a:t>
            </a:r>
            <a:r>
              <a:rPr lang="en-GB" sz="2100"/>
              <a:t> values to identify the components of  a mixture.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2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2100" u="sng"/>
              <a:t>1.13 PRACTICAL</a:t>
            </a:r>
            <a:r>
              <a:rPr lang="en-GB" sz="2100"/>
              <a:t> investigate paper chromatography using inks/food colourings.</a:t>
            </a:r>
            <a:endParaRPr sz="1900">
              <a:solidFill>
                <a:schemeClr val="dk1"/>
              </a:solidFill>
            </a:endParaRPr>
          </a:p>
        </p:txBody>
      </p:sp>
      <p:graphicFrame>
        <p:nvGraphicFramePr>
          <p:cNvPr id="287" name="Google Shape;287;p33"/>
          <p:cNvGraphicFramePr/>
          <p:nvPr/>
        </p:nvGraphicFramePr>
        <p:xfrm>
          <a:off x="6228184" y="261828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{19F911D4-ED71-4802-8FEB-AAA7BD737B0E}</a:tableStyleId>
              </a:tblPr>
              <a:tblGrid>
                <a:gridCol w="2214550"/>
              </a:tblGrid>
              <a:tr h="2178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 u="sng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My Learning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pic>
        <p:nvPicPr>
          <p:cNvPr descr="Oops! by Don Mangan and Artie Romero" id="288" name="Google Shape;28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4248" y="3212976"/>
            <a:ext cx="1071600" cy="13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3"/>
          <p:cNvSpPr/>
          <p:nvPr/>
        </p:nvSpPr>
        <p:spPr>
          <a:xfrm>
            <a:off x="7812360" y="3573016"/>
            <a:ext cx="258600" cy="720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3"/>
          <p:cNvSpPr txBox="1"/>
          <p:nvPr/>
        </p:nvSpPr>
        <p:spPr>
          <a:xfrm>
            <a:off x="0" y="0"/>
            <a:ext cx="1567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</a:rPr>
              <a:t>Unit</a:t>
            </a:r>
            <a:r>
              <a:rPr lang="en-GB">
                <a:solidFill>
                  <a:schemeClr val="lt1"/>
                </a:solidFill>
              </a:rPr>
              <a:t> 1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</a:rPr>
              <a:t>Lesson 6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rgbClr val="00FF00"/>
                </a:solidFill>
              </a:rPr>
              <a:t>Homework</a:t>
            </a:r>
            <a:endParaRPr b="1" sz="4000">
              <a:solidFill>
                <a:srgbClr val="00FF00"/>
              </a:solidFill>
            </a:endParaRPr>
          </a:p>
        </p:txBody>
      </p:sp>
      <p:sp>
        <p:nvSpPr>
          <p:cNvPr id="297" name="Google Shape;297;p34"/>
          <p:cNvSpPr txBox="1"/>
          <p:nvPr>
            <p:ph idx="1" type="body"/>
          </p:nvPr>
        </p:nvSpPr>
        <p:spPr>
          <a:xfrm>
            <a:off x="237425" y="1243200"/>
            <a:ext cx="8428800" cy="55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600"/>
              <a:buChar char="•"/>
            </a:pPr>
            <a:r>
              <a:rPr lang="en-GB" sz="2600">
                <a:solidFill>
                  <a:schemeClr val="dk1"/>
                </a:solidFill>
              </a:rPr>
              <a:t>Google image search “</a:t>
            </a:r>
            <a:r>
              <a:rPr lang="en-GB" sz="2600" u="sng">
                <a:solidFill>
                  <a:srgbClr val="00FF00"/>
                </a:solidFill>
              </a:rPr>
              <a:t>atomic structure</a:t>
            </a:r>
            <a:r>
              <a:rPr lang="en-GB" sz="2600">
                <a:solidFill>
                  <a:schemeClr val="dk1"/>
                </a:solidFill>
              </a:rPr>
              <a:t>” or “</a:t>
            </a:r>
            <a:r>
              <a:rPr lang="en-GB" sz="2600" u="sng">
                <a:solidFill>
                  <a:srgbClr val="00FF00"/>
                </a:solidFill>
              </a:rPr>
              <a:t>the atom</a:t>
            </a:r>
            <a:r>
              <a:rPr lang="en-GB" sz="2600">
                <a:solidFill>
                  <a:schemeClr val="dk1"/>
                </a:solidFill>
              </a:rPr>
              <a:t>”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600"/>
              <a:buChar char="•"/>
            </a:pPr>
            <a:r>
              <a:rPr lang="en-GB" sz="2600">
                <a:solidFill>
                  <a:schemeClr val="dk1"/>
                </a:solidFill>
              </a:rPr>
              <a:t>Copy the </a:t>
            </a:r>
            <a:r>
              <a:rPr lang="en-GB" sz="2600" u="sng">
                <a:solidFill>
                  <a:schemeClr val="dk1"/>
                </a:solidFill>
              </a:rPr>
              <a:t>best</a:t>
            </a:r>
            <a:r>
              <a:rPr lang="en-GB" sz="2600">
                <a:solidFill>
                  <a:schemeClr val="dk1"/>
                </a:solidFill>
              </a:rPr>
              <a:t> picture you can find and insert it into a document. (</a:t>
            </a:r>
            <a:r>
              <a:rPr lang="en-GB" sz="2600">
                <a:solidFill>
                  <a:srgbClr val="00FF00"/>
                </a:solidFill>
              </a:rPr>
              <a:t>You must do some research the find the ONE best image.</a:t>
            </a:r>
            <a:r>
              <a:rPr lang="en-GB" sz="2600"/>
              <a:t>)</a:t>
            </a:r>
            <a:endParaRPr sz="26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00FF00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600"/>
              <a:buChar char="•"/>
            </a:pPr>
            <a:r>
              <a:rPr lang="en-GB" sz="2600">
                <a:solidFill>
                  <a:schemeClr val="dk1"/>
                </a:solidFill>
              </a:rPr>
              <a:t>On the same page, w</a:t>
            </a:r>
            <a:r>
              <a:rPr lang="en-GB" sz="2600">
                <a:solidFill>
                  <a:schemeClr val="dk1"/>
                </a:solidFill>
              </a:rPr>
              <a:t>rite a paragraph about why the image you have chosen is so good. (</a:t>
            </a:r>
            <a:r>
              <a:rPr lang="en-GB" sz="2600">
                <a:solidFill>
                  <a:srgbClr val="00FF00"/>
                </a:solidFill>
              </a:rPr>
              <a:t>You must be prepared to argue next lesson about why your image is better than anybody else's.</a:t>
            </a:r>
            <a:r>
              <a:rPr lang="en-GB" sz="2600">
                <a:solidFill>
                  <a:schemeClr val="dk1"/>
                </a:solidFill>
              </a:rPr>
              <a:t>)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GB" sz="2600">
                <a:solidFill>
                  <a:schemeClr val="dk1"/>
                </a:solidFill>
              </a:rPr>
              <a:t>Print your work and bring it to the next lesson.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