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5F6CB07-34B5-41EA-AF2A-CD54253CA244}">
  <a:tblStyle styleId="{45F6CB07-34B5-41EA-AF2A-CD54253CA24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F9FA"/>
          </a:solidFill>
        </a:fill>
      </a:tcStyle>
    </a:wholeTbl>
    <a:band1H>
      <a:tcTxStyle/>
      <a:tcStyle>
        <a:fill>
          <a:solidFill>
            <a:srgbClr val="E7F3F4"/>
          </a:solidFill>
        </a:fill>
      </a:tcStyle>
    </a:band1H>
    <a:band2H>
      <a:tcTxStyle/>
    </a:band2H>
    <a:band1V>
      <a:tcTxStyle/>
      <a:tcStyle>
        <a:fill>
          <a:solidFill>
            <a:srgbClr val="E7F3F4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BBE0E3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BBE0E3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bestevidencescienceteaching.org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" name="Google Shape;6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eb70c5b568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geb70c5b568_0_8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" name="Google Shape;7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eb70c5b568_0_9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geb70c5b568_0_9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8" name="Google Shape;88;geb70c5b568_0_9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582913bde6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1200" u="sng">
                <a:solidFill>
                  <a:schemeClr val="dk1"/>
                </a:solidFill>
              </a:rPr>
              <a:t>Possible method:</a:t>
            </a:r>
            <a:endParaRPr sz="1200" u="sng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GB" sz="1200">
                <a:solidFill>
                  <a:schemeClr val="dk1"/>
                </a:solidFill>
              </a:rPr>
              <a:t>Add a small volume of ink solution to a boiling tube and clamp it in place. 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GB" sz="1200">
                <a:solidFill>
                  <a:schemeClr val="dk1"/>
                </a:solidFill>
              </a:rPr>
              <a:t>Heat the tube using a Bunsen burner, reducing the flame as necessary to achieve gentle simmering. </a:t>
            </a:r>
            <a:r>
              <a:rPr b="1" lang="en-GB" sz="1200">
                <a:solidFill>
                  <a:schemeClr val="dk1"/>
                </a:solidFill>
              </a:rPr>
              <a:t>*Do not over- boil, your liquid will enter the tube and contaminate your final product*</a:t>
            </a:r>
            <a:endParaRPr b="1"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GB" sz="1200">
                <a:solidFill>
                  <a:schemeClr val="dk1"/>
                </a:solidFill>
              </a:rPr>
              <a:t>When you have collect a sample of pure water, turn the Bunsen burner off.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-GB" sz="1200">
                <a:solidFill>
                  <a:schemeClr val="dk1"/>
                </a:solidFill>
              </a:rPr>
              <a:t>Allow apparatus to cool before tidying up.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02" name="Google Shape;102;g1582913bde6_0_6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582913bde6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1582913bde6_0_7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eb70c5b568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eb70c5b568_0_1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78107209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3781072098f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eb70c5b568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geb70c5b568_0_1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eb70c5b568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eb70c5b568_0_1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eb70c5b568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eb70c5b568_0_1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582913bde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Note that we will learn about fractional </a:t>
            </a:r>
            <a:r>
              <a:rPr lang="en-GB"/>
              <a:t>distillation</a:t>
            </a:r>
            <a:r>
              <a:rPr lang="en-GB"/>
              <a:t> again in Y11. This will be </a:t>
            </a:r>
            <a:r>
              <a:rPr lang="en-GB"/>
              <a:t>focused</a:t>
            </a:r>
            <a:r>
              <a:rPr lang="en-GB"/>
              <a:t> on the fractional distillation of crude oil. However, for Y10, you don’t need to know about crude oil yet.</a:t>
            </a:r>
            <a:endParaRPr/>
          </a:p>
        </p:txBody>
      </p:sp>
      <p:sp>
        <p:nvSpPr>
          <p:cNvPr id="174" name="Google Shape;174;g1582913bde6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582913bde6_0_1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582913bde6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From: </a:t>
            </a:r>
            <a:r>
              <a:rPr lang="en-GB" u="sng">
                <a:solidFill>
                  <a:schemeClr val="hlink"/>
                </a:solidFill>
                <a:hlinkClick r:id="rId2"/>
              </a:rPr>
              <a:t>www.bestevidencescienceteaching.org</a:t>
            </a:r>
            <a:r>
              <a:rPr lang="en-GB"/>
              <a:t> </a:t>
            </a:r>
            <a:endParaRPr/>
          </a:p>
        </p:txBody>
      </p:sp>
      <p:sp>
        <p:nvSpPr>
          <p:cNvPr id="188" name="Google Shape;188;g1582913bde6_0_1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6" name="Google Shape;196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 rot="5400000">
            <a:off x="2051844" y="-316706"/>
            <a:ext cx="50403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 rot="5400000">
            <a:off x="4738687" y="2119312"/>
            <a:ext cx="6524625" cy="228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 rot="5400000">
            <a:off x="90488" y="-90487"/>
            <a:ext cx="6524625" cy="6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" type="body"/>
          </p:nvPr>
        </p:nvSpPr>
        <p:spPr>
          <a:xfrm>
            <a:off x="0" y="0"/>
            <a:ext cx="9144000" cy="6524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4648200" y="1484313"/>
            <a:ext cx="4244975" cy="24431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8" name="Google Shape;58;p15"/>
          <p:cNvSpPr txBox="1"/>
          <p:nvPr>
            <p:ph idx="3" type="body"/>
          </p:nvPr>
        </p:nvSpPr>
        <p:spPr>
          <a:xfrm>
            <a:off x="4648200" y="4079875"/>
            <a:ext cx="4244975" cy="24447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-76200"/>
            <a:ext cx="51816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7F  Reactions with oxygen – What is burning?</a:t>
            </a:r>
            <a:r>
              <a:rPr b="0" i="0" lang="en-GB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65" name="Google Shape;65;p1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Distillation</a:t>
            </a:r>
            <a:endParaRPr/>
          </a:p>
        </p:txBody>
      </p:sp>
      <p:sp>
        <p:nvSpPr>
          <p:cNvPr id="66" name="Google Shape;66;p16"/>
          <p:cNvSpPr txBox="1"/>
          <p:nvPr/>
        </p:nvSpPr>
        <p:spPr>
          <a:xfrm>
            <a:off x="0" y="0"/>
            <a:ext cx="194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</a:t>
            </a:r>
            <a:r>
              <a:rPr lang="en-GB">
                <a:solidFill>
                  <a:srgbClr val="FFFFFF"/>
                </a:solidFill>
              </a:rPr>
              <a:t> 1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5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descr="Distillation" id="67" name="Google Shape;6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6186" y="1556345"/>
            <a:ext cx="7742100" cy="475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550" y="1557338"/>
            <a:ext cx="7053300" cy="1731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3" name="Google Shape;73;p1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chemeClr val="lt1"/>
                </a:solidFill>
              </a:rPr>
              <a:t>Starter:</a:t>
            </a:r>
            <a:r>
              <a:rPr lang="en-GB" sz="4000">
                <a:solidFill>
                  <a:schemeClr val="lt1"/>
                </a:solidFill>
              </a:rPr>
              <a:t>  question</a:t>
            </a:r>
            <a:endParaRPr/>
          </a:p>
        </p:txBody>
      </p:sp>
      <p:sp>
        <p:nvSpPr>
          <p:cNvPr id="74" name="Google Shape;74;p17"/>
          <p:cNvSpPr txBox="1"/>
          <p:nvPr/>
        </p:nvSpPr>
        <p:spPr>
          <a:xfrm>
            <a:off x="2606875" y="1620750"/>
            <a:ext cx="5959200" cy="2063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36575" lvl="0" marL="53657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Q:</a:t>
            </a:r>
            <a:r>
              <a:rPr b="1" lang="en-GB" sz="3200">
                <a:solidFill>
                  <a:schemeClr val="dk1"/>
                </a:solidFill>
              </a:rPr>
              <a:t> </a:t>
            </a:r>
            <a:r>
              <a:rPr lang="en-GB" sz="3200">
                <a:solidFill>
                  <a:schemeClr val="dk1"/>
                </a:solidFill>
              </a:rPr>
              <a:t>How could you separate   the water from the salt solution? </a:t>
            </a:r>
            <a:r>
              <a:rPr i="1" lang="en-GB" sz="3200">
                <a:solidFill>
                  <a:schemeClr val="dk1"/>
                </a:solidFill>
              </a:rPr>
              <a:t>i.e. </a:t>
            </a:r>
            <a:r>
              <a:rPr lang="en-GB" sz="3200">
                <a:solidFill>
                  <a:schemeClr val="dk1"/>
                </a:solidFill>
              </a:rPr>
              <a:t>only get the water unlike last lesson.</a:t>
            </a:r>
            <a:endParaRPr b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5125" lvl="0" marL="3651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" name="Google Shape;75;p17"/>
          <p:cNvSpPr/>
          <p:nvPr/>
        </p:nvSpPr>
        <p:spPr>
          <a:xfrm>
            <a:off x="1044775" y="1647525"/>
            <a:ext cx="174000" cy="227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/>
          <p:nvPr/>
        </p:nvSpPr>
        <p:spPr>
          <a:xfrm>
            <a:off x="611188" y="1988840"/>
            <a:ext cx="7848600" cy="3672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the end of this lesson I will be able to describe the techniques of…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Font typeface="Arial"/>
              <a:buChar char="•"/>
            </a:pPr>
            <a:r>
              <a:rPr lang="en-GB" sz="3000">
                <a:solidFill>
                  <a:srgbClr val="0000FF"/>
                </a:solidFill>
              </a:rPr>
              <a:t>s</a:t>
            </a:r>
            <a:r>
              <a:rPr lang="en-GB" sz="3000">
                <a:solidFill>
                  <a:srgbClr val="0000FF"/>
                </a:solidFill>
              </a:rPr>
              <a:t>imple distillation</a:t>
            </a:r>
            <a:endParaRPr sz="3000">
              <a:solidFill>
                <a:srgbClr val="0000FF"/>
              </a:solidFill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Font typeface="Arial"/>
              <a:buChar char="•"/>
            </a:pPr>
            <a:r>
              <a:rPr lang="en-GB" sz="3000">
                <a:solidFill>
                  <a:srgbClr val="0000FF"/>
                </a:solidFill>
              </a:rPr>
              <a:t>f</a:t>
            </a:r>
            <a:r>
              <a:rPr lang="en-GB" sz="3000">
                <a:solidFill>
                  <a:srgbClr val="0000FF"/>
                </a:solidFill>
              </a:rPr>
              <a:t>ractional distillation</a:t>
            </a:r>
            <a:endParaRPr sz="3000">
              <a:solidFill>
                <a:srgbClr val="0000FF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…as methods for separation of mixtures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8"/>
          <p:cNvSpPr/>
          <p:nvPr/>
        </p:nvSpPr>
        <p:spPr>
          <a:xfrm>
            <a:off x="0" y="-76200"/>
            <a:ext cx="51816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7F  Reactions with oxygen – What is burning?</a:t>
            </a:r>
            <a:r>
              <a:rPr b="0" i="0" lang="en-GB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83" name="Google Shape;83;p1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Today’s Aim</a:t>
            </a:r>
            <a:endParaRPr/>
          </a:p>
        </p:txBody>
      </p:sp>
      <p:sp>
        <p:nvSpPr>
          <p:cNvPr id="84" name="Google Shape;84;p18"/>
          <p:cNvSpPr txBox="1"/>
          <p:nvPr/>
        </p:nvSpPr>
        <p:spPr>
          <a:xfrm>
            <a:off x="0" y="0"/>
            <a:ext cx="194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</a:t>
            </a:r>
            <a:r>
              <a:rPr lang="en-GB">
                <a:solidFill>
                  <a:srgbClr val="FFFFFF"/>
                </a:solidFill>
              </a:rPr>
              <a:t> 1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5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9"/>
          <p:cNvGrpSpPr/>
          <p:nvPr/>
        </p:nvGrpSpPr>
        <p:grpSpPr>
          <a:xfrm>
            <a:off x="506413" y="3303582"/>
            <a:ext cx="7680325" cy="552450"/>
            <a:chOff x="336" y="1920"/>
            <a:chExt cx="4838" cy="348"/>
          </a:xfrm>
        </p:grpSpPr>
        <p:sp>
          <p:nvSpPr>
            <p:cNvPr id="91" name="Google Shape;91;p19"/>
            <p:cNvSpPr/>
            <p:nvPr/>
          </p:nvSpPr>
          <p:spPr>
            <a:xfrm>
              <a:off x="674" y="1920"/>
              <a:ext cx="45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2800" u="none" cap="none" strike="noStrike">
                  <a:solidFill>
                    <a:srgbClr val="3333CC"/>
                  </a:solidFill>
                  <a:latin typeface="Arial"/>
                  <a:ea typeface="Arial"/>
                  <a:cs typeface="Arial"/>
                  <a:sym typeface="Arial"/>
                </a:rPr>
                <a:t>Distillation involves three stages: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2800" u="none" cap="none" strike="noStrike">
                  <a:solidFill>
                    <a:srgbClr val="3333CC"/>
                  </a:solidFill>
                  <a:latin typeface="Arial"/>
                  <a:ea typeface="Arial"/>
                  <a:cs typeface="Arial"/>
                  <a:sym typeface="Arial"/>
                </a:rPr>
                <a:t> </a:t>
              </a:r>
              <a:endParaRPr b="0" i="0" sz="28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orange button" id="92" name="Google Shape;92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36" y="1968"/>
              <a:ext cx="300" cy="3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3" name="Google Shape;93;p19"/>
          <p:cNvGrpSpPr/>
          <p:nvPr/>
        </p:nvGrpSpPr>
        <p:grpSpPr>
          <a:xfrm>
            <a:off x="506413" y="1700808"/>
            <a:ext cx="8153400" cy="952501"/>
            <a:chOff x="336" y="1152"/>
            <a:chExt cx="5136" cy="600"/>
          </a:xfrm>
        </p:grpSpPr>
        <p:pic>
          <p:nvPicPr>
            <p:cNvPr descr="orange button" id="94" name="Google Shape;94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36" y="1200"/>
              <a:ext cx="300" cy="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9"/>
            <p:cNvSpPr/>
            <p:nvPr/>
          </p:nvSpPr>
          <p:spPr>
            <a:xfrm>
              <a:off x="672" y="1152"/>
              <a:ext cx="4800" cy="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2800" u="none" cap="none" strike="noStrike">
                  <a:solidFill>
                    <a:srgbClr val="3333CC"/>
                  </a:solidFill>
                  <a:latin typeface="Arial"/>
                  <a:ea typeface="Arial"/>
                  <a:cs typeface="Arial"/>
                  <a:sym typeface="Arial"/>
                </a:rPr>
                <a:t>The best method to separate and collect the solvent from a solution is </a:t>
              </a:r>
              <a:r>
                <a:rPr b="1" i="0" lang="en-GB" sz="28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distillation</a:t>
              </a:r>
              <a:r>
                <a:rPr b="0" i="0" lang="en-GB" sz="2800" u="none" cap="none" strike="noStrike">
                  <a:solidFill>
                    <a:srgbClr val="3333CC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</p:grpSp>
      <p:sp>
        <p:nvSpPr>
          <p:cNvPr id="96" name="Google Shape;96;p19"/>
          <p:cNvSpPr/>
          <p:nvPr/>
        </p:nvSpPr>
        <p:spPr>
          <a:xfrm>
            <a:off x="2259013" y="3989382"/>
            <a:ext cx="4572000" cy="18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boiling</a:t>
            </a:r>
            <a:endParaRPr/>
          </a:p>
          <a:p>
            <a:pPr indent="0" lvl="0" marL="0" marR="0" rtl="0" algn="ctr">
              <a:spcBef>
                <a:spcPts val="140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b="1" i="0" lang="en-GB" sz="28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b="1" lang="en-GB" sz="2800">
                <a:solidFill>
                  <a:srgbClr val="FF6600"/>
                </a:solidFill>
              </a:rPr>
              <a:t>oling &amp; c</a:t>
            </a:r>
            <a:r>
              <a:rPr b="1" i="0" lang="en-GB" sz="28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ondensing</a:t>
            </a:r>
            <a:endParaRPr/>
          </a:p>
          <a:p>
            <a:pPr indent="0" lvl="0" marL="0" marR="0" rtl="0" algn="ctr">
              <a:spcBef>
                <a:spcPts val="140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collecting</a:t>
            </a:r>
            <a:endParaRPr/>
          </a:p>
        </p:txBody>
      </p:sp>
      <p:sp>
        <p:nvSpPr>
          <p:cNvPr id="97" name="Google Shape;97;p19"/>
          <p:cNvSpPr/>
          <p:nvPr/>
        </p:nvSpPr>
        <p:spPr>
          <a:xfrm>
            <a:off x="0" y="-76200"/>
            <a:ext cx="91440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7H  Separation techniques – Distillation </a:t>
            </a:r>
            <a:endParaRPr/>
          </a:p>
        </p:txBody>
      </p:sp>
      <p:sp>
        <p:nvSpPr>
          <p:cNvPr id="98" name="Google Shape;98;p19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D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istillation - </a:t>
            </a:r>
            <a:r>
              <a:rPr lang="en-GB" sz="4000">
                <a:solidFill>
                  <a:schemeClr val="lt1"/>
                </a:solidFill>
              </a:rPr>
              <a:t>notes on </a:t>
            </a:r>
            <a:r>
              <a:rPr b="1" lang="en-GB" sz="4000">
                <a:solidFill>
                  <a:srgbClr val="FFFF00"/>
                </a:solidFill>
              </a:rPr>
              <a:t>page 19</a:t>
            </a:r>
            <a:endParaRPr b="1" i="0" sz="4000" u="none" cap="none" strike="noStrike">
              <a:solidFill>
                <a:srgbClr val="FFFF00"/>
              </a:solidFill>
            </a:endParaRPr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7900" y="358850"/>
            <a:ext cx="1123849" cy="93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625" y="1540150"/>
            <a:ext cx="6425400" cy="44300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Distillation</a:t>
            </a:r>
            <a:endParaRPr b="0" i="0" sz="40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6" name="Google Shape;106;p20"/>
          <p:cNvCxnSpPr/>
          <p:nvPr/>
        </p:nvCxnSpPr>
        <p:spPr>
          <a:xfrm rot="10800000">
            <a:off x="5398300" y="3760300"/>
            <a:ext cx="703200" cy="984300"/>
          </a:xfrm>
          <a:prstGeom prst="straightConnector1">
            <a:avLst/>
          </a:prstGeom>
          <a:noFill/>
          <a:ln cap="flat" cmpd="sng" w="76200">
            <a:solidFill>
              <a:srgbClr val="0000FF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07" name="Google Shape;107;p20"/>
          <p:cNvSpPr/>
          <p:nvPr/>
        </p:nvSpPr>
        <p:spPr>
          <a:xfrm>
            <a:off x="4547150" y="4795250"/>
            <a:ext cx="3720900" cy="12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FF"/>
                </a:solidFill>
              </a:rPr>
              <a:t>the winning team collects the most </a:t>
            </a:r>
            <a:r>
              <a:rPr b="1" i="0" lang="en-GB" sz="2400" u="sng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pure</a:t>
            </a:r>
            <a:r>
              <a:rPr b="1" i="0" lang="en-GB" sz="2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water</a:t>
            </a:r>
            <a:r>
              <a:rPr lang="en-GB" sz="2400">
                <a:solidFill>
                  <a:srgbClr val="0000FF"/>
                </a:solidFill>
              </a:rPr>
              <a:t> </a:t>
            </a:r>
            <a:r>
              <a:rPr b="1" i="0" lang="en-GB" sz="2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here</a:t>
            </a:r>
            <a:endParaRPr b="1" i="0" sz="2400" u="none" cap="none" strike="noStrik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06149" y="166450"/>
            <a:ext cx="1123900" cy="15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 txBox="1"/>
          <p:nvPr/>
        </p:nvSpPr>
        <p:spPr>
          <a:xfrm>
            <a:off x="6783025" y="2067825"/>
            <a:ext cx="21465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(U</a:t>
            </a:r>
            <a:r>
              <a:rPr lang="en-GB" sz="2000"/>
              <a:t>se a test tube holder to hold the test tube in place around the opening of the delivery tube.)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Distillation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1"/>
          <p:cNvSpPr/>
          <p:nvPr/>
        </p:nvSpPr>
        <p:spPr>
          <a:xfrm>
            <a:off x="427749" y="1841628"/>
            <a:ext cx="8248800" cy="2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400" u="none" cap="none" strike="noStrike">
                <a:solidFill>
                  <a:srgbClr val="1616B5"/>
                </a:solidFill>
                <a:latin typeface="Arial"/>
                <a:ea typeface="Arial"/>
                <a:cs typeface="Arial"/>
                <a:sym typeface="Arial"/>
              </a:rPr>
              <a:t>How can we improve the method of distillation to increase the volume of pure water that we can collect? </a:t>
            </a:r>
            <a:endParaRPr b="1" i="0" sz="4400" u="none" cap="none" strike="noStrike">
              <a:solidFill>
                <a:srgbClr val="1616B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/>
          <p:nvPr/>
        </p:nvSpPr>
        <p:spPr>
          <a:xfrm>
            <a:off x="0" y="-76200"/>
            <a:ext cx="91440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7H  Separation techniques – Distillation </a:t>
            </a:r>
            <a:endParaRPr/>
          </a:p>
        </p:txBody>
      </p:sp>
      <p:pic>
        <p:nvPicPr>
          <p:cNvPr descr="Distillation" id="121" name="Google Shape;12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1495425"/>
            <a:ext cx="7742100" cy="475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2"/>
          <p:cNvSpPr/>
          <p:nvPr/>
        </p:nvSpPr>
        <p:spPr>
          <a:xfrm>
            <a:off x="6172200" y="3667125"/>
            <a:ext cx="8952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water in</a:t>
            </a:r>
            <a:endParaRPr/>
          </a:p>
        </p:txBody>
      </p:sp>
      <p:sp>
        <p:nvSpPr>
          <p:cNvPr id="123" name="Google Shape;123;p22"/>
          <p:cNvSpPr/>
          <p:nvPr/>
        </p:nvSpPr>
        <p:spPr>
          <a:xfrm>
            <a:off x="2975173" y="4028554"/>
            <a:ext cx="10209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water out</a:t>
            </a:r>
            <a:endParaRPr/>
          </a:p>
        </p:txBody>
      </p:sp>
      <p:sp>
        <p:nvSpPr>
          <p:cNvPr id="124" name="Google Shape;124;p22"/>
          <p:cNvSpPr/>
          <p:nvPr/>
        </p:nvSpPr>
        <p:spPr>
          <a:xfrm>
            <a:off x="1828800" y="1595438"/>
            <a:ext cx="13383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thermometer</a:t>
            </a:r>
            <a:endParaRPr/>
          </a:p>
        </p:txBody>
      </p:sp>
      <p:sp>
        <p:nvSpPr>
          <p:cNvPr id="125" name="Google Shape;125;p22"/>
          <p:cNvSpPr/>
          <p:nvPr/>
        </p:nvSpPr>
        <p:spPr>
          <a:xfrm>
            <a:off x="2362200" y="5100638"/>
            <a:ext cx="5793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heat</a:t>
            </a:r>
            <a:endParaRPr/>
          </a:p>
        </p:txBody>
      </p:sp>
      <p:sp>
        <p:nvSpPr>
          <p:cNvPr id="126" name="Google Shape;126;p22"/>
          <p:cNvSpPr/>
          <p:nvPr/>
        </p:nvSpPr>
        <p:spPr>
          <a:xfrm>
            <a:off x="3124200" y="5710238"/>
            <a:ext cx="9762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heat mat</a:t>
            </a:r>
            <a:endParaRPr/>
          </a:p>
        </p:txBody>
      </p:sp>
      <p:sp>
        <p:nvSpPr>
          <p:cNvPr id="127" name="Google Shape;127;p22"/>
          <p:cNvSpPr/>
          <p:nvPr/>
        </p:nvSpPr>
        <p:spPr>
          <a:xfrm>
            <a:off x="4419600" y="3043238"/>
            <a:ext cx="24750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gas cools and condenses</a:t>
            </a:r>
            <a:endParaRPr/>
          </a:p>
        </p:txBody>
      </p:sp>
      <p:sp>
        <p:nvSpPr>
          <p:cNvPr id="128" name="Google Shape;128;p22"/>
          <p:cNvSpPr/>
          <p:nvPr/>
        </p:nvSpPr>
        <p:spPr>
          <a:xfrm>
            <a:off x="3505200" y="2662238"/>
            <a:ext cx="11319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condenser</a:t>
            </a: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5796136" y="5381625"/>
            <a:ext cx="13668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liquid is collected </a:t>
            </a:r>
            <a:endParaRPr b="0" i="0" sz="1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2"/>
          <p:cNvSpPr/>
          <p:nvPr/>
        </p:nvSpPr>
        <p:spPr>
          <a:xfrm>
            <a:off x="7956550" y="5300663"/>
            <a:ext cx="15240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pure liquid</a:t>
            </a:r>
            <a:endParaRPr/>
          </a:p>
        </p:txBody>
      </p:sp>
      <p:sp>
        <p:nvSpPr>
          <p:cNvPr id="131" name="Google Shape;131;p22"/>
          <p:cNvSpPr/>
          <p:nvPr/>
        </p:nvSpPr>
        <p:spPr>
          <a:xfrm>
            <a:off x="302986" y="2752725"/>
            <a:ext cx="9906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liquid boils off</a:t>
            </a:r>
            <a:endParaRPr/>
          </a:p>
        </p:txBody>
      </p:sp>
      <p:sp>
        <p:nvSpPr>
          <p:cNvPr id="132" name="Google Shape;132;p22"/>
          <p:cNvSpPr/>
          <p:nvPr/>
        </p:nvSpPr>
        <p:spPr>
          <a:xfrm>
            <a:off x="2286000" y="3276600"/>
            <a:ext cx="12192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6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flask with mixture</a:t>
            </a:r>
            <a:endParaRPr/>
          </a:p>
        </p:txBody>
      </p:sp>
      <p:sp>
        <p:nvSpPr>
          <p:cNvPr id="133" name="Google Shape;133;p22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Simple Distillation</a:t>
            </a:r>
            <a:endParaRPr sz="4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/>
          <p:nvPr/>
        </p:nvSpPr>
        <p:spPr>
          <a:xfrm>
            <a:off x="0" y="-76200"/>
            <a:ext cx="91440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7H  Separation techniques – Distillation </a:t>
            </a:r>
            <a:endParaRPr/>
          </a:p>
        </p:txBody>
      </p:sp>
      <p:sp>
        <p:nvSpPr>
          <p:cNvPr id="139" name="Google Shape;139;p23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Simple Distillation</a:t>
            </a:r>
            <a:endParaRPr sz="4000"/>
          </a:p>
        </p:txBody>
      </p:sp>
      <p:sp>
        <p:nvSpPr>
          <p:cNvPr id="140" name="Google Shape;140;p23"/>
          <p:cNvSpPr/>
          <p:nvPr/>
        </p:nvSpPr>
        <p:spPr>
          <a:xfrm>
            <a:off x="2285988" y="2948107"/>
            <a:ext cx="4572000" cy="18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3"/>
          <p:cNvSpPr txBox="1"/>
          <p:nvPr/>
        </p:nvSpPr>
        <p:spPr>
          <a:xfrm>
            <a:off x="807975" y="1753925"/>
            <a:ext cx="83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4399" y="1484752"/>
            <a:ext cx="7222726" cy="40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3"/>
          <p:cNvSpPr txBox="1"/>
          <p:nvPr/>
        </p:nvSpPr>
        <p:spPr>
          <a:xfrm>
            <a:off x="291650" y="5922575"/>
            <a:ext cx="7902300" cy="7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accent6"/>
                </a:solidFill>
              </a:rPr>
              <a:t>Note that the tap w</a:t>
            </a:r>
            <a:r>
              <a:rPr lang="en-GB" sz="2400">
                <a:solidFill>
                  <a:schemeClr val="accent6"/>
                </a:solidFill>
              </a:rPr>
              <a:t>ater flows countercurrent to gas.</a:t>
            </a:r>
            <a:endParaRPr sz="2400">
              <a:solidFill>
                <a:schemeClr val="accent6"/>
              </a:solidFill>
            </a:endParaRPr>
          </a:p>
        </p:txBody>
      </p:sp>
      <p:sp>
        <p:nvSpPr>
          <p:cNvPr id="144" name="Google Shape;144;p23"/>
          <p:cNvSpPr txBox="1"/>
          <p:nvPr/>
        </p:nvSpPr>
        <p:spPr>
          <a:xfrm>
            <a:off x="5944350" y="4741150"/>
            <a:ext cx="672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0000FF"/>
                </a:solidFill>
              </a:rPr>
              <a:t>2</a:t>
            </a:r>
            <a:endParaRPr sz="17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250" y="1441131"/>
            <a:ext cx="7937900" cy="355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4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>
                <a:solidFill>
                  <a:schemeClr val="lt1"/>
                </a:solidFill>
              </a:rPr>
              <a:t>Simple </a:t>
            </a:r>
            <a:r>
              <a:rPr b="0" i="0" lang="en-GB" sz="3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Distillation </a:t>
            </a:r>
            <a:r>
              <a:rPr lang="en-GB" sz="3100">
                <a:solidFill>
                  <a:schemeClr val="lt1"/>
                </a:solidFill>
              </a:rPr>
              <a:t>A</a:t>
            </a:r>
            <a:r>
              <a:rPr b="0" i="0" lang="en-GB" sz="3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pparatus - copy ont</a:t>
            </a:r>
            <a:r>
              <a:rPr lang="en-GB" sz="3100">
                <a:solidFill>
                  <a:schemeClr val="lt1"/>
                </a:solidFill>
              </a:rPr>
              <a:t>o </a:t>
            </a:r>
            <a:r>
              <a:rPr b="1" lang="en-GB" sz="3100">
                <a:solidFill>
                  <a:srgbClr val="FFFF00"/>
                </a:solidFill>
              </a:rPr>
              <a:t>page 19</a:t>
            </a:r>
            <a:endParaRPr b="1" sz="500">
              <a:solidFill>
                <a:srgbClr val="FFFF00"/>
              </a:solidFill>
            </a:endParaRPr>
          </a:p>
        </p:txBody>
      </p:sp>
      <p:pic>
        <p:nvPicPr>
          <p:cNvPr id="151" name="Google Shape;15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100" y="5172075"/>
            <a:ext cx="8458200" cy="148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4"/>
          <p:cNvSpPr txBox="1"/>
          <p:nvPr/>
        </p:nvSpPr>
        <p:spPr>
          <a:xfrm>
            <a:off x="4139800" y="3924600"/>
            <a:ext cx="1803600" cy="2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FF"/>
                </a:solidFill>
              </a:rPr>
              <a:t>cold water in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53" name="Google Shape;153;p24"/>
          <p:cNvSpPr txBox="1"/>
          <p:nvPr/>
        </p:nvSpPr>
        <p:spPr>
          <a:xfrm>
            <a:off x="4019550" y="1943100"/>
            <a:ext cx="1428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00FF"/>
                </a:solidFill>
              </a:rPr>
              <a:t>water out</a:t>
            </a:r>
            <a:endParaRPr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5800" y="2133600"/>
            <a:ext cx="4624500" cy="3667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9" name="Google Shape;159;p25"/>
          <p:cNvSpPr txBox="1"/>
          <p:nvPr>
            <p:ph idx="4294967295" type="body"/>
          </p:nvPr>
        </p:nvSpPr>
        <p:spPr>
          <a:xfrm>
            <a:off x="152400" y="1176338"/>
            <a:ext cx="4932300" cy="49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33400" lvl="0" marL="533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Font typeface="Arial"/>
              <a:buAutoNum type="arabicPeriod"/>
            </a:pPr>
            <a:r>
              <a:rPr b="0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Arrow </a:t>
            </a:r>
            <a:r>
              <a:rPr b="1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0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pointing to the place where .................... happens.</a:t>
            </a:r>
            <a:endParaRPr/>
          </a:p>
          <a:p>
            <a:pPr indent="-457200" lvl="0" marL="533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0000FF"/>
              </a:buClr>
              <a:buSzPts val="12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33400" lvl="0" marL="533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FF"/>
              </a:buClr>
              <a:buSzPts val="3000"/>
              <a:buFont typeface="Arial"/>
              <a:buAutoNum type="arabicPeriod"/>
            </a:pPr>
            <a:r>
              <a:rPr b="0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point </a:t>
            </a:r>
            <a:r>
              <a:rPr b="1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 </a:t>
            </a:r>
            <a:r>
              <a:rPr b="0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hot vapour is cooling back to a liquid. This process is called ..................</a:t>
            </a:r>
            <a:endParaRPr/>
          </a:p>
          <a:p>
            <a:pPr indent="-457200" lvl="0" marL="533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0000FF"/>
              </a:buClr>
              <a:buSzPts val="12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33400" lvl="0" marL="533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FF"/>
              </a:buClr>
              <a:buSzPts val="3000"/>
              <a:buFont typeface="Arial"/>
              <a:buAutoNum type="arabicPeriod"/>
            </a:pPr>
            <a:r>
              <a:rPr b="0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…….   .…… goes into the distillation apparatus at point </a:t>
            </a:r>
            <a:r>
              <a:rPr b="1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</a:t>
            </a:r>
            <a:r>
              <a:rPr b="0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comes out again at point </a:t>
            </a:r>
            <a:r>
              <a:rPr b="1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533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rgbClr val="0000FF"/>
              </a:buClr>
              <a:buSzPts val="12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33400" lvl="0" marL="533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FF"/>
              </a:buClr>
              <a:buSzPts val="3000"/>
              <a:buFont typeface="Arial"/>
              <a:buAutoNum type="arabicPeriod"/>
            </a:pPr>
            <a:r>
              <a:rPr b="0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 is this substance necessary?</a:t>
            </a:r>
            <a:endParaRPr/>
          </a:p>
        </p:txBody>
      </p:sp>
      <p:sp>
        <p:nvSpPr>
          <p:cNvPr id="160" name="Google Shape;160;p25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Simple 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Distillation</a:t>
            </a:r>
            <a:endParaRPr/>
          </a:p>
        </p:txBody>
      </p:sp>
      <p:sp>
        <p:nvSpPr>
          <p:cNvPr id="161" name="Google Shape;161;p25"/>
          <p:cNvSpPr/>
          <p:nvPr/>
        </p:nvSpPr>
        <p:spPr>
          <a:xfrm>
            <a:off x="7937500" y="3357563"/>
            <a:ext cx="360300" cy="71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istl 1" id="166" name="Google Shape;16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4650"/>
            <a:ext cx="9144000" cy="6453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167" name="Google Shape;167;p26"/>
          <p:cNvSpPr txBox="1"/>
          <p:nvPr/>
        </p:nvSpPr>
        <p:spPr>
          <a:xfrm>
            <a:off x="5795963" y="2699822"/>
            <a:ext cx="1261800" cy="369300"/>
          </a:xfrm>
          <a:prstGeom prst="rect">
            <a:avLst/>
          </a:prstGeom>
          <a:solidFill>
            <a:srgbClr val="000099"/>
          </a:solidFill>
          <a:ln cap="flat" cmpd="sng" w="381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condenser</a:t>
            </a:r>
            <a:endParaRPr/>
          </a:p>
        </p:txBody>
      </p:sp>
      <p:sp>
        <p:nvSpPr>
          <p:cNvPr id="168" name="Google Shape;168;p26"/>
          <p:cNvSpPr txBox="1"/>
          <p:nvPr/>
        </p:nvSpPr>
        <p:spPr>
          <a:xfrm>
            <a:off x="125834" y="3483005"/>
            <a:ext cx="1493700" cy="954000"/>
          </a:xfrm>
          <a:prstGeom prst="rect">
            <a:avLst/>
          </a:prstGeom>
          <a:solidFill>
            <a:srgbClr val="000099"/>
          </a:solidFill>
          <a:ln cap="flat" cmpd="sng" w="381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electric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heater</a:t>
            </a:r>
            <a:endParaRPr/>
          </a:p>
        </p:txBody>
      </p:sp>
      <p:sp>
        <p:nvSpPr>
          <p:cNvPr id="169" name="Google Shape;169;p26"/>
          <p:cNvSpPr txBox="1"/>
          <p:nvPr/>
        </p:nvSpPr>
        <p:spPr>
          <a:xfrm>
            <a:off x="5970441" y="5480735"/>
            <a:ext cx="1146600" cy="646200"/>
          </a:xfrm>
          <a:prstGeom prst="rect">
            <a:avLst/>
          </a:prstGeom>
          <a:solidFill>
            <a:srgbClr val="000099"/>
          </a:solidFill>
          <a:ln cap="flat" cmpd="sng" w="381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collection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beaker</a:t>
            </a:r>
            <a:endParaRPr/>
          </a:p>
        </p:txBody>
      </p:sp>
      <p:sp>
        <p:nvSpPr>
          <p:cNvPr id="170" name="Google Shape;170;p26"/>
          <p:cNvSpPr txBox="1"/>
          <p:nvPr/>
        </p:nvSpPr>
        <p:spPr>
          <a:xfrm>
            <a:off x="2699792" y="1759097"/>
            <a:ext cx="1492800" cy="369300"/>
          </a:xfrm>
          <a:prstGeom prst="rect">
            <a:avLst/>
          </a:prstGeom>
          <a:solidFill>
            <a:srgbClr val="000099"/>
          </a:solidFill>
          <a:ln cap="flat" cmpd="sng" w="381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thermometer</a:t>
            </a:r>
            <a:endParaRPr/>
          </a:p>
        </p:txBody>
      </p:sp>
      <p:sp>
        <p:nvSpPr>
          <p:cNvPr id="171" name="Google Shape;171;p26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lt1"/>
                </a:solidFill>
              </a:rPr>
              <a:t>W</a:t>
            </a:r>
            <a:r>
              <a:rPr b="0" i="0" lang="en-GB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hy might heating </a:t>
            </a:r>
            <a:r>
              <a:rPr b="1" i="0" lang="en-GB" sz="3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without a flame </a:t>
            </a:r>
            <a:r>
              <a:rPr b="0" i="0" lang="en-GB" sz="3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 necessary?</a:t>
            </a:r>
            <a:endParaRPr b="0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475" y="1238250"/>
            <a:ext cx="4629150" cy="55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Fractional 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Distillation </a:t>
            </a:r>
            <a:endParaRPr sz="3000"/>
          </a:p>
        </p:txBody>
      </p:sp>
      <p:sp>
        <p:nvSpPr>
          <p:cNvPr id="178" name="Google Shape;178;p27"/>
          <p:cNvSpPr txBox="1"/>
          <p:nvPr/>
        </p:nvSpPr>
        <p:spPr>
          <a:xfrm>
            <a:off x="5057075" y="1300950"/>
            <a:ext cx="3935100" cy="3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accent6"/>
                </a:solidFill>
              </a:rPr>
              <a:t>is a method used to separate </a:t>
            </a:r>
            <a:r>
              <a:rPr b="1" lang="en-GB" sz="3000">
                <a:solidFill>
                  <a:srgbClr val="FF6600"/>
                </a:solidFill>
              </a:rPr>
              <a:t>liquids with different boiling</a:t>
            </a:r>
            <a:r>
              <a:rPr lang="en-GB" sz="3000">
                <a:solidFill>
                  <a:schemeClr val="accent6"/>
                </a:solidFill>
              </a:rPr>
              <a:t> points. For example ethanol (76</a:t>
            </a:r>
            <a:r>
              <a:rPr baseline="30000" lang="en-GB" sz="3000">
                <a:solidFill>
                  <a:schemeClr val="accent6"/>
                </a:solidFill>
              </a:rPr>
              <a:t>०</a:t>
            </a:r>
            <a:r>
              <a:rPr lang="en-GB" sz="3000">
                <a:solidFill>
                  <a:schemeClr val="accent6"/>
                </a:solidFill>
              </a:rPr>
              <a:t>C) and water (100</a:t>
            </a:r>
            <a:r>
              <a:rPr baseline="30000" lang="en-GB" sz="3000">
                <a:solidFill>
                  <a:schemeClr val="accent6"/>
                </a:solidFill>
              </a:rPr>
              <a:t>०</a:t>
            </a:r>
            <a:r>
              <a:rPr lang="en-GB" sz="3000">
                <a:solidFill>
                  <a:schemeClr val="accent6"/>
                </a:solidFill>
              </a:rPr>
              <a:t>C).</a:t>
            </a:r>
            <a:endParaRPr sz="3000">
              <a:solidFill>
                <a:schemeClr val="accent6"/>
              </a:solidFill>
            </a:endParaRPr>
          </a:p>
        </p:txBody>
      </p:sp>
      <p:sp>
        <p:nvSpPr>
          <p:cNvPr id="179" name="Google Shape;179;p27"/>
          <p:cNvSpPr/>
          <p:nvPr/>
        </p:nvSpPr>
        <p:spPr>
          <a:xfrm rot="5400000">
            <a:off x="3605025" y="386725"/>
            <a:ext cx="893700" cy="1944300"/>
          </a:xfrm>
          <a:prstGeom prst="bentUpArrow">
            <a:avLst>
              <a:gd fmla="val 25000" name="adj1"/>
              <a:gd fmla="val 22409" name="adj2"/>
              <a:gd fmla="val 43626" name="adj3"/>
            </a:avLst>
          </a:prstGeom>
          <a:solidFill>
            <a:srgbClr val="FF6600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80" name="Google Shape;180;p27"/>
          <p:cNvCxnSpPr/>
          <p:nvPr/>
        </p:nvCxnSpPr>
        <p:spPr>
          <a:xfrm>
            <a:off x="2201525" y="888900"/>
            <a:ext cx="2284200" cy="0"/>
          </a:xfrm>
          <a:prstGeom prst="straightConnector1">
            <a:avLst/>
          </a:prstGeom>
          <a:noFill/>
          <a:ln cap="flat" cmpd="sng" w="38100">
            <a:solidFill>
              <a:srgbClr val="FF660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81" name="Google Shape;181;p27"/>
          <p:cNvGrpSpPr/>
          <p:nvPr/>
        </p:nvGrpSpPr>
        <p:grpSpPr>
          <a:xfrm>
            <a:off x="479225" y="5502925"/>
            <a:ext cx="1944300" cy="1317000"/>
            <a:chOff x="479225" y="5502925"/>
            <a:chExt cx="1944300" cy="1317000"/>
          </a:xfrm>
        </p:grpSpPr>
        <p:sp>
          <p:nvSpPr>
            <p:cNvPr id="182" name="Google Shape;182;p27"/>
            <p:cNvSpPr/>
            <p:nvPr/>
          </p:nvSpPr>
          <p:spPr>
            <a:xfrm>
              <a:off x="479225" y="5502925"/>
              <a:ext cx="1944300" cy="13170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7"/>
            <p:cNvSpPr/>
            <p:nvPr/>
          </p:nvSpPr>
          <p:spPr>
            <a:xfrm>
              <a:off x="677525" y="5575450"/>
              <a:ext cx="264300" cy="6444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7"/>
            <p:cNvSpPr txBox="1"/>
            <p:nvPr/>
          </p:nvSpPr>
          <p:spPr>
            <a:xfrm>
              <a:off x="839125" y="5819650"/>
              <a:ext cx="660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/>
                <a:t>heat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u="sng">
                <a:solidFill>
                  <a:schemeClr val="lt1"/>
                </a:solidFill>
              </a:rPr>
              <a:t>Plenary</a:t>
            </a:r>
            <a:r>
              <a:rPr lang="en-GB" sz="3600">
                <a:solidFill>
                  <a:schemeClr val="lt1"/>
                </a:solidFill>
              </a:rPr>
              <a:t>:</a:t>
            </a:r>
            <a:r>
              <a:rPr lang="en-GB" sz="3600">
                <a:solidFill>
                  <a:schemeClr val="lt1"/>
                </a:solidFill>
              </a:rPr>
              <a:t>  multiple choice question</a:t>
            </a:r>
            <a:endParaRPr sz="3600"/>
          </a:p>
        </p:txBody>
      </p:sp>
      <p:sp>
        <p:nvSpPr>
          <p:cNvPr id="191" name="Google Shape;191;p28"/>
          <p:cNvSpPr txBox="1"/>
          <p:nvPr/>
        </p:nvSpPr>
        <p:spPr>
          <a:xfrm>
            <a:off x="138525" y="1293250"/>
            <a:ext cx="8857800" cy="24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A mixture of three liquids needs separating. The expected temperature range for collecting each liquid in the distillate is shown below.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0000FF"/>
                </a:solidFill>
              </a:rPr>
              <a:t>liquid X:  40°C-100°C</a:t>
            </a:r>
            <a:r>
              <a:rPr lang="en-GB" sz="2000">
                <a:solidFill>
                  <a:schemeClr val="dk1"/>
                </a:solidFill>
              </a:rPr>
              <a:t>   	   </a:t>
            </a:r>
            <a:r>
              <a:rPr lang="en-GB" sz="2000">
                <a:solidFill>
                  <a:srgbClr val="FF0000"/>
                </a:solidFill>
              </a:rPr>
              <a:t>liquid Y: 120°C-160°C</a:t>
            </a:r>
            <a:r>
              <a:rPr lang="en-GB" sz="2000">
                <a:solidFill>
                  <a:schemeClr val="dk1"/>
                </a:solidFill>
              </a:rPr>
              <a:t>         </a:t>
            </a:r>
            <a:r>
              <a:rPr lang="en-GB" sz="2000">
                <a:solidFill>
                  <a:srgbClr val="FF00FF"/>
                </a:solidFill>
              </a:rPr>
              <a:t>liquid Z: 180°C -200°C</a:t>
            </a:r>
            <a:endParaRPr sz="2000">
              <a:solidFill>
                <a:srgbClr val="FF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90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The mixture was added to the distillation apparatus and was heated quickly to 150°C. Select the row of the table that shows what would be collected in the distillate.</a:t>
            </a:r>
            <a:endParaRPr sz="2000">
              <a:solidFill>
                <a:schemeClr val="dk1"/>
              </a:solidFill>
            </a:endParaRPr>
          </a:p>
        </p:txBody>
      </p:sp>
      <p:pic>
        <p:nvPicPr>
          <p:cNvPr id="192" name="Google Shape;19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3916150"/>
            <a:ext cx="8448675" cy="2638425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FF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What </a:t>
            </a:r>
            <a:r>
              <a:rPr lang="en-GB" sz="4000">
                <a:solidFill>
                  <a:schemeClr val="lt1"/>
                </a:solidFill>
              </a:rPr>
              <a:t>you need to know</a:t>
            </a:r>
            <a:endParaRPr/>
          </a:p>
        </p:txBody>
      </p:sp>
      <p:sp>
        <p:nvSpPr>
          <p:cNvPr id="199" name="Google Shape;199;p29"/>
          <p:cNvSpPr txBox="1"/>
          <p:nvPr>
            <p:ph idx="1" type="body"/>
          </p:nvPr>
        </p:nvSpPr>
        <p:spPr>
          <a:xfrm>
            <a:off x="471725" y="2245700"/>
            <a:ext cx="4862400" cy="30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1" lang="en-GB" sz="2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Syllabus Content</a:t>
            </a:r>
            <a:endParaRPr sz="24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6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2400" u="sng"/>
              <a:t>1.10</a:t>
            </a:r>
            <a:r>
              <a:rPr lang="en-GB" sz="2400"/>
              <a:t> describe these experimental techniques for the separation of mixtures: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400"/>
              <a:t>• simple distillation</a:t>
            </a:r>
            <a:endParaRPr sz="2400" strike="sngStrike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400"/>
              <a:t>• fractional distillation</a:t>
            </a:r>
            <a:endParaRPr sz="2200">
              <a:solidFill>
                <a:schemeClr val="dk1"/>
              </a:solidFill>
            </a:endParaRPr>
          </a:p>
        </p:txBody>
      </p:sp>
      <p:graphicFrame>
        <p:nvGraphicFramePr>
          <p:cNvPr id="200" name="Google Shape;200;p29"/>
          <p:cNvGraphicFramePr/>
          <p:nvPr/>
        </p:nvGraphicFramePr>
        <p:xfrm>
          <a:off x="6228184" y="261828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{45F6CB07-34B5-41EA-AF2A-CD54253CA244}</a:tableStyleId>
              </a:tblPr>
              <a:tblGrid>
                <a:gridCol w="2214550"/>
              </a:tblGrid>
              <a:tr h="2178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 u="sng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My Learning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pic>
        <p:nvPicPr>
          <p:cNvPr descr="Oops! by Don Mangan and Artie Romero" id="201" name="Google Shape;20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4248" y="3212976"/>
            <a:ext cx="1071600" cy="13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9"/>
          <p:cNvSpPr/>
          <p:nvPr/>
        </p:nvSpPr>
        <p:spPr>
          <a:xfrm>
            <a:off x="7812360" y="3573016"/>
            <a:ext cx="258600" cy="720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9"/>
          <p:cNvSpPr txBox="1"/>
          <p:nvPr/>
        </p:nvSpPr>
        <p:spPr>
          <a:xfrm>
            <a:off x="0" y="0"/>
            <a:ext cx="194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Topic 1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5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