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19A2ADC-75EF-4894-AE5B-CF7D47223E9C}">
  <a:tblStyle styleId="{319A2ADC-75EF-4894-AE5B-CF7D47223E9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7CAAAE7-344D-4E9E-965D-83A9BC62DA1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BBE0E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BBE0E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imtintsai.com/en/introduction-2/" TargetMode="External"/><Relationship Id="rId3" Type="http://schemas.openxmlformats.org/officeDocument/2006/relationships/hyperlink" Target="https://www.discoverhongkong.com/eng/explore/great-outdoor/hong-kong-little-salt-pan-yim-tin-tsai.html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bestevidencescienceteaching.org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b70c5b56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A - Salt Solution B- Steam C- Pure Salt D- pure water</a:t>
            </a:r>
            <a:endParaRPr/>
          </a:p>
        </p:txBody>
      </p:sp>
      <p:sp>
        <p:nvSpPr>
          <p:cNvPr id="71" name="Google Shape;71;geb70c5b568_0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" name="Google Shape;7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eb70c5b568_0_2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eb70c5b568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eb70c5b568_0_24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2"/>
              </a:rPr>
              <a:t>https://yimtintsai.com/en/introduction-2/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https://www.discoverhongkong.com/eng/explore/great-outdoor/hong-kong-little-salt-pan-yim-tin-tsai.html</a:t>
            </a:r>
            <a:endParaRPr/>
          </a:p>
        </p:txBody>
      </p:sp>
      <p:sp>
        <p:nvSpPr>
          <p:cNvPr id="94" name="Google Shape;9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eb70c5b568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eb70c5b56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eb70c5b568_0_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ec8db09b9d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ec8db09b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gec8db09b9d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b70c5b568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eb70c5b56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/>
              <a:t>15 minutes for planning?</a:t>
            </a:r>
            <a:endParaRPr/>
          </a:p>
        </p:txBody>
      </p:sp>
      <p:sp>
        <p:nvSpPr>
          <p:cNvPr id="128" name="Google Shape;128;geb70c5b568_0_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060da1ab24_0_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060da1ab2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060da1ab24_0_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2b2ff6f64_0_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2b2ff6f64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82b2ff6f64_0_5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553028951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55302895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From: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www.bestevidencescienceteaching.org</a:t>
            </a:r>
            <a:endParaRPr/>
          </a:p>
        </p:txBody>
      </p:sp>
      <p:sp>
        <p:nvSpPr>
          <p:cNvPr id="191" name="Google Shape;191;g6553028951_0_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9" name="Google Shape;199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3000"/>
            <a:ext cx="9144000" cy="571500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/>
          <p:nvPr/>
        </p:nvSpPr>
        <p:spPr>
          <a:xfrm>
            <a:off x="0" y="-76200"/>
            <a:ext cx="5181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7F  Reactions with oxygen – What is burning?</a:t>
            </a:r>
            <a:r>
              <a:rPr b="0" i="0" lang="en-GB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66" name="Google Shape;66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Filtration &amp; Crystallisation</a:t>
            </a:r>
            <a:endParaRPr/>
          </a:p>
        </p:txBody>
      </p:sp>
      <p:sp>
        <p:nvSpPr>
          <p:cNvPr id="67" name="Google Shape;67;p16"/>
          <p:cNvSpPr txBox="1"/>
          <p:nvPr/>
        </p:nvSpPr>
        <p:spPr>
          <a:xfrm>
            <a:off x="0" y="0"/>
            <a:ext cx="19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</a:t>
            </a:r>
            <a:r>
              <a:rPr lang="en-GB">
                <a:solidFill>
                  <a:srgbClr val="FFFFFF"/>
                </a:solidFill>
              </a:rPr>
              <a:t>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4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" name="Google Shape;68;p16"/>
          <p:cNvSpPr txBox="1"/>
          <p:nvPr/>
        </p:nvSpPr>
        <p:spPr>
          <a:xfrm>
            <a:off x="2969100" y="5442000"/>
            <a:ext cx="32058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Yim Tin Tsai   鹽田梓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550" y="1557338"/>
            <a:ext cx="7053300" cy="1731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" name="Google Shape;74;p17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Starter:</a:t>
            </a:r>
            <a:r>
              <a:rPr lang="en-GB" sz="4000">
                <a:solidFill>
                  <a:schemeClr val="lt1"/>
                </a:solidFill>
              </a:rPr>
              <a:t>  p</a:t>
            </a:r>
            <a:r>
              <a:rPr lang="en-GB" sz="4000">
                <a:solidFill>
                  <a:schemeClr val="lt1"/>
                </a:solidFill>
              </a:rPr>
              <a:t>article diagrams</a:t>
            </a:r>
            <a:endParaRPr/>
          </a:p>
        </p:txBody>
      </p:sp>
      <p:sp>
        <p:nvSpPr>
          <p:cNvPr id="75" name="Google Shape;75;p17"/>
          <p:cNvSpPr txBox="1"/>
          <p:nvPr/>
        </p:nvSpPr>
        <p:spPr>
          <a:xfrm>
            <a:off x="467544" y="3573016"/>
            <a:ext cx="8136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6575" lvl="0" marL="53657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Q:</a:t>
            </a: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Which diagram shows the particles in the following?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5125" lvl="0" marL="3651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- </a:t>
            </a: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salt solution</a:t>
            </a:r>
            <a:endParaRPr/>
          </a:p>
          <a:p>
            <a:pPr indent="-365125" lvl="0" marL="3651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- </a:t>
            </a: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pure salt</a:t>
            </a:r>
            <a:endParaRPr/>
          </a:p>
          <a:p>
            <a:pPr indent="-365125" lvl="0" marL="3651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- </a:t>
            </a: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pure water</a:t>
            </a:r>
            <a:endParaRPr/>
          </a:p>
          <a:p>
            <a:pPr indent="-365125" lvl="0" marL="3651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- </a:t>
            </a: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steam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65125" lvl="0" marL="365125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/>
          <p:nvPr/>
        </p:nvSpPr>
        <p:spPr>
          <a:xfrm>
            <a:off x="225450" y="2148300"/>
            <a:ext cx="8693100" cy="35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to describe the techniques o</a:t>
            </a:r>
            <a:r>
              <a:rPr lang="en-GB" sz="3000">
                <a:solidFill>
                  <a:schemeClr val="dk1"/>
                </a:solidFill>
              </a:rPr>
              <a:t>f </a:t>
            </a:r>
            <a:r>
              <a:rPr b="0" i="0" lang="en-GB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filtration</a:t>
            </a: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-GB" sz="3000">
                <a:solidFill>
                  <a:srgbClr val="0000FF"/>
                </a:solidFill>
              </a:rPr>
              <a:t>c</a:t>
            </a:r>
            <a:r>
              <a:rPr b="0" i="0" lang="en-GB" sz="30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rystallisation</a:t>
            </a:r>
            <a:r>
              <a:rPr lang="en-GB" sz="3000">
                <a:solidFill>
                  <a:schemeClr val="dk1"/>
                </a:solidFill>
              </a:rPr>
              <a:t> a</a:t>
            </a: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 methods for separation of mixtures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8"/>
          <p:cNvSpPr/>
          <p:nvPr/>
        </p:nvSpPr>
        <p:spPr>
          <a:xfrm>
            <a:off x="0" y="-76200"/>
            <a:ext cx="5181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7F  Reactions with oxygen – What is burning?</a:t>
            </a:r>
            <a:r>
              <a:rPr b="0" i="0" lang="en-GB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83" name="Google Shape;83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84" name="Google Shape;84;p18"/>
          <p:cNvSpPr txBox="1"/>
          <p:nvPr/>
        </p:nvSpPr>
        <p:spPr>
          <a:xfrm>
            <a:off x="0" y="0"/>
            <a:ext cx="19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4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 rotWithShape="1">
          <a:blip r:embed="rId3">
            <a:alphaModFix/>
          </a:blip>
          <a:srcRect b="7672" l="0" r="0" t="0"/>
          <a:stretch/>
        </p:blipFill>
        <p:spPr>
          <a:xfrm>
            <a:off x="0" y="526425"/>
            <a:ext cx="9144000" cy="63315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Where do we get table salt from?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Yim Tin Tsai   鹽田梓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43000"/>
            <a:ext cx="9144000" cy="5715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" y="898994"/>
            <a:ext cx="9143998" cy="595901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Yim Tin Tsai   鹽田梓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105" name="Google Shape;105;p21"/>
          <p:cNvSpPr txBox="1"/>
          <p:nvPr/>
        </p:nvSpPr>
        <p:spPr>
          <a:xfrm>
            <a:off x="924475" y="6219275"/>
            <a:ext cx="22356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id="106" name="Google Shape;10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4719954"/>
            <a:ext cx="4682327" cy="214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 txBox="1"/>
          <p:nvPr/>
        </p:nvSpPr>
        <p:spPr>
          <a:xfrm>
            <a:off x="1058950" y="6540875"/>
            <a:ext cx="2269200" cy="3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>
                <a:solidFill>
                  <a:srgbClr val="000000"/>
                </a:solidFill>
                <a:highlight>
                  <a:schemeClr val="lt1"/>
                </a:highlight>
              </a:rPr>
              <a:t>Salt pans, Yim Tin Tsai</a:t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03593"/>
            <a:ext cx="9144000" cy="575440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>
                <a:solidFill>
                  <a:schemeClr val="lt1"/>
                </a:solidFill>
              </a:rPr>
              <a:t>Actually most of our salt comes from mines</a:t>
            </a:r>
            <a:endParaRPr sz="3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6" y="1052736"/>
            <a:ext cx="9053717" cy="609329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Extracting pure salt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3"/>
          <p:cNvSpPr txBox="1"/>
          <p:nvPr/>
        </p:nvSpPr>
        <p:spPr>
          <a:xfrm>
            <a:off x="3779912" y="1522527"/>
            <a:ext cx="4680519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do we get this, pure salt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this, rock salt?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2" name="Google Shape;122;p23"/>
          <p:cNvCxnSpPr/>
          <p:nvPr/>
        </p:nvCxnSpPr>
        <p:spPr>
          <a:xfrm rot="10800000">
            <a:off x="3131840" y="2799799"/>
            <a:ext cx="2736304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3" name="Google Shape;123;p23"/>
          <p:cNvCxnSpPr/>
          <p:nvPr/>
        </p:nvCxnSpPr>
        <p:spPr>
          <a:xfrm flipH="1">
            <a:off x="4860033" y="4005064"/>
            <a:ext cx="1512167" cy="1368152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med" w="med" type="stealth"/>
          </a:ln>
        </p:spPr>
      </p:cxnSp>
      <p:cxnSp>
        <p:nvCxnSpPr>
          <p:cNvPr id="124" name="Google Shape;124;p23"/>
          <p:cNvCxnSpPr/>
          <p:nvPr/>
        </p:nvCxnSpPr>
        <p:spPr>
          <a:xfrm>
            <a:off x="6012160" y="4005064"/>
            <a:ext cx="2160240" cy="0"/>
          </a:xfrm>
          <a:prstGeom prst="straightConnector1">
            <a:avLst/>
          </a:prstGeom>
          <a:noFill/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8175" y="4799475"/>
            <a:ext cx="2925825" cy="213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1371600"/>
            <a:ext cx="8672449" cy="362931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Design/plan - </a:t>
            </a:r>
            <a:r>
              <a:rPr b="1" lang="en-GB" sz="4000">
                <a:solidFill>
                  <a:srgbClr val="FFFF00"/>
                </a:solidFill>
              </a:rPr>
              <a:t>page 16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2699" y="126699"/>
            <a:ext cx="1124275" cy="149995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4"/>
          <p:cNvSpPr txBox="1"/>
          <p:nvPr/>
        </p:nvSpPr>
        <p:spPr>
          <a:xfrm>
            <a:off x="187000" y="5202075"/>
            <a:ext cx="61782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FF"/>
                </a:solidFill>
              </a:rPr>
              <a:t>You could split your notes and diagrams into three steps:</a:t>
            </a:r>
            <a:endParaRPr sz="1800"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lang="en-GB" sz="1800">
                <a:solidFill>
                  <a:srgbClr val="0000FF"/>
                </a:solidFill>
              </a:rPr>
              <a:t>mixing</a:t>
            </a:r>
            <a:endParaRPr sz="1800"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lang="en-GB" sz="1800">
                <a:solidFill>
                  <a:srgbClr val="0000FF"/>
                </a:solidFill>
              </a:rPr>
              <a:t>filtration</a:t>
            </a:r>
            <a:endParaRPr sz="1800"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AutoNum type="arabicParenR"/>
            </a:pPr>
            <a:r>
              <a:rPr lang="en-GB" sz="1800">
                <a:solidFill>
                  <a:srgbClr val="0000FF"/>
                </a:solidFill>
              </a:rPr>
              <a:t>crystallisation</a:t>
            </a:r>
            <a:endParaRPr sz="1800">
              <a:solidFill>
                <a:srgbClr val="0000FF"/>
              </a:solidFill>
            </a:endParaRPr>
          </a:p>
        </p:txBody>
      </p:sp>
      <p:sp>
        <p:nvSpPr>
          <p:cNvPr id="135" name="Google Shape;135;p24"/>
          <p:cNvSpPr txBox="1"/>
          <p:nvPr/>
        </p:nvSpPr>
        <p:spPr>
          <a:xfrm>
            <a:off x="6899450" y="5125875"/>
            <a:ext cx="1849200" cy="9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Equipment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Safety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Scientific vocabulary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/>
          <p:nvPr/>
        </p:nvSpPr>
        <p:spPr>
          <a:xfrm>
            <a:off x="0" y="0"/>
            <a:ext cx="4800600" cy="533400"/>
          </a:xfrm>
          <a:prstGeom prst="rect">
            <a:avLst/>
          </a:prstGeom>
          <a:solidFill>
            <a:srgbClr val="660066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Separating Mixtures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lash icon" id="142" name="Google Shape;14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4725" y="228600"/>
            <a:ext cx="44767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5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Filtration </a:t>
            </a:r>
            <a:r>
              <a:rPr b="0" i="0" lang="en-GB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(draw this labelled diagram on </a:t>
            </a:r>
            <a:r>
              <a:rPr b="1" i="0" lang="en-GB" sz="2200" u="none" cap="none" strike="noStrike">
                <a:solidFill>
                  <a:srgbClr val="FFFF00"/>
                </a:solidFill>
              </a:rPr>
              <a:t>page 17</a:t>
            </a:r>
            <a:r>
              <a:rPr b="0" i="0" lang="en-GB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2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Google Shape;1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29320"/>
            <a:ext cx="9143999" cy="523341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/>
          <p:nvPr/>
        </p:nvSpPr>
        <p:spPr>
          <a:xfrm>
            <a:off x="161750" y="5654225"/>
            <a:ext cx="8892600" cy="80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5"/>
          <p:cNvSpPr txBox="1"/>
          <p:nvPr/>
        </p:nvSpPr>
        <p:spPr>
          <a:xfrm>
            <a:off x="1798550" y="1899400"/>
            <a:ext cx="737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5"/>
          <p:cNvSpPr txBox="1"/>
          <p:nvPr/>
        </p:nvSpPr>
        <p:spPr>
          <a:xfrm>
            <a:off x="1630450" y="1647275"/>
            <a:ext cx="1596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/>
          <p:nvPr/>
        </p:nvSpPr>
        <p:spPr>
          <a:xfrm>
            <a:off x="0" y="0"/>
            <a:ext cx="4800600" cy="533400"/>
          </a:xfrm>
          <a:prstGeom prst="rect">
            <a:avLst/>
          </a:prstGeom>
          <a:solidFill>
            <a:srgbClr val="660066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Separating Mixtures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lash icon" id="154" name="Google Shape;15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4725" y="228600"/>
            <a:ext cx="44767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Crystallisation</a:t>
            </a:r>
            <a:r>
              <a:rPr lang="en-GB" sz="4000">
                <a:solidFill>
                  <a:schemeClr val="lt1"/>
                </a:solidFill>
              </a:rPr>
              <a:t> </a:t>
            </a:r>
            <a:r>
              <a:rPr lang="en-GB" sz="2200">
                <a:solidFill>
                  <a:schemeClr val="lt1"/>
                </a:solidFill>
              </a:rPr>
              <a:t>(draw this labelled diagram on </a:t>
            </a:r>
            <a:r>
              <a:rPr b="1" lang="en-GB" sz="2200">
                <a:solidFill>
                  <a:srgbClr val="FFFF00"/>
                </a:solidFill>
              </a:rPr>
              <a:t>page 17</a:t>
            </a:r>
            <a:r>
              <a:rPr lang="en-GB" sz="2200">
                <a:solidFill>
                  <a:schemeClr val="lt1"/>
                </a:solidFill>
              </a:rPr>
              <a:t>)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87411"/>
            <a:ext cx="9144001" cy="54547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26"/>
          <p:cNvGrpSpPr/>
          <p:nvPr/>
        </p:nvGrpSpPr>
        <p:grpSpPr>
          <a:xfrm>
            <a:off x="3927750" y="2447225"/>
            <a:ext cx="1926900" cy="3087000"/>
            <a:chOff x="3927750" y="2447225"/>
            <a:chExt cx="1926900" cy="3087000"/>
          </a:xfrm>
        </p:grpSpPr>
        <p:sp>
          <p:nvSpPr>
            <p:cNvPr id="158" name="Google Shape;158;p26"/>
            <p:cNvSpPr/>
            <p:nvPr/>
          </p:nvSpPr>
          <p:spPr>
            <a:xfrm>
              <a:off x="3927750" y="2447225"/>
              <a:ext cx="942600" cy="30870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6"/>
            <p:cNvSpPr/>
            <p:nvPr/>
          </p:nvSpPr>
          <p:spPr>
            <a:xfrm>
              <a:off x="4080150" y="4836125"/>
              <a:ext cx="1774500" cy="6981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3F3F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" name="Google Shape;160;p26"/>
          <p:cNvSpPr/>
          <p:nvPr/>
        </p:nvSpPr>
        <p:spPr>
          <a:xfrm>
            <a:off x="4548150" y="3507475"/>
            <a:ext cx="252600" cy="13422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6"/>
          <p:cNvSpPr txBox="1"/>
          <p:nvPr/>
        </p:nvSpPr>
        <p:spPr>
          <a:xfrm>
            <a:off x="3935100" y="4473775"/>
            <a:ext cx="86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heat</a:t>
            </a:r>
            <a:endParaRPr sz="2000"/>
          </a:p>
        </p:txBody>
      </p:sp>
      <p:sp>
        <p:nvSpPr>
          <p:cNvPr id="162" name="Google Shape;162;p26"/>
          <p:cNvSpPr/>
          <p:nvPr/>
        </p:nvSpPr>
        <p:spPr>
          <a:xfrm>
            <a:off x="130150" y="5959025"/>
            <a:ext cx="9000300" cy="80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/>
        </p:nvSpPr>
        <p:spPr>
          <a:xfrm>
            <a:off x="292475" y="411250"/>
            <a:ext cx="8257800" cy="6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/>
              <a:t>Possible m</a:t>
            </a:r>
            <a:r>
              <a:rPr b="1" lang="en-GB" sz="1600"/>
              <a:t>ethod (for teacher reference):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Step 1: Measure 5g of rock salt and carefully grind up the rock salt in the pestle and mortar.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Step 2: Stir the ground rock salt into a beaker with ~20mL of water </a:t>
            </a:r>
            <a:r>
              <a:rPr lang="en-GB" sz="1600"/>
              <a:t>until</a:t>
            </a:r>
            <a:r>
              <a:rPr lang="en-GB" sz="1600"/>
              <a:t> fully dissolved.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Step 3: Carefully filter the solution through the filter paper in the funnel, into the second beaker.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Step 4: Transfer approximately 10ml of the filtered solution into the evaporating basin and set on the tripod over the Bunsen burner. Wear goggles, take care when heating Glassware.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Step 5: Heat the water until it is gently boiling and the water begins to evaporate off.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Step 6: When crystals begin to form on the sides of the basin, turn off the Bunsen burner – you now have a saturated solution.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Step 7: Leave the equipment to cool and then move the basin to a warm place to evaporate more slowly (leave at the side of classroom until next class).</a:t>
            </a:r>
            <a:endParaRPr b="1" i="1"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Separation Techniques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28"/>
          <p:cNvSpPr txBox="1"/>
          <p:nvPr>
            <p:ph idx="1" type="body"/>
          </p:nvPr>
        </p:nvSpPr>
        <p:spPr>
          <a:xfrm>
            <a:off x="327025" y="1484325"/>
            <a:ext cx="87036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3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Filtration:</a:t>
            </a:r>
            <a:endParaRPr sz="3000"/>
          </a:p>
          <a:p>
            <a:pPr indent="-450850" lvl="1" marL="8572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➢"/>
            </a:pP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separate an </a:t>
            </a:r>
            <a:r>
              <a:rPr b="0" i="0" lang="en-GB" sz="3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insoluble</a:t>
            </a: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substance from a solution.</a:t>
            </a:r>
            <a:endParaRPr sz="3000"/>
          </a:p>
          <a:p>
            <a:pPr indent="-260350" lvl="1" marL="8572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3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Crystallisation:</a:t>
            </a:r>
            <a:endParaRPr sz="3000"/>
          </a:p>
          <a:p>
            <a:pPr indent="-450850" lvl="1" marL="8572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➢"/>
            </a:pP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separate a </a:t>
            </a:r>
            <a:r>
              <a:rPr b="0" i="0" lang="en-GB" sz="3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soluble</a:t>
            </a: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substance from a solution.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1" marL="85725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➢"/>
            </a:pPr>
            <a:r>
              <a:rPr lang="en-GB" sz="3000">
                <a:solidFill>
                  <a:schemeClr val="dk1"/>
                </a:solidFill>
              </a:rPr>
              <a:t>the longer you leave the water to evaporate, the larger the crystals.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75" name="Google Shape;1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7900" y="511250"/>
            <a:ext cx="1123849" cy="93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51265"/>
          <a:stretch/>
        </p:blipFill>
        <p:spPr>
          <a:xfrm>
            <a:off x="237600" y="3615600"/>
            <a:ext cx="7531801" cy="278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Analysis / Conclusion - </a:t>
            </a:r>
            <a:r>
              <a:rPr b="1" lang="en-GB" sz="4000">
                <a:solidFill>
                  <a:srgbClr val="FFFF00"/>
                </a:solidFill>
              </a:rPr>
              <a:t>page 18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b="64372" l="0" r="0" t="0"/>
          <a:stretch/>
        </p:blipFill>
        <p:spPr>
          <a:xfrm>
            <a:off x="237600" y="1143000"/>
            <a:ext cx="7531801" cy="203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401650" y="1578900"/>
            <a:ext cx="8590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Particles of salt are </a:t>
            </a:r>
            <a:r>
              <a:rPr b="1" lang="en-GB" sz="1800">
                <a:solidFill>
                  <a:srgbClr val="FF0000"/>
                </a:solidFill>
              </a:rPr>
              <a:t>soluble</a:t>
            </a:r>
            <a:r>
              <a:rPr b="1" lang="en-GB" sz="1800">
                <a:solidFill>
                  <a:srgbClr val="FF0000"/>
                </a:solidFill>
              </a:rPr>
              <a:t> in water. Whereas the particles of rock are </a:t>
            </a:r>
            <a:r>
              <a:rPr b="1" lang="en-GB" sz="1800">
                <a:solidFill>
                  <a:srgbClr val="FF0000"/>
                </a:solidFill>
              </a:rPr>
              <a:t>insoluble</a:t>
            </a:r>
            <a:r>
              <a:rPr b="1" lang="en-GB" sz="1800">
                <a:solidFill>
                  <a:srgbClr val="FF0000"/>
                </a:solidFill>
              </a:rPr>
              <a:t>. By putting the rock salt in water, the salt dissolved while the rock did not. This means the method of filtration can be used.</a:t>
            </a:r>
            <a:endParaRPr b="1" sz="1800">
              <a:solidFill>
                <a:srgbClr val="FF0000"/>
              </a:solidFill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477850" y="3179100"/>
            <a:ext cx="383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0000"/>
                </a:solidFill>
              </a:rPr>
              <a:t>( 4 / 5 ) x 100  = </a:t>
            </a:r>
            <a:r>
              <a:rPr b="1" lang="en-GB" sz="1800">
                <a:solidFill>
                  <a:srgbClr val="FF0000"/>
                </a:solidFill>
              </a:rPr>
              <a:t>80%</a:t>
            </a:r>
            <a:r>
              <a:rPr lang="en-GB" sz="1800">
                <a:solidFill>
                  <a:srgbClr val="FF0000"/>
                </a:solidFill>
              </a:rPr>
              <a:t> by mass.</a:t>
            </a:r>
            <a:endParaRPr sz="1800">
              <a:solidFill>
                <a:srgbClr val="FF0000"/>
              </a:solidFill>
            </a:endParaRPr>
          </a:p>
        </p:txBody>
      </p:sp>
      <p:sp>
        <p:nvSpPr>
          <p:cNvPr id="186" name="Google Shape;186;p29"/>
          <p:cNvSpPr txBox="1"/>
          <p:nvPr/>
        </p:nvSpPr>
        <p:spPr>
          <a:xfrm>
            <a:off x="401650" y="4169700"/>
            <a:ext cx="8235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There maybe some impurities in the salt. To test this the student could check the melting point of the solid. If it melts at an exact </a:t>
            </a:r>
            <a:r>
              <a:rPr b="1" lang="en-GB" sz="1800">
                <a:solidFill>
                  <a:srgbClr val="FF0000"/>
                </a:solidFill>
              </a:rPr>
              <a:t>temperature</a:t>
            </a:r>
            <a:r>
              <a:rPr b="1" lang="en-GB" sz="1800">
                <a:solidFill>
                  <a:srgbClr val="FF0000"/>
                </a:solidFill>
              </a:rPr>
              <a:t>, then it is pure. If it melts over a range of temperatures, it is impure.</a:t>
            </a:r>
            <a:endParaRPr b="1" sz="1800">
              <a:solidFill>
                <a:srgbClr val="FF0000"/>
              </a:solidFill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401650" y="5769900"/>
            <a:ext cx="8742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Crystallisation. Weighting before all the water was removed would lead to an inaccurate result for the mass of salt. The need to leave the evaoprating basin for a longer period of time to allow all the water to evaporate.</a:t>
            </a:r>
            <a:endParaRPr b="1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rgbClr val="FFFFFF"/>
                </a:solidFill>
              </a:rPr>
              <a:t>Plenary</a:t>
            </a:r>
            <a:r>
              <a:rPr lang="en-GB" sz="4000">
                <a:solidFill>
                  <a:srgbClr val="FFFFFF"/>
                </a:solidFill>
              </a:rPr>
              <a:t>:  question 5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228600" y="1391550"/>
            <a:ext cx="8473800" cy="20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GB" sz="2600">
                <a:solidFill>
                  <a:schemeClr val="accent6"/>
                </a:solidFill>
              </a:rPr>
              <a:t>Henrique </a:t>
            </a:r>
            <a:r>
              <a:rPr lang="en-GB" sz="2600">
                <a:solidFill>
                  <a:schemeClr val="accent6"/>
                </a:solidFill>
              </a:rPr>
              <a:t>spilled some water onto a black kitchen worktop and did not wipe up the spill. The water looked clear. Eventually, the water dried but a white mark was left. What does this tell you about the water?</a:t>
            </a:r>
            <a:endParaRPr sz="2600">
              <a:solidFill>
                <a:schemeClr val="accent6"/>
              </a:solidFill>
            </a:endParaRPr>
          </a:p>
        </p:txBody>
      </p:sp>
      <p:graphicFrame>
        <p:nvGraphicFramePr>
          <p:cNvPr id="195" name="Google Shape;195;p30"/>
          <p:cNvGraphicFramePr/>
          <p:nvPr/>
        </p:nvGraphicFramePr>
        <p:xfrm>
          <a:off x="358975" y="3474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{319A2ADC-75EF-4894-AE5B-CF7D47223E9C}</a:tableStyleId>
              </a:tblPr>
              <a:tblGrid>
                <a:gridCol w="5565925"/>
                <a:gridCol w="948350"/>
                <a:gridCol w="948350"/>
                <a:gridCol w="948350"/>
              </a:tblGrid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6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</a:rPr>
                        <a:t>True</a:t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accent6"/>
                          </a:solidFill>
                        </a:rPr>
                        <a:t>False</a:t>
                      </a:r>
                      <a:endParaRPr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accent6"/>
                          </a:solidFill>
                        </a:rPr>
                        <a:t>Insufficient evidence</a:t>
                      </a:r>
                      <a:endParaRPr sz="12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74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accent6"/>
                          </a:solidFill>
                        </a:rPr>
                        <a:t>The water was mixed with a white substance</a:t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70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accent6"/>
                          </a:solidFill>
                        </a:rPr>
                        <a:t>The water was pure</a:t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70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accent6"/>
                          </a:solidFill>
                        </a:rPr>
                        <a:t>The water contained a dissolved substance</a:t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70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100">
                          <a:solidFill>
                            <a:schemeClr val="accent6"/>
                          </a:solidFill>
                        </a:rPr>
                        <a:t>The water was salty</a:t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100">
                        <a:solidFill>
                          <a:schemeClr val="accent6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accent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</a:t>
            </a:r>
            <a:r>
              <a:rPr lang="en-GB" sz="4000">
                <a:solidFill>
                  <a:schemeClr val="lt1"/>
                </a:solidFill>
              </a:rPr>
              <a:t>you need to know</a:t>
            </a:r>
            <a:endParaRPr/>
          </a:p>
        </p:txBody>
      </p:sp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471725" y="2245700"/>
            <a:ext cx="4862400" cy="30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4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6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400" u="sng"/>
              <a:t>1.10</a:t>
            </a:r>
            <a:r>
              <a:rPr lang="en-GB" sz="2400"/>
              <a:t> describe these experimental techniques for the separation of mixtures: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/>
              <a:t>• filtration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/>
              <a:t>• crystallisation</a:t>
            </a:r>
            <a:endParaRPr sz="2200">
              <a:solidFill>
                <a:schemeClr val="dk1"/>
              </a:solidFill>
            </a:endParaRPr>
          </a:p>
        </p:txBody>
      </p:sp>
      <p:graphicFrame>
        <p:nvGraphicFramePr>
          <p:cNvPr id="203" name="Google Shape;203;p31"/>
          <p:cNvGraphicFramePr/>
          <p:nvPr/>
        </p:nvGraphicFramePr>
        <p:xfrm>
          <a:off x="6228184" y="26182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{A7CAAAE7-344D-4E9E-965D-83A9BC62DA12}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Learning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204" name="Google Shape;20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4248" y="32129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1"/>
          <p:cNvSpPr/>
          <p:nvPr/>
        </p:nvSpPr>
        <p:spPr>
          <a:xfrm>
            <a:off x="7812360" y="35730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0" y="0"/>
            <a:ext cx="1942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1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4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