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 id="214748367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6858000" cx="9144000"/>
  <p:notesSz cx="6858000" cy="9144000"/>
  <p:embeddedFontLst>
    <p:embeddedFont>
      <p:font typeface="Ubuntu"/>
      <p:regular r:id="rId38"/>
      <p:bold r:id="rId39"/>
      <p:italic r:id="rId40"/>
      <p:boldItalic r:id="rId41"/>
    </p:embeddedFont>
    <p:embeddedFont>
      <p:font typeface="EB Garamond Medium"/>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A1CF9F4-7813-4211-92F9-978817B33CF1}">
  <a:tblStyle styleId="{6A1CF9F4-7813-4211-92F9-978817B33CF1}"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F3F9FA"/>
          </a:solidFill>
        </a:fill>
      </a:tcStyle>
    </a:wholeTbl>
    <a:band1H>
      <a:tcTxStyle/>
      <a:tcStyle>
        <a:fill>
          <a:solidFill>
            <a:srgbClr val="E7F3F4"/>
          </a:solidFill>
        </a:fill>
      </a:tcStyle>
    </a:band1H>
    <a:band2H>
      <a:tcTxStyle/>
    </a:band2H>
    <a:band1V>
      <a:tcTxStyle/>
      <a:tcStyle>
        <a:fill>
          <a:solidFill>
            <a:srgbClr val="E7F3F4"/>
          </a:solidFill>
        </a:fill>
      </a:tcStyle>
    </a:band1V>
    <a:band2V>
      <a:tcTxStyle/>
    </a:band2V>
    <a:lastCol>
      <a:tcTxStyle b="on" i="off">
        <a:font>
          <a:latin typeface="Arial"/>
          <a:ea typeface="Arial"/>
          <a:cs typeface="Arial"/>
        </a:font>
        <a:srgbClr val="FFFFFF"/>
      </a:tcTxStyle>
      <a:tcStyle>
        <a:fill>
          <a:solidFill>
            <a:srgbClr val="BBE0E3"/>
          </a:solidFill>
        </a:fill>
      </a:tcStyle>
    </a:lastCol>
    <a:firstCol>
      <a:tcTxStyle b="on" i="off">
        <a:font>
          <a:latin typeface="Arial"/>
          <a:ea typeface="Arial"/>
          <a:cs typeface="Arial"/>
        </a:font>
        <a:srgbClr val="FFFFFF"/>
      </a:tcTxStyle>
      <a:tcStyle>
        <a:fill>
          <a:solidFill>
            <a:srgbClr val="BBE0E3"/>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BBE0E3"/>
          </a:solidFill>
        </a:fill>
      </a:tcStyle>
    </a:lastRow>
    <a:seCell>
      <a:tcTxStyle/>
    </a:seCell>
    <a:swCell>
      <a:tcTxStyle/>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BBE0E3"/>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Ubuntu-italic.fntdata"/><Relationship Id="rId20" Type="http://schemas.openxmlformats.org/officeDocument/2006/relationships/slide" Target="slides/slide14.xml"/><Relationship Id="rId42" Type="http://schemas.openxmlformats.org/officeDocument/2006/relationships/font" Target="fonts/EBGaramondMedium-regular.fntdata"/><Relationship Id="rId41" Type="http://schemas.openxmlformats.org/officeDocument/2006/relationships/font" Target="fonts/Ubuntu-boldItalic.fntdata"/><Relationship Id="rId22" Type="http://schemas.openxmlformats.org/officeDocument/2006/relationships/slide" Target="slides/slide16.xml"/><Relationship Id="rId44" Type="http://schemas.openxmlformats.org/officeDocument/2006/relationships/font" Target="fonts/EBGaramondMedium-italic.fntdata"/><Relationship Id="rId21" Type="http://schemas.openxmlformats.org/officeDocument/2006/relationships/slide" Target="slides/slide15.xml"/><Relationship Id="rId43" Type="http://schemas.openxmlformats.org/officeDocument/2006/relationships/font" Target="fonts/EBGaramondMedium-bold.fntdata"/><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font" Target="fonts/EBGaramondMedium-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Ubuntu-bold.fntdata"/><Relationship Id="rId16" Type="http://schemas.openxmlformats.org/officeDocument/2006/relationships/slide" Target="slides/slide10.xml"/><Relationship Id="rId38" Type="http://schemas.openxmlformats.org/officeDocument/2006/relationships/font" Target="fonts/Ubuntu-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360"/>
              </a:spcBef>
              <a:spcAft>
                <a:spcPts val="0"/>
              </a:spcAft>
              <a:buSzPts val="1400"/>
              <a:buChar char="●"/>
              <a:defRPr/>
            </a:lvl1pPr>
            <a:lvl2pPr indent="-317500" lvl="1" marL="914400" marR="0" rtl="0" algn="l">
              <a:spcBef>
                <a:spcPts val="360"/>
              </a:spcBef>
              <a:spcAft>
                <a:spcPts val="0"/>
              </a:spcAft>
              <a:buSzPts val="1400"/>
              <a:buChar char="○"/>
              <a:defRPr/>
            </a:lvl2pPr>
            <a:lvl3pPr indent="-317500" lvl="2" marL="1371600" marR="0" rtl="0" algn="l">
              <a:spcBef>
                <a:spcPts val="360"/>
              </a:spcBef>
              <a:spcAft>
                <a:spcPts val="0"/>
              </a:spcAft>
              <a:buSzPts val="1400"/>
              <a:buChar char="■"/>
              <a:defRPr/>
            </a:lvl3pPr>
            <a:lvl4pPr indent="-317500" lvl="3" marL="1828800" marR="0" rtl="0" algn="l">
              <a:spcBef>
                <a:spcPts val="360"/>
              </a:spcBef>
              <a:spcAft>
                <a:spcPts val="0"/>
              </a:spcAft>
              <a:buSzPts val="1400"/>
              <a:buChar char="●"/>
              <a:defRPr/>
            </a:lvl4pPr>
            <a:lvl5pPr indent="-317500" lvl="4" marL="2286000" marR="0" rtl="0" algn="l">
              <a:spcBef>
                <a:spcPts val="360"/>
              </a:spcBef>
              <a:spcAft>
                <a:spcPts val="0"/>
              </a:spcAft>
              <a:buSzPts val="1400"/>
              <a:buChar char="○"/>
              <a:defRPr/>
            </a:lvl5pPr>
            <a:lvl6pPr indent="-317500" lvl="5" marL="2743200" marR="0" rtl="0" algn="l">
              <a:spcBef>
                <a:spcPts val="0"/>
              </a:spcBef>
              <a:spcAft>
                <a:spcPts val="0"/>
              </a:spcAft>
              <a:buSzPts val="1400"/>
              <a:buChar char="■"/>
              <a:defRPr/>
            </a:lvl6pPr>
            <a:lvl7pPr indent="-317500" lvl="6" marL="3200400" marR="0" rtl="0" algn="l">
              <a:spcBef>
                <a:spcPts val="0"/>
              </a:spcBef>
              <a:spcAft>
                <a:spcPts val="0"/>
              </a:spcAft>
              <a:buSzPts val="1400"/>
              <a:buChar char="●"/>
              <a:defRPr/>
            </a:lvl7pPr>
            <a:lvl8pPr indent="-317500" lvl="7" marL="3657600" marR="0" rtl="0" algn="l">
              <a:spcBef>
                <a:spcPts val="0"/>
              </a:spcBef>
              <a:spcAft>
                <a:spcPts val="0"/>
              </a:spcAft>
              <a:buSzPts val="1400"/>
              <a:buChar char="○"/>
              <a:defRPr/>
            </a:lvl8pPr>
            <a:lvl9pPr indent="-317500" lvl="8" marL="4114800" marR="0" rtl="0" algn="l">
              <a:spcBef>
                <a:spcPts val="0"/>
              </a:spcBef>
              <a:spcAft>
                <a:spcPts val="0"/>
              </a:spcAft>
              <a:buSzPts val="1400"/>
              <a:buChar char="■"/>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91425" lIns="91425" spcFirstLastPara="1" rIns="91425" wrap="square" tIns="91425">
            <a:noAutofit/>
          </a:bodyPr>
          <a:lstStyle/>
          <a:p>
            <a:pPr indent="-88900" lvl="0" marL="0" marR="0" rtl="0" algn="r">
              <a:spcBef>
                <a:spcPts val="0"/>
              </a:spcBef>
              <a:spcAft>
                <a:spcPts val="0"/>
              </a:spcAft>
              <a:buSzPts val="1400"/>
              <a:buChar char="●"/>
            </a:pPr>
            <a:r>
              <a:t/>
            </a:r>
            <a:endParaRPr/>
          </a:p>
          <a:p>
            <a:pPr indent="-88900" lvl="1" marL="457200" marR="0" rtl="0" algn="l">
              <a:spcBef>
                <a:spcPts val="0"/>
              </a:spcBef>
              <a:spcAft>
                <a:spcPts val="0"/>
              </a:spcAft>
              <a:buSzPts val="1400"/>
              <a:buChar char="○"/>
            </a:pPr>
            <a:r>
              <a:t/>
            </a:r>
            <a:endParaRPr/>
          </a:p>
          <a:p>
            <a:pPr indent="-88900" lvl="2" marL="914400" marR="0" rtl="0" algn="l">
              <a:spcBef>
                <a:spcPts val="0"/>
              </a:spcBef>
              <a:spcAft>
                <a:spcPts val="0"/>
              </a:spcAft>
              <a:buSzPts val="1400"/>
              <a:buChar char="■"/>
            </a:pPr>
            <a:r>
              <a:t/>
            </a:r>
            <a:endParaRPr/>
          </a:p>
          <a:p>
            <a:pPr indent="-88900" lvl="3" marL="1371600" marR="0" rtl="0" algn="l">
              <a:spcBef>
                <a:spcPts val="0"/>
              </a:spcBef>
              <a:spcAft>
                <a:spcPts val="0"/>
              </a:spcAft>
              <a:buSzPts val="1400"/>
              <a:buChar char="●"/>
            </a:pPr>
            <a:r>
              <a:t/>
            </a:r>
            <a:endParaRPr/>
          </a:p>
          <a:p>
            <a:pPr indent="-88900" lvl="4" marL="1828800" marR="0" rtl="0" algn="l">
              <a:spcBef>
                <a:spcPts val="0"/>
              </a:spcBef>
              <a:spcAft>
                <a:spcPts val="0"/>
              </a:spcAft>
              <a:buSzPts val="1400"/>
              <a:buChar char="○"/>
            </a:pPr>
            <a:r>
              <a:t/>
            </a:r>
            <a:endParaRPr/>
          </a:p>
          <a:p>
            <a:pPr indent="-88900" lvl="5" marL="2286000" marR="0" rtl="0" algn="l">
              <a:spcBef>
                <a:spcPts val="0"/>
              </a:spcBef>
              <a:spcAft>
                <a:spcPts val="0"/>
              </a:spcAft>
              <a:buSzPts val="1400"/>
              <a:buChar char="■"/>
            </a:pPr>
            <a:r>
              <a:t/>
            </a:r>
            <a:endParaRPr/>
          </a:p>
          <a:p>
            <a:pPr indent="-88900" lvl="6" marL="2743200" marR="0" rtl="0" algn="l">
              <a:spcBef>
                <a:spcPts val="0"/>
              </a:spcBef>
              <a:spcAft>
                <a:spcPts val="0"/>
              </a:spcAft>
              <a:buSzPts val="1400"/>
              <a:buChar char="●"/>
            </a:pPr>
            <a:r>
              <a:t/>
            </a:r>
            <a:endParaRPr/>
          </a:p>
          <a:p>
            <a:pPr indent="-88900" lvl="7" marL="3200400" marR="0" rtl="0" algn="l">
              <a:spcBef>
                <a:spcPts val="0"/>
              </a:spcBef>
              <a:spcAft>
                <a:spcPts val="0"/>
              </a:spcAft>
              <a:buSzPts val="1400"/>
              <a:buChar char="○"/>
            </a:pPr>
            <a:r>
              <a:t/>
            </a:r>
            <a:endParaRPr/>
          </a:p>
          <a:p>
            <a:pPr indent="-88900" lvl="8" marL="3657600" marR="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61" name="Google Shape;16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2" name="Google Shape;16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e0667f533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e0667f53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70" name="Google Shape;170;ge0667f533_0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80" name="Google Shape;180;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1" name="Google Shape;181;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25: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KS3 Science 2008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Atoms, Elements and the Periodic Table</a:t>
            </a:r>
            <a:endParaRPr/>
          </a:p>
        </p:txBody>
      </p:sp>
      <p:sp>
        <p:nvSpPr>
          <p:cNvPr id="188" name="Google Shape;188;p25: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89" name="Google Shape;189;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7: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KS3 Science 2008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Atoms, Elements and the Periodic Table</a:t>
            </a:r>
            <a:endParaRPr/>
          </a:p>
        </p:txBody>
      </p:sp>
      <p:sp>
        <p:nvSpPr>
          <p:cNvPr id="208" name="Google Shape;208;p27: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09" name="Google Shape;209;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10066"/>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247" name="Google Shape;247;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8" name="Google Shape;248;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2100"/>
              </a:spcBef>
              <a:spcAft>
                <a:spcPts val="2100"/>
              </a:spcAft>
              <a:buNone/>
            </a:pPr>
            <a:r>
              <a:t/>
            </a:r>
            <a:endParaRPr sz="120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7b786288cf_0_58: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KS3 Science 2008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Atoms, Elements and the Periodic Table</a:t>
            </a:r>
            <a:endParaRPr/>
          </a:p>
        </p:txBody>
      </p:sp>
      <p:sp>
        <p:nvSpPr>
          <p:cNvPr id="257" name="Google Shape;257;g37b786288cf_0_58: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58" name="Google Shape;258;g37b786288cf_0_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7236901fa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264" name="Google Shape;264;g17236901f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g17236901fa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1: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KS3 Science 2008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Atoms, Elements and the Periodic Table</a:t>
            </a:r>
            <a:endParaRPr/>
          </a:p>
        </p:txBody>
      </p:sp>
      <p:sp>
        <p:nvSpPr>
          <p:cNvPr id="275" name="Google Shape;275;p31: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76" name="Google Shape;276;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294" name="Google Shape;29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5" name="Google Shape;295;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305" name="Google Shape;305;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6" name="Google Shape;306;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3: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KS3 Science 2008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Atoms, Elements and the Periodic Table</a:t>
            </a:r>
            <a:endParaRPr/>
          </a:p>
        </p:txBody>
      </p:sp>
      <p:sp>
        <p:nvSpPr>
          <p:cNvPr id="346" name="Google Shape;346;p33: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47" name="Google Shape;347;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rPr>
              <a:t>*few is a difficult word to define. Basically in chemistry it means a small number, e.g. 2 or 3, or maybe even 50 or 60. These are very small numbers compared to millions and billions!</a:t>
            </a:r>
            <a:endParaRPr sz="120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7236901fa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364" name="Google Shape;364;g17236901fa_0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5" name="Google Shape;365;g17236901fa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7b786288cf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7b786288c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78" name="Google Shape;378;g37b786288cf_0_5: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7b786288cf_0_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7b786288c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85" name="Google Shape;385;g37b786288cf_0_12: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45: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KS3 Science 2008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Mixtures and Solutions</a:t>
            </a:r>
            <a:endParaRPr/>
          </a:p>
        </p:txBody>
      </p:sp>
      <p:sp>
        <p:nvSpPr>
          <p:cNvPr id="392" name="Google Shape;392;p45: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93" name="Google Shape;393;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7236901fa_0_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403" name="Google Shape;403;g17236901fa_0_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4" name="Google Shape;404;g17236901fa_0_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2778a36dae_0_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2778a36da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34" name="Google Shape;434;g2778a36dae_0_3: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778a36dae_0_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778a36da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41" name="Google Shape;441;g2778a36dae_0_2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778a36dae_0_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2778a36da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48" name="Google Shape;448;g2778a36dae_0_14: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f6ff30bd0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1f6ff30bd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55" name="Google Shape;455;g1f6ff30bd06_0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463" name="Google Shape;46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4" name="Google Shape;464;p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479" name="Google Shape;47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0" name="Google Shape;480;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498" name="Google Shape;498;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9" name="Google Shape;499;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518" name="Google Shape;518;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9" name="Google Shape;519;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6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536" name="Google Shape;536;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7" name="Google Shape;537;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562" name="Google Shape;562;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3" name="Google Shape;563;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87" name="Google Shape;587;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65589b4f89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65589b4f8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98" name="Google Shape;598;g65589b4f89_0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605" name="Google Shape;605;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6" name="Google Shape;606;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c7f8fc1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16" name="Google Shape;616;gc7f8fc1c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685800" y="2130425"/>
            <a:ext cx="7772400" cy="1470025"/>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4" name="Google Shape;14;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dk1"/>
              </a:buClr>
              <a:buSzPts val="1400"/>
              <a:buFont typeface="Arial"/>
              <a:buNone/>
              <a:defRPr/>
            </a:lvl1pPr>
            <a:lvl2pPr indent="0" lvl="1" marL="457200" marR="0" rtl="0" algn="ctr">
              <a:spcBef>
                <a:spcPts val="560"/>
              </a:spcBef>
              <a:spcAft>
                <a:spcPts val="0"/>
              </a:spcAft>
              <a:buClr>
                <a:schemeClr val="dk1"/>
              </a:buClr>
              <a:buSzPts val="1400"/>
              <a:buFont typeface="Arial"/>
              <a:buNone/>
              <a:defRPr/>
            </a:lvl2pPr>
            <a:lvl3pPr indent="0" lvl="2" marL="914400" marR="0" rtl="0" algn="ctr">
              <a:spcBef>
                <a:spcPts val="480"/>
              </a:spcBef>
              <a:spcAft>
                <a:spcPts val="0"/>
              </a:spcAft>
              <a:buClr>
                <a:schemeClr val="dk1"/>
              </a:buClr>
              <a:buSzPts val="1400"/>
              <a:buFont typeface="Arial"/>
              <a:buNone/>
              <a:defRPr/>
            </a:lvl3pPr>
            <a:lvl4pPr indent="0" lvl="3" marL="1371600" marR="0" rtl="0" algn="ctr">
              <a:spcBef>
                <a:spcPts val="400"/>
              </a:spcBef>
              <a:spcAft>
                <a:spcPts val="0"/>
              </a:spcAft>
              <a:buClr>
                <a:schemeClr val="dk1"/>
              </a:buClr>
              <a:buSzPts val="1400"/>
              <a:buFont typeface="Arial"/>
              <a:buNone/>
              <a:defRPr/>
            </a:lvl4pPr>
            <a:lvl5pPr indent="0" lvl="4" marL="1828800" marR="0" rtl="0" algn="ctr">
              <a:spcBef>
                <a:spcPts val="400"/>
              </a:spcBef>
              <a:spcAft>
                <a:spcPts val="0"/>
              </a:spcAft>
              <a:buClr>
                <a:schemeClr val="dk1"/>
              </a:buClr>
              <a:buSzPts val="1400"/>
              <a:buFont typeface="Arial"/>
              <a:buNone/>
              <a:defRPr/>
            </a:lvl5pPr>
            <a:lvl6pPr indent="0" lvl="5" marL="2286000" marR="0" rtl="0" algn="ctr">
              <a:spcBef>
                <a:spcPts val="400"/>
              </a:spcBef>
              <a:spcAft>
                <a:spcPts val="0"/>
              </a:spcAft>
              <a:buClr>
                <a:schemeClr val="dk1"/>
              </a:buClr>
              <a:buSzPts val="1400"/>
              <a:buFont typeface="Arial"/>
              <a:buNone/>
              <a:defRPr/>
            </a:lvl6pPr>
            <a:lvl7pPr indent="0" lvl="6" marL="2743200" marR="0" rtl="0" algn="ctr">
              <a:spcBef>
                <a:spcPts val="400"/>
              </a:spcBef>
              <a:spcAft>
                <a:spcPts val="0"/>
              </a:spcAft>
              <a:buClr>
                <a:schemeClr val="dk1"/>
              </a:buClr>
              <a:buSzPts val="1400"/>
              <a:buFont typeface="Arial"/>
              <a:buNone/>
              <a:defRPr/>
            </a:lvl7pPr>
            <a:lvl8pPr indent="0" lvl="7" marL="3200400" marR="0" rtl="0" algn="ctr">
              <a:spcBef>
                <a:spcPts val="400"/>
              </a:spcBef>
              <a:spcAft>
                <a:spcPts val="0"/>
              </a:spcAft>
              <a:buClr>
                <a:schemeClr val="dk1"/>
              </a:buClr>
              <a:buSzPts val="1400"/>
              <a:buFont typeface="Arial"/>
              <a:buNone/>
              <a:defRPr/>
            </a:lvl8pPr>
            <a:lvl9pPr indent="0" lvl="8" marL="3657600" marR="0" rtl="0" algn="ctr">
              <a:spcBef>
                <a:spcPts val="400"/>
              </a:spcBef>
              <a:spcAft>
                <a:spcPts val="0"/>
              </a:spcAft>
              <a:buClr>
                <a:schemeClr val="dk1"/>
              </a:buClr>
              <a:buSzPts val="1400"/>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7" name="Google Shape;17;p3"/>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722313" y="4406900"/>
            <a:ext cx="7772400" cy="1362075"/>
          </a:xfrm>
          <a:prstGeom prst="rect">
            <a:avLst/>
          </a:prstGeom>
          <a:solidFill>
            <a:schemeClr val="dk1"/>
          </a:solid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 name="Google Shape;20;p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23" name="Google Shape;23;p5"/>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4" name="Google Shape;24;p5"/>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 name="Shape 25"/>
        <p:cNvGrpSpPr/>
        <p:nvPr/>
      </p:nvGrpSpPr>
      <p:grpSpPr>
        <a:xfrm>
          <a:off x="0" y="0"/>
          <a:ext cx="0" cy="0"/>
          <a:chOff x="0" y="0"/>
          <a:chExt cx="0" cy="0"/>
        </a:xfrm>
      </p:grpSpPr>
      <p:sp>
        <p:nvSpPr>
          <p:cNvPr id="26" name="Google Shape;26;p6"/>
          <p:cNvSpPr txBox="1"/>
          <p:nvPr>
            <p:ph type="title"/>
          </p:nvPr>
        </p:nvSpPr>
        <p:spPr>
          <a:xfrm>
            <a:off x="457200" y="274638"/>
            <a:ext cx="8229600" cy="1143000"/>
          </a:xfrm>
          <a:prstGeom prst="rect">
            <a:avLst/>
          </a:prstGeom>
          <a:solidFill>
            <a:schemeClr val="dk1"/>
          </a:solid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 name="Google Shape;27;p6"/>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28" name="Google Shape;28;p6"/>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9" name="Google Shape;29;p6"/>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30" name="Google Shape;30;p6"/>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7"/>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9"/>
          <p:cNvSpPr txBox="1"/>
          <p:nvPr>
            <p:ph type="title"/>
          </p:nvPr>
        </p:nvSpPr>
        <p:spPr>
          <a:xfrm>
            <a:off x="457200" y="273050"/>
            <a:ext cx="3008313" cy="1162050"/>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6" name="Google Shape;36;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37" name="Google Shape;37;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 name="Shape 38"/>
        <p:cNvGrpSpPr/>
        <p:nvPr/>
      </p:nvGrpSpPr>
      <p:grpSpPr>
        <a:xfrm>
          <a:off x="0" y="0"/>
          <a:ext cx="0" cy="0"/>
          <a:chOff x="0" y="0"/>
          <a:chExt cx="0" cy="0"/>
        </a:xfrm>
      </p:grpSpPr>
      <p:sp>
        <p:nvSpPr>
          <p:cNvPr id="39" name="Google Shape;39;p10"/>
          <p:cNvSpPr txBox="1"/>
          <p:nvPr>
            <p:ph type="title"/>
          </p:nvPr>
        </p:nvSpPr>
        <p:spPr>
          <a:xfrm>
            <a:off x="1792288" y="4800600"/>
            <a:ext cx="5486400" cy="566738"/>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40" name="Google Shape;40;p10"/>
          <p:cNvSpPr/>
          <p:nvPr>
            <p:ph idx="2" type="pic"/>
          </p:nvPr>
        </p:nvSpPr>
        <p:spPr>
          <a:xfrm>
            <a:off x="1792288" y="612775"/>
            <a:ext cx="5486400" cy="4114800"/>
          </a:xfrm>
          <a:prstGeom prst="rect">
            <a:avLst/>
          </a:prstGeom>
          <a:noFill/>
          <a:ln>
            <a:noFill/>
          </a:ln>
        </p:spPr>
      </p:sp>
      <p:sp>
        <p:nvSpPr>
          <p:cNvPr id="41" name="Google Shape;41;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2" name="Shape 42"/>
        <p:cNvGrpSpPr/>
        <p:nvPr/>
      </p:nvGrpSpPr>
      <p:grpSpPr>
        <a:xfrm>
          <a:off x="0" y="0"/>
          <a:ext cx="0" cy="0"/>
          <a:chOff x="0" y="0"/>
          <a:chExt cx="0" cy="0"/>
        </a:xfrm>
      </p:grpSpPr>
      <p:sp>
        <p:nvSpPr>
          <p:cNvPr id="43" name="Google Shape;43;p1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4" name="Google Shape;44;p11"/>
          <p:cNvSpPr txBox="1"/>
          <p:nvPr>
            <p:ph idx="1" type="body"/>
          </p:nvPr>
        </p:nvSpPr>
        <p:spPr>
          <a:xfrm rot="5400000">
            <a:off x="2051844" y="-316706"/>
            <a:ext cx="5040312" cy="86423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5" name="Shape 45"/>
        <p:cNvGrpSpPr/>
        <p:nvPr/>
      </p:nvGrpSpPr>
      <p:grpSpPr>
        <a:xfrm>
          <a:off x="0" y="0"/>
          <a:ext cx="0" cy="0"/>
          <a:chOff x="0" y="0"/>
          <a:chExt cx="0" cy="0"/>
        </a:xfrm>
      </p:grpSpPr>
      <p:sp>
        <p:nvSpPr>
          <p:cNvPr id="46" name="Google Shape;46;p12"/>
          <p:cNvSpPr txBox="1"/>
          <p:nvPr>
            <p:ph type="title"/>
          </p:nvPr>
        </p:nvSpPr>
        <p:spPr>
          <a:xfrm rot="5400000">
            <a:off x="4738687" y="2119312"/>
            <a:ext cx="6524625" cy="2286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7" name="Google Shape;47;p12"/>
          <p:cNvSpPr txBox="1"/>
          <p:nvPr>
            <p:ph idx="1" type="body"/>
          </p:nvPr>
        </p:nvSpPr>
        <p:spPr>
          <a:xfrm rot="5400000">
            <a:off x="90488" y="-90487"/>
            <a:ext cx="6524625" cy="67056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48" name="Shape 48"/>
        <p:cNvGrpSpPr/>
        <p:nvPr/>
      </p:nvGrpSpPr>
      <p:grpSpPr>
        <a:xfrm>
          <a:off x="0" y="0"/>
          <a:ext cx="0" cy="0"/>
          <a:chOff x="0" y="0"/>
          <a:chExt cx="0" cy="0"/>
        </a:xfrm>
      </p:grpSpPr>
      <p:sp>
        <p:nvSpPr>
          <p:cNvPr id="49" name="Google Shape;49;p13"/>
          <p:cNvSpPr txBox="1"/>
          <p:nvPr>
            <p:ph idx="1" type="body"/>
          </p:nvPr>
        </p:nvSpPr>
        <p:spPr>
          <a:xfrm>
            <a:off x="0" y="0"/>
            <a:ext cx="9144000" cy="6524625"/>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50" name="Shape 50"/>
        <p:cNvGrpSpPr/>
        <p:nvPr/>
      </p:nvGrpSpPr>
      <p:grpSpPr>
        <a:xfrm>
          <a:off x="0" y="0"/>
          <a:ext cx="0" cy="0"/>
          <a:chOff x="0" y="0"/>
          <a:chExt cx="0" cy="0"/>
        </a:xfrm>
      </p:grpSpPr>
      <p:sp>
        <p:nvSpPr>
          <p:cNvPr id="51" name="Google Shape;51;p14"/>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2" name="Google Shape;52;p14"/>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3" name="Google Shape;53;p14"/>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54" name="Shape 54"/>
        <p:cNvGrpSpPr/>
        <p:nvPr/>
      </p:nvGrpSpPr>
      <p:grpSpPr>
        <a:xfrm>
          <a:off x="0" y="0"/>
          <a:ext cx="0" cy="0"/>
          <a:chOff x="0" y="0"/>
          <a:chExt cx="0" cy="0"/>
        </a:xfrm>
      </p:grpSpPr>
      <p:sp>
        <p:nvSpPr>
          <p:cNvPr id="55" name="Google Shape;55;p1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6" name="Google Shape;56;p15"/>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7" name="Google Shape;57;p15"/>
          <p:cNvSpPr txBox="1"/>
          <p:nvPr>
            <p:ph idx="2" type="body"/>
          </p:nvPr>
        </p:nvSpPr>
        <p:spPr>
          <a:xfrm>
            <a:off x="4648200" y="1484313"/>
            <a:ext cx="4244975" cy="244316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8" name="Google Shape;58;p15"/>
          <p:cNvSpPr txBox="1"/>
          <p:nvPr>
            <p:ph idx="3" type="body"/>
          </p:nvPr>
        </p:nvSpPr>
        <p:spPr>
          <a:xfrm>
            <a:off x="4648200" y="4079875"/>
            <a:ext cx="4244975" cy="24447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5" name="Shape 65"/>
        <p:cNvGrpSpPr/>
        <p:nvPr/>
      </p:nvGrpSpPr>
      <p:grpSpPr>
        <a:xfrm>
          <a:off x="0" y="0"/>
          <a:ext cx="0" cy="0"/>
          <a:chOff x="0" y="0"/>
          <a:chExt cx="0" cy="0"/>
        </a:xfrm>
      </p:grpSpPr>
      <p:sp>
        <p:nvSpPr>
          <p:cNvPr id="66" name="Google Shape;66;p17"/>
          <p:cNvSpPr txBox="1"/>
          <p:nvPr>
            <p:ph type="ctrTitle"/>
          </p:nvPr>
        </p:nvSpPr>
        <p:spPr>
          <a:xfrm>
            <a:off x="685800" y="2130425"/>
            <a:ext cx="7772400" cy="14700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67" name="Google Shape;67;p17"/>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dk1"/>
              </a:buClr>
              <a:buSzPts val="1400"/>
              <a:buFont typeface="Arial"/>
              <a:buNone/>
              <a:defRPr/>
            </a:lvl1pPr>
            <a:lvl2pPr indent="0" lvl="1" marL="457200" marR="0" rtl="0" algn="ctr">
              <a:spcBef>
                <a:spcPts val="560"/>
              </a:spcBef>
              <a:spcAft>
                <a:spcPts val="0"/>
              </a:spcAft>
              <a:buClr>
                <a:schemeClr val="dk1"/>
              </a:buClr>
              <a:buSzPts val="1400"/>
              <a:buFont typeface="Arial"/>
              <a:buNone/>
              <a:defRPr/>
            </a:lvl2pPr>
            <a:lvl3pPr indent="0" lvl="2" marL="914400" marR="0" rtl="0" algn="ctr">
              <a:spcBef>
                <a:spcPts val="480"/>
              </a:spcBef>
              <a:spcAft>
                <a:spcPts val="0"/>
              </a:spcAft>
              <a:buClr>
                <a:schemeClr val="dk1"/>
              </a:buClr>
              <a:buSzPts val="1400"/>
              <a:buFont typeface="Arial"/>
              <a:buNone/>
              <a:defRPr/>
            </a:lvl3pPr>
            <a:lvl4pPr indent="0" lvl="3" marL="1371600" marR="0" rtl="0" algn="ctr">
              <a:spcBef>
                <a:spcPts val="400"/>
              </a:spcBef>
              <a:spcAft>
                <a:spcPts val="0"/>
              </a:spcAft>
              <a:buClr>
                <a:schemeClr val="dk1"/>
              </a:buClr>
              <a:buSzPts val="1400"/>
              <a:buFont typeface="Arial"/>
              <a:buNone/>
              <a:defRPr/>
            </a:lvl4pPr>
            <a:lvl5pPr indent="0" lvl="4" marL="1828800" marR="0" rtl="0" algn="ctr">
              <a:spcBef>
                <a:spcPts val="400"/>
              </a:spcBef>
              <a:spcAft>
                <a:spcPts val="0"/>
              </a:spcAft>
              <a:buClr>
                <a:schemeClr val="dk1"/>
              </a:buClr>
              <a:buSzPts val="1400"/>
              <a:buFont typeface="Arial"/>
              <a:buNone/>
              <a:defRPr/>
            </a:lvl5pPr>
            <a:lvl6pPr indent="0" lvl="5" marL="2286000" marR="0" rtl="0" algn="ctr">
              <a:spcBef>
                <a:spcPts val="400"/>
              </a:spcBef>
              <a:spcAft>
                <a:spcPts val="0"/>
              </a:spcAft>
              <a:buClr>
                <a:schemeClr val="dk1"/>
              </a:buClr>
              <a:buSzPts val="1400"/>
              <a:buFont typeface="Arial"/>
              <a:buNone/>
              <a:defRPr/>
            </a:lvl6pPr>
            <a:lvl7pPr indent="0" lvl="6" marL="2743200" marR="0" rtl="0" algn="ctr">
              <a:spcBef>
                <a:spcPts val="400"/>
              </a:spcBef>
              <a:spcAft>
                <a:spcPts val="0"/>
              </a:spcAft>
              <a:buClr>
                <a:schemeClr val="dk1"/>
              </a:buClr>
              <a:buSzPts val="1400"/>
              <a:buFont typeface="Arial"/>
              <a:buNone/>
              <a:defRPr/>
            </a:lvl7pPr>
            <a:lvl8pPr indent="0" lvl="7" marL="3200400" marR="0" rtl="0" algn="ctr">
              <a:spcBef>
                <a:spcPts val="400"/>
              </a:spcBef>
              <a:spcAft>
                <a:spcPts val="0"/>
              </a:spcAft>
              <a:buClr>
                <a:schemeClr val="dk1"/>
              </a:buClr>
              <a:buSzPts val="1400"/>
              <a:buFont typeface="Arial"/>
              <a:buNone/>
              <a:defRPr/>
            </a:lvl8pPr>
            <a:lvl9pPr indent="0" lvl="8" marL="3657600" marR="0" rtl="0" algn="ctr">
              <a:spcBef>
                <a:spcPts val="400"/>
              </a:spcBef>
              <a:spcAft>
                <a:spcPts val="0"/>
              </a:spcAft>
              <a:buClr>
                <a:schemeClr val="dk1"/>
              </a:buClr>
              <a:buSzPts val="1400"/>
              <a:buFont typeface="Arial"/>
              <a:buNone/>
              <a:defRPr/>
            </a:lvl9pPr>
          </a:lstStyle>
          <a:p/>
        </p:txBody>
      </p:sp>
      <p:sp>
        <p:nvSpPr>
          <p:cNvPr id="68" name="Google Shape;68;p1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69" name="Google Shape;69;p1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70" name="Google Shape;70;p17"/>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1" name="Shape 71"/>
        <p:cNvGrpSpPr/>
        <p:nvPr/>
      </p:nvGrpSpPr>
      <p:grpSpPr>
        <a:xfrm>
          <a:off x="0" y="0"/>
          <a:ext cx="0" cy="0"/>
          <a:chOff x="0" y="0"/>
          <a:chExt cx="0" cy="0"/>
        </a:xfrm>
      </p:grpSpPr>
      <p:sp>
        <p:nvSpPr>
          <p:cNvPr id="72" name="Google Shape;72;p1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73" name="Google Shape;73;p18"/>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74" name="Google Shape;74;p1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75" name="Google Shape;75;p1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76" name="Google Shape;76;p18"/>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7" name="Shape 77"/>
        <p:cNvGrpSpPr/>
        <p:nvPr/>
      </p:nvGrpSpPr>
      <p:grpSpPr>
        <a:xfrm>
          <a:off x="0" y="0"/>
          <a:ext cx="0" cy="0"/>
          <a:chOff x="0" y="0"/>
          <a:chExt cx="0" cy="0"/>
        </a:xfrm>
      </p:grpSpPr>
      <p:sp>
        <p:nvSpPr>
          <p:cNvPr id="78" name="Google Shape;78;p19"/>
          <p:cNvSpPr txBox="1"/>
          <p:nvPr>
            <p:ph type="title"/>
          </p:nvPr>
        </p:nvSpPr>
        <p:spPr>
          <a:xfrm>
            <a:off x="722313" y="4406900"/>
            <a:ext cx="7772400" cy="13620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79" name="Google Shape;79;p19"/>
          <p:cNvSpPr txBox="1"/>
          <p:nvPr>
            <p:ph idx="1" type="body"/>
          </p:nvPr>
        </p:nvSpPr>
        <p:spPr>
          <a:xfrm>
            <a:off x="722313" y="2906713"/>
            <a:ext cx="7772400" cy="1500300"/>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80" name="Google Shape;80;p1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1" name="Google Shape;81;p1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2" name="Google Shape;82;p19"/>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3" name="Shape 83"/>
        <p:cNvGrpSpPr/>
        <p:nvPr/>
      </p:nvGrpSpPr>
      <p:grpSpPr>
        <a:xfrm>
          <a:off x="0" y="0"/>
          <a:ext cx="0" cy="0"/>
          <a:chOff x="0" y="0"/>
          <a:chExt cx="0" cy="0"/>
        </a:xfrm>
      </p:grpSpPr>
      <p:sp>
        <p:nvSpPr>
          <p:cNvPr id="84" name="Google Shape;84;p20"/>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85" name="Google Shape;85;p20"/>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86" name="Google Shape;86;p20"/>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87" name="Google Shape;87;p2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8" name="Google Shape;88;p2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9" name="Google Shape;89;p20"/>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0" name="Shape 90"/>
        <p:cNvGrpSpPr/>
        <p:nvPr/>
      </p:nvGrpSpPr>
      <p:grpSpPr>
        <a:xfrm>
          <a:off x="0" y="0"/>
          <a:ext cx="0" cy="0"/>
          <a:chOff x="0" y="0"/>
          <a:chExt cx="0" cy="0"/>
        </a:xfrm>
      </p:grpSpPr>
      <p:sp>
        <p:nvSpPr>
          <p:cNvPr id="91" name="Google Shape;91;p2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92" name="Google Shape;92;p21"/>
          <p:cNvSpPr txBox="1"/>
          <p:nvPr>
            <p:ph idx="1" type="body"/>
          </p:nvPr>
        </p:nvSpPr>
        <p:spPr>
          <a:xfrm>
            <a:off x="457200" y="1535113"/>
            <a:ext cx="4040100" cy="639900"/>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93" name="Google Shape;93;p21"/>
          <p:cNvSpPr txBox="1"/>
          <p:nvPr>
            <p:ph idx="2" type="body"/>
          </p:nvPr>
        </p:nvSpPr>
        <p:spPr>
          <a:xfrm>
            <a:off x="457200" y="2174875"/>
            <a:ext cx="4040100" cy="3951300"/>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94" name="Google Shape;94;p21"/>
          <p:cNvSpPr txBox="1"/>
          <p:nvPr>
            <p:ph idx="3" type="body"/>
          </p:nvPr>
        </p:nvSpPr>
        <p:spPr>
          <a:xfrm>
            <a:off x="4645025" y="1535113"/>
            <a:ext cx="4041900" cy="639900"/>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95" name="Google Shape;95;p21"/>
          <p:cNvSpPr txBox="1"/>
          <p:nvPr>
            <p:ph idx="4" type="body"/>
          </p:nvPr>
        </p:nvSpPr>
        <p:spPr>
          <a:xfrm>
            <a:off x="4645025" y="2174875"/>
            <a:ext cx="4041900" cy="3951300"/>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96" name="Google Shape;96;p2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97" name="Google Shape;97;p2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98" name="Google Shape;98;p21"/>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sp>
        <p:nvSpPr>
          <p:cNvPr id="100" name="Google Shape;100;p22"/>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01" name="Google Shape;101;p2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2" name="Google Shape;102;p2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3" name="Google Shape;103;p22"/>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2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6" name="Google Shape;106;p2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07" name="Google Shape;107;p23"/>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8" name="Shape 108"/>
        <p:cNvGrpSpPr/>
        <p:nvPr/>
      </p:nvGrpSpPr>
      <p:grpSpPr>
        <a:xfrm>
          <a:off x="0" y="0"/>
          <a:ext cx="0" cy="0"/>
          <a:chOff x="0" y="0"/>
          <a:chExt cx="0" cy="0"/>
        </a:xfrm>
      </p:grpSpPr>
      <p:sp>
        <p:nvSpPr>
          <p:cNvPr id="109" name="Google Shape;109;p24"/>
          <p:cNvSpPr txBox="1"/>
          <p:nvPr>
            <p:ph type="title"/>
          </p:nvPr>
        </p:nvSpPr>
        <p:spPr>
          <a:xfrm>
            <a:off x="457200" y="273050"/>
            <a:ext cx="3008400" cy="11619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10" name="Google Shape;110;p24"/>
          <p:cNvSpPr txBox="1"/>
          <p:nvPr>
            <p:ph idx="1" type="body"/>
          </p:nvPr>
        </p:nvSpPr>
        <p:spPr>
          <a:xfrm>
            <a:off x="3575050" y="273050"/>
            <a:ext cx="5111700" cy="5853000"/>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11" name="Google Shape;111;p24"/>
          <p:cNvSpPr txBox="1"/>
          <p:nvPr>
            <p:ph idx="2" type="body"/>
          </p:nvPr>
        </p:nvSpPr>
        <p:spPr>
          <a:xfrm>
            <a:off x="457200" y="1435100"/>
            <a:ext cx="3008400" cy="4691100"/>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12" name="Google Shape;112;p2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13" name="Google Shape;113;p2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14" name="Google Shape;114;p24"/>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5" name="Shape 115"/>
        <p:cNvGrpSpPr/>
        <p:nvPr/>
      </p:nvGrpSpPr>
      <p:grpSpPr>
        <a:xfrm>
          <a:off x="0" y="0"/>
          <a:ext cx="0" cy="0"/>
          <a:chOff x="0" y="0"/>
          <a:chExt cx="0" cy="0"/>
        </a:xfrm>
      </p:grpSpPr>
      <p:sp>
        <p:nvSpPr>
          <p:cNvPr id="116" name="Google Shape;116;p25"/>
          <p:cNvSpPr txBox="1"/>
          <p:nvPr>
            <p:ph type="title"/>
          </p:nvPr>
        </p:nvSpPr>
        <p:spPr>
          <a:xfrm>
            <a:off x="1792288" y="4800600"/>
            <a:ext cx="5486400" cy="5667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17" name="Google Shape;117;p25"/>
          <p:cNvSpPr/>
          <p:nvPr>
            <p:ph idx="2" type="pic"/>
          </p:nvPr>
        </p:nvSpPr>
        <p:spPr>
          <a:xfrm>
            <a:off x="1792288" y="612775"/>
            <a:ext cx="5486400" cy="4114800"/>
          </a:xfrm>
          <a:prstGeom prst="rect">
            <a:avLst/>
          </a:prstGeom>
          <a:noFill/>
          <a:ln>
            <a:noFill/>
          </a:ln>
        </p:spPr>
      </p:sp>
      <p:sp>
        <p:nvSpPr>
          <p:cNvPr id="118" name="Google Shape;118;p25"/>
          <p:cNvSpPr txBox="1"/>
          <p:nvPr>
            <p:ph idx="1" type="body"/>
          </p:nvPr>
        </p:nvSpPr>
        <p:spPr>
          <a:xfrm>
            <a:off x="1792288" y="5367338"/>
            <a:ext cx="5486400" cy="804900"/>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19" name="Google Shape;119;p2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20" name="Google Shape;120;p2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21" name="Google Shape;121;p25"/>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2" name="Shape 122"/>
        <p:cNvGrpSpPr/>
        <p:nvPr/>
      </p:nvGrpSpPr>
      <p:grpSpPr>
        <a:xfrm>
          <a:off x="0" y="0"/>
          <a:ext cx="0" cy="0"/>
          <a:chOff x="0" y="0"/>
          <a:chExt cx="0" cy="0"/>
        </a:xfrm>
      </p:grpSpPr>
      <p:sp>
        <p:nvSpPr>
          <p:cNvPr id="123" name="Google Shape;123;p2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24" name="Google Shape;124;p26"/>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25" name="Google Shape;125;p2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26" name="Google Shape;126;p2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27" name="Google Shape;127;p26"/>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8" name="Shape 128"/>
        <p:cNvGrpSpPr/>
        <p:nvPr/>
      </p:nvGrpSpPr>
      <p:grpSpPr>
        <a:xfrm>
          <a:off x="0" y="0"/>
          <a:ext cx="0" cy="0"/>
          <a:chOff x="0" y="0"/>
          <a:chExt cx="0" cy="0"/>
        </a:xfrm>
      </p:grpSpPr>
      <p:sp>
        <p:nvSpPr>
          <p:cNvPr id="129" name="Google Shape;129;p27"/>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30" name="Google Shape;130;p27"/>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31" name="Google Shape;131;p2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32" name="Google Shape;132;p2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33" name="Google Shape;133;p27"/>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34" name="Shape 134"/>
        <p:cNvGrpSpPr/>
        <p:nvPr/>
      </p:nvGrpSpPr>
      <p:grpSpPr>
        <a:xfrm>
          <a:off x="0" y="0"/>
          <a:ext cx="0" cy="0"/>
          <a:chOff x="0" y="0"/>
          <a:chExt cx="0" cy="0"/>
        </a:xfrm>
      </p:grpSpPr>
      <p:sp>
        <p:nvSpPr>
          <p:cNvPr id="135" name="Google Shape;135;p2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36" name="Google Shape;136;p28"/>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37" name="Google Shape;137;p28"/>
          <p:cNvSpPr txBox="1"/>
          <p:nvPr>
            <p:ph idx="2" type="body"/>
          </p:nvPr>
        </p:nvSpPr>
        <p:spPr>
          <a:xfrm>
            <a:off x="4648200" y="1600200"/>
            <a:ext cx="4038600" cy="21861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38" name="Google Shape;138;p28"/>
          <p:cNvSpPr txBox="1"/>
          <p:nvPr>
            <p:ph idx="3" type="body"/>
          </p:nvPr>
        </p:nvSpPr>
        <p:spPr>
          <a:xfrm>
            <a:off x="4648200" y="3938588"/>
            <a:ext cx="4038600" cy="21876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39" name="Google Shape;139;p2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40" name="Google Shape;140;p2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41" name="Google Shape;141;p28"/>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142" name="Shape 142"/>
        <p:cNvGrpSpPr/>
        <p:nvPr/>
      </p:nvGrpSpPr>
      <p:grpSpPr>
        <a:xfrm>
          <a:off x="0" y="0"/>
          <a:ext cx="0" cy="0"/>
          <a:chOff x="0" y="0"/>
          <a:chExt cx="0" cy="0"/>
        </a:xfrm>
      </p:grpSpPr>
      <p:sp>
        <p:nvSpPr>
          <p:cNvPr id="143" name="Google Shape;143;p29"/>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44" name="Google Shape;144;p2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45" name="Google Shape;145;p2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46" name="Google Shape;146;p29"/>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47" name="Shape 147"/>
        <p:cNvGrpSpPr/>
        <p:nvPr/>
      </p:nvGrpSpPr>
      <p:grpSpPr>
        <a:xfrm>
          <a:off x="0" y="0"/>
          <a:ext cx="0" cy="0"/>
          <a:chOff x="0" y="0"/>
          <a:chExt cx="0" cy="0"/>
        </a:xfrm>
      </p:grpSpPr>
      <p:sp>
        <p:nvSpPr>
          <p:cNvPr id="148" name="Google Shape;148;p30"/>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49" name="Google Shape;149;p30"/>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50" name="Google Shape;150;p30"/>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51" name="Google Shape;151;p3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 name="Google Shape;152;p3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3" name="Google Shape;153;p30"/>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154" name="Shape 154"/>
        <p:cNvGrpSpPr/>
        <p:nvPr/>
      </p:nvGrpSpPr>
      <p:grpSpPr>
        <a:xfrm>
          <a:off x="0" y="0"/>
          <a:ext cx="0" cy="0"/>
          <a:chOff x="0" y="0"/>
          <a:chExt cx="0" cy="0"/>
        </a:xfrm>
      </p:grpSpPr>
      <p:sp>
        <p:nvSpPr>
          <p:cNvPr id="155" name="Google Shape;155;p31"/>
          <p:cNvSpPr txBox="1"/>
          <p:nvPr>
            <p:ph type="title"/>
          </p:nvPr>
        </p:nvSpPr>
        <p:spPr>
          <a:xfrm>
            <a:off x="0" y="0"/>
            <a:ext cx="9144000" cy="11430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56" name="Google Shape;156;p31"/>
          <p:cNvSpPr txBox="1"/>
          <p:nvPr>
            <p:ph idx="1" type="body"/>
          </p:nvPr>
        </p:nvSpPr>
        <p:spPr>
          <a:xfrm>
            <a:off x="250825" y="1484313"/>
            <a:ext cx="4245000" cy="50403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57" name="Google Shape;157;p31"/>
          <p:cNvSpPr txBox="1"/>
          <p:nvPr>
            <p:ph idx="2" type="body"/>
          </p:nvPr>
        </p:nvSpPr>
        <p:spPr>
          <a:xfrm>
            <a:off x="4648200" y="1484313"/>
            <a:ext cx="4245000" cy="24432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158" name="Google Shape;158;p31"/>
          <p:cNvSpPr txBox="1"/>
          <p:nvPr>
            <p:ph idx="3" type="body"/>
          </p:nvPr>
        </p:nvSpPr>
        <p:spPr>
          <a:xfrm>
            <a:off x="4648200" y="4079875"/>
            <a:ext cx="4245000" cy="24447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6" Type="http://schemas.openxmlformats.org/officeDocument/2006/relationships/theme" Target="../theme/theme2.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1" name="Google Shape;11;p1"/>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40"/>
              </a:spcBef>
              <a:spcAft>
                <a:spcPts val="0"/>
              </a:spcAft>
              <a:buClr>
                <a:schemeClr val="dk1"/>
              </a:buClr>
              <a:buSzPts val="1400"/>
              <a:buFont typeface="Arial"/>
              <a:buChar char="•"/>
              <a:defRPr/>
            </a:lvl1pPr>
            <a:lvl2pPr indent="-317500" lvl="1" marL="914400" marR="0" rtl="0" algn="l">
              <a:spcBef>
                <a:spcPts val="560"/>
              </a:spcBef>
              <a:spcAft>
                <a:spcPts val="0"/>
              </a:spcAft>
              <a:buClr>
                <a:schemeClr val="dk1"/>
              </a:buClr>
              <a:buSzPts val="1400"/>
              <a:buFont typeface="Arial"/>
              <a:buChar char="–"/>
              <a:defRPr/>
            </a:lvl2pPr>
            <a:lvl3pPr indent="-317500" lvl="2" marL="1371600" marR="0" rtl="0" algn="l">
              <a:spcBef>
                <a:spcPts val="480"/>
              </a:spcBef>
              <a:spcAft>
                <a:spcPts val="0"/>
              </a:spcAft>
              <a:buClr>
                <a:schemeClr val="dk1"/>
              </a:buClr>
              <a:buSzPts val="1400"/>
              <a:buFont typeface="Arial"/>
              <a:buChar char="•"/>
              <a:defRPr/>
            </a:lvl3pPr>
            <a:lvl4pPr indent="-317500" lvl="3" marL="1828800" marR="0" rtl="0" algn="l">
              <a:spcBef>
                <a:spcPts val="400"/>
              </a:spcBef>
              <a:spcAft>
                <a:spcPts val="0"/>
              </a:spcAft>
              <a:buClr>
                <a:schemeClr val="dk1"/>
              </a:buClr>
              <a:buSzPts val="1400"/>
              <a:buFont typeface="Arial"/>
              <a:buChar char="–"/>
              <a:defRPr/>
            </a:lvl4pPr>
            <a:lvl5pPr indent="-317500" lvl="4" marL="2286000" marR="0" rtl="0" algn="l">
              <a:spcBef>
                <a:spcPts val="400"/>
              </a:spcBef>
              <a:spcAft>
                <a:spcPts val="0"/>
              </a:spcAft>
              <a:buClr>
                <a:schemeClr val="dk1"/>
              </a:buClr>
              <a:buSzPts val="1400"/>
              <a:buFont typeface="Arial"/>
              <a:buChar char="»"/>
              <a:defRPr/>
            </a:lvl5pPr>
            <a:lvl6pPr indent="-317500" lvl="5" marL="2743200" marR="0" rtl="0" algn="l">
              <a:spcBef>
                <a:spcPts val="400"/>
              </a:spcBef>
              <a:spcAft>
                <a:spcPts val="0"/>
              </a:spcAft>
              <a:buClr>
                <a:schemeClr val="dk1"/>
              </a:buClr>
              <a:buSzPts val="1400"/>
              <a:buFont typeface="Arial"/>
              <a:buChar char="»"/>
              <a:defRPr/>
            </a:lvl6pPr>
            <a:lvl7pPr indent="-317500" lvl="6" marL="3200400" marR="0" rtl="0" algn="l">
              <a:spcBef>
                <a:spcPts val="400"/>
              </a:spcBef>
              <a:spcAft>
                <a:spcPts val="0"/>
              </a:spcAft>
              <a:buClr>
                <a:schemeClr val="dk1"/>
              </a:buClr>
              <a:buSzPts val="1400"/>
              <a:buFont typeface="Arial"/>
              <a:buChar char="»"/>
              <a:defRPr/>
            </a:lvl7pPr>
            <a:lvl8pPr indent="-317500" lvl="7" marL="3657600" marR="0" rtl="0" algn="l">
              <a:spcBef>
                <a:spcPts val="400"/>
              </a:spcBef>
              <a:spcAft>
                <a:spcPts val="0"/>
              </a:spcAft>
              <a:buClr>
                <a:schemeClr val="dk1"/>
              </a:buClr>
              <a:buSzPts val="1400"/>
              <a:buFont typeface="Arial"/>
              <a:buChar char="»"/>
              <a:defRPr/>
            </a:lvl8pPr>
            <a:lvl9pPr indent="-317500" lvl="8" marL="4114800" marR="0" rtl="0" algn="l">
              <a:spcBef>
                <a:spcPts val="400"/>
              </a:spcBef>
              <a:spcAft>
                <a:spcPts val="0"/>
              </a:spcAft>
              <a:buClr>
                <a:schemeClr val="dk1"/>
              </a:buClr>
              <a:buSzPts val="1400"/>
              <a:buFont typeface="Arial"/>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 name="Shape 59"/>
        <p:cNvGrpSpPr/>
        <p:nvPr/>
      </p:nvGrpSpPr>
      <p:grpSpPr>
        <a:xfrm>
          <a:off x="0" y="0"/>
          <a:ext cx="0" cy="0"/>
          <a:chOff x="0" y="0"/>
          <a:chExt cx="0" cy="0"/>
        </a:xfrm>
      </p:grpSpPr>
      <p:sp>
        <p:nvSpPr>
          <p:cNvPr id="60" name="Google Shape;60;p1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61" name="Google Shape;61;p1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40"/>
              </a:spcBef>
              <a:spcAft>
                <a:spcPts val="0"/>
              </a:spcAft>
              <a:buClr>
                <a:schemeClr val="dk1"/>
              </a:buClr>
              <a:buSzPts val="1400"/>
              <a:buFont typeface="Arial"/>
              <a:buChar char="•"/>
              <a:defRPr/>
            </a:lvl1pPr>
            <a:lvl2pPr indent="-317500" lvl="1" marL="914400" marR="0" rtl="0" algn="l">
              <a:spcBef>
                <a:spcPts val="560"/>
              </a:spcBef>
              <a:spcAft>
                <a:spcPts val="0"/>
              </a:spcAft>
              <a:buClr>
                <a:schemeClr val="dk1"/>
              </a:buClr>
              <a:buSzPts val="1400"/>
              <a:buFont typeface="Arial"/>
              <a:buChar char="–"/>
              <a:defRPr/>
            </a:lvl2pPr>
            <a:lvl3pPr indent="-317500" lvl="2" marL="1371600" marR="0" rtl="0" algn="l">
              <a:spcBef>
                <a:spcPts val="480"/>
              </a:spcBef>
              <a:spcAft>
                <a:spcPts val="0"/>
              </a:spcAft>
              <a:buClr>
                <a:schemeClr val="dk1"/>
              </a:buClr>
              <a:buSzPts val="1400"/>
              <a:buFont typeface="Arial"/>
              <a:buChar char="•"/>
              <a:defRPr/>
            </a:lvl3pPr>
            <a:lvl4pPr indent="-317500" lvl="3" marL="1828800" marR="0" rtl="0" algn="l">
              <a:spcBef>
                <a:spcPts val="400"/>
              </a:spcBef>
              <a:spcAft>
                <a:spcPts val="0"/>
              </a:spcAft>
              <a:buClr>
                <a:schemeClr val="dk1"/>
              </a:buClr>
              <a:buSzPts val="1400"/>
              <a:buFont typeface="Arial"/>
              <a:buChar char="–"/>
              <a:defRPr/>
            </a:lvl4pPr>
            <a:lvl5pPr indent="-317500" lvl="4" marL="2286000" marR="0" rtl="0" algn="l">
              <a:spcBef>
                <a:spcPts val="400"/>
              </a:spcBef>
              <a:spcAft>
                <a:spcPts val="0"/>
              </a:spcAft>
              <a:buClr>
                <a:schemeClr val="dk1"/>
              </a:buClr>
              <a:buSzPts val="1400"/>
              <a:buFont typeface="Arial"/>
              <a:buChar char="»"/>
              <a:defRPr/>
            </a:lvl5pPr>
            <a:lvl6pPr indent="-317500" lvl="5" marL="2743200" marR="0" rtl="0" algn="l">
              <a:spcBef>
                <a:spcPts val="400"/>
              </a:spcBef>
              <a:spcAft>
                <a:spcPts val="0"/>
              </a:spcAft>
              <a:buClr>
                <a:schemeClr val="dk1"/>
              </a:buClr>
              <a:buSzPts val="1400"/>
              <a:buFont typeface="Arial"/>
              <a:buChar char="»"/>
              <a:defRPr/>
            </a:lvl6pPr>
            <a:lvl7pPr indent="-317500" lvl="6" marL="3200400" marR="0" rtl="0" algn="l">
              <a:spcBef>
                <a:spcPts val="400"/>
              </a:spcBef>
              <a:spcAft>
                <a:spcPts val="0"/>
              </a:spcAft>
              <a:buClr>
                <a:schemeClr val="dk1"/>
              </a:buClr>
              <a:buSzPts val="1400"/>
              <a:buFont typeface="Arial"/>
              <a:buChar char="»"/>
              <a:defRPr/>
            </a:lvl7pPr>
            <a:lvl8pPr indent="-317500" lvl="7" marL="3657600" marR="0" rtl="0" algn="l">
              <a:spcBef>
                <a:spcPts val="400"/>
              </a:spcBef>
              <a:spcAft>
                <a:spcPts val="0"/>
              </a:spcAft>
              <a:buClr>
                <a:schemeClr val="dk1"/>
              </a:buClr>
              <a:buSzPts val="1400"/>
              <a:buFont typeface="Arial"/>
              <a:buChar char="»"/>
              <a:defRPr/>
            </a:lvl8pPr>
            <a:lvl9pPr indent="-317500" lvl="8" marL="4114800" marR="0" rtl="0" algn="l">
              <a:spcBef>
                <a:spcPts val="400"/>
              </a:spcBef>
              <a:spcAft>
                <a:spcPts val="0"/>
              </a:spcAft>
              <a:buClr>
                <a:schemeClr val="dk1"/>
              </a:buClr>
              <a:buSzPts val="1400"/>
              <a:buFont typeface="Arial"/>
              <a:buChar char="»"/>
              <a:defRPr/>
            </a:lvl9pPr>
          </a:lstStyle>
          <a:p/>
        </p:txBody>
      </p:sp>
      <p:sp>
        <p:nvSpPr>
          <p:cNvPr id="62" name="Google Shape;62;p1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63" name="Google Shape;63;p1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64" name="Google Shape;64;p16"/>
          <p:cNvSpPr txBox="1"/>
          <p:nvPr>
            <p:ph idx="12" type="sldNum"/>
          </p:nvPr>
        </p:nvSpPr>
        <p:spPr>
          <a:xfrm>
            <a:off x="6553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r">
              <a:buNone/>
              <a:defRPr/>
            </a:lvl1pPr>
            <a:lvl2pPr indent="0" lvl="1" marL="0" marR="0" rtl="0" algn="r">
              <a:buNone/>
              <a:defRPr/>
            </a:lvl2pPr>
            <a:lvl3pPr indent="0" lvl="2" marL="0" marR="0" rtl="0" algn="r">
              <a:buNone/>
              <a:defRPr/>
            </a:lvl3pPr>
            <a:lvl4pPr indent="0" lvl="3" marL="0" marR="0" rtl="0" algn="r">
              <a:buNone/>
              <a:defRPr/>
            </a:lvl4pPr>
            <a:lvl5pPr indent="0" lvl="4" marL="0" marR="0" rtl="0" algn="r">
              <a:buNone/>
              <a:defRPr/>
            </a:lvl5pPr>
            <a:lvl6pPr indent="0" lvl="5" marL="0" marR="0" rtl="0" algn="r">
              <a:buNone/>
              <a:defRPr/>
            </a:lvl6pPr>
            <a:lvl7pPr indent="0" lvl="6" marL="0" marR="0" rtl="0" algn="r">
              <a:buNone/>
              <a:defRPr/>
            </a:lvl7pPr>
            <a:lvl8pPr indent="0" lvl="7" marL="0" marR="0" rtl="0" algn="r">
              <a:buNone/>
              <a:defRPr/>
            </a:lvl8pPr>
            <a:lvl9pPr indent="0" lvl="8" marL="0" marR="0" rtl="0" algn="r">
              <a:buNone/>
              <a:defRPr/>
            </a:lvl9pPr>
          </a:lstStyle>
          <a:p>
            <a:pPr indent="-88900" lvl="0" marL="0" rtl="0" algn="r">
              <a:spcBef>
                <a:spcPts val="0"/>
              </a:spcBef>
              <a:spcAft>
                <a:spcPts val="0"/>
              </a:spcAft>
              <a:buSzPts val="1400"/>
              <a:buChar char="●"/>
            </a:pPr>
            <a:r>
              <a:t/>
            </a:r>
            <a:endParaRPr/>
          </a:p>
          <a:p>
            <a:pPr indent="-88900" lvl="1" marL="457200" rtl="0" algn="l">
              <a:spcBef>
                <a:spcPts val="0"/>
              </a:spcBef>
              <a:spcAft>
                <a:spcPts val="0"/>
              </a:spcAft>
              <a:buSzPts val="1400"/>
              <a:buChar char="○"/>
            </a:pPr>
            <a:r>
              <a:t/>
            </a:r>
            <a:endParaRPr/>
          </a:p>
          <a:p>
            <a:pPr indent="-88900" lvl="2" marL="914400" rtl="0" algn="l">
              <a:spcBef>
                <a:spcPts val="0"/>
              </a:spcBef>
              <a:spcAft>
                <a:spcPts val="0"/>
              </a:spcAft>
              <a:buSzPts val="1400"/>
              <a:buChar char="■"/>
            </a:pPr>
            <a:r>
              <a:t/>
            </a:r>
            <a:endParaRPr/>
          </a:p>
          <a:p>
            <a:pPr indent="-88900" lvl="3" marL="1371600" rtl="0" algn="l">
              <a:spcBef>
                <a:spcPts val="0"/>
              </a:spcBef>
              <a:spcAft>
                <a:spcPts val="0"/>
              </a:spcAft>
              <a:buSzPts val="1400"/>
              <a:buChar char="●"/>
            </a:pPr>
            <a:r>
              <a:t/>
            </a:r>
            <a:endParaRPr/>
          </a:p>
          <a:p>
            <a:pPr indent="-88900" lvl="4" marL="1828800" rtl="0" algn="l">
              <a:spcBef>
                <a:spcPts val="0"/>
              </a:spcBef>
              <a:spcAft>
                <a:spcPts val="0"/>
              </a:spcAft>
              <a:buSzPts val="1400"/>
              <a:buChar char="○"/>
            </a:pPr>
            <a:r>
              <a:t/>
            </a:r>
            <a:endParaRPr/>
          </a:p>
          <a:p>
            <a:pPr indent="-88900" lvl="5" marL="2286000" rtl="0" algn="l">
              <a:spcBef>
                <a:spcPts val="0"/>
              </a:spcBef>
              <a:spcAft>
                <a:spcPts val="0"/>
              </a:spcAft>
              <a:buSzPts val="1400"/>
              <a:buChar char="■"/>
            </a:pPr>
            <a:r>
              <a:t/>
            </a:r>
            <a:endParaRPr/>
          </a:p>
          <a:p>
            <a:pPr indent="-88900" lvl="6" marL="2743200" rtl="0" algn="l">
              <a:spcBef>
                <a:spcPts val="0"/>
              </a:spcBef>
              <a:spcAft>
                <a:spcPts val="0"/>
              </a:spcAft>
              <a:buSzPts val="1400"/>
              <a:buChar char="●"/>
            </a:pPr>
            <a:r>
              <a:t/>
            </a:r>
            <a:endParaRPr/>
          </a:p>
          <a:p>
            <a:pPr indent="-88900" lvl="7" marL="3200400" rtl="0" algn="l">
              <a:spcBef>
                <a:spcPts val="0"/>
              </a:spcBef>
              <a:spcAft>
                <a:spcPts val="0"/>
              </a:spcAft>
              <a:buSzPts val="1400"/>
              <a:buChar char="○"/>
            </a:pPr>
            <a:r>
              <a:t/>
            </a:r>
            <a:endParaRPr/>
          </a:p>
          <a:p>
            <a:pPr indent="-88900" lvl="8" marL="365760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25.png"/><Relationship Id="rId5" Type="http://schemas.openxmlformats.org/officeDocument/2006/relationships/image" Target="../media/image5.png"/><Relationship Id="rId6" Type="http://schemas.openxmlformats.org/officeDocument/2006/relationships/image" Target="../media/image4.png"/></Relationships>
</file>

<file path=ppt/slides/_rels/slide5.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36.png"/><Relationship Id="rId13" Type="http://schemas.openxmlformats.org/officeDocument/2006/relationships/image" Target="../media/image18.png"/><Relationship Id="rId12"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14.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19.png"/><Relationship Id="rId8"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8.jpg"/><Relationship Id="rId4" Type="http://schemas.openxmlformats.org/officeDocument/2006/relationships/image" Target="../media/image11.png"/><Relationship Id="rId5" Type="http://schemas.openxmlformats.org/officeDocument/2006/relationships/image" Target="../media/image28.jpg"/><Relationship Id="rId6" Type="http://schemas.openxmlformats.org/officeDocument/2006/relationships/image" Target="../media/image16.png"/><Relationship Id="rId7" Type="http://schemas.openxmlformats.org/officeDocument/2006/relationships/image" Target="../media/image15.jpg"/><Relationship Id="rId8"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22.png"/><Relationship Id="rId5"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3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35.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descr="8Ee" id="164" name="Google Shape;164;p32"/>
          <p:cNvPicPr preferRelativeResize="0"/>
          <p:nvPr/>
        </p:nvPicPr>
        <p:blipFill rotWithShape="1">
          <a:blip r:embed="rId3">
            <a:alphaModFix/>
          </a:blip>
          <a:srcRect b="0" l="0" r="0" t="0"/>
          <a:stretch/>
        </p:blipFill>
        <p:spPr>
          <a:xfrm>
            <a:off x="11489" y="1142984"/>
            <a:ext cx="9132511" cy="5715016"/>
          </a:xfrm>
          <a:prstGeom prst="rect">
            <a:avLst/>
          </a:prstGeom>
          <a:noFill/>
          <a:ln>
            <a:noFill/>
          </a:ln>
        </p:spPr>
      </p:pic>
      <p:sp>
        <p:nvSpPr>
          <p:cNvPr id="165" name="Google Shape;165;p32"/>
          <p:cNvSpPr txBox="1"/>
          <p:nvPr>
            <p:ph type="title"/>
          </p:nvPr>
        </p:nvSpPr>
        <p:spPr>
          <a:xfrm>
            <a:off x="0" y="0"/>
            <a:ext cx="9144000" cy="1125538"/>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Elements, Compounds and Mixtures</a:t>
            </a:r>
            <a:endParaRPr b="0" i="0" sz="4000" u="none" cap="none" strike="noStrike">
              <a:solidFill>
                <a:schemeClr val="lt1"/>
              </a:solidFill>
              <a:latin typeface="Arial"/>
              <a:ea typeface="Arial"/>
              <a:cs typeface="Arial"/>
              <a:sym typeface="Arial"/>
            </a:endParaRPr>
          </a:p>
        </p:txBody>
      </p:sp>
      <p:sp>
        <p:nvSpPr>
          <p:cNvPr id="166" name="Google Shape;166;p32"/>
          <p:cNvSpPr txBox="1"/>
          <p:nvPr/>
        </p:nvSpPr>
        <p:spPr>
          <a:xfrm>
            <a:off x="0" y="0"/>
            <a:ext cx="2960100" cy="33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a:t>
            </a:r>
            <a:r>
              <a:rPr lang="en-GB">
                <a:solidFill>
                  <a:srgbClr val="FFFFFF"/>
                </a:solidFill>
              </a:rPr>
              <a:t> 1, Lesson 3</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3"/>
          <p:cNvSpPr txBox="1"/>
          <p:nvPr/>
        </p:nvSpPr>
        <p:spPr>
          <a:xfrm>
            <a:off x="612800" y="1509600"/>
            <a:ext cx="7846800" cy="45870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2600"/>
              <a:t>Element names and symbols</a:t>
            </a:r>
            <a:endParaRPr sz="2600"/>
          </a:p>
          <a:p>
            <a:pPr indent="0" lvl="0" marL="0" rtl="0" algn="l">
              <a:spcBef>
                <a:spcPts val="0"/>
              </a:spcBef>
              <a:spcAft>
                <a:spcPts val="0"/>
              </a:spcAft>
              <a:buNone/>
            </a:pPr>
            <a:r>
              <a:t/>
            </a:r>
            <a:endParaRPr sz="2600"/>
          </a:p>
          <a:p>
            <a:pPr indent="0" lvl="0" marL="0" rtl="0" algn="l">
              <a:spcBef>
                <a:spcPts val="0"/>
              </a:spcBef>
              <a:spcAft>
                <a:spcPts val="0"/>
              </a:spcAft>
              <a:buNone/>
            </a:pPr>
            <a:r>
              <a:rPr lang="en-GB" sz="2600"/>
              <a:t>1)									6)</a:t>
            </a:r>
            <a:endParaRPr sz="2600"/>
          </a:p>
          <a:p>
            <a:pPr indent="0" lvl="0" marL="0" rtl="0" algn="l">
              <a:spcBef>
                <a:spcPts val="0"/>
              </a:spcBef>
              <a:spcAft>
                <a:spcPts val="0"/>
              </a:spcAft>
              <a:buNone/>
            </a:pPr>
            <a:r>
              <a:t/>
            </a:r>
            <a:endParaRPr sz="2600"/>
          </a:p>
          <a:p>
            <a:pPr indent="0" lvl="0" marL="0" rtl="0" algn="l">
              <a:spcBef>
                <a:spcPts val="0"/>
              </a:spcBef>
              <a:spcAft>
                <a:spcPts val="0"/>
              </a:spcAft>
              <a:buNone/>
            </a:pPr>
            <a:r>
              <a:rPr lang="en-GB" sz="2600"/>
              <a:t>2)									7)</a:t>
            </a:r>
            <a:endParaRPr sz="2600"/>
          </a:p>
          <a:p>
            <a:pPr indent="0" lvl="0" marL="0" rtl="0" algn="l">
              <a:spcBef>
                <a:spcPts val="0"/>
              </a:spcBef>
              <a:spcAft>
                <a:spcPts val="0"/>
              </a:spcAft>
              <a:buNone/>
            </a:pPr>
            <a:r>
              <a:t/>
            </a:r>
            <a:endParaRPr sz="2600"/>
          </a:p>
          <a:p>
            <a:pPr indent="0" lvl="0" marL="0" rtl="0" algn="l">
              <a:spcBef>
                <a:spcPts val="0"/>
              </a:spcBef>
              <a:spcAft>
                <a:spcPts val="0"/>
              </a:spcAft>
              <a:buNone/>
            </a:pPr>
            <a:r>
              <a:rPr lang="en-GB" sz="2600"/>
              <a:t>3)									8)</a:t>
            </a:r>
            <a:endParaRPr sz="2600"/>
          </a:p>
          <a:p>
            <a:pPr indent="0" lvl="0" marL="0" rtl="0" algn="l">
              <a:spcBef>
                <a:spcPts val="0"/>
              </a:spcBef>
              <a:spcAft>
                <a:spcPts val="0"/>
              </a:spcAft>
              <a:buNone/>
            </a:pPr>
            <a:r>
              <a:t/>
            </a:r>
            <a:endParaRPr sz="2600"/>
          </a:p>
          <a:p>
            <a:pPr indent="0" lvl="0" marL="0" rtl="0" algn="l">
              <a:spcBef>
                <a:spcPts val="0"/>
              </a:spcBef>
              <a:spcAft>
                <a:spcPts val="0"/>
              </a:spcAft>
              <a:buNone/>
            </a:pPr>
            <a:r>
              <a:rPr lang="en-GB" sz="2600"/>
              <a:t>4)									9)</a:t>
            </a:r>
            <a:endParaRPr sz="2600"/>
          </a:p>
          <a:p>
            <a:pPr indent="0" lvl="0" marL="0" rtl="0" algn="l">
              <a:spcBef>
                <a:spcPts val="0"/>
              </a:spcBef>
              <a:spcAft>
                <a:spcPts val="0"/>
              </a:spcAft>
              <a:buNone/>
            </a:pPr>
            <a:r>
              <a:t/>
            </a:r>
            <a:endParaRPr sz="2600"/>
          </a:p>
          <a:p>
            <a:pPr indent="0" lvl="0" marL="0" rtl="0" algn="l">
              <a:spcBef>
                <a:spcPts val="0"/>
              </a:spcBef>
              <a:spcAft>
                <a:spcPts val="0"/>
              </a:spcAft>
              <a:buNone/>
            </a:pPr>
            <a:r>
              <a:rPr lang="en-GB" sz="2600"/>
              <a:t>5)									10)</a:t>
            </a:r>
            <a:endParaRPr sz="2600"/>
          </a:p>
        </p:txBody>
      </p:sp>
      <p:sp>
        <p:nvSpPr>
          <p:cNvPr id="173" name="Google Shape;173;p33"/>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u="sng">
                <a:solidFill>
                  <a:schemeClr val="lt1"/>
                </a:solidFill>
              </a:rPr>
              <a:t>Starter</a:t>
            </a:r>
            <a:r>
              <a:rPr lang="en-GB" sz="4000">
                <a:solidFill>
                  <a:schemeClr val="lt1"/>
                </a:solidFill>
              </a:rPr>
              <a:t>:  element names (</a:t>
            </a:r>
            <a:r>
              <a:rPr b="1" lang="en-GB" sz="4000">
                <a:solidFill>
                  <a:srgbClr val="FFFF00"/>
                </a:solidFill>
              </a:rPr>
              <a:t>page 11</a:t>
            </a:r>
            <a:r>
              <a:rPr lang="en-GB" sz="4000">
                <a:solidFill>
                  <a:schemeClr val="lt1"/>
                </a:solidFill>
              </a:rPr>
              <a:t>)</a:t>
            </a:r>
            <a:endParaRPr/>
          </a:p>
        </p:txBody>
      </p:sp>
      <p:sp>
        <p:nvSpPr>
          <p:cNvPr id="174" name="Google Shape;174;p33"/>
          <p:cNvSpPr txBox="1"/>
          <p:nvPr/>
        </p:nvSpPr>
        <p:spPr>
          <a:xfrm>
            <a:off x="1221925" y="2360625"/>
            <a:ext cx="1367700" cy="370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400">
                <a:solidFill>
                  <a:srgbClr val="0000FF"/>
                </a:solidFill>
              </a:rPr>
              <a:t>C</a:t>
            </a:r>
            <a:endParaRPr b="1" sz="2400">
              <a:solidFill>
                <a:srgbClr val="0000FF"/>
              </a:solidFill>
            </a:endParaRPr>
          </a:p>
          <a:p>
            <a:pPr indent="0" lvl="0" marL="0" rtl="0" algn="l">
              <a:spcBef>
                <a:spcPts val="0"/>
              </a:spcBef>
              <a:spcAft>
                <a:spcPts val="0"/>
              </a:spcAft>
              <a:buNone/>
            </a:pPr>
            <a:r>
              <a:t/>
            </a:r>
            <a:endParaRPr b="1" sz="2600">
              <a:solidFill>
                <a:srgbClr val="0000FF"/>
              </a:solidFill>
            </a:endParaRPr>
          </a:p>
          <a:p>
            <a:pPr indent="0" lvl="0" marL="0" rtl="0" algn="l">
              <a:spcBef>
                <a:spcPts val="0"/>
              </a:spcBef>
              <a:spcAft>
                <a:spcPts val="0"/>
              </a:spcAft>
              <a:buNone/>
            </a:pPr>
            <a:r>
              <a:rPr b="1" lang="en-GB" sz="2400">
                <a:solidFill>
                  <a:srgbClr val="0000FF"/>
                </a:solidFill>
              </a:rPr>
              <a:t>H</a:t>
            </a:r>
            <a:endParaRPr b="1" sz="2400">
              <a:solidFill>
                <a:srgbClr val="0000FF"/>
              </a:solidFill>
            </a:endParaRPr>
          </a:p>
          <a:p>
            <a:pPr indent="0" lvl="0" marL="0" rtl="0" algn="l">
              <a:spcBef>
                <a:spcPts val="0"/>
              </a:spcBef>
              <a:spcAft>
                <a:spcPts val="0"/>
              </a:spcAft>
              <a:buNone/>
            </a:pPr>
            <a:r>
              <a:t/>
            </a:r>
            <a:endParaRPr b="1" sz="2600">
              <a:solidFill>
                <a:srgbClr val="0000FF"/>
              </a:solidFill>
            </a:endParaRPr>
          </a:p>
          <a:p>
            <a:pPr indent="0" lvl="0" marL="0" rtl="0" algn="l">
              <a:spcBef>
                <a:spcPts val="0"/>
              </a:spcBef>
              <a:spcAft>
                <a:spcPts val="0"/>
              </a:spcAft>
              <a:buNone/>
            </a:pPr>
            <a:r>
              <a:rPr b="1" lang="en-GB" sz="2400">
                <a:solidFill>
                  <a:srgbClr val="0000FF"/>
                </a:solidFill>
              </a:rPr>
              <a:t>Au</a:t>
            </a:r>
            <a:endParaRPr b="1" sz="2400">
              <a:solidFill>
                <a:srgbClr val="0000FF"/>
              </a:solidFill>
            </a:endParaRPr>
          </a:p>
          <a:p>
            <a:pPr indent="0" lvl="0" marL="0" rtl="0" algn="l">
              <a:spcBef>
                <a:spcPts val="0"/>
              </a:spcBef>
              <a:spcAft>
                <a:spcPts val="0"/>
              </a:spcAft>
              <a:buNone/>
            </a:pPr>
            <a:r>
              <a:t/>
            </a:r>
            <a:endParaRPr b="1" sz="2900">
              <a:solidFill>
                <a:srgbClr val="0000FF"/>
              </a:solidFill>
            </a:endParaRPr>
          </a:p>
          <a:p>
            <a:pPr indent="0" lvl="0" marL="0" rtl="0" algn="l">
              <a:spcBef>
                <a:spcPts val="0"/>
              </a:spcBef>
              <a:spcAft>
                <a:spcPts val="0"/>
              </a:spcAft>
              <a:buNone/>
            </a:pPr>
            <a:r>
              <a:rPr b="1" lang="en-GB" sz="2400">
                <a:solidFill>
                  <a:srgbClr val="0000FF"/>
                </a:solidFill>
              </a:rPr>
              <a:t>S</a:t>
            </a:r>
            <a:endParaRPr b="1" sz="2400">
              <a:solidFill>
                <a:srgbClr val="0000FF"/>
              </a:solidFill>
            </a:endParaRPr>
          </a:p>
          <a:p>
            <a:pPr indent="0" lvl="0" marL="0" rtl="0" algn="l">
              <a:spcBef>
                <a:spcPts val="0"/>
              </a:spcBef>
              <a:spcAft>
                <a:spcPts val="0"/>
              </a:spcAft>
              <a:buNone/>
            </a:pPr>
            <a:r>
              <a:t/>
            </a:r>
            <a:endParaRPr b="1" sz="2800">
              <a:solidFill>
                <a:srgbClr val="0000FF"/>
              </a:solidFill>
            </a:endParaRPr>
          </a:p>
          <a:p>
            <a:pPr indent="0" lvl="0" marL="0" rtl="0" algn="l">
              <a:spcBef>
                <a:spcPts val="0"/>
              </a:spcBef>
              <a:spcAft>
                <a:spcPts val="0"/>
              </a:spcAft>
              <a:buNone/>
            </a:pPr>
            <a:r>
              <a:rPr b="1" lang="en-GB" sz="2400">
                <a:solidFill>
                  <a:srgbClr val="0000FF"/>
                </a:solidFill>
              </a:rPr>
              <a:t>O</a:t>
            </a:r>
            <a:endParaRPr b="1" sz="2400">
              <a:solidFill>
                <a:srgbClr val="0000FF"/>
              </a:solidFill>
            </a:endParaRPr>
          </a:p>
        </p:txBody>
      </p:sp>
      <p:sp>
        <p:nvSpPr>
          <p:cNvPr id="175" name="Google Shape;175;p33"/>
          <p:cNvSpPr txBox="1"/>
          <p:nvPr/>
        </p:nvSpPr>
        <p:spPr>
          <a:xfrm>
            <a:off x="5336725" y="2360625"/>
            <a:ext cx="2049000" cy="372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400">
                <a:solidFill>
                  <a:srgbClr val="0000FF"/>
                </a:solidFill>
              </a:rPr>
              <a:t>Nitrogen</a:t>
            </a:r>
            <a:endParaRPr b="1" sz="2400">
              <a:solidFill>
                <a:srgbClr val="0000FF"/>
              </a:solidFill>
            </a:endParaRPr>
          </a:p>
          <a:p>
            <a:pPr indent="0" lvl="0" marL="0" rtl="0" algn="l">
              <a:spcBef>
                <a:spcPts val="0"/>
              </a:spcBef>
              <a:spcAft>
                <a:spcPts val="0"/>
              </a:spcAft>
              <a:buNone/>
            </a:pPr>
            <a:r>
              <a:t/>
            </a:r>
            <a:endParaRPr b="1" sz="2600">
              <a:solidFill>
                <a:srgbClr val="0000FF"/>
              </a:solidFill>
            </a:endParaRPr>
          </a:p>
          <a:p>
            <a:pPr indent="0" lvl="0" marL="0" rtl="0" algn="l">
              <a:spcBef>
                <a:spcPts val="0"/>
              </a:spcBef>
              <a:spcAft>
                <a:spcPts val="0"/>
              </a:spcAft>
              <a:buNone/>
            </a:pPr>
            <a:r>
              <a:rPr b="1" lang="en-GB" sz="2400">
                <a:solidFill>
                  <a:srgbClr val="0000FF"/>
                </a:solidFill>
              </a:rPr>
              <a:t>Potassium</a:t>
            </a:r>
            <a:endParaRPr b="1" sz="2400">
              <a:solidFill>
                <a:srgbClr val="0000FF"/>
              </a:solidFill>
            </a:endParaRPr>
          </a:p>
          <a:p>
            <a:pPr indent="0" lvl="0" marL="0" rtl="0" algn="l">
              <a:spcBef>
                <a:spcPts val="0"/>
              </a:spcBef>
              <a:spcAft>
                <a:spcPts val="0"/>
              </a:spcAft>
              <a:buNone/>
            </a:pPr>
            <a:r>
              <a:t/>
            </a:r>
            <a:endParaRPr b="1" sz="2800">
              <a:solidFill>
                <a:srgbClr val="0000FF"/>
              </a:solidFill>
            </a:endParaRPr>
          </a:p>
          <a:p>
            <a:pPr indent="0" lvl="0" marL="0" rtl="0" algn="l">
              <a:spcBef>
                <a:spcPts val="0"/>
              </a:spcBef>
              <a:spcAft>
                <a:spcPts val="0"/>
              </a:spcAft>
              <a:buNone/>
            </a:pPr>
            <a:r>
              <a:rPr b="1" lang="en-GB" sz="2400">
                <a:solidFill>
                  <a:srgbClr val="0000FF"/>
                </a:solidFill>
              </a:rPr>
              <a:t>Helium</a:t>
            </a:r>
            <a:endParaRPr b="1" sz="2400">
              <a:solidFill>
                <a:srgbClr val="0000FF"/>
              </a:solidFill>
            </a:endParaRPr>
          </a:p>
          <a:p>
            <a:pPr indent="0" lvl="0" marL="0" rtl="0" algn="l">
              <a:spcBef>
                <a:spcPts val="0"/>
              </a:spcBef>
              <a:spcAft>
                <a:spcPts val="0"/>
              </a:spcAft>
              <a:buNone/>
            </a:pPr>
            <a:r>
              <a:t/>
            </a:r>
            <a:endParaRPr b="1" sz="2800">
              <a:solidFill>
                <a:srgbClr val="0000FF"/>
              </a:solidFill>
            </a:endParaRPr>
          </a:p>
          <a:p>
            <a:pPr indent="0" lvl="0" marL="0" rtl="0" algn="l">
              <a:spcBef>
                <a:spcPts val="0"/>
              </a:spcBef>
              <a:spcAft>
                <a:spcPts val="0"/>
              </a:spcAft>
              <a:buNone/>
            </a:pPr>
            <a:r>
              <a:rPr b="1" lang="en-GB" sz="2400">
                <a:solidFill>
                  <a:srgbClr val="0000FF"/>
                </a:solidFill>
              </a:rPr>
              <a:t>Aluminium</a:t>
            </a:r>
            <a:endParaRPr b="1" sz="2400">
              <a:solidFill>
                <a:srgbClr val="0000FF"/>
              </a:solidFill>
            </a:endParaRPr>
          </a:p>
          <a:p>
            <a:pPr indent="0" lvl="0" marL="0" rtl="0" algn="l">
              <a:spcBef>
                <a:spcPts val="0"/>
              </a:spcBef>
              <a:spcAft>
                <a:spcPts val="0"/>
              </a:spcAft>
              <a:buNone/>
            </a:pPr>
            <a:r>
              <a:t/>
            </a:r>
            <a:endParaRPr b="1" sz="2800">
              <a:solidFill>
                <a:srgbClr val="0000FF"/>
              </a:solidFill>
            </a:endParaRPr>
          </a:p>
          <a:p>
            <a:pPr indent="0" lvl="0" marL="0" rtl="0" algn="l">
              <a:spcBef>
                <a:spcPts val="0"/>
              </a:spcBef>
              <a:spcAft>
                <a:spcPts val="0"/>
              </a:spcAft>
              <a:buNone/>
            </a:pPr>
            <a:r>
              <a:rPr b="1" lang="en-GB" sz="2400">
                <a:solidFill>
                  <a:srgbClr val="0000FF"/>
                </a:solidFill>
              </a:rPr>
              <a:t>Magnesium</a:t>
            </a:r>
            <a:endParaRPr b="1" sz="2400">
              <a:solidFill>
                <a:srgbClr val="0000FF"/>
              </a:solidFill>
            </a:endParaRPr>
          </a:p>
        </p:txBody>
      </p:sp>
      <p:sp>
        <p:nvSpPr>
          <p:cNvPr id="176" name="Google Shape;176;p33"/>
          <p:cNvSpPr txBox="1"/>
          <p:nvPr/>
        </p:nvSpPr>
        <p:spPr>
          <a:xfrm>
            <a:off x="1907725" y="2360625"/>
            <a:ext cx="2298000" cy="372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400">
                <a:solidFill>
                  <a:srgbClr val="FF0000"/>
                </a:solidFill>
              </a:rPr>
              <a:t>carbon</a:t>
            </a:r>
            <a:endParaRPr b="1" sz="2400">
              <a:solidFill>
                <a:srgbClr val="FF0000"/>
              </a:solidFill>
            </a:endParaRPr>
          </a:p>
          <a:p>
            <a:pPr indent="0" lvl="0" marL="0" rtl="0" algn="l">
              <a:spcBef>
                <a:spcPts val="0"/>
              </a:spcBef>
              <a:spcAft>
                <a:spcPts val="0"/>
              </a:spcAft>
              <a:buNone/>
            </a:pPr>
            <a:r>
              <a:t/>
            </a:r>
            <a:endParaRPr b="1" sz="2400">
              <a:solidFill>
                <a:srgbClr val="FF0000"/>
              </a:solidFill>
            </a:endParaRPr>
          </a:p>
          <a:p>
            <a:pPr indent="0" lvl="0" marL="0" rtl="0" algn="l">
              <a:spcBef>
                <a:spcPts val="0"/>
              </a:spcBef>
              <a:spcAft>
                <a:spcPts val="0"/>
              </a:spcAft>
              <a:buNone/>
            </a:pPr>
            <a:r>
              <a:rPr b="1" lang="en-GB" sz="2400">
                <a:solidFill>
                  <a:srgbClr val="FF0000"/>
                </a:solidFill>
              </a:rPr>
              <a:t>hydrogen</a:t>
            </a:r>
            <a:endParaRPr b="1" sz="2400">
              <a:solidFill>
                <a:srgbClr val="FF0000"/>
              </a:solidFill>
            </a:endParaRPr>
          </a:p>
          <a:p>
            <a:pPr indent="0" lvl="0" marL="0" rtl="0" algn="l">
              <a:spcBef>
                <a:spcPts val="0"/>
              </a:spcBef>
              <a:spcAft>
                <a:spcPts val="0"/>
              </a:spcAft>
              <a:buNone/>
            </a:pPr>
            <a:r>
              <a:t/>
            </a:r>
            <a:endParaRPr b="1" sz="2600">
              <a:solidFill>
                <a:srgbClr val="FF0000"/>
              </a:solidFill>
            </a:endParaRPr>
          </a:p>
          <a:p>
            <a:pPr indent="0" lvl="0" marL="0" rtl="0" algn="l">
              <a:spcBef>
                <a:spcPts val="0"/>
              </a:spcBef>
              <a:spcAft>
                <a:spcPts val="0"/>
              </a:spcAft>
              <a:buNone/>
            </a:pPr>
            <a:r>
              <a:rPr b="1" lang="en-GB" sz="2400">
                <a:solidFill>
                  <a:srgbClr val="FF0000"/>
                </a:solidFill>
              </a:rPr>
              <a:t>gold</a:t>
            </a:r>
            <a:endParaRPr b="1" sz="2400">
              <a:solidFill>
                <a:srgbClr val="FF0000"/>
              </a:solidFill>
            </a:endParaRPr>
          </a:p>
          <a:p>
            <a:pPr indent="0" lvl="0" marL="0" rtl="0" algn="l">
              <a:spcBef>
                <a:spcPts val="0"/>
              </a:spcBef>
              <a:spcAft>
                <a:spcPts val="0"/>
              </a:spcAft>
              <a:buNone/>
            </a:pPr>
            <a:r>
              <a:t/>
            </a:r>
            <a:endParaRPr b="1" sz="3100">
              <a:solidFill>
                <a:srgbClr val="FF0000"/>
              </a:solidFill>
            </a:endParaRPr>
          </a:p>
          <a:p>
            <a:pPr indent="0" lvl="0" marL="0" rtl="0" algn="l">
              <a:spcBef>
                <a:spcPts val="0"/>
              </a:spcBef>
              <a:spcAft>
                <a:spcPts val="0"/>
              </a:spcAft>
              <a:buNone/>
            </a:pPr>
            <a:r>
              <a:rPr b="1" lang="en-GB" sz="2400">
                <a:solidFill>
                  <a:srgbClr val="FF0000"/>
                </a:solidFill>
              </a:rPr>
              <a:t>sulfur</a:t>
            </a:r>
            <a:endParaRPr b="1" sz="2400">
              <a:solidFill>
                <a:srgbClr val="FF0000"/>
              </a:solidFill>
            </a:endParaRPr>
          </a:p>
          <a:p>
            <a:pPr indent="0" lvl="0" marL="0" rtl="0" algn="l">
              <a:spcBef>
                <a:spcPts val="0"/>
              </a:spcBef>
              <a:spcAft>
                <a:spcPts val="0"/>
              </a:spcAft>
              <a:buNone/>
            </a:pPr>
            <a:r>
              <a:t/>
            </a:r>
            <a:endParaRPr b="1" sz="2900">
              <a:solidFill>
                <a:srgbClr val="FF0000"/>
              </a:solidFill>
            </a:endParaRPr>
          </a:p>
          <a:p>
            <a:pPr indent="0" lvl="0" marL="0" rtl="0" algn="l">
              <a:spcBef>
                <a:spcPts val="0"/>
              </a:spcBef>
              <a:spcAft>
                <a:spcPts val="0"/>
              </a:spcAft>
              <a:buNone/>
            </a:pPr>
            <a:r>
              <a:rPr b="1" lang="en-GB" sz="2400">
                <a:solidFill>
                  <a:srgbClr val="FF0000"/>
                </a:solidFill>
              </a:rPr>
              <a:t>oxygen</a:t>
            </a:r>
            <a:endParaRPr b="1" sz="2400">
              <a:solidFill>
                <a:srgbClr val="FF0000"/>
              </a:solidFill>
            </a:endParaRPr>
          </a:p>
        </p:txBody>
      </p:sp>
      <p:sp>
        <p:nvSpPr>
          <p:cNvPr id="177" name="Google Shape;177;p33"/>
          <p:cNvSpPr txBox="1"/>
          <p:nvPr/>
        </p:nvSpPr>
        <p:spPr>
          <a:xfrm>
            <a:off x="7317925" y="2360625"/>
            <a:ext cx="13677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400">
                <a:solidFill>
                  <a:srgbClr val="FF0000"/>
                </a:solidFill>
              </a:rPr>
              <a:t>N</a:t>
            </a:r>
            <a:endParaRPr b="1" sz="2400">
              <a:solidFill>
                <a:srgbClr val="FF0000"/>
              </a:solidFill>
            </a:endParaRPr>
          </a:p>
          <a:p>
            <a:pPr indent="0" lvl="0" marL="0" rtl="0" algn="l">
              <a:spcBef>
                <a:spcPts val="0"/>
              </a:spcBef>
              <a:spcAft>
                <a:spcPts val="0"/>
              </a:spcAft>
              <a:buNone/>
            </a:pPr>
            <a:r>
              <a:t/>
            </a:r>
            <a:endParaRPr b="1" sz="2500">
              <a:solidFill>
                <a:srgbClr val="FF0000"/>
              </a:solidFill>
            </a:endParaRPr>
          </a:p>
          <a:p>
            <a:pPr indent="0" lvl="0" marL="0" rtl="0" algn="l">
              <a:spcBef>
                <a:spcPts val="0"/>
              </a:spcBef>
              <a:spcAft>
                <a:spcPts val="0"/>
              </a:spcAft>
              <a:buNone/>
            </a:pPr>
            <a:r>
              <a:rPr b="1" lang="en-GB" sz="2400">
                <a:solidFill>
                  <a:srgbClr val="FF0000"/>
                </a:solidFill>
              </a:rPr>
              <a:t>K</a:t>
            </a:r>
            <a:endParaRPr b="1" sz="2400">
              <a:solidFill>
                <a:srgbClr val="FF0000"/>
              </a:solidFill>
            </a:endParaRPr>
          </a:p>
          <a:p>
            <a:pPr indent="0" lvl="0" marL="0" rtl="0" algn="l">
              <a:spcBef>
                <a:spcPts val="0"/>
              </a:spcBef>
              <a:spcAft>
                <a:spcPts val="0"/>
              </a:spcAft>
              <a:buNone/>
            </a:pPr>
            <a:r>
              <a:t/>
            </a:r>
            <a:endParaRPr b="1" sz="2600">
              <a:solidFill>
                <a:srgbClr val="FF0000"/>
              </a:solidFill>
            </a:endParaRPr>
          </a:p>
          <a:p>
            <a:pPr indent="0" lvl="0" marL="0" rtl="0" algn="l">
              <a:spcBef>
                <a:spcPts val="0"/>
              </a:spcBef>
              <a:spcAft>
                <a:spcPts val="0"/>
              </a:spcAft>
              <a:buNone/>
            </a:pPr>
            <a:r>
              <a:rPr b="1" lang="en-GB" sz="2400">
                <a:solidFill>
                  <a:srgbClr val="FF0000"/>
                </a:solidFill>
              </a:rPr>
              <a:t>He</a:t>
            </a:r>
            <a:endParaRPr b="1" sz="2400">
              <a:solidFill>
                <a:srgbClr val="FF0000"/>
              </a:solidFill>
            </a:endParaRPr>
          </a:p>
          <a:p>
            <a:pPr indent="0" lvl="0" marL="0" rtl="0" algn="l">
              <a:spcBef>
                <a:spcPts val="0"/>
              </a:spcBef>
              <a:spcAft>
                <a:spcPts val="0"/>
              </a:spcAft>
              <a:buNone/>
            </a:pPr>
            <a:r>
              <a:t/>
            </a:r>
            <a:endParaRPr b="1" sz="2900">
              <a:solidFill>
                <a:srgbClr val="FF0000"/>
              </a:solidFill>
            </a:endParaRPr>
          </a:p>
          <a:p>
            <a:pPr indent="0" lvl="0" marL="0" rtl="0" algn="l">
              <a:spcBef>
                <a:spcPts val="0"/>
              </a:spcBef>
              <a:spcAft>
                <a:spcPts val="0"/>
              </a:spcAft>
              <a:buNone/>
            </a:pPr>
            <a:r>
              <a:rPr b="1" lang="en-GB" sz="2400">
                <a:solidFill>
                  <a:srgbClr val="FF0000"/>
                </a:solidFill>
              </a:rPr>
              <a:t>A</a:t>
            </a:r>
            <a:r>
              <a:rPr b="1" lang="en-GB" sz="2400">
                <a:solidFill>
                  <a:srgbClr val="FF0000"/>
                </a:solidFill>
                <a:latin typeface="Ubuntu"/>
                <a:ea typeface="Ubuntu"/>
                <a:cs typeface="Ubuntu"/>
                <a:sym typeface="Ubuntu"/>
              </a:rPr>
              <a:t>l</a:t>
            </a:r>
            <a:endParaRPr b="1" sz="2400">
              <a:solidFill>
                <a:srgbClr val="FF0000"/>
              </a:solidFill>
              <a:latin typeface="Ubuntu"/>
              <a:ea typeface="Ubuntu"/>
              <a:cs typeface="Ubuntu"/>
              <a:sym typeface="Ubuntu"/>
            </a:endParaRPr>
          </a:p>
          <a:p>
            <a:pPr indent="0" lvl="0" marL="0" rtl="0" algn="l">
              <a:spcBef>
                <a:spcPts val="0"/>
              </a:spcBef>
              <a:spcAft>
                <a:spcPts val="0"/>
              </a:spcAft>
              <a:buNone/>
            </a:pPr>
            <a:r>
              <a:t/>
            </a:r>
            <a:endParaRPr b="1" sz="2800">
              <a:solidFill>
                <a:srgbClr val="FF0000"/>
              </a:solidFill>
            </a:endParaRPr>
          </a:p>
          <a:p>
            <a:pPr indent="0" lvl="0" marL="0" rtl="0" algn="l">
              <a:spcBef>
                <a:spcPts val="0"/>
              </a:spcBef>
              <a:spcAft>
                <a:spcPts val="0"/>
              </a:spcAft>
              <a:buNone/>
            </a:pPr>
            <a:r>
              <a:rPr b="1" lang="en-GB" sz="2400">
                <a:solidFill>
                  <a:srgbClr val="FF0000"/>
                </a:solidFill>
              </a:rPr>
              <a:t>Mg</a:t>
            </a:r>
            <a:endParaRPr b="1" sz="24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4"/>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Today’s Aim</a:t>
            </a:r>
            <a:endParaRPr/>
          </a:p>
        </p:txBody>
      </p:sp>
      <p:sp>
        <p:nvSpPr>
          <p:cNvPr id="184" name="Google Shape;184;p34"/>
          <p:cNvSpPr txBox="1"/>
          <p:nvPr>
            <p:ph idx="1" type="body"/>
          </p:nvPr>
        </p:nvSpPr>
        <p:spPr>
          <a:xfrm>
            <a:off x="395288" y="2348880"/>
            <a:ext cx="8388350" cy="345660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Font typeface="Arial"/>
              <a:buNone/>
            </a:pPr>
            <a:r>
              <a:rPr b="0" i="0" lang="en-GB" sz="3200" u="none" cap="none" strike="noStrike">
                <a:solidFill>
                  <a:schemeClr val="dk1"/>
                </a:solidFill>
                <a:latin typeface="Arial"/>
                <a:ea typeface="Arial"/>
                <a:cs typeface="Arial"/>
                <a:sym typeface="Arial"/>
              </a:rPr>
              <a:t>By the end of this lesson I will be able to identify </a:t>
            </a:r>
            <a:r>
              <a:rPr b="0" i="0" lang="en-GB" sz="3200" u="none" cap="none" strike="noStrike">
                <a:solidFill>
                  <a:srgbClr val="0000FF"/>
                </a:solidFill>
                <a:latin typeface="Arial"/>
                <a:ea typeface="Arial"/>
                <a:cs typeface="Arial"/>
                <a:sym typeface="Arial"/>
              </a:rPr>
              <a:t>elements</a:t>
            </a:r>
            <a:r>
              <a:rPr b="0" i="0" lang="en-GB" sz="3200" u="none" cap="none" strike="noStrike">
                <a:solidFill>
                  <a:schemeClr val="dk1"/>
                </a:solidFill>
                <a:latin typeface="Arial"/>
                <a:ea typeface="Arial"/>
                <a:cs typeface="Arial"/>
                <a:sym typeface="Arial"/>
              </a:rPr>
              <a:t>, </a:t>
            </a:r>
            <a:r>
              <a:rPr b="0" i="0" lang="en-GB" sz="3200" u="none" cap="none" strike="noStrike">
                <a:solidFill>
                  <a:srgbClr val="0000FF"/>
                </a:solidFill>
                <a:latin typeface="Arial"/>
                <a:ea typeface="Arial"/>
                <a:cs typeface="Arial"/>
                <a:sym typeface="Arial"/>
              </a:rPr>
              <a:t>compounds</a:t>
            </a:r>
            <a:r>
              <a:rPr b="0" i="0" lang="en-GB" sz="3200" u="none" cap="none" strike="noStrike">
                <a:solidFill>
                  <a:schemeClr val="dk1"/>
                </a:solidFill>
                <a:latin typeface="Arial"/>
                <a:ea typeface="Arial"/>
                <a:cs typeface="Arial"/>
                <a:sym typeface="Arial"/>
              </a:rPr>
              <a:t> and </a:t>
            </a:r>
            <a:r>
              <a:rPr b="0" i="0" lang="en-GB" sz="3200" u="none" cap="none" strike="noStrike">
                <a:solidFill>
                  <a:srgbClr val="0000FF"/>
                </a:solidFill>
                <a:latin typeface="Arial"/>
                <a:ea typeface="Arial"/>
                <a:cs typeface="Arial"/>
                <a:sym typeface="Arial"/>
              </a:rPr>
              <a:t>mixtures</a:t>
            </a:r>
            <a:r>
              <a:rPr b="0" i="0" lang="en-GB" sz="3200" u="none" cap="none" strike="noStrike">
                <a:solidFill>
                  <a:schemeClr val="dk1"/>
                </a:solidFill>
                <a:latin typeface="Arial"/>
                <a:ea typeface="Arial"/>
                <a:cs typeface="Arial"/>
                <a:sym typeface="Arial"/>
              </a:rPr>
              <a:t> from particle diagrams</a:t>
            </a:r>
            <a:endParaRPr b="0" i="0" sz="3200" u="none" cap="none" strike="noStrike">
              <a:solidFill>
                <a:srgbClr val="0000FF"/>
              </a:solidFill>
              <a:latin typeface="Arial"/>
              <a:ea typeface="Arial"/>
              <a:cs typeface="Arial"/>
              <a:sym typeface="Arial"/>
            </a:endParaRPr>
          </a:p>
        </p:txBody>
      </p:sp>
      <p:sp>
        <p:nvSpPr>
          <p:cNvPr id="185" name="Google Shape;185;p34"/>
          <p:cNvSpPr txBox="1"/>
          <p:nvPr/>
        </p:nvSpPr>
        <p:spPr>
          <a:xfrm>
            <a:off x="0" y="0"/>
            <a:ext cx="19422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a:t>
            </a:r>
            <a:r>
              <a:rPr lang="en-GB">
                <a:solidFill>
                  <a:srgbClr val="FFFFFF"/>
                </a:solidFill>
              </a:rPr>
              <a:t> 1</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3</a:t>
            </a: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5"/>
          <p:cNvSpPr txBox="1"/>
          <p:nvPr/>
        </p:nvSpPr>
        <p:spPr>
          <a:xfrm>
            <a:off x="358775" y="800100"/>
            <a:ext cx="8305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rgbClr val="010067"/>
                </a:solidFill>
                <a:latin typeface="Arial"/>
                <a:ea typeface="Arial"/>
                <a:cs typeface="Arial"/>
                <a:sym typeface="Arial"/>
              </a:rPr>
              <a:t>All substances are made of tiny particles called </a:t>
            </a:r>
            <a:r>
              <a:rPr b="1" i="0" lang="en-GB" sz="1800" u="none" cap="none" strike="noStrike">
                <a:solidFill>
                  <a:srgbClr val="FF6600"/>
                </a:solidFill>
                <a:latin typeface="Arial"/>
                <a:ea typeface="Arial"/>
                <a:cs typeface="Arial"/>
                <a:sym typeface="Arial"/>
              </a:rPr>
              <a:t>atoms</a:t>
            </a:r>
            <a:r>
              <a:rPr b="0" i="0" lang="en-GB" sz="1800" u="none" cap="none" strike="noStrike">
                <a:solidFill>
                  <a:srgbClr val="010067"/>
                </a:solidFill>
                <a:latin typeface="Arial"/>
                <a:ea typeface="Arial"/>
                <a:cs typeface="Arial"/>
                <a:sym typeface="Arial"/>
              </a:rPr>
              <a:t>. </a:t>
            </a:r>
            <a:endParaRPr/>
          </a:p>
        </p:txBody>
      </p:sp>
      <p:sp>
        <p:nvSpPr>
          <p:cNvPr id="192" name="Google Shape;192;p35"/>
          <p:cNvSpPr txBox="1"/>
          <p:nvPr/>
        </p:nvSpPr>
        <p:spPr>
          <a:xfrm>
            <a:off x="358775" y="1274763"/>
            <a:ext cx="8216900" cy="95410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800" u="none" cap="none" strike="noStrike">
                <a:solidFill>
                  <a:srgbClr val="010067"/>
                </a:solidFill>
                <a:latin typeface="Arial"/>
                <a:ea typeface="Arial"/>
                <a:cs typeface="Arial"/>
                <a:sym typeface="Arial"/>
              </a:rPr>
              <a:t>Many substances are made up of different types  of atoms.</a:t>
            </a:r>
            <a:endParaRPr/>
          </a:p>
        </p:txBody>
      </p:sp>
      <p:grpSp>
        <p:nvGrpSpPr>
          <p:cNvPr id="193" name="Google Shape;193;p35"/>
          <p:cNvGrpSpPr/>
          <p:nvPr/>
        </p:nvGrpSpPr>
        <p:grpSpPr>
          <a:xfrm>
            <a:off x="577081" y="4422031"/>
            <a:ext cx="3863975" cy="2417763"/>
            <a:chOff x="358" y="2538"/>
            <a:chExt cx="2434" cy="1523"/>
          </a:xfrm>
        </p:grpSpPr>
        <p:pic>
          <p:nvPicPr>
            <p:cNvPr descr="car" id="194" name="Google Shape;194;p35"/>
            <p:cNvPicPr preferRelativeResize="0"/>
            <p:nvPr/>
          </p:nvPicPr>
          <p:blipFill rotWithShape="1">
            <a:blip r:embed="rId3">
              <a:alphaModFix/>
            </a:blip>
            <a:srcRect b="0" l="0" r="0" t="0"/>
            <a:stretch/>
          </p:blipFill>
          <p:spPr>
            <a:xfrm>
              <a:off x="791" y="2538"/>
              <a:ext cx="1568" cy="910"/>
            </a:xfrm>
            <a:prstGeom prst="rect">
              <a:avLst/>
            </a:prstGeom>
            <a:noFill/>
            <a:ln>
              <a:noFill/>
            </a:ln>
          </p:spPr>
        </p:pic>
        <p:sp>
          <p:nvSpPr>
            <p:cNvPr id="195" name="Google Shape;195;p35"/>
            <p:cNvSpPr txBox="1"/>
            <p:nvPr/>
          </p:nvSpPr>
          <p:spPr>
            <a:xfrm>
              <a:off x="358" y="3543"/>
              <a:ext cx="2434" cy="51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GB" sz="1800" u="none" cap="none" strike="noStrike">
                  <a:solidFill>
                    <a:srgbClr val="010067"/>
                  </a:solidFill>
                  <a:latin typeface="Arial"/>
                  <a:ea typeface="Arial"/>
                  <a:cs typeface="Arial"/>
                  <a:sym typeface="Arial"/>
                </a:rPr>
                <a:t>iron, aluminium, silicon, oxygen and boron atoms</a:t>
              </a:r>
              <a:endParaRPr/>
            </a:p>
          </p:txBody>
        </p:sp>
      </p:grpSp>
      <p:grpSp>
        <p:nvGrpSpPr>
          <p:cNvPr id="196" name="Google Shape;196;p35"/>
          <p:cNvGrpSpPr/>
          <p:nvPr/>
        </p:nvGrpSpPr>
        <p:grpSpPr>
          <a:xfrm>
            <a:off x="4515669" y="4291856"/>
            <a:ext cx="4168775" cy="2547938"/>
            <a:chOff x="2839" y="2456"/>
            <a:chExt cx="2626" cy="1605"/>
          </a:xfrm>
        </p:grpSpPr>
        <p:pic>
          <p:nvPicPr>
            <p:cNvPr descr="plant" id="197" name="Google Shape;197;p35"/>
            <p:cNvPicPr preferRelativeResize="0"/>
            <p:nvPr/>
          </p:nvPicPr>
          <p:blipFill rotWithShape="1">
            <a:blip r:embed="rId4">
              <a:alphaModFix/>
            </a:blip>
            <a:srcRect b="0" l="0" r="0" t="0"/>
            <a:stretch/>
          </p:blipFill>
          <p:spPr>
            <a:xfrm>
              <a:off x="3744" y="2456"/>
              <a:ext cx="816" cy="1065"/>
            </a:xfrm>
            <a:prstGeom prst="rect">
              <a:avLst/>
            </a:prstGeom>
            <a:noFill/>
            <a:ln>
              <a:noFill/>
            </a:ln>
          </p:spPr>
        </p:pic>
        <p:sp>
          <p:nvSpPr>
            <p:cNvPr id="198" name="Google Shape;198;p35"/>
            <p:cNvSpPr txBox="1"/>
            <p:nvPr/>
          </p:nvSpPr>
          <p:spPr>
            <a:xfrm>
              <a:off x="2839" y="3543"/>
              <a:ext cx="2626" cy="51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GB" sz="1800" u="none" cap="none" strike="noStrike">
                  <a:solidFill>
                    <a:srgbClr val="010067"/>
                  </a:solidFill>
                  <a:latin typeface="Arial"/>
                  <a:ea typeface="Arial"/>
                  <a:cs typeface="Arial"/>
                  <a:sym typeface="Arial"/>
                </a:rPr>
                <a:t>carbon, nitrogen, hydrogen, oxygen and sulfur atoms</a:t>
              </a:r>
              <a:endParaRPr/>
            </a:p>
          </p:txBody>
        </p:sp>
      </p:grpSp>
      <p:grpSp>
        <p:nvGrpSpPr>
          <p:cNvPr id="199" name="Google Shape;199;p35"/>
          <p:cNvGrpSpPr/>
          <p:nvPr/>
        </p:nvGrpSpPr>
        <p:grpSpPr>
          <a:xfrm>
            <a:off x="467544" y="2132856"/>
            <a:ext cx="4084637" cy="2189163"/>
            <a:chOff x="289" y="1096"/>
            <a:chExt cx="2573" cy="1379"/>
          </a:xfrm>
        </p:grpSpPr>
        <p:sp>
          <p:nvSpPr>
            <p:cNvPr id="200" name="Google Shape;200;p35"/>
            <p:cNvSpPr txBox="1"/>
            <p:nvPr/>
          </p:nvSpPr>
          <p:spPr>
            <a:xfrm>
              <a:off x="289" y="2187"/>
              <a:ext cx="2573" cy="2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GB" sz="1800" u="none" cap="none" strike="noStrike">
                  <a:solidFill>
                    <a:srgbClr val="010067"/>
                  </a:solidFill>
                  <a:latin typeface="Arial"/>
                  <a:ea typeface="Arial"/>
                  <a:cs typeface="Arial"/>
                  <a:sym typeface="Arial"/>
                </a:rPr>
                <a:t>hydrogen and oxygen atoms</a:t>
              </a:r>
              <a:endParaRPr/>
            </a:p>
          </p:txBody>
        </p:sp>
        <p:pic>
          <p:nvPicPr>
            <p:cNvPr descr="water" id="201" name="Google Shape;201;p35"/>
            <p:cNvPicPr preferRelativeResize="0"/>
            <p:nvPr/>
          </p:nvPicPr>
          <p:blipFill rotWithShape="1">
            <a:blip r:embed="rId5">
              <a:alphaModFix/>
            </a:blip>
            <a:srcRect b="0" l="0" r="0" t="0"/>
            <a:stretch/>
          </p:blipFill>
          <p:spPr>
            <a:xfrm>
              <a:off x="1254" y="1096"/>
              <a:ext cx="644" cy="1140"/>
            </a:xfrm>
            <a:prstGeom prst="rect">
              <a:avLst/>
            </a:prstGeom>
            <a:noFill/>
            <a:ln>
              <a:noFill/>
            </a:ln>
          </p:spPr>
        </p:pic>
      </p:grpSp>
      <p:grpSp>
        <p:nvGrpSpPr>
          <p:cNvPr id="202" name="Google Shape;202;p35"/>
          <p:cNvGrpSpPr/>
          <p:nvPr/>
        </p:nvGrpSpPr>
        <p:grpSpPr>
          <a:xfrm>
            <a:off x="4549006" y="2158256"/>
            <a:ext cx="4102100" cy="2163763"/>
            <a:chOff x="2860" y="1112"/>
            <a:chExt cx="2584" cy="1363"/>
          </a:xfrm>
        </p:grpSpPr>
        <p:sp>
          <p:nvSpPr>
            <p:cNvPr id="203" name="Google Shape;203;p35"/>
            <p:cNvSpPr txBox="1"/>
            <p:nvPr/>
          </p:nvSpPr>
          <p:spPr>
            <a:xfrm>
              <a:off x="2860" y="2187"/>
              <a:ext cx="2584" cy="2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GB" sz="1800" u="none" cap="none" strike="noStrike">
                  <a:solidFill>
                    <a:srgbClr val="010067"/>
                  </a:solidFill>
                  <a:latin typeface="Arial"/>
                  <a:ea typeface="Arial"/>
                  <a:cs typeface="Arial"/>
                  <a:sym typeface="Arial"/>
                </a:rPr>
                <a:t>carbon and hydrogen atoms</a:t>
              </a:r>
              <a:endParaRPr/>
            </a:p>
          </p:txBody>
        </p:sp>
        <p:pic>
          <p:nvPicPr>
            <p:cNvPr descr="bin" id="204" name="Google Shape;204;p35"/>
            <p:cNvPicPr preferRelativeResize="0"/>
            <p:nvPr/>
          </p:nvPicPr>
          <p:blipFill rotWithShape="1">
            <a:blip r:embed="rId6">
              <a:alphaModFix/>
            </a:blip>
            <a:srcRect b="0" l="0" r="0" t="0"/>
            <a:stretch/>
          </p:blipFill>
          <p:spPr>
            <a:xfrm>
              <a:off x="3795" y="1112"/>
              <a:ext cx="715" cy="1014"/>
            </a:xfrm>
            <a:prstGeom prst="rect">
              <a:avLst/>
            </a:prstGeom>
            <a:noFill/>
            <a:ln>
              <a:noFill/>
            </a:ln>
          </p:spPr>
        </p:pic>
      </p:grpSp>
      <p:sp>
        <p:nvSpPr>
          <p:cNvPr id="205" name="Google Shape;205;p35"/>
          <p:cNvSpPr txBox="1"/>
          <p:nvPr>
            <p:ph idx="4294967295"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All substances are made of atoms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descr="boy" id="211" name="Google Shape;211;p36"/>
          <p:cNvPicPr preferRelativeResize="0"/>
          <p:nvPr/>
        </p:nvPicPr>
        <p:blipFill rotWithShape="1">
          <a:blip r:embed="rId3">
            <a:alphaModFix/>
          </a:blip>
          <a:srcRect b="0" l="0" r="0" t="0"/>
          <a:stretch/>
        </p:blipFill>
        <p:spPr>
          <a:xfrm>
            <a:off x="265612" y="1535112"/>
            <a:ext cx="1560512" cy="4868863"/>
          </a:xfrm>
          <a:prstGeom prst="rect">
            <a:avLst/>
          </a:prstGeom>
          <a:noFill/>
          <a:ln>
            <a:noFill/>
          </a:ln>
        </p:spPr>
      </p:pic>
      <p:sp>
        <p:nvSpPr>
          <p:cNvPr id="212" name="Google Shape;212;p36"/>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lt1"/>
                </a:solidFill>
                <a:latin typeface="Arial"/>
                <a:ea typeface="Arial"/>
                <a:cs typeface="Arial"/>
                <a:sym typeface="Arial"/>
              </a:rPr>
              <a:t>Atoms make up everything in the universe, including you!</a:t>
            </a:r>
            <a:endParaRPr/>
          </a:p>
        </p:txBody>
      </p:sp>
      <p:sp>
        <p:nvSpPr>
          <p:cNvPr id="213" name="Google Shape;213;p36"/>
          <p:cNvSpPr txBox="1"/>
          <p:nvPr/>
        </p:nvSpPr>
        <p:spPr>
          <a:xfrm>
            <a:off x="1845940" y="1984772"/>
            <a:ext cx="4002440" cy="23083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7"/>
                </a:solidFill>
                <a:latin typeface="Arial"/>
                <a:ea typeface="Arial"/>
                <a:cs typeface="Arial"/>
                <a:sym typeface="Arial"/>
              </a:rPr>
              <a:t>Atoms are the smallest part of an element. Different elements join together in different ways to make all the materials in the Universe, from rocks to air.</a:t>
            </a:r>
            <a:endParaRPr/>
          </a:p>
        </p:txBody>
      </p:sp>
      <p:sp>
        <p:nvSpPr>
          <p:cNvPr id="214" name="Google Shape;214;p36"/>
          <p:cNvSpPr txBox="1"/>
          <p:nvPr/>
        </p:nvSpPr>
        <p:spPr>
          <a:xfrm>
            <a:off x="261938" y="4722813"/>
            <a:ext cx="39497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10067"/>
              </a:solidFill>
              <a:latin typeface="Arial"/>
              <a:ea typeface="Arial"/>
              <a:cs typeface="Arial"/>
              <a:sym typeface="Arial"/>
            </a:endParaRPr>
          </a:p>
        </p:txBody>
      </p:sp>
      <p:sp>
        <p:nvSpPr>
          <p:cNvPr id="215" name="Google Shape;215;p36"/>
          <p:cNvSpPr txBox="1"/>
          <p:nvPr/>
        </p:nvSpPr>
        <p:spPr>
          <a:xfrm>
            <a:off x="1845940" y="4676943"/>
            <a:ext cx="4454252"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7"/>
                </a:solidFill>
                <a:latin typeface="Arial"/>
                <a:ea typeface="Arial"/>
                <a:cs typeface="Arial"/>
                <a:sym typeface="Arial"/>
              </a:rPr>
              <a:t>Just like all materials in the Universe, humans are also made of atoms.</a:t>
            </a:r>
            <a:endParaRPr b="0" i="0" sz="2400" u="none" cap="none" strike="noStrike">
              <a:solidFill>
                <a:schemeClr val="dk1"/>
              </a:solidFill>
              <a:latin typeface="Arial"/>
              <a:ea typeface="Arial"/>
              <a:cs typeface="Arial"/>
              <a:sym typeface="Arial"/>
            </a:endParaRPr>
          </a:p>
        </p:txBody>
      </p:sp>
      <p:sp>
        <p:nvSpPr>
          <p:cNvPr id="216" name="Google Shape;216;p36"/>
          <p:cNvSpPr txBox="1"/>
          <p:nvPr/>
        </p:nvSpPr>
        <p:spPr>
          <a:xfrm>
            <a:off x="261938" y="5672138"/>
            <a:ext cx="1841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217" name="Google Shape;217;p36"/>
          <p:cNvGrpSpPr/>
          <p:nvPr/>
        </p:nvGrpSpPr>
        <p:grpSpPr>
          <a:xfrm>
            <a:off x="6444208" y="5564088"/>
            <a:ext cx="2700337" cy="457200"/>
            <a:chOff x="2223" y="3483"/>
            <a:chExt cx="1701" cy="288"/>
          </a:xfrm>
        </p:grpSpPr>
        <p:sp>
          <p:nvSpPr>
            <p:cNvPr id="218" name="Google Shape;218;p36"/>
            <p:cNvSpPr txBox="1"/>
            <p:nvPr/>
          </p:nvSpPr>
          <p:spPr>
            <a:xfrm>
              <a:off x="2528" y="3483"/>
              <a:ext cx="1396" cy="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oxygen (65%)</a:t>
              </a:r>
              <a:endParaRPr/>
            </a:p>
          </p:txBody>
        </p:sp>
        <p:pic>
          <p:nvPicPr>
            <p:cNvPr descr="boy - key 8" id="219" name="Google Shape;219;p36"/>
            <p:cNvPicPr preferRelativeResize="0"/>
            <p:nvPr/>
          </p:nvPicPr>
          <p:blipFill rotWithShape="1">
            <a:blip r:embed="rId4">
              <a:alphaModFix/>
            </a:blip>
            <a:srcRect b="0" l="0" r="0" t="0"/>
            <a:stretch/>
          </p:blipFill>
          <p:spPr>
            <a:xfrm>
              <a:off x="2223" y="3533"/>
              <a:ext cx="215" cy="215"/>
            </a:xfrm>
            <a:prstGeom prst="rect">
              <a:avLst/>
            </a:prstGeom>
            <a:noFill/>
            <a:ln>
              <a:noFill/>
            </a:ln>
          </p:spPr>
        </p:pic>
      </p:grpSp>
      <p:grpSp>
        <p:nvGrpSpPr>
          <p:cNvPr id="220" name="Google Shape;220;p36"/>
          <p:cNvGrpSpPr/>
          <p:nvPr/>
        </p:nvGrpSpPr>
        <p:grpSpPr>
          <a:xfrm>
            <a:off x="6444208" y="2168428"/>
            <a:ext cx="2124075" cy="420688"/>
            <a:chOff x="2223" y="1344"/>
            <a:chExt cx="1338" cy="265"/>
          </a:xfrm>
        </p:grpSpPr>
        <p:sp>
          <p:nvSpPr>
            <p:cNvPr id="221" name="Google Shape;221;p36"/>
            <p:cNvSpPr txBox="1"/>
            <p:nvPr/>
          </p:nvSpPr>
          <p:spPr>
            <a:xfrm>
              <a:off x="2528" y="1344"/>
              <a:ext cx="1033" cy="23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others (0.4%)</a:t>
              </a:r>
              <a:endParaRPr b="0" i="0" sz="1800" u="none" cap="none" strike="noStrike">
                <a:solidFill>
                  <a:schemeClr val="dk1"/>
                </a:solidFill>
                <a:latin typeface="Arial"/>
                <a:ea typeface="Arial"/>
                <a:cs typeface="Arial"/>
                <a:sym typeface="Arial"/>
              </a:endParaRPr>
            </a:p>
          </p:txBody>
        </p:sp>
        <p:pic>
          <p:nvPicPr>
            <p:cNvPr descr="boy - key 1" id="222" name="Google Shape;222;p36"/>
            <p:cNvPicPr preferRelativeResize="0"/>
            <p:nvPr/>
          </p:nvPicPr>
          <p:blipFill rotWithShape="1">
            <a:blip r:embed="rId5">
              <a:alphaModFix/>
            </a:blip>
            <a:srcRect b="0" l="0" r="0" t="0"/>
            <a:stretch/>
          </p:blipFill>
          <p:spPr>
            <a:xfrm>
              <a:off x="2223" y="1394"/>
              <a:ext cx="215" cy="215"/>
            </a:xfrm>
            <a:prstGeom prst="rect">
              <a:avLst/>
            </a:prstGeom>
            <a:noFill/>
            <a:ln>
              <a:noFill/>
            </a:ln>
          </p:spPr>
        </p:pic>
      </p:grpSp>
      <p:grpSp>
        <p:nvGrpSpPr>
          <p:cNvPr id="223" name="Google Shape;223;p36"/>
          <p:cNvGrpSpPr/>
          <p:nvPr/>
        </p:nvGrpSpPr>
        <p:grpSpPr>
          <a:xfrm>
            <a:off x="6444208" y="2593875"/>
            <a:ext cx="3024187" cy="457200"/>
            <a:chOff x="2223" y="1612"/>
            <a:chExt cx="1905" cy="288"/>
          </a:xfrm>
        </p:grpSpPr>
        <p:sp>
          <p:nvSpPr>
            <p:cNvPr id="224" name="Google Shape;224;p36"/>
            <p:cNvSpPr txBox="1"/>
            <p:nvPr/>
          </p:nvSpPr>
          <p:spPr>
            <a:xfrm>
              <a:off x="2528" y="1612"/>
              <a:ext cx="1600" cy="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sulfur (0.25%)</a:t>
              </a:r>
              <a:endParaRPr/>
            </a:p>
          </p:txBody>
        </p:sp>
        <p:pic>
          <p:nvPicPr>
            <p:cNvPr descr="boy - key 2" id="225" name="Google Shape;225;p36"/>
            <p:cNvPicPr preferRelativeResize="0"/>
            <p:nvPr/>
          </p:nvPicPr>
          <p:blipFill rotWithShape="1">
            <a:blip r:embed="rId6">
              <a:alphaModFix/>
            </a:blip>
            <a:srcRect b="0" l="0" r="0" t="0"/>
            <a:stretch/>
          </p:blipFill>
          <p:spPr>
            <a:xfrm>
              <a:off x="2223" y="1661"/>
              <a:ext cx="215" cy="215"/>
            </a:xfrm>
            <a:prstGeom prst="rect">
              <a:avLst/>
            </a:prstGeom>
            <a:noFill/>
            <a:ln>
              <a:noFill/>
            </a:ln>
          </p:spPr>
        </p:pic>
      </p:grpSp>
      <p:grpSp>
        <p:nvGrpSpPr>
          <p:cNvPr id="226" name="Google Shape;226;p36"/>
          <p:cNvGrpSpPr/>
          <p:nvPr/>
        </p:nvGrpSpPr>
        <p:grpSpPr>
          <a:xfrm>
            <a:off x="6444208" y="3017738"/>
            <a:ext cx="3311525" cy="457200"/>
            <a:chOff x="2223" y="1879"/>
            <a:chExt cx="2086" cy="288"/>
          </a:xfrm>
        </p:grpSpPr>
        <p:sp>
          <p:nvSpPr>
            <p:cNvPr id="227" name="Google Shape;227;p36"/>
            <p:cNvSpPr txBox="1"/>
            <p:nvPr/>
          </p:nvSpPr>
          <p:spPr>
            <a:xfrm>
              <a:off x="2528" y="1879"/>
              <a:ext cx="1781" cy="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potassium (0.35%)</a:t>
              </a:r>
              <a:endParaRPr/>
            </a:p>
          </p:txBody>
        </p:sp>
        <p:pic>
          <p:nvPicPr>
            <p:cNvPr descr="boy - key 3" id="228" name="Google Shape;228;p36"/>
            <p:cNvPicPr preferRelativeResize="0"/>
            <p:nvPr/>
          </p:nvPicPr>
          <p:blipFill rotWithShape="1">
            <a:blip r:embed="rId7">
              <a:alphaModFix/>
            </a:blip>
            <a:srcRect b="0" l="0" r="0" t="0"/>
            <a:stretch/>
          </p:blipFill>
          <p:spPr>
            <a:xfrm>
              <a:off x="2223" y="1928"/>
              <a:ext cx="215" cy="215"/>
            </a:xfrm>
            <a:prstGeom prst="rect">
              <a:avLst/>
            </a:prstGeom>
            <a:noFill/>
            <a:ln>
              <a:noFill/>
            </a:ln>
          </p:spPr>
        </p:pic>
      </p:grpSp>
      <p:grpSp>
        <p:nvGrpSpPr>
          <p:cNvPr id="229" name="Google Shape;229;p36"/>
          <p:cNvGrpSpPr/>
          <p:nvPr/>
        </p:nvGrpSpPr>
        <p:grpSpPr>
          <a:xfrm>
            <a:off x="6444208" y="3443188"/>
            <a:ext cx="3240087" cy="457200"/>
            <a:chOff x="2223" y="2147"/>
            <a:chExt cx="2041" cy="288"/>
          </a:xfrm>
        </p:grpSpPr>
        <p:sp>
          <p:nvSpPr>
            <p:cNvPr id="230" name="Google Shape;230;p36"/>
            <p:cNvSpPr txBox="1"/>
            <p:nvPr/>
          </p:nvSpPr>
          <p:spPr>
            <a:xfrm>
              <a:off x="2528" y="2147"/>
              <a:ext cx="1736" cy="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phosphorus (1%)</a:t>
              </a:r>
              <a:endParaRPr/>
            </a:p>
          </p:txBody>
        </p:sp>
        <p:pic>
          <p:nvPicPr>
            <p:cNvPr descr="boy - key 4" id="231" name="Google Shape;231;p36"/>
            <p:cNvPicPr preferRelativeResize="0"/>
            <p:nvPr/>
          </p:nvPicPr>
          <p:blipFill rotWithShape="1">
            <a:blip r:embed="rId8">
              <a:alphaModFix/>
            </a:blip>
            <a:srcRect b="0" l="0" r="0" t="0"/>
            <a:stretch/>
          </p:blipFill>
          <p:spPr>
            <a:xfrm>
              <a:off x="2223" y="2196"/>
              <a:ext cx="215" cy="215"/>
            </a:xfrm>
            <a:prstGeom prst="rect">
              <a:avLst/>
            </a:prstGeom>
            <a:noFill/>
            <a:ln>
              <a:noFill/>
            </a:ln>
          </p:spPr>
        </p:pic>
      </p:grpSp>
      <p:grpSp>
        <p:nvGrpSpPr>
          <p:cNvPr id="232" name="Google Shape;232;p36"/>
          <p:cNvGrpSpPr/>
          <p:nvPr/>
        </p:nvGrpSpPr>
        <p:grpSpPr>
          <a:xfrm>
            <a:off x="6444208" y="3867050"/>
            <a:ext cx="2484437" cy="457200"/>
            <a:chOff x="2223" y="2414"/>
            <a:chExt cx="1565" cy="288"/>
          </a:xfrm>
        </p:grpSpPr>
        <p:sp>
          <p:nvSpPr>
            <p:cNvPr id="233" name="Google Shape;233;p36"/>
            <p:cNvSpPr txBox="1"/>
            <p:nvPr/>
          </p:nvSpPr>
          <p:spPr>
            <a:xfrm>
              <a:off x="2528" y="2414"/>
              <a:ext cx="1260" cy="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calcium (2%)</a:t>
              </a:r>
              <a:endParaRPr/>
            </a:p>
          </p:txBody>
        </p:sp>
        <p:pic>
          <p:nvPicPr>
            <p:cNvPr descr="boy - key 5" id="234" name="Google Shape;234;p36"/>
            <p:cNvPicPr preferRelativeResize="0"/>
            <p:nvPr/>
          </p:nvPicPr>
          <p:blipFill rotWithShape="1">
            <a:blip r:embed="rId9">
              <a:alphaModFix/>
            </a:blip>
            <a:srcRect b="0" l="0" r="0" t="0"/>
            <a:stretch/>
          </p:blipFill>
          <p:spPr>
            <a:xfrm>
              <a:off x="2223" y="2463"/>
              <a:ext cx="215" cy="215"/>
            </a:xfrm>
            <a:prstGeom prst="rect">
              <a:avLst/>
            </a:prstGeom>
            <a:noFill/>
            <a:ln>
              <a:noFill/>
            </a:ln>
          </p:spPr>
        </p:pic>
      </p:grpSp>
      <p:grpSp>
        <p:nvGrpSpPr>
          <p:cNvPr id="235" name="Google Shape;235;p36"/>
          <p:cNvGrpSpPr/>
          <p:nvPr/>
        </p:nvGrpSpPr>
        <p:grpSpPr>
          <a:xfrm>
            <a:off x="6444208" y="4290913"/>
            <a:ext cx="2555875" cy="457200"/>
            <a:chOff x="2223" y="2681"/>
            <a:chExt cx="1610" cy="288"/>
          </a:xfrm>
        </p:grpSpPr>
        <p:sp>
          <p:nvSpPr>
            <p:cNvPr id="236" name="Google Shape;236;p36"/>
            <p:cNvSpPr txBox="1"/>
            <p:nvPr/>
          </p:nvSpPr>
          <p:spPr>
            <a:xfrm>
              <a:off x="2528" y="2681"/>
              <a:ext cx="1305" cy="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nitrogen (3%)</a:t>
              </a:r>
              <a:endParaRPr/>
            </a:p>
          </p:txBody>
        </p:sp>
        <p:pic>
          <p:nvPicPr>
            <p:cNvPr descr="boy - key 6" id="237" name="Google Shape;237;p36"/>
            <p:cNvPicPr preferRelativeResize="0"/>
            <p:nvPr/>
          </p:nvPicPr>
          <p:blipFill rotWithShape="1">
            <a:blip r:embed="rId10">
              <a:alphaModFix/>
            </a:blip>
            <a:srcRect b="0" l="0" r="0" t="0"/>
            <a:stretch/>
          </p:blipFill>
          <p:spPr>
            <a:xfrm>
              <a:off x="2223" y="2730"/>
              <a:ext cx="215" cy="215"/>
            </a:xfrm>
            <a:prstGeom prst="rect">
              <a:avLst/>
            </a:prstGeom>
            <a:noFill/>
            <a:ln>
              <a:noFill/>
            </a:ln>
          </p:spPr>
        </p:pic>
      </p:grpSp>
      <p:grpSp>
        <p:nvGrpSpPr>
          <p:cNvPr id="238" name="Google Shape;238;p36"/>
          <p:cNvGrpSpPr/>
          <p:nvPr/>
        </p:nvGrpSpPr>
        <p:grpSpPr>
          <a:xfrm>
            <a:off x="6444208" y="5140225"/>
            <a:ext cx="2555875" cy="457200"/>
            <a:chOff x="2223" y="3216"/>
            <a:chExt cx="1610" cy="288"/>
          </a:xfrm>
        </p:grpSpPr>
        <p:sp>
          <p:nvSpPr>
            <p:cNvPr id="239" name="Google Shape;239;p36"/>
            <p:cNvSpPr txBox="1"/>
            <p:nvPr/>
          </p:nvSpPr>
          <p:spPr>
            <a:xfrm>
              <a:off x="2528" y="3216"/>
              <a:ext cx="1305" cy="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carbon (18%)</a:t>
              </a:r>
              <a:endParaRPr/>
            </a:p>
          </p:txBody>
        </p:sp>
        <p:pic>
          <p:nvPicPr>
            <p:cNvPr descr="boy - key 7" id="240" name="Google Shape;240;p36"/>
            <p:cNvPicPr preferRelativeResize="0"/>
            <p:nvPr/>
          </p:nvPicPr>
          <p:blipFill rotWithShape="1">
            <a:blip r:embed="rId11">
              <a:alphaModFix/>
            </a:blip>
            <a:srcRect b="0" l="0" r="0" t="0"/>
            <a:stretch/>
          </p:blipFill>
          <p:spPr>
            <a:xfrm>
              <a:off x="2223" y="3265"/>
              <a:ext cx="215" cy="215"/>
            </a:xfrm>
            <a:prstGeom prst="rect">
              <a:avLst/>
            </a:prstGeom>
            <a:noFill/>
            <a:ln>
              <a:noFill/>
            </a:ln>
          </p:spPr>
        </p:pic>
      </p:grpSp>
      <p:grpSp>
        <p:nvGrpSpPr>
          <p:cNvPr id="241" name="Google Shape;241;p36"/>
          <p:cNvGrpSpPr/>
          <p:nvPr/>
        </p:nvGrpSpPr>
        <p:grpSpPr>
          <a:xfrm>
            <a:off x="6444208" y="4716363"/>
            <a:ext cx="2916237" cy="457200"/>
            <a:chOff x="2223" y="2949"/>
            <a:chExt cx="1837" cy="288"/>
          </a:xfrm>
        </p:grpSpPr>
        <p:sp>
          <p:nvSpPr>
            <p:cNvPr id="242" name="Google Shape;242;p36"/>
            <p:cNvSpPr txBox="1"/>
            <p:nvPr/>
          </p:nvSpPr>
          <p:spPr>
            <a:xfrm>
              <a:off x="2528" y="2949"/>
              <a:ext cx="1532" cy="2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dk1"/>
                  </a:solidFill>
                  <a:latin typeface="Arial"/>
                  <a:ea typeface="Arial"/>
                  <a:cs typeface="Arial"/>
                  <a:sym typeface="Arial"/>
                </a:rPr>
                <a:t>hydrogen (10%)</a:t>
              </a:r>
              <a:endParaRPr/>
            </a:p>
          </p:txBody>
        </p:sp>
        <p:pic>
          <p:nvPicPr>
            <p:cNvPr descr="boy - key 9" id="243" name="Google Shape;243;p36"/>
            <p:cNvPicPr preferRelativeResize="0"/>
            <p:nvPr/>
          </p:nvPicPr>
          <p:blipFill rotWithShape="1">
            <a:blip r:embed="rId12">
              <a:alphaModFix/>
            </a:blip>
            <a:srcRect b="0" l="0" r="0" t="0"/>
            <a:stretch/>
          </p:blipFill>
          <p:spPr>
            <a:xfrm>
              <a:off x="2223" y="2998"/>
              <a:ext cx="215" cy="215"/>
            </a:xfrm>
            <a:prstGeom prst="rect">
              <a:avLst/>
            </a:prstGeom>
            <a:noFill/>
            <a:ln>
              <a:noFill/>
            </a:ln>
          </p:spPr>
        </p:pic>
      </p:grpSp>
      <p:pic>
        <p:nvPicPr>
          <p:cNvPr descr="boy - overlay" id="244" name="Google Shape;244;p36"/>
          <p:cNvPicPr preferRelativeResize="0"/>
          <p:nvPr/>
        </p:nvPicPr>
        <p:blipFill rotWithShape="1">
          <a:blip r:embed="rId13">
            <a:alphaModFix/>
          </a:blip>
          <a:srcRect b="0" l="0" r="0" t="0"/>
          <a:stretch/>
        </p:blipFill>
        <p:spPr>
          <a:xfrm>
            <a:off x="273596" y="1510878"/>
            <a:ext cx="1562100" cy="4870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500"/>
                                        <p:tgtEl>
                                          <p:spTgt spid="215"/>
                                        </p:tgtEl>
                                      </p:cBhvr>
                                    </p:animEffect>
                                  </p:childTnLst>
                                </p:cTn>
                              </p:par>
                              <p:par>
                                <p:cTn fill="hold" nodeType="with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1"/>
                                        <p:tgtEl>
                                          <p:spTgt spid="2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
                                        <p:tgtEl>
                                          <p:spTgt spid="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
                                        <p:tgtEl>
                                          <p:spTgt spid="2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
                                        <p:tgtEl>
                                          <p:spTgt spid="2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
                                        <p:tgtEl>
                                          <p:spTgt spid="235"/>
                                        </p:tgtEl>
                                      </p:cBhvr>
                                    </p:animEffect>
                                  </p:childTnLst>
                                </p:cTn>
                              </p:par>
                              <p:par>
                                <p:cTn fill="hold" nodeType="withEffect" presetClass="entr" presetID="10" presetSubtype="0">
                                  <p:stCondLst>
                                    <p:cond delay="500"/>
                                  </p:stCondLst>
                                  <p:childTnLst>
                                    <p:set>
                                      <p:cBhvr>
                                        <p:cTn dur="1" fill="hold">
                                          <p:stCondLst>
                                            <p:cond delay="0"/>
                                          </p:stCondLst>
                                        </p:cTn>
                                        <p:tgtEl>
                                          <p:spTgt spid="232"/>
                                        </p:tgtEl>
                                        <p:attrNameLst>
                                          <p:attrName>style.visibility</p:attrName>
                                        </p:attrNameLst>
                                      </p:cBhvr>
                                      <p:to>
                                        <p:strVal val="visible"/>
                                      </p:to>
                                    </p:set>
                                    <p:animEffect filter="fade" transition="in">
                                      <p:cBhvr>
                                        <p:cTn dur="1"/>
                                        <p:tgtEl>
                                          <p:spTgt spid="232"/>
                                        </p:tgtEl>
                                      </p:cBhvr>
                                    </p:animEffect>
                                  </p:childTnLst>
                                </p:cTn>
                              </p:par>
                            </p:childTnLst>
                          </p:cTn>
                        </p:par>
                        <p:par>
                          <p:cTn fill="hold">
                            <p:stCondLst>
                              <p:cond delay="1"/>
                            </p:stCondLst>
                            <p:childTnLst>
                              <p:par>
                                <p:cTn fill="hold" nodeType="afterEffect" presetClass="entr" presetID="10" presetSubtype="0">
                                  <p:stCondLst>
                                    <p:cond delay="500"/>
                                  </p:stCondLst>
                                  <p:childTnLst>
                                    <p:set>
                                      <p:cBhvr>
                                        <p:cTn dur="1" fill="hold">
                                          <p:stCondLst>
                                            <p:cond delay="0"/>
                                          </p:stCondLst>
                                        </p:cTn>
                                        <p:tgtEl>
                                          <p:spTgt spid="229"/>
                                        </p:tgtEl>
                                        <p:attrNameLst>
                                          <p:attrName>style.visibility</p:attrName>
                                        </p:attrNameLst>
                                      </p:cBhvr>
                                      <p:to>
                                        <p:strVal val="visible"/>
                                      </p:to>
                                    </p:set>
                                    <p:animEffect filter="fade" transition="in">
                                      <p:cBhvr>
                                        <p:cTn dur="1"/>
                                        <p:tgtEl>
                                          <p:spTgt spid="229"/>
                                        </p:tgtEl>
                                      </p:cBhvr>
                                    </p:animEffect>
                                  </p:childTnLst>
                                </p:cTn>
                              </p:par>
                            </p:childTnLst>
                          </p:cTn>
                        </p:par>
                        <p:par>
                          <p:cTn fill="hold">
                            <p:stCondLst>
                              <p:cond delay="2"/>
                            </p:stCondLst>
                            <p:childTnLst>
                              <p:par>
                                <p:cTn fill="hold" nodeType="afterEffect" presetClass="entr" presetID="10" presetSubtype="0">
                                  <p:stCondLst>
                                    <p:cond delay="500"/>
                                  </p:stCondLst>
                                  <p:childTnLst>
                                    <p:set>
                                      <p:cBhvr>
                                        <p:cTn dur="1" fill="hold">
                                          <p:stCondLst>
                                            <p:cond delay="0"/>
                                          </p:stCondLst>
                                        </p:cTn>
                                        <p:tgtEl>
                                          <p:spTgt spid="226"/>
                                        </p:tgtEl>
                                        <p:attrNameLst>
                                          <p:attrName>style.visibility</p:attrName>
                                        </p:attrNameLst>
                                      </p:cBhvr>
                                      <p:to>
                                        <p:strVal val="visible"/>
                                      </p:to>
                                    </p:set>
                                    <p:animEffect filter="fade" transition="in">
                                      <p:cBhvr>
                                        <p:cTn dur="1"/>
                                        <p:tgtEl>
                                          <p:spTgt spid="226"/>
                                        </p:tgtEl>
                                      </p:cBhvr>
                                    </p:animEffect>
                                  </p:childTnLst>
                                </p:cTn>
                              </p:par>
                            </p:childTnLst>
                          </p:cTn>
                        </p:par>
                        <p:par>
                          <p:cTn fill="hold">
                            <p:stCondLst>
                              <p:cond delay="3"/>
                            </p:stCondLst>
                            <p:childTnLst>
                              <p:par>
                                <p:cTn fill="hold" nodeType="afterEffect" presetClass="entr" presetID="10" presetSubtype="0">
                                  <p:stCondLst>
                                    <p:cond delay="500"/>
                                  </p:stCondLst>
                                  <p:childTnLst>
                                    <p:set>
                                      <p:cBhvr>
                                        <p:cTn dur="1" fill="hold">
                                          <p:stCondLst>
                                            <p:cond delay="0"/>
                                          </p:stCondLst>
                                        </p:cTn>
                                        <p:tgtEl>
                                          <p:spTgt spid="223"/>
                                        </p:tgtEl>
                                        <p:attrNameLst>
                                          <p:attrName>style.visibility</p:attrName>
                                        </p:attrNameLst>
                                      </p:cBhvr>
                                      <p:to>
                                        <p:strVal val="visible"/>
                                      </p:to>
                                    </p:set>
                                    <p:animEffect filter="fade" transition="in">
                                      <p:cBhvr>
                                        <p:cTn dur="1"/>
                                        <p:tgtEl>
                                          <p:spTgt spid="223"/>
                                        </p:tgtEl>
                                      </p:cBhvr>
                                    </p:animEffect>
                                  </p:childTnLst>
                                </p:cTn>
                              </p:par>
                            </p:childTnLst>
                          </p:cTn>
                        </p:par>
                        <p:par>
                          <p:cTn fill="hold">
                            <p:stCondLst>
                              <p:cond delay="4"/>
                            </p:stCondLst>
                            <p:childTnLst>
                              <p:par>
                                <p:cTn fill="hold" nodeType="afterEffect" presetClass="entr" presetID="10" presetSubtype="0">
                                  <p:stCondLst>
                                    <p:cond delay="500"/>
                                  </p:stCondLst>
                                  <p:childTnLst>
                                    <p:set>
                                      <p:cBhvr>
                                        <p:cTn dur="1" fill="hold">
                                          <p:stCondLst>
                                            <p:cond delay="0"/>
                                          </p:stCondLst>
                                        </p:cTn>
                                        <p:tgtEl>
                                          <p:spTgt spid="220"/>
                                        </p:tgtEl>
                                        <p:attrNameLst>
                                          <p:attrName>style.visibility</p:attrName>
                                        </p:attrNameLst>
                                      </p:cBhvr>
                                      <p:to>
                                        <p:strVal val="visible"/>
                                      </p:to>
                                    </p:set>
                                    <p:animEffect filter="fade" transition="in">
                                      <p:cBhvr>
                                        <p:cTn dur="1"/>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9" name="Shape 249"/>
        <p:cNvGrpSpPr/>
        <p:nvPr/>
      </p:nvGrpSpPr>
      <p:grpSpPr>
        <a:xfrm>
          <a:off x="0" y="0"/>
          <a:ext cx="0" cy="0"/>
          <a:chOff x="0" y="0"/>
          <a:chExt cx="0" cy="0"/>
        </a:xfrm>
      </p:grpSpPr>
      <p:sp>
        <p:nvSpPr>
          <p:cNvPr id="250" name="Google Shape;250;p37"/>
          <p:cNvSpPr txBox="1"/>
          <p:nvPr/>
        </p:nvSpPr>
        <p:spPr>
          <a:xfrm>
            <a:off x="281275" y="1806575"/>
            <a:ext cx="5007600" cy="1473300"/>
          </a:xfrm>
          <a:prstGeom prst="rect">
            <a:avLst/>
          </a:prstGeom>
          <a:solidFill>
            <a:srgbClr val="000099"/>
          </a:solid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000">
                <a:solidFill>
                  <a:schemeClr val="lt1"/>
                </a:solidFill>
              </a:rPr>
              <a:t>An </a:t>
            </a:r>
            <a:r>
              <a:rPr b="1" lang="en-GB" sz="3000">
                <a:solidFill>
                  <a:srgbClr val="FFFF00"/>
                </a:solidFill>
              </a:rPr>
              <a:t>e</a:t>
            </a:r>
            <a:r>
              <a:rPr b="1" i="0" lang="en-GB" sz="3000" u="none" cap="none" strike="noStrike">
                <a:solidFill>
                  <a:srgbClr val="FFFF00"/>
                </a:solidFill>
                <a:latin typeface="Arial"/>
                <a:ea typeface="Arial"/>
                <a:cs typeface="Arial"/>
                <a:sym typeface="Arial"/>
              </a:rPr>
              <a:t>lement</a:t>
            </a:r>
            <a:r>
              <a:rPr b="0" i="0" lang="en-GB" sz="3000" u="none" cap="none" strike="noStrike">
                <a:solidFill>
                  <a:schemeClr val="lt1"/>
                </a:solidFill>
                <a:latin typeface="Arial"/>
                <a:ea typeface="Arial"/>
                <a:cs typeface="Arial"/>
                <a:sym typeface="Arial"/>
              </a:rPr>
              <a:t> </a:t>
            </a:r>
            <a:r>
              <a:rPr lang="en-GB" sz="3000">
                <a:solidFill>
                  <a:schemeClr val="lt1"/>
                </a:solidFill>
              </a:rPr>
              <a:t>is a substance made </a:t>
            </a:r>
            <a:r>
              <a:rPr b="0" i="0" lang="en-GB" sz="3000" u="none" cap="none" strike="noStrike">
                <a:solidFill>
                  <a:schemeClr val="lt1"/>
                </a:solidFill>
                <a:latin typeface="Arial"/>
                <a:ea typeface="Arial"/>
                <a:cs typeface="Arial"/>
                <a:sym typeface="Arial"/>
              </a:rPr>
              <a:t>up of only one type   of atom.</a:t>
            </a:r>
            <a:endParaRPr/>
          </a:p>
        </p:txBody>
      </p:sp>
      <p:sp>
        <p:nvSpPr>
          <p:cNvPr id="251" name="Google Shape;251;p37"/>
          <p:cNvSpPr txBox="1"/>
          <p:nvPr/>
        </p:nvSpPr>
        <p:spPr>
          <a:xfrm>
            <a:off x="539750" y="3943450"/>
            <a:ext cx="7993200" cy="2765700"/>
          </a:xfrm>
          <a:prstGeom prst="rect">
            <a:avLst/>
          </a:prstGeom>
          <a:noFill/>
          <a:ln>
            <a:noFill/>
          </a:ln>
        </p:spPr>
        <p:txBody>
          <a:bodyPr anchorCtr="0" anchor="t" bIns="45700" lIns="91425" spcFirstLastPara="1" rIns="91425" wrap="square" tIns="45700">
            <a:noAutofit/>
          </a:bodyPr>
          <a:lstStyle/>
          <a:p>
            <a:pPr indent="-374650" lvl="0" marL="457200" marR="0" rtl="0" algn="l">
              <a:lnSpc>
                <a:spcPct val="100000"/>
              </a:lnSpc>
              <a:spcBef>
                <a:spcPts val="0"/>
              </a:spcBef>
              <a:spcAft>
                <a:spcPts val="0"/>
              </a:spcAft>
              <a:buClr>
                <a:schemeClr val="lt1"/>
              </a:buClr>
              <a:buSzPts val="2300"/>
              <a:buFont typeface="Arial"/>
              <a:buChar char="●"/>
            </a:pPr>
            <a:r>
              <a:rPr lang="en-GB" sz="2300">
                <a:solidFill>
                  <a:schemeClr val="lt1"/>
                </a:solidFill>
              </a:rPr>
              <a:t>For example, h</a:t>
            </a:r>
            <a:r>
              <a:rPr b="0" i="0" lang="en-GB" sz="2300" u="none" cap="none" strike="noStrike">
                <a:solidFill>
                  <a:schemeClr val="lt1"/>
                </a:solidFill>
                <a:latin typeface="Arial"/>
                <a:ea typeface="Arial"/>
                <a:cs typeface="Arial"/>
                <a:sym typeface="Arial"/>
              </a:rPr>
              <a:t>ydrogen </a:t>
            </a:r>
            <a:r>
              <a:rPr lang="en-GB" sz="2300">
                <a:solidFill>
                  <a:schemeClr val="lt1"/>
                </a:solidFill>
              </a:rPr>
              <a:t>exists as</a:t>
            </a:r>
            <a:r>
              <a:rPr b="0" i="0" lang="en-GB" sz="2300" u="none" cap="none" strike="noStrike">
                <a:solidFill>
                  <a:schemeClr val="lt1"/>
                </a:solidFill>
                <a:latin typeface="Arial"/>
                <a:ea typeface="Arial"/>
                <a:cs typeface="Arial"/>
                <a:sym typeface="Arial"/>
              </a:rPr>
              <a:t> two hydrogen atoms </a:t>
            </a:r>
            <a:r>
              <a:rPr lang="en-GB" sz="2300">
                <a:solidFill>
                  <a:schemeClr val="lt1"/>
                </a:solidFill>
              </a:rPr>
              <a:t>joined </a:t>
            </a:r>
            <a:r>
              <a:rPr b="0" i="0" lang="en-GB" sz="2300" u="none" cap="none" strike="noStrike">
                <a:solidFill>
                  <a:schemeClr val="lt1"/>
                </a:solidFill>
                <a:latin typeface="Arial"/>
                <a:ea typeface="Arial"/>
                <a:cs typeface="Arial"/>
                <a:sym typeface="Arial"/>
              </a:rPr>
              <a:t>together, the formula is H</a:t>
            </a:r>
            <a:r>
              <a:rPr b="0" baseline="-25000" i="0" lang="en-GB" sz="2300" u="none" cap="none" strike="noStrike">
                <a:solidFill>
                  <a:schemeClr val="lt1"/>
                </a:solidFill>
                <a:latin typeface="Arial"/>
                <a:ea typeface="Arial"/>
                <a:cs typeface="Arial"/>
                <a:sym typeface="Arial"/>
              </a:rPr>
              <a:t>2</a:t>
            </a:r>
            <a:r>
              <a:rPr b="0" i="0" lang="en-GB" sz="2300" u="none" cap="none" strike="noStrike">
                <a:solidFill>
                  <a:schemeClr val="lt1"/>
                </a:solidFill>
                <a:latin typeface="Arial"/>
                <a:ea typeface="Arial"/>
                <a:cs typeface="Arial"/>
                <a:sym typeface="Arial"/>
              </a:rPr>
              <a:t>.</a:t>
            </a:r>
            <a:endParaRPr b="0"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sz="1600">
              <a:solidFill>
                <a:schemeClr val="lt1"/>
              </a:solidFill>
            </a:endParaRPr>
          </a:p>
          <a:p>
            <a:pPr indent="-374650" lvl="0" marL="457200" rtl="0" algn="l">
              <a:lnSpc>
                <a:spcPct val="100000"/>
              </a:lnSpc>
              <a:spcBef>
                <a:spcPts val="0"/>
              </a:spcBef>
              <a:spcAft>
                <a:spcPts val="0"/>
              </a:spcAft>
              <a:buClr>
                <a:schemeClr val="lt1"/>
              </a:buClr>
              <a:buSzPts val="2300"/>
              <a:buChar char="●"/>
            </a:pPr>
            <a:r>
              <a:rPr lang="en-GB" sz="2300">
                <a:solidFill>
                  <a:schemeClr val="lt1"/>
                </a:solidFill>
              </a:rPr>
              <a:t>El</a:t>
            </a:r>
            <a:r>
              <a:rPr lang="en-GB" sz="2300">
                <a:solidFill>
                  <a:schemeClr val="lt1"/>
                </a:solidFill>
              </a:rPr>
              <a:t>ements cannot be chemically decomposed into simpler substances.</a:t>
            </a:r>
            <a:endParaRPr sz="2300">
              <a:solidFill>
                <a:schemeClr val="lt1"/>
              </a:solidFill>
            </a:endParaRPr>
          </a:p>
          <a:p>
            <a:pPr indent="0" lvl="0" marL="0" rtl="0" algn="l">
              <a:lnSpc>
                <a:spcPct val="100000"/>
              </a:lnSpc>
              <a:spcBef>
                <a:spcPts val="0"/>
              </a:spcBef>
              <a:spcAft>
                <a:spcPts val="0"/>
              </a:spcAft>
              <a:buNone/>
            </a:pPr>
            <a:r>
              <a:t/>
            </a:r>
            <a:endParaRPr sz="1600">
              <a:solidFill>
                <a:schemeClr val="lt1"/>
              </a:solidFill>
            </a:endParaRPr>
          </a:p>
          <a:p>
            <a:pPr indent="-374650" lvl="0" marL="457200" rtl="0" algn="l">
              <a:lnSpc>
                <a:spcPct val="100000"/>
              </a:lnSpc>
              <a:spcBef>
                <a:spcPts val="0"/>
              </a:spcBef>
              <a:spcAft>
                <a:spcPts val="0"/>
              </a:spcAft>
              <a:buClr>
                <a:schemeClr val="lt1"/>
              </a:buClr>
              <a:buSzPts val="2300"/>
              <a:buChar char="●"/>
            </a:pPr>
            <a:r>
              <a:rPr lang="en-GB" sz="2300">
                <a:solidFill>
                  <a:schemeClr val="lt1"/>
                </a:solidFill>
              </a:rPr>
              <a:t>An </a:t>
            </a:r>
            <a:r>
              <a:rPr b="1" lang="en-GB" sz="2300">
                <a:solidFill>
                  <a:srgbClr val="FFFF00"/>
                </a:solidFill>
              </a:rPr>
              <a:t>atom</a:t>
            </a:r>
            <a:r>
              <a:rPr lang="en-GB" sz="2300">
                <a:solidFill>
                  <a:schemeClr val="lt1"/>
                </a:solidFill>
              </a:rPr>
              <a:t> is the smallest particle of an element that can take part in chemical reactions.</a:t>
            </a:r>
            <a:endParaRPr sz="2300">
              <a:solidFill>
                <a:schemeClr val="lt1"/>
              </a:solidFill>
            </a:endParaRPr>
          </a:p>
        </p:txBody>
      </p:sp>
      <p:sp>
        <p:nvSpPr>
          <p:cNvPr id="252" name="Google Shape;252;p37"/>
          <p:cNvSpPr txBox="1"/>
          <p:nvPr>
            <p:ph type="title"/>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rPr>
              <a:t>What is an e</a:t>
            </a:r>
            <a:r>
              <a:rPr b="0" i="0" lang="en-GB" sz="4000" u="none" cap="none" strike="noStrike">
                <a:solidFill>
                  <a:schemeClr val="dk1"/>
                </a:solidFill>
                <a:latin typeface="Arial"/>
                <a:ea typeface="Arial"/>
                <a:cs typeface="Arial"/>
                <a:sym typeface="Arial"/>
              </a:rPr>
              <a:t>lement</a:t>
            </a:r>
            <a:r>
              <a:rPr lang="en-GB" sz="4000">
                <a:solidFill>
                  <a:schemeClr val="dk1"/>
                </a:solidFill>
              </a:rPr>
              <a:t>?</a:t>
            </a:r>
            <a:endParaRPr/>
          </a:p>
        </p:txBody>
      </p:sp>
      <p:sp>
        <p:nvSpPr>
          <p:cNvPr id="253" name="Google Shape;253;p37"/>
          <p:cNvSpPr/>
          <p:nvPr/>
        </p:nvSpPr>
        <p:spPr>
          <a:xfrm>
            <a:off x="6956425" y="1951038"/>
            <a:ext cx="1152600" cy="11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4" name="Google Shape;254;p37"/>
          <p:cNvSpPr/>
          <p:nvPr/>
        </p:nvSpPr>
        <p:spPr>
          <a:xfrm>
            <a:off x="5948363" y="1951038"/>
            <a:ext cx="1152600" cy="11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8"/>
          <p:cNvSpPr txBox="1"/>
          <p:nvPr>
            <p:ph idx="4294967295"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Element </a:t>
            </a:r>
            <a:r>
              <a:rPr lang="en-GB" sz="4000">
                <a:solidFill>
                  <a:schemeClr val="lt1"/>
                </a:solidFill>
              </a:rPr>
              <a:t>Samples</a:t>
            </a:r>
            <a:endParaRPr/>
          </a:p>
        </p:txBody>
      </p:sp>
      <p:sp>
        <p:nvSpPr>
          <p:cNvPr id="261" name="Google Shape;261;p38"/>
          <p:cNvSpPr txBox="1"/>
          <p:nvPr/>
        </p:nvSpPr>
        <p:spPr>
          <a:xfrm>
            <a:off x="431225" y="1559750"/>
            <a:ext cx="82386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400"/>
              <a:t>Your teacher may show you some examples of elements.</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GB" sz="2400"/>
              <a:t>Do not open the tubes, simply have a look at the diversity of different elements.</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GB" sz="2400"/>
              <a:t>Is there anything in common? What are the major differences? How many elements are there in the universe?</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9"/>
          <p:cNvSpPr txBox="1"/>
          <p:nvPr>
            <p:ph idx="1" type="body"/>
          </p:nvPr>
        </p:nvSpPr>
        <p:spPr>
          <a:xfrm>
            <a:off x="467500" y="1484775"/>
            <a:ext cx="8208900" cy="116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0000FF"/>
              </a:buClr>
              <a:buFont typeface="Arial"/>
              <a:buNone/>
            </a:pPr>
            <a:r>
              <a:rPr b="1" i="0" lang="en-GB" sz="3200" u="none" cap="none" strike="noStrike">
                <a:solidFill>
                  <a:srgbClr val="0000FF"/>
                </a:solidFill>
                <a:latin typeface="Arial"/>
                <a:ea typeface="Arial"/>
                <a:cs typeface="Arial"/>
                <a:sym typeface="Arial"/>
              </a:rPr>
              <a:t>Use colours for atoms.  Draw </a:t>
            </a:r>
            <a:r>
              <a:rPr b="1" lang="en-GB" sz="3200">
                <a:solidFill>
                  <a:srgbClr val="0000FF"/>
                </a:solidFill>
              </a:rPr>
              <a:t>3</a:t>
            </a:r>
            <a:r>
              <a:rPr b="1" i="0" lang="en-GB" sz="3200" u="none" cap="none" strike="noStrike">
                <a:solidFill>
                  <a:srgbClr val="0000FF"/>
                </a:solidFill>
                <a:latin typeface="Arial"/>
                <a:ea typeface="Arial"/>
                <a:cs typeface="Arial"/>
                <a:sym typeface="Arial"/>
              </a:rPr>
              <a:t> different </a:t>
            </a:r>
            <a:r>
              <a:rPr b="1" i="0" lang="en-GB" sz="3200" u="none" cap="none" strike="noStrike">
                <a:solidFill>
                  <a:srgbClr val="FF0000"/>
                </a:solidFill>
                <a:latin typeface="Arial"/>
                <a:ea typeface="Arial"/>
                <a:cs typeface="Arial"/>
                <a:sym typeface="Arial"/>
              </a:rPr>
              <a:t>particle diagrams</a:t>
            </a:r>
            <a:r>
              <a:rPr b="1" i="0" lang="en-GB" sz="3200" u="none" cap="none" strike="noStrike">
                <a:solidFill>
                  <a:srgbClr val="0000FF"/>
                </a:solidFill>
                <a:latin typeface="Arial"/>
                <a:ea typeface="Arial"/>
                <a:cs typeface="Arial"/>
                <a:sym typeface="Arial"/>
              </a:rPr>
              <a:t> to show:</a:t>
            </a:r>
            <a:endParaRPr b="1" i="0" sz="3200" u="none" cap="none" strike="noStrike">
              <a:solidFill>
                <a:srgbClr val="0000FF"/>
              </a:solidFill>
              <a:latin typeface="Arial"/>
              <a:ea typeface="Arial"/>
              <a:cs typeface="Arial"/>
              <a:sym typeface="Arial"/>
            </a:endParaRPr>
          </a:p>
        </p:txBody>
      </p:sp>
      <p:sp>
        <p:nvSpPr>
          <p:cNvPr id="268" name="Google Shape;268;p39"/>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Your Task</a:t>
            </a:r>
            <a:endParaRPr/>
          </a:p>
        </p:txBody>
      </p:sp>
      <p:sp>
        <p:nvSpPr>
          <p:cNvPr id="269" name="Google Shape;269;p39"/>
          <p:cNvSpPr txBox="1"/>
          <p:nvPr/>
        </p:nvSpPr>
        <p:spPr>
          <a:xfrm>
            <a:off x="3519975" y="2954650"/>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dk1"/>
                </a:solidFill>
                <a:latin typeface="Arial"/>
                <a:ea typeface="Arial"/>
                <a:cs typeface="Arial"/>
                <a:sym typeface="Arial"/>
              </a:rPr>
              <a:t> A </a:t>
            </a:r>
            <a:r>
              <a:rPr lang="en-GB" sz="3200">
                <a:solidFill>
                  <a:schemeClr val="dk1"/>
                </a:solidFill>
              </a:rPr>
              <a:t>liquid </a:t>
            </a:r>
            <a:r>
              <a:rPr b="0" i="0" lang="en-GB" sz="3200" u="none" cap="none" strike="noStrike">
                <a:solidFill>
                  <a:schemeClr val="dk1"/>
                </a:solidFill>
                <a:latin typeface="Arial"/>
                <a:ea typeface="Arial"/>
                <a:cs typeface="Arial"/>
                <a:sym typeface="Arial"/>
              </a:rPr>
              <a:t>element</a:t>
            </a:r>
            <a:endParaRPr b="0" i="0" sz="3200" u="none" cap="none" strike="noStrike">
              <a:solidFill>
                <a:schemeClr val="dk1"/>
              </a:solidFill>
              <a:latin typeface="Arial"/>
              <a:ea typeface="Arial"/>
              <a:cs typeface="Arial"/>
              <a:sym typeface="Arial"/>
            </a:endParaRPr>
          </a:p>
        </p:txBody>
      </p:sp>
      <p:sp>
        <p:nvSpPr>
          <p:cNvPr id="270" name="Google Shape;270;p39"/>
          <p:cNvSpPr txBox="1"/>
          <p:nvPr/>
        </p:nvSpPr>
        <p:spPr>
          <a:xfrm>
            <a:off x="708720" y="2954653"/>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dk1"/>
                </a:solidFill>
                <a:latin typeface="Arial"/>
                <a:ea typeface="Arial"/>
                <a:cs typeface="Arial"/>
                <a:sym typeface="Arial"/>
              </a:rPr>
              <a:t> A solid element</a:t>
            </a:r>
            <a:endParaRPr/>
          </a:p>
        </p:txBody>
      </p:sp>
      <p:sp>
        <p:nvSpPr>
          <p:cNvPr id="271" name="Google Shape;271;p39"/>
          <p:cNvSpPr txBox="1"/>
          <p:nvPr/>
        </p:nvSpPr>
        <p:spPr>
          <a:xfrm>
            <a:off x="6244208" y="2954652"/>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dk1"/>
                </a:solidFill>
                <a:latin typeface="Arial"/>
                <a:ea typeface="Arial"/>
                <a:cs typeface="Arial"/>
                <a:sym typeface="Arial"/>
              </a:rPr>
              <a:t> A </a:t>
            </a:r>
            <a:r>
              <a:rPr lang="en-GB" sz="3200">
                <a:solidFill>
                  <a:schemeClr val="dk1"/>
                </a:solidFill>
              </a:rPr>
              <a:t>gas </a:t>
            </a:r>
            <a:r>
              <a:rPr lang="en-GB" sz="3000">
                <a:solidFill>
                  <a:schemeClr val="dk1"/>
                </a:solidFill>
              </a:rPr>
              <a:t>element</a:t>
            </a:r>
            <a:endParaRPr b="0" i="0" sz="3000" u="none" cap="none" strike="noStrike">
              <a:solidFill>
                <a:schemeClr val="dk1"/>
              </a:solidFill>
              <a:latin typeface="Arial"/>
              <a:ea typeface="Arial"/>
              <a:cs typeface="Arial"/>
              <a:sym typeface="Arial"/>
            </a:endParaRPr>
          </a:p>
        </p:txBody>
      </p:sp>
      <p:pic>
        <p:nvPicPr>
          <p:cNvPr id="272" name="Google Shape;272;p39"/>
          <p:cNvPicPr preferRelativeResize="0"/>
          <p:nvPr/>
        </p:nvPicPr>
        <p:blipFill rotWithShape="1">
          <a:blip r:embed="rId3">
            <a:alphaModFix/>
          </a:blip>
          <a:srcRect b="23219" l="0" r="0" t="0"/>
          <a:stretch/>
        </p:blipFill>
        <p:spPr>
          <a:xfrm>
            <a:off x="784925" y="3099350"/>
            <a:ext cx="7471650" cy="2057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0"/>
          <p:cNvSpPr txBox="1"/>
          <p:nvPr>
            <p:ph idx="4294967295"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Elements</a:t>
            </a:r>
            <a:endParaRPr/>
          </a:p>
        </p:txBody>
      </p:sp>
      <p:sp>
        <p:nvSpPr>
          <p:cNvPr id="279" name="Google Shape;279;p40"/>
          <p:cNvSpPr txBox="1"/>
          <p:nvPr/>
        </p:nvSpPr>
        <p:spPr>
          <a:xfrm>
            <a:off x="599703" y="5373216"/>
            <a:ext cx="2173287" cy="132343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000" u="none" cap="none" strike="noStrike">
                <a:solidFill>
                  <a:srgbClr val="010067"/>
                </a:solidFill>
                <a:latin typeface="Arial"/>
                <a:ea typeface="Arial"/>
                <a:cs typeface="Arial"/>
                <a:sym typeface="Arial"/>
              </a:rPr>
              <a:t>Copper is an element made up of copper atoms only.</a:t>
            </a:r>
            <a:endParaRPr/>
          </a:p>
        </p:txBody>
      </p:sp>
      <p:sp>
        <p:nvSpPr>
          <p:cNvPr id="280" name="Google Shape;280;p40"/>
          <p:cNvSpPr/>
          <p:nvPr/>
        </p:nvSpPr>
        <p:spPr>
          <a:xfrm>
            <a:off x="3525465" y="5373216"/>
            <a:ext cx="2163763" cy="132343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000" u="none" cap="none" strike="noStrike">
                <a:solidFill>
                  <a:srgbClr val="010067"/>
                </a:solidFill>
                <a:latin typeface="Arial"/>
                <a:ea typeface="Arial"/>
                <a:cs typeface="Arial"/>
                <a:sym typeface="Arial"/>
              </a:rPr>
              <a:t>Carbon is an element made up of carbon atoms only.</a:t>
            </a:r>
            <a:endParaRPr/>
          </a:p>
        </p:txBody>
      </p:sp>
      <p:sp>
        <p:nvSpPr>
          <p:cNvPr id="281" name="Google Shape;281;p40"/>
          <p:cNvSpPr txBox="1"/>
          <p:nvPr/>
        </p:nvSpPr>
        <p:spPr>
          <a:xfrm>
            <a:off x="6408365" y="5373216"/>
            <a:ext cx="2124075" cy="132343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000" u="none" cap="none" strike="noStrike">
                <a:solidFill>
                  <a:srgbClr val="010067"/>
                </a:solidFill>
                <a:latin typeface="Arial"/>
                <a:ea typeface="Arial"/>
                <a:cs typeface="Arial"/>
                <a:sym typeface="Arial"/>
              </a:rPr>
              <a:t>Helium is an element made up of helium atoms only.</a:t>
            </a:r>
            <a:endParaRPr/>
          </a:p>
        </p:txBody>
      </p:sp>
      <p:grpSp>
        <p:nvGrpSpPr>
          <p:cNvPr id="282" name="Google Shape;282;p40"/>
          <p:cNvGrpSpPr/>
          <p:nvPr/>
        </p:nvGrpSpPr>
        <p:grpSpPr>
          <a:xfrm>
            <a:off x="6248191" y="1250838"/>
            <a:ext cx="2643672" cy="4242308"/>
            <a:chOff x="4012" y="1016"/>
            <a:chExt cx="1342" cy="2154"/>
          </a:xfrm>
        </p:grpSpPr>
        <p:pic>
          <p:nvPicPr>
            <p:cNvPr descr="23456283_credit" id="283" name="Google Shape;283;p40"/>
            <p:cNvPicPr preferRelativeResize="0"/>
            <p:nvPr/>
          </p:nvPicPr>
          <p:blipFill rotWithShape="1">
            <a:blip r:embed="rId3">
              <a:alphaModFix/>
            </a:blip>
            <a:srcRect b="0" l="0" r="0" t="0"/>
            <a:stretch/>
          </p:blipFill>
          <p:spPr>
            <a:xfrm>
              <a:off x="4230" y="1016"/>
              <a:ext cx="856" cy="1169"/>
            </a:xfrm>
            <a:prstGeom prst="rect">
              <a:avLst/>
            </a:prstGeom>
            <a:noFill/>
            <a:ln>
              <a:noFill/>
            </a:ln>
          </p:spPr>
        </p:pic>
        <p:pic>
          <p:nvPicPr>
            <p:cNvPr descr="helium" id="284" name="Google Shape;284;p40"/>
            <p:cNvPicPr preferRelativeResize="0"/>
            <p:nvPr/>
          </p:nvPicPr>
          <p:blipFill rotWithShape="1">
            <a:blip r:embed="rId4">
              <a:alphaModFix/>
            </a:blip>
            <a:srcRect b="0" l="0" r="0" t="0"/>
            <a:stretch/>
          </p:blipFill>
          <p:spPr>
            <a:xfrm rot="7710573">
              <a:off x="4174" y="2037"/>
              <a:ext cx="1018" cy="905"/>
            </a:xfrm>
            <a:prstGeom prst="rect">
              <a:avLst/>
            </a:prstGeom>
            <a:noFill/>
            <a:ln>
              <a:noFill/>
            </a:ln>
          </p:spPr>
        </p:pic>
      </p:grpSp>
      <p:grpSp>
        <p:nvGrpSpPr>
          <p:cNvPr id="285" name="Google Shape;285;p40"/>
          <p:cNvGrpSpPr/>
          <p:nvPr/>
        </p:nvGrpSpPr>
        <p:grpSpPr>
          <a:xfrm>
            <a:off x="3334685" y="1404491"/>
            <a:ext cx="2643671" cy="4088653"/>
            <a:chOff x="2209" y="1094"/>
            <a:chExt cx="1342" cy="2076"/>
          </a:xfrm>
        </p:grpSpPr>
        <p:pic>
          <p:nvPicPr>
            <p:cNvPr descr="760657_credit" id="286" name="Google Shape;286;p40"/>
            <p:cNvPicPr preferRelativeResize="0"/>
            <p:nvPr/>
          </p:nvPicPr>
          <p:blipFill rotWithShape="1">
            <a:blip r:embed="rId5">
              <a:alphaModFix/>
            </a:blip>
            <a:srcRect b="0" l="0" r="0" t="0"/>
            <a:stretch/>
          </p:blipFill>
          <p:spPr>
            <a:xfrm>
              <a:off x="2292" y="1094"/>
              <a:ext cx="1174" cy="1027"/>
            </a:xfrm>
            <a:prstGeom prst="rect">
              <a:avLst/>
            </a:prstGeom>
            <a:noFill/>
            <a:ln>
              <a:noFill/>
            </a:ln>
          </p:spPr>
        </p:pic>
        <p:pic>
          <p:nvPicPr>
            <p:cNvPr descr="carbon" id="287" name="Google Shape;287;p40"/>
            <p:cNvPicPr preferRelativeResize="0"/>
            <p:nvPr/>
          </p:nvPicPr>
          <p:blipFill rotWithShape="1">
            <a:blip r:embed="rId6">
              <a:alphaModFix/>
            </a:blip>
            <a:srcRect b="0" l="0" r="0" t="0"/>
            <a:stretch/>
          </p:blipFill>
          <p:spPr>
            <a:xfrm rot="7710573">
              <a:off x="2371" y="2037"/>
              <a:ext cx="1018" cy="905"/>
            </a:xfrm>
            <a:prstGeom prst="rect">
              <a:avLst/>
            </a:prstGeom>
            <a:noFill/>
            <a:ln>
              <a:noFill/>
            </a:ln>
          </p:spPr>
        </p:pic>
      </p:grpSp>
      <p:sp>
        <p:nvSpPr>
          <p:cNvPr id="288" name="Google Shape;288;p40"/>
          <p:cNvSpPr txBox="1"/>
          <p:nvPr/>
        </p:nvSpPr>
        <p:spPr>
          <a:xfrm>
            <a:off x="892870" y="4295155"/>
            <a:ext cx="1841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10067"/>
              </a:solidFill>
              <a:latin typeface="Arial"/>
              <a:ea typeface="Arial"/>
              <a:cs typeface="Arial"/>
              <a:sym typeface="Arial"/>
            </a:endParaRPr>
          </a:p>
        </p:txBody>
      </p:sp>
      <p:grpSp>
        <p:nvGrpSpPr>
          <p:cNvPr id="289" name="Google Shape;289;p40"/>
          <p:cNvGrpSpPr/>
          <p:nvPr/>
        </p:nvGrpSpPr>
        <p:grpSpPr>
          <a:xfrm>
            <a:off x="401123" y="1518746"/>
            <a:ext cx="2643671" cy="3974398"/>
            <a:chOff x="370" y="1152"/>
            <a:chExt cx="1342" cy="2018"/>
          </a:xfrm>
        </p:grpSpPr>
        <p:pic>
          <p:nvPicPr>
            <p:cNvPr descr="8022939_credit" id="290" name="Google Shape;290;p40"/>
            <p:cNvPicPr preferRelativeResize="0"/>
            <p:nvPr/>
          </p:nvPicPr>
          <p:blipFill rotWithShape="1">
            <a:blip r:embed="rId7">
              <a:alphaModFix/>
            </a:blip>
            <a:srcRect b="0" l="0" r="0" t="0"/>
            <a:stretch/>
          </p:blipFill>
          <p:spPr>
            <a:xfrm>
              <a:off x="415" y="1152"/>
              <a:ext cx="1249" cy="1017"/>
            </a:xfrm>
            <a:prstGeom prst="rect">
              <a:avLst/>
            </a:prstGeom>
            <a:noFill/>
            <a:ln>
              <a:noFill/>
            </a:ln>
          </p:spPr>
        </p:pic>
        <p:pic>
          <p:nvPicPr>
            <p:cNvPr descr="copper" id="291" name="Google Shape;291;p40"/>
            <p:cNvPicPr preferRelativeResize="0"/>
            <p:nvPr/>
          </p:nvPicPr>
          <p:blipFill rotWithShape="1">
            <a:blip r:embed="rId8">
              <a:alphaModFix/>
            </a:blip>
            <a:srcRect b="0" l="0" r="0" t="0"/>
            <a:stretch/>
          </p:blipFill>
          <p:spPr>
            <a:xfrm rot="7710573">
              <a:off x="532" y="2037"/>
              <a:ext cx="1018" cy="90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500"/>
                                        <p:tgtEl>
                                          <p:spTgt spid="2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500"/>
                                        <p:tgtEl>
                                          <p:spTgt spid="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500"/>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6" name="Shape 296"/>
        <p:cNvGrpSpPr/>
        <p:nvPr/>
      </p:nvGrpSpPr>
      <p:grpSpPr>
        <a:xfrm>
          <a:off x="0" y="0"/>
          <a:ext cx="0" cy="0"/>
          <a:chOff x="0" y="0"/>
          <a:chExt cx="0" cy="0"/>
        </a:xfrm>
      </p:grpSpPr>
      <p:sp>
        <p:nvSpPr>
          <p:cNvPr id="297" name="Google Shape;297;p41"/>
          <p:cNvSpPr txBox="1"/>
          <p:nvPr/>
        </p:nvSpPr>
        <p:spPr>
          <a:xfrm>
            <a:off x="2930375" y="1675650"/>
            <a:ext cx="6075600" cy="2129100"/>
          </a:xfrm>
          <a:prstGeom prst="rect">
            <a:avLst/>
          </a:prstGeom>
          <a:solidFill>
            <a:srgbClr val="000099"/>
          </a:solid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ctr">
              <a:lnSpc>
                <a:spcPct val="100000"/>
              </a:lnSpc>
              <a:spcBef>
                <a:spcPts val="0"/>
              </a:spcBef>
              <a:spcAft>
                <a:spcPts val="0"/>
              </a:spcAft>
              <a:buNone/>
            </a:pPr>
            <a:r>
              <a:rPr lang="en-GB" sz="3000">
                <a:solidFill>
                  <a:srgbClr val="FFFFFF"/>
                </a:solidFill>
              </a:rPr>
              <a:t>A </a:t>
            </a:r>
            <a:r>
              <a:rPr b="1" lang="en-GB" sz="3000">
                <a:solidFill>
                  <a:srgbClr val="FFFF00"/>
                </a:solidFill>
              </a:rPr>
              <a:t>compound</a:t>
            </a:r>
            <a:r>
              <a:rPr lang="en-GB" sz="3000">
                <a:solidFill>
                  <a:srgbClr val="FFFFFF"/>
                </a:solidFill>
              </a:rPr>
              <a:t> is a substance formed from two or more elements chemically joined (bonded) together in fixed proportions.</a:t>
            </a:r>
            <a:endParaRPr b="1" sz="3000">
              <a:solidFill>
                <a:srgbClr val="FFFFFF"/>
              </a:solidFill>
            </a:endParaRPr>
          </a:p>
        </p:txBody>
      </p:sp>
      <p:sp>
        <p:nvSpPr>
          <p:cNvPr id="298" name="Google Shape;298;p41"/>
          <p:cNvSpPr txBox="1"/>
          <p:nvPr/>
        </p:nvSpPr>
        <p:spPr>
          <a:xfrm>
            <a:off x="323850" y="4147200"/>
            <a:ext cx="8532900" cy="23985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00000"/>
              </a:lnSpc>
              <a:spcBef>
                <a:spcPts val="0"/>
              </a:spcBef>
              <a:spcAft>
                <a:spcPts val="0"/>
              </a:spcAft>
              <a:buClr>
                <a:srgbClr val="FFFFFF"/>
              </a:buClr>
              <a:buSzPts val="2000"/>
              <a:buChar char="●"/>
            </a:pPr>
            <a:r>
              <a:rPr lang="en-GB" sz="2000">
                <a:solidFill>
                  <a:srgbClr val="FFFFFF"/>
                </a:solidFill>
              </a:rPr>
              <a:t>A compound has a definite chemical composition and hence specific formula.</a:t>
            </a:r>
            <a:endParaRPr sz="2000">
              <a:solidFill>
                <a:srgbClr val="FFFFFF"/>
              </a:solidFill>
            </a:endParaRPr>
          </a:p>
          <a:p>
            <a:pPr indent="0" lvl="0" marL="457200" marR="0" rtl="0" algn="l">
              <a:lnSpc>
                <a:spcPct val="100000"/>
              </a:lnSpc>
              <a:spcBef>
                <a:spcPts val="0"/>
              </a:spcBef>
              <a:spcAft>
                <a:spcPts val="0"/>
              </a:spcAft>
              <a:buNone/>
            </a:pPr>
            <a:r>
              <a:t/>
            </a:r>
            <a:endParaRPr sz="1200">
              <a:solidFill>
                <a:srgbClr val="FFFFFF"/>
              </a:solidFill>
            </a:endParaRPr>
          </a:p>
          <a:p>
            <a:pPr indent="-355600" lvl="0" marL="457200" marR="0" rtl="0" algn="l">
              <a:lnSpc>
                <a:spcPct val="100000"/>
              </a:lnSpc>
              <a:spcBef>
                <a:spcPts val="0"/>
              </a:spcBef>
              <a:spcAft>
                <a:spcPts val="0"/>
              </a:spcAft>
              <a:buClr>
                <a:srgbClr val="FFFFFF"/>
              </a:buClr>
              <a:buSzPts val="2000"/>
              <a:buChar char="●"/>
            </a:pPr>
            <a:r>
              <a:rPr lang="en-GB" sz="2000">
                <a:solidFill>
                  <a:srgbClr val="FFFFFF"/>
                </a:solidFill>
              </a:rPr>
              <a:t>For example, a</a:t>
            </a:r>
            <a:r>
              <a:rPr b="0" i="0" lang="en-GB" sz="2000" u="none" cap="none" strike="noStrike">
                <a:solidFill>
                  <a:srgbClr val="FFFFFF"/>
                </a:solidFill>
                <a:latin typeface="Arial"/>
                <a:ea typeface="Arial"/>
                <a:cs typeface="Arial"/>
                <a:sym typeface="Arial"/>
              </a:rPr>
              <a:t> water molecule contains two hydrogen atoms bonded to one oxygen atom, so the formula is H</a:t>
            </a:r>
            <a:r>
              <a:rPr b="0" baseline="-25000" i="0" lang="en-GB" sz="2000" u="none" cap="none" strike="noStrike">
                <a:solidFill>
                  <a:srgbClr val="FFFFFF"/>
                </a:solidFill>
                <a:latin typeface="Arial"/>
                <a:ea typeface="Arial"/>
                <a:cs typeface="Arial"/>
                <a:sym typeface="Arial"/>
              </a:rPr>
              <a:t>2</a:t>
            </a:r>
            <a:r>
              <a:rPr b="0" i="0" lang="en-GB" sz="2000" u="none" cap="none" strike="noStrike">
                <a:solidFill>
                  <a:srgbClr val="FFFFFF"/>
                </a:solidFill>
                <a:latin typeface="Arial"/>
                <a:ea typeface="Arial"/>
                <a:cs typeface="Arial"/>
                <a:sym typeface="Arial"/>
              </a:rPr>
              <a:t>O.</a:t>
            </a:r>
            <a:endParaRPr b="0" i="0" sz="2000" u="none" cap="none" strike="noStrike">
              <a:solidFill>
                <a:srgbClr val="FFFFFF"/>
              </a:solidFill>
              <a:latin typeface="Arial"/>
              <a:ea typeface="Arial"/>
              <a:cs typeface="Arial"/>
              <a:sym typeface="Arial"/>
            </a:endParaRPr>
          </a:p>
          <a:p>
            <a:pPr indent="0" lvl="0" marL="457200" rtl="0" algn="l">
              <a:lnSpc>
                <a:spcPct val="100000"/>
              </a:lnSpc>
              <a:spcBef>
                <a:spcPts val="0"/>
              </a:spcBef>
              <a:spcAft>
                <a:spcPts val="0"/>
              </a:spcAft>
              <a:buNone/>
            </a:pPr>
            <a:r>
              <a:t/>
            </a:r>
            <a:endParaRPr sz="1200">
              <a:solidFill>
                <a:srgbClr val="FFFFFF"/>
              </a:solidFill>
            </a:endParaRPr>
          </a:p>
          <a:p>
            <a:pPr indent="-355600" lvl="0" marL="457200" rtl="0" algn="l">
              <a:lnSpc>
                <a:spcPct val="100000"/>
              </a:lnSpc>
              <a:spcBef>
                <a:spcPts val="0"/>
              </a:spcBef>
              <a:spcAft>
                <a:spcPts val="0"/>
              </a:spcAft>
              <a:buClr>
                <a:srgbClr val="FFFFFF"/>
              </a:buClr>
              <a:buSzPts val="2000"/>
              <a:buChar char="●"/>
            </a:pPr>
            <a:r>
              <a:rPr lang="en-GB" sz="2000">
                <a:solidFill>
                  <a:srgbClr val="FFFFFF"/>
                </a:solidFill>
              </a:rPr>
              <a:t>A compound has chemical properties different from the properties of the elements it contains.</a:t>
            </a:r>
            <a:endParaRPr sz="2000">
              <a:solidFill>
                <a:srgbClr val="FFFFFF"/>
              </a:solidFill>
            </a:endParaRPr>
          </a:p>
        </p:txBody>
      </p:sp>
      <p:sp>
        <p:nvSpPr>
          <p:cNvPr id="299" name="Google Shape;299;p41"/>
          <p:cNvSpPr/>
          <p:nvPr/>
        </p:nvSpPr>
        <p:spPr>
          <a:xfrm>
            <a:off x="374650" y="2459038"/>
            <a:ext cx="863700" cy="8526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0" name="Google Shape;300;p41"/>
          <p:cNvSpPr/>
          <p:nvPr/>
        </p:nvSpPr>
        <p:spPr>
          <a:xfrm>
            <a:off x="831850" y="1882775"/>
            <a:ext cx="1573200" cy="14493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1" name="Google Shape;301;p41"/>
          <p:cNvSpPr/>
          <p:nvPr/>
        </p:nvSpPr>
        <p:spPr>
          <a:xfrm>
            <a:off x="1743075" y="2674938"/>
            <a:ext cx="863700" cy="8526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2" name="Google Shape;302;p41"/>
          <p:cNvSpPr txBox="1"/>
          <p:nvPr>
            <p:ph type="title"/>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rPr>
              <a:t>What is a c</a:t>
            </a:r>
            <a:r>
              <a:rPr b="0" i="0" lang="en-GB" sz="4000" u="none" cap="none" strike="noStrike">
                <a:solidFill>
                  <a:schemeClr val="dk1"/>
                </a:solidFill>
                <a:latin typeface="Arial"/>
                <a:ea typeface="Arial"/>
                <a:cs typeface="Arial"/>
                <a:sym typeface="Arial"/>
              </a:rPr>
              <a:t>ompound</a:t>
            </a:r>
            <a:r>
              <a:rPr lang="en-GB" sz="4000">
                <a:solidFill>
                  <a:schemeClr val="dk1"/>
                </a:solidFill>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7" name="Shape 307"/>
        <p:cNvGrpSpPr/>
        <p:nvPr/>
      </p:nvGrpSpPr>
      <p:grpSpPr>
        <a:xfrm>
          <a:off x="0" y="0"/>
          <a:ext cx="0" cy="0"/>
          <a:chOff x="0" y="0"/>
          <a:chExt cx="0" cy="0"/>
        </a:xfrm>
      </p:grpSpPr>
      <p:sp>
        <p:nvSpPr>
          <p:cNvPr id="308" name="Google Shape;308;p42"/>
          <p:cNvSpPr/>
          <p:nvPr/>
        </p:nvSpPr>
        <p:spPr>
          <a:xfrm>
            <a:off x="6248400" y="1341452"/>
            <a:ext cx="2514600" cy="2253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9" name="Google Shape;309;p42"/>
          <p:cNvSpPr txBox="1"/>
          <p:nvPr>
            <p:ph type="title"/>
          </p:nvPr>
        </p:nvSpPr>
        <p:spPr>
          <a:xfrm>
            <a:off x="0" y="0"/>
            <a:ext cx="9144000" cy="105251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dk1"/>
                </a:solidFill>
                <a:latin typeface="Arial"/>
                <a:ea typeface="Arial"/>
                <a:cs typeface="Arial"/>
                <a:sym typeface="Arial"/>
              </a:rPr>
              <a:t>Some </a:t>
            </a:r>
            <a:r>
              <a:rPr lang="en-GB" sz="4000">
                <a:solidFill>
                  <a:schemeClr val="dk1"/>
                </a:solidFill>
              </a:rPr>
              <a:t>common </a:t>
            </a:r>
            <a:r>
              <a:rPr b="0" i="0" lang="en-GB" sz="4000" u="none" cap="none" strike="noStrike">
                <a:solidFill>
                  <a:schemeClr val="dk1"/>
                </a:solidFill>
                <a:latin typeface="Arial"/>
                <a:ea typeface="Arial"/>
                <a:cs typeface="Arial"/>
                <a:sym typeface="Arial"/>
              </a:rPr>
              <a:t>compounds</a:t>
            </a:r>
            <a:endParaRPr/>
          </a:p>
        </p:txBody>
      </p:sp>
      <p:sp>
        <p:nvSpPr>
          <p:cNvPr id="310" name="Google Shape;310;p42"/>
          <p:cNvSpPr txBox="1"/>
          <p:nvPr/>
        </p:nvSpPr>
        <p:spPr>
          <a:xfrm>
            <a:off x="323850" y="1341450"/>
            <a:ext cx="2519400" cy="22530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sz="600">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rPr lang="en-GB" sz="1800">
                <a:solidFill>
                  <a:schemeClr val="dk1"/>
                </a:solidFill>
                <a:latin typeface="Comic Sans MS"/>
                <a:ea typeface="Comic Sans MS"/>
                <a:cs typeface="Comic Sans MS"/>
                <a:sym typeface="Comic Sans MS"/>
              </a:rPr>
              <a:t>m</a:t>
            </a:r>
            <a:r>
              <a:rPr b="0" i="0" lang="en-GB" sz="1800" u="none" cap="none" strike="noStrike">
                <a:solidFill>
                  <a:schemeClr val="dk1"/>
                </a:solidFill>
                <a:latin typeface="Comic Sans MS"/>
                <a:ea typeface="Comic Sans MS"/>
                <a:cs typeface="Comic Sans MS"/>
                <a:sym typeface="Comic Sans MS"/>
              </a:rPr>
              <a:t>ethane</a:t>
            </a:r>
            <a:r>
              <a:rPr lang="en-GB" sz="1800">
                <a:solidFill>
                  <a:schemeClr val="dk1"/>
                </a:solidFill>
                <a:latin typeface="Comic Sans MS"/>
                <a:ea typeface="Comic Sans MS"/>
                <a:cs typeface="Comic Sans MS"/>
                <a:sym typeface="Comic Sans MS"/>
              </a:rPr>
              <a:t>   </a:t>
            </a:r>
            <a:r>
              <a:rPr b="0" i="0" lang="en-GB" sz="1800" u="none" cap="none" strike="noStrike">
                <a:solidFill>
                  <a:schemeClr val="dk1"/>
                </a:solidFill>
                <a:latin typeface="Comic Sans MS"/>
                <a:ea typeface="Comic Sans MS"/>
                <a:cs typeface="Comic Sans MS"/>
                <a:sym typeface="Comic Sans MS"/>
              </a:rPr>
              <a:t>  CH</a:t>
            </a:r>
            <a:r>
              <a:rPr b="0" baseline="-25000" i="0" lang="en-GB" sz="1800" u="none" cap="none" strike="noStrike">
                <a:solidFill>
                  <a:schemeClr val="dk1"/>
                </a:solidFill>
                <a:latin typeface="Comic Sans MS"/>
                <a:ea typeface="Comic Sans MS"/>
                <a:cs typeface="Comic Sans MS"/>
                <a:sym typeface="Comic Sans MS"/>
              </a:rPr>
              <a:t>4</a:t>
            </a:r>
            <a:endParaRPr/>
          </a:p>
          <a:p>
            <a:pPr indent="0" lvl="0" marL="0" marR="0" rtl="0" algn="ctr">
              <a:spcBef>
                <a:spcPts val="900"/>
              </a:spcBef>
              <a:spcAft>
                <a:spcPts val="0"/>
              </a:spcAft>
              <a:buNone/>
            </a:pPr>
            <a:r>
              <a:t/>
            </a:r>
            <a:endParaRPr b="0" baseline="-25000" i="0" sz="1800" u="none" cap="none" strike="noStrike">
              <a:solidFill>
                <a:schemeClr val="dk1"/>
              </a:solidFill>
              <a:latin typeface="Comic Sans MS"/>
              <a:ea typeface="Comic Sans MS"/>
              <a:cs typeface="Comic Sans MS"/>
              <a:sym typeface="Comic Sans MS"/>
            </a:endParaRPr>
          </a:p>
        </p:txBody>
      </p:sp>
      <p:sp>
        <p:nvSpPr>
          <p:cNvPr id="311" name="Google Shape;311;p42"/>
          <p:cNvSpPr/>
          <p:nvPr/>
        </p:nvSpPr>
        <p:spPr>
          <a:xfrm>
            <a:off x="3276600" y="1341452"/>
            <a:ext cx="2514600" cy="2253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12" name="Google Shape;312;p42"/>
          <p:cNvSpPr txBox="1"/>
          <p:nvPr/>
        </p:nvSpPr>
        <p:spPr>
          <a:xfrm>
            <a:off x="3429000" y="2743200"/>
            <a:ext cx="2209800" cy="624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Comic Sans MS"/>
                <a:ea typeface="Comic Sans MS"/>
                <a:cs typeface="Comic Sans MS"/>
                <a:sym typeface="Comic Sans MS"/>
              </a:rPr>
              <a:t>w</a:t>
            </a:r>
            <a:r>
              <a:rPr b="0" i="0" lang="en-GB" sz="1800" u="none" cap="none" strike="noStrike">
                <a:solidFill>
                  <a:schemeClr val="dk1"/>
                </a:solidFill>
                <a:latin typeface="Comic Sans MS"/>
                <a:ea typeface="Comic Sans MS"/>
                <a:cs typeface="Comic Sans MS"/>
                <a:sym typeface="Comic Sans MS"/>
              </a:rPr>
              <a:t>ater                 H</a:t>
            </a:r>
            <a:r>
              <a:rPr b="0" baseline="-25000" i="0" lang="en-GB" sz="1800" u="none" cap="none" strike="noStrike">
                <a:solidFill>
                  <a:schemeClr val="dk1"/>
                </a:solidFill>
                <a:latin typeface="Comic Sans MS"/>
                <a:ea typeface="Comic Sans MS"/>
                <a:cs typeface="Comic Sans MS"/>
                <a:sym typeface="Comic Sans MS"/>
              </a:rPr>
              <a:t>2</a:t>
            </a:r>
            <a:r>
              <a:rPr b="0" i="0" lang="en-GB" sz="1800" u="none" cap="none" strike="noStrike">
                <a:solidFill>
                  <a:schemeClr val="dk1"/>
                </a:solidFill>
                <a:latin typeface="Comic Sans MS"/>
                <a:ea typeface="Comic Sans MS"/>
                <a:cs typeface="Comic Sans MS"/>
                <a:sym typeface="Comic Sans MS"/>
              </a:rPr>
              <a:t>O</a:t>
            </a:r>
            <a:endParaRPr/>
          </a:p>
        </p:txBody>
      </p:sp>
      <p:sp>
        <p:nvSpPr>
          <p:cNvPr id="313" name="Google Shape;313;p42"/>
          <p:cNvSpPr txBox="1"/>
          <p:nvPr/>
        </p:nvSpPr>
        <p:spPr>
          <a:xfrm>
            <a:off x="6372225" y="2623125"/>
            <a:ext cx="2209800" cy="624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Comic Sans MS"/>
                <a:ea typeface="Comic Sans MS"/>
                <a:cs typeface="Comic Sans MS"/>
                <a:sym typeface="Comic Sans MS"/>
              </a:rPr>
              <a:t>c</a:t>
            </a:r>
            <a:r>
              <a:rPr b="0" i="0" lang="en-GB" sz="1800" u="none" cap="none" strike="noStrike">
                <a:solidFill>
                  <a:schemeClr val="dk1"/>
                </a:solidFill>
                <a:latin typeface="Comic Sans MS"/>
                <a:ea typeface="Comic Sans MS"/>
                <a:cs typeface="Comic Sans MS"/>
                <a:sym typeface="Comic Sans MS"/>
              </a:rPr>
              <a:t>arbon dioxide</a:t>
            </a:r>
            <a:endParaRPr b="0" i="0" sz="1800" u="none" cap="none" strike="noStrike">
              <a:solidFill>
                <a:schemeClr val="dk1"/>
              </a:solidFill>
              <a:latin typeface="Comic Sans MS"/>
              <a:ea typeface="Comic Sans MS"/>
              <a:cs typeface="Comic Sans MS"/>
              <a:sym typeface="Comic Sans MS"/>
            </a:endParaRPr>
          </a:p>
          <a:p>
            <a:pPr indent="0" lvl="0" marL="0" marR="0" rtl="0" algn="ctr">
              <a:spcBef>
                <a:spcPts val="0"/>
              </a:spcBef>
              <a:spcAft>
                <a:spcPts val="0"/>
              </a:spcAft>
              <a:buNone/>
            </a:pPr>
            <a:r>
              <a:rPr b="0" i="0" lang="en-GB" sz="1800" u="none" cap="none" strike="noStrike">
                <a:solidFill>
                  <a:schemeClr val="dk1"/>
                </a:solidFill>
                <a:latin typeface="Comic Sans MS"/>
                <a:ea typeface="Comic Sans MS"/>
                <a:cs typeface="Comic Sans MS"/>
                <a:sym typeface="Comic Sans MS"/>
              </a:rPr>
              <a:t>CO</a:t>
            </a:r>
            <a:r>
              <a:rPr b="0" baseline="-25000" i="0" lang="en-GB" sz="1800" u="none" cap="none" strike="noStrike">
                <a:solidFill>
                  <a:schemeClr val="dk1"/>
                </a:solidFill>
                <a:latin typeface="Comic Sans MS"/>
                <a:ea typeface="Comic Sans MS"/>
                <a:cs typeface="Comic Sans MS"/>
                <a:sym typeface="Comic Sans MS"/>
              </a:rPr>
              <a:t>2</a:t>
            </a:r>
            <a:endParaRPr/>
          </a:p>
        </p:txBody>
      </p:sp>
      <p:sp>
        <p:nvSpPr>
          <p:cNvPr id="314" name="Google Shape;314;p42"/>
          <p:cNvSpPr/>
          <p:nvPr/>
        </p:nvSpPr>
        <p:spPr>
          <a:xfrm>
            <a:off x="320675" y="3996225"/>
            <a:ext cx="2514600" cy="2574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15" name="Google Shape;315;p42"/>
          <p:cNvSpPr txBox="1"/>
          <p:nvPr/>
        </p:nvSpPr>
        <p:spPr>
          <a:xfrm>
            <a:off x="468325" y="5953125"/>
            <a:ext cx="2209800" cy="624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Comic Sans MS"/>
                <a:ea typeface="Comic Sans MS"/>
                <a:cs typeface="Comic Sans MS"/>
                <a:sym typeface="Comic Sans MS"/>
              </a:rPr>
              <a:t>sodium chloride</a:t>
            </a:r>
            <a:r>
              <a:rPr b="0" i="0" lang="en-GB" sz="1800" u="none" cap="none" strike="noStrike">
                <a:solidFill>
                  <a:schemeClr val="dk1"/>
                </a:solidFill>
                <a:latin typeface="Comic Sans MS"/>
                <a:ea typeface="Comic Sans MS"/>
                <a:cs typeface="Comic Sans MS"/>
                <a:sym typeface="Comic Sans MS"/>
              </a:rPr>
              <a:t> </a:t>
            </a:r>
            <a:r>
              <a:rPr lang="en-GB" sz="1800">
                <a:solidFill>
                  <a:schemeClr val="dk1"/>
                </a:solidFill>
                <a:latin typeface="Comic Sans MS"/>
                <a:ea typeface="Comic Sans MS"/>
                <a:cs typeface="Comic Sans MS"/>
                <a:sym typeface="Comic Sans MS"/>
              </a:rPr>
              <a:t>NaCl</a:t>
            </a:r>
            <a:endParaRPr/>
          </a:p>
        </p:txBody>
      </p:sp>
      <p:sp>
        <p:nvSpPr>
          <p:cNvPr id="316" name="Google Shape;316;p42"/>
          <p:cNvSpPr txBox="1"/>
          <p:nvPr/>
        </p:nvSpPr>
        <p:spPr>
          <a:xfrm>
            <a:off x="3419475" y="5734050"/>
            <a:ext cx="2209800" cy="8223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GB" sz="1800" u="none" cap="none" strike="noStrike">
                <a:solidFill>
                  <a:schemeClr val="dk1"/>
                </a:solidFill>
                <a:latin typeface="Comic Sans MS"/>
                <a:ea typeface="Comic Sans MS"/>
                <a:cs typeface="Comic Sans MS"/>
                <a:sym typeface="Comic Sans MS"/>
              </a:rPr>
              <a:t>Sulphuric acid, H</a:t>
            </a:r>
            <a:r>
              <a:rPr b="0" baseline="-25000" i="0" lang="en-GB" sz="1800" u="none" cap="none" strike="noStrike">
                <a:solidFill>
                  <a:schemeClr val="dk1"/>
                </a:solidFill>
                <a:latin typeface="Comic Sans MS"/>
                <a:ea typeface="Comic Sans MS"/>
                <a:cs typeface="Comic Sans MS"/>
                <a:sym typeface="Comic Sans MS"/>
              </a:rPr>
              <a:t>2</a:t>
            </a:r>
            <a:r>
              <a:rPr b="0" i="0" lang="en-GB" sz="1800" u="none" cap="none" strike="noStrike">
                <a:solidFill>
                  <a:schemeClr val="dk1"/>
                </a:solidFill>
                <a:latin typeface="Comic Sans MS"/>
                <a:ea typeface="Comic Sans MS"/>
                <a:cs typeface="Comic Sans MS"/>
                <a:sym typeface="Comic Sans MS"/>
              </a:rPr>
              <a:t>SO</a:t>
            </a:r>
            <a:r>
              <a:rPr b="0" baseline="-25000" i="0" lang="en-GB" sz="1800" u="none" cap="none" strike="noStrike">
                <a:solidFill>
                  <a:schemeClr val="dk1"/>
                </a:solidFill>
                <a:latin typeface="Comic Sans MS"/>
                <a:ea typeface="Comic Sans MS"/>
                <a:cs typeface="Comic Sans MS"/>
                <a:sym typeface="Comic Sans MS"/>
              </a:rPr>
              <a:t>4</a:t>
            </a:r>
            <a:endParaRPr/>
          </a:p>
        </p:txBody>
      </p:sp>
      <p:sp>
        <p:nvSpPr>
          <p:cNvPr id="317" name="Google Shape;317;p42"/>
          <p:cNvSpPr/>
          <p:nvPr/>
        </p:nvSpPr>
        <p:spPr>
          <a:xfrm>
            <a:off x="1134600" y="1820325"/>
            <a:ext cx="754500" cy="7545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rPr>
              <a:t>C</a:t>
            </a:r>
            <a:endParaRPr b="1">
              <a:solidFill>
                <a:srgbClr val="FFFFFF"/>
              </a:solidFill>
            </a:endParaRPr>
          </a:p>
        </p:txBody>
      </p:sp>
      <p:sp>
        <p:nvSpPr>
          <p:cNvPr id="318" name="Google Shape;318;p42"/>
          <p:cNvSpPr/>
          <p:nvPr/>
        </p:nvSpPr>
        <p:spPr>
          <a:xfrm>
            <a:off x="1101600" y="14684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19" name="Google Shape;319;p42"/>
          <p:cNvSpPr/>
          <p:nvPr/>
        </p:nvSpPr>
        <p:spPr>
          <a:xfrm>
            <a:off x="1787400" y="18494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20" name="Google Shape;320;p42"/>
          <p:cNvSpPr/>
          <p:nvPr/>
        </p:nvSpPr>
        <p:spPr>
          <a:xfrm>
            <a:off x="1482600" y="25352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21" name="Google Shape;321;p42"/>
          <p:cNvSpPr/>
          <p:nvPr/>
        </p:nvSpPr>
        <p:spPr>
          <a:xfrm>
            <a:off x="796800" y="22304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22" name="Google Shape;322;p42"/>
          <p:cNvSpPr/>
          <p:nvPr/>
        </p:nvSpPr>
        <p:spPr>
          <a:xfrm>
            <a:off x="4173800" y="1555525"/>
            <a:ext cx="754500" cy="754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O</a:t>
            </a:r>
            <a:endParaRPr b="1"/>
          </a:p>
        </p:txBody>
      </p:sp>
      <p:sp>
        <p:nvSpPr>
          <p:cNvPr id="323" name="Google Shape;323;p42"/>
          <p:cNvSpPr/>
          <p:nvPr/>
        </p:nvSpPr>
        <p:spPr>
          <a:xfrm>
            <a:off x="7136800" y="1555525"/>
            <a:ext cx="754500" cy="7545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rPr>
              <a:t>C</a:t>
            </a:r>
            <a:endParaRPr b="1">
              <a:solidFill>
                <a:srgbClr val="FFFFFF"/>
              </a:solidFill>
            </a:endParaRPr>
          </a:p>
        </p:txBody>
      </p:sp>
      <p:sp>
        <p:nvSpPr>
          <p:cNvPr id="324" name="Google Shape;324;p42"/>
          <p:cNvSpPr/>
          <p:nvPr/>
        </p:nvSpPr>
        <p:spPr>
          <a:xfrm>
            <a:off x="7813500" y="1555525"/>
            <a:ext cx="754500" cy="754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O</a:t>
            </a:r>
            <a:endParaRPr b="1"/>
          </a:p>
        </p:txBody>
      </p:sp>
      <p:sp>
        <p:nvSpPr>
          <p:cNvPr id="325" name="Google Shape;325;p42"/>
          <p:cNvSpPr/>
          <p:nvPr/>
        </p:nvSpPr>
        <p:spPr>
          <a:xfrm>
            <a:off x="6440500" y="1555525"/>
            <a:ext cx="754500" cy="754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O</a:t>
            </a:r>
            <a:endParaRPr b="1"/>
          </a:p>
        </p:txBody>
      </p:sp>
      <p:sp>
        <p:nvSpPr>
          <p:cNvPr id="326" name="Google Shape;326;p42"/>
          <p:cNvSpPr/>
          <p:nvPr/>
        </p:nvSpPr>
        <p:spPr>
          <a:xfrm>
            <a:off x="3921000" y="20780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27" name="Google Shape;327;p42"/>
          <p:cNvSpPr/>
          <p:nvPr/>
        </p:nvSpPr>
        <p:spPr>
          <a:xfrm>
            <a:off x="4759200" y="20780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grpSp>
        <p:nvGrpSpPr>
          <p:cNvPr id="328" name="Google Shape;328;p42"/>
          <p:cNvGrpSpPr/>
          <p:nvPr/>
        </p:nvGrpSpPr>
        <p:grpSpPr>
          <a:xfrm>
            <a:off x="607475" y="4179375"/>
            <a:ext cx="1941005" cy="1709208"/>
            <a:chOff x="1688" y="1624"/>
            <a:chExt cx="2416" cy="2128"/>
          </a:xfrm>
        </p:grpSpPr>
        <p:pic>
          <p:nvPicPr>
            <p:cNvPr descr="ionic_lattice_2" id="329" name="Google Shape;329;p42"/>
            <p:cNvPicPr preferRelativeResize="0"/>
            <p:nvPr/>
          </p:nvPicPr>
          <p:blipFill rotWithShape="1">
            <a:blip r:embed="rId3">
              <a:alphaModFix/>
            </a:blip>
            <a:srcRect b="0" l="0" r="0" t="0"/>
            <a:stretch/>
          </p:blipFill>
          <p:spPr>
            <a:xfrm>
              <a:off x="1688" y="1624"/>
              <a:ext cx="1800" cy="1800"/>
            </a:xfrm>
            <a:prstGeom prst="rect">
              <a:avLst/>
            </a:prstGeom>
            <a:noFill/>
            <a:ln>
              <a:noFill/>
            </a:ln>
          </p:spPr>
        </p:pic>
        <p:pic>
          <p:nvPicPr>
            <p:cNvPr descr="ionic_lattice" id="330" name="Google Shape;330;p42"/>
            <p:cNvPicPr preferRelativeResize="0"/>
            <p:nvPr/>
          </p:nvPicPr>
          <p:blipFill rotWithShape="1">
            <a:blip r:embed="rId4">
              <a:alphaModFix/>
            </a:blip>
            <a:srcRect b="0" l="0" r="0" t="0"/>
            <a:stretch/>
          </p:blipFill>
          <p:spPr>
            <a:xfrm>
              <a:off x="1792" y="1656"/>
              <a:ext cx="1800" cy="1800"/>
            </a:xfrm>
            <a:prstGeom prst="rect">
              <a:avLst/>
            </a:prstGeom>
            <a:noFill/>
            <a:ln>
              <a:noFill/>
            </a:ln>
          </p:spPr>
        </p:pic>
        <p:pic>
          <p:nvPicPr>
            <p:cNvPr descr="ionic_lattice_2" id="331" name="Google Shape;331;p42"/>
            <p:cNvPicPr preferRelativeResize="0"/>
            <p:nvPr/>
          </p:nvPicPr>
          <p:blipFill rotWithShape="1">
            <a:blip r:embed="rId3">
              <a:alphaModFix/>
            </a:blip>
            <a:srcRect b="0" l="0" r="0" t="0"/>
            <a:stretch/>
          </p:blipFill>
          <p:spPr>
            <a:xfrm>
              <a:off x="1928" y="1768"/>
              <a:ext cx="1800" cy="1800"/>
            </a:xfrm>
            <a:prstGeom prst="rect">
              <a:avLst/>
            </a:prstGeom>
            <a:noFill/>
            <a:ln>
              <a:noFill/>
            </a:ln>
          </p:spPr>
        </p:pic>
        <p:pic>
          <p:nvPicPr>
            <p:cNvPr descr="ionic_lattice" id="332" name="Google Shape;332;p42"/>
            <p:cNvPicPr preferRelativeResize="0"/>
            <p:nvPr/>
          </p:nvPicPr>
          <p:blipFill rotWithShape="1">
            <a:blip r:embed="rId4">
              <a:alphaModFix/>
            </a:blip>
            <a:srcRect b="0" l="0" r="0" t="0"/>
            <a:stretch/>
          </p:blipFill>
          <p:spPr>
            <a:xfrm>
              <a:off x="2048" y="1800"/>
              <a:ext cx="1800" cy="1800"/>
            </a:xfrm>
            <a:prstGeom prst="rect">
              <a:avLst/>
            </a:prstGeom>
            <a:noFill/>
            <a:ln>
              <a:noFill/>
            </a:ln>
          </p:spPr>
        </p:pic>
        <p:pic>
          <p:nvPicPr>
            <p:cNvPr descr="ionic_lattice_2" id="333" name="Google Shape;333;p42"/>
            <p:cNvPicPr preferRelativeResize="0"/>
            <p:nvPr/>
          </p:nvPicPr>
          <p:blipFill rotWithShape="1">
            <a:blip r:embed="rId3">
              <a:alphaModFix/>
            </a:blip>
            <a:srcRect b="0" l="0" r="0" t="0"/>
            <a:stretch/>
          </p:blipFill>
          <p:spPr>
            <a:xfrm>
              <a:off x="2176" y="1920"/>
              <a:ext cx="1800" cy="1800"/>
            </a:xfrm>
            <a:prstGeom prst="rect">
              <a:avLst/>
            </a:prstGeom>
            <a:noFill/>
            <a:ln>
              <a:noFill/>
            </a:ln>
          </p:spPr>
        </p:pic>
        <p:pic>
          <p:nvPicPr>
            <p:cNvPr descr="ionic_lattice" id="334" name="Google Shape;334;p42"/>
            <p:cNvPicPr preferRelativeResize="0"/>
            <p:nvPr/>
          </p:nvPicPr>
          <p:blipFill rotWithShape="1">
            <a:blip r:embed="rId4">
              <a:alphaModFix/>
            </a:blip>
            <a:srcRect b="0" l="0" r="0" t="0"/>
            <a:stretch/>
          </p:blipFill>
          <p:spPr>
            <a:xfrm>
              <a:off x="2304" y="1952"/>
              <a:ext cx="1800" cy="1800"/>
            </a:xfrm>
            <a:prstGeom prst="rect">
              <a:avLst/>
            </a:prstGeom>
            <a:noFill/>
            <a:ln>
              <a:noFill/>
            </a:ln>
          </p:spPr>
        </p:pic>
      </p:grpSp>
      <p:sp>
        <p:nvSpPr>
          <p:cNvPr id="335" name="Google Shape;335;p42"/>
          <p:cNvSpPr txBox="1"/>
          <p:nvPr/>
        </p:nvSpPr>
        <p:spPr>
          <a:xfrm>
            <a:off x="3295650" y="3996225"/>
            <a:ext cx="2519400" cy="25743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sz="600">
              <a:solidFill>
                <a:schemeClr val="dk1"/>
              </a:solidFill>
              <a:latin typeface="Comic Sans MS"/>
              <a:ea typeface="Comic Sans MS"/>
              <a:cs typeface="Comic Sans MS"/>
              <a:sym typeface="Comic Sans MS"/>
            </a:endParaRPr>
          </a:p>
          <a:p>
            <a:pPr indent="0" lvl="0" marL="0" marR="0" rtl="0" algn="ctr">
              <a:spcBef>
                <a:spcPts val="900"/>
              </a:spcBef>
              <a:spcAft>
                <a:spcPts val="0"/>
              </a:spcAft>
              <a:buNone/>
            </a:pPr>
            <a:r>
              <a:t/>
            </a:r>
            <a:endParaRPr sz="600">
              <a:solidFill>
                <a:schemeClr val="dk1"/>
              </a:solidFill>
              <a:latin typeface="Comic Sans MS"/>
              <a:ea typeface="Comic Sans MS"/>
              <a:cs typeface="Comic Sans MS"/>
              <a:sym typeface="Comic Sans MS"/>
            </a:endParaRPr>
          </a:p>
          <a:p>
            <a:pPr indent="0" lvl="0" marL="0" marR="0" rtl="0" algn="ctr">
              <a:spcBef>
                <a:spcPts val="900"/>
              </a:spcBef>
              <a:spcAft>
                <a:spcPts val="0"/>
              </a:spcAft>
              <a:buNone/>
            </a:pPr>
            <a:r>
              <a:t/>
            </a:r>
            <a:endParaRPr sz="600">
              <a:solidFill>
                <a:schemeClr val="dk1"/>
              </a:solidFill>
              <a:latin typeface="Comic Sans MS"/>
              <a:ea typeface="Comic Sans MS"/>
              <a:cs typeface="Comic Sans MS"/>
              <a:sym typeface="Comic Sans MS"/>
            </a:endParaRPr>
          </a:p>
          <a:p>
            <a:pPr indent="0" lvl="0" marL="0" marR="0" rtl="0" algn="ctr">
              <a:spcBef>
                <a:spcPts val="900"/>
              </a:spcBef>
              <a:spcAft>
                <a:spcPts val="0"/>
              </a:spcAft>
              <a:buNone/>
            </a:pPr>
            <a:r>
              <a:rPr lang="en-GB" sz="1800">
                <a:solidFill>
                  <a:schemeClr val="dk1"/>
                </a:solidFill>
                <a:latin typeface="Comic Sans MS"/>
                <a:ea typeface="Comic Sans MS"/>
                <a:cs typeface="Comic Sans MS"/>
                <a:sym typeface="Comic Sans MS"/>
              </a:rPr>
              <a:t>sulfur dioxide       SO</a:t>
            </a:r>
            <a:r>
              <a:rPr baseline="-25000" lang="en-GB" sz="1800">
                <a:solidFill>
                  <a:schemeClr val="dk1"/>
                </a:solidFill>
                <a:latin typeface="Comic Sans MS"/>
                <a:ea typeface="Comic Sans MS"/>
                <a:cs typeface="Comic Sans MS"/>
                <a:sym typeface="Comic Sans MS"/>
              </a:rPr>
              <a:t>2</a:t>
            </a:r>
            <a:endParaRPr/>
          </a:p>
          <a:p>
            <a:pPr indent="0" lvl="0" marL="0" marR="0" rtl="0" algn="ctr">
              <a:spcBef>
                <a:spcPts val="900"/>
              </a:spcBef>
              <a:spcAft>
                <a:spcPts val="0"/>
              </a:spcAft>
              <a:buNone/>
            </a:pPr>
            <a:r>
              <a:t/>
            </a:r>
            <a:endParaRPr b="0" baseline="-25000" i="0" sz="1800" u="none" cap="none" strike="noStrike">
              <a:solidFill>
                <a:schemeClr val="dk1"/>
              </a:solidFill>
              <a:latin typeface="Comic Sans MS"/>
              <a:ea typeface="Comic Sans MS"/>
              <a:cs typeface="Comic Sans MS"/>
              <a:sym typeface="Comic Sans MS"/>
            </a:endParaRPr>
          </a:p>
        </p:txBody>
      </p:sp>
      <p:sp>
        <p:nvSpPr>
          <p:cNvPr id="336" name="Google Shape;336;p42"/>
          <p:cNvSpPr txBox="1"/>
          <p:nvPr/>
        </p:nvSpPr>
        <p:spPr>
          <a:xfrm>
            <a:off x="6267450" y="3996225"/>
            <a:ext cx="2519400" cy="25743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t/>
            </a:r>
            <a:endParaRPr b="0" i="0" sz="1800" u="none" cap="none" strike="noStrike">
              <a:solidFill>
                <a:schemeClr val="lt1"/>
              </a:solidFill>
              <a:latin typeface="Comic Sans MS"/>
              <a:ea typeface="Comic Sans MS"/>
              <a:cs typeface="Comic Sans MS"/>
              <a:sym typeface="Comic Sans MS"/>
            </a:endParaRPr>
          </a:p>
          <a:p>
            <a:pPr indent="0" lvl="0" marL="0" marR="0" rtl="0" algn="ctr">
              <a:spcBef>
                <a:spcPts val="900"/>
              </a:spcBef>
              <a:spcAft>
                <a:spcPts val="0"/>
              </a:spcAft>
              <a:buNone/>
            </a:pPr>
            <a:r>
              <a:rPr lang="en-GB" sz="1800">
                <a:solidFill>
                  <a:schemeClr val="dk1"/>
                </a:solidFill>
                <a:latin typeface="Comic Sans MS"/>
                <a:ea typeface="Comic Sans MS"/>
                <a:cs typeface="Comic Sans MS"/>
                <a:sym typeface="Comic Sans MS"/>
              </a:rPr>
              <a:t>ammonia   </a:t>
            </a:r>
            <a:r>
              <a:rPr b="0" i="0" lang="en-GB" sz="1800" u="none" cap="none" strike="noStrike">
                <a:solidFill>
                  <a:schemeClr val="dk1"/>
                </a:solidFill>
                <a:latin typeface="Comic Sans MS"/>
                <a:ea typeface="Comic Sans MS"/>
                <a:cs typeface="Comic Sans MS"/>
                <a:sym typeface="Comic Sans MS"/>
              </a:rPr>
              <a:t> </a:t>
            </a:r>
            <a:r>
              <a:rPr lang="en-GB" sz="1800">
                <a:solidFill>
                  <a:schemeClr val="dk1"/>
                </a:solidFill>
                <a:latin typeface="Comic Sans MS"/>
                <a:ea typeface="Comic Sans MS"/>
                <a:cs typeface="Comic Sans MS"/>
                <a:sym typeface="Comic Sans MS"/>
              </a:rPr>
              <a:t>N</a:t>
            </a:r>
            <a:r>
              <a:rPr b="0" i="0" lang="en-GB" sz="1800" u="none" cap="none" strike="noStrike">
                <a:solidFill>
                  <a:schemeClr val="dk1"/>
                </a:solidFill>
                <a:latin typeface="Comic Sans MS"/>
                <a:ea typeface="Comic Sans MS"/>
                <a:cs typeface="Comic Sans MS"/>
                <a:sym typeface="Comic Sans MS"/>
              </a:rPr>
              <a:t>H</a:t>
            </a:r>
            <a:r>
              <a:rPr baseline="-25000" lang="en-GB" sz="1800">
                <a:solidFill>
                  <a:schemeClr val="dk1"/>
                </a:solidFill>
                <a:latin typeface="Comic Sans MS"/>
                <a:ea typeface="Comic Sans MS"/>
                <a:cs typeface="Comic Sans MS"/>
                <a:sym typeface="Comic Sans MS"/>
              </a:rPr>
              <a:t>3</a:t>
            </a:r>
            <a:endParaRPr/>
          </a:p>
          <a:p>
            <a:pPr indent="0" lvl="0" marL="0" marR="0" rtl="0" algn="ctr">
              <a:spcBef>
                <a:spcPts val="900"/>
              </a:spcBef>
              <a:spcAft>
                <a:spcPts val="0"/>
              </a:spcAft>
              <a:buNone/>
            </a:pPr>
            <a:r>
              <a:t/>
            </a:r>
            <a:endParaRPr b="0" baseline="-25000" i="0" sz="1800" u="none" cap="none" strike="noStrike">
              <a:solidFill>
                <a:schemeClr val="dk1"/>
              </a:solidFill>
              <a:latin typeface="Comic Sans MS"/>
              <a:ea typeface="Comic Sans MS"/>
              <a:cs typeface="Comic Sans MS"/>
              <a:sym typeface="Comic Sans MS"/>
            </a:endParaRPr>
          </a:p>
        </p:txBody>
      </p:sp>
      <p:sp>
        <p:nvSpPr>
          <p:cNvPr id="337" name="Google Shape;337;p42"/>
          <p:cNvSpPr/>
          <p:nvPr/>
        </p:nvSpPr>
        <p:spPr>
          <a:xfrm>
            <a:off x="7078200" y="4639725"/>
            <a:ext cx="754500" cy="7545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rPr>
              <a:t>N</a:t>
            </a:r>
            <a:endParaRPr b="1">
              <a:solidFill>
                <a:srgbClr val="FFFFFF"/>
              </a:solidFill>
            </a:endParaRPr>
          </a:p>
        </p:txBody>
      </p:sp>
      <p:sp>
        <p:nvSpPr>
          <p:cNvPr id="338" name="Google Shape;338;p42"/>
          <p:cNvSpPr/>
          <p:nvPr/>
        </p:nvSpPr>
        <p:spPr>
          <a:xfrm>
            <a:off x="7731000" y="45926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39" name="Google Shape;339;p42"/>
          <p:cNvSpPr/>
          <p:nvPr/>
        </p:nvSpPr>
        <p:spPr>
          <a:xfrm>
            <a:off x="7426200" y="53546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40" name="Google Shape;340;p42"/>
          <p:cNvSpPr/>
          <p:nvPr/>
        </p:nvSpPr>
        <p:spPr>
          <a:xfrm>
            <a:off x="6740400" y="489747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41" name="Google Shape;341;p42"/>
          <p:cNvSpPr/>
          <p:nvPr/>
        </p:nvSpPr>
        <p:spPr>
          <a:xfrm>
            <a:off x="4073400" y="4283325"/>
            <a:ext cx="998400" cy="9984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S</a:t>
            </a:r>
            <a:endParaRPr b="1"/>
          </a:p>
        </p:txBody>
      </p:sp>
      <p:sp>
        <p:nvSpPr>
          <p:cNvPr id="342" name="Google Shape;342;p42"/>
          <p:cNvSpPr/>
          <p:nvPr/>
        </p:nvSpPr>
        <p:spPr>
          <a:xfrm>
            <a:off x="4917900" y="4679725"/>
            <a:ext cx="754500" cy="754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O</a:t>
            </a:r>
            <a:endParaRPr b="1"/>
          </a:p>
        </p:txBody>
      </p:sp>
      <p:sp>
        <p:nvSpPr>
          <p:cNvPr id="343" name="Google Shape;343;p42"/>
          <p:cNvSpPr/>
          <p:nvPr/>
        </p:nvSpPr>
        <p:spPr>
          <a:xfrm>
            <a:off x="3468700" y="4679725"/>
            <a:ext cx="754500" cy="754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O</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3"/>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What </a:t>
            </a:r>
            <a:r>
              <a:rPr lang="en-GB" sz="4000">
                <a:solidFill>
                  <a:schemeClr val="lt1"/>
                </a:solidFill>
              </a:rPr>
              <a:t>is a </a:t>
            </a:r>
            <a:r>
              <a:rPr b="0" i="0" lang="en-GB" sz="4000" u="none" cap="none" strike="noStrike">
                <a:solidFill>
                  <a:schemeClr val="lt1"/>
                </a:solidFill>
                <a:latin typeface="Arial"/>
                <a:ea typeface="Arial"/>
                <a:cs typeface="Arial"/>
                <a:sym typeface="Arial"/>
              </a:rPr>
              <a:t>molecule?</a:t>
            </a:r>
            <a:endParaRPr/>
          </a:p>
        </p:txBody>
      </p:sp>
      <p:sp>
        <p:nvSpPr>
          <p:cNvPr id="350" name="Google Shape;350;p43"/>
          <p:cNvSpPr txBox="1"/>
          <p:nvPr/>
        </p:nvSpPr>
        <p:spPr>
          <a:xfrm>
            <a:off x="937325" y="1264575"/>
            <a:ext cx="7192500" cy="1154100"/>
          </a:xfrm>
          <a:prstGeom prst="rect">
            <a:avLst/>
          </a:prstGeom>
          <a:solidFill>
            <a:srgbClr val="0000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2600">
                <a:solidFill>
                  <a:srgbClr val="FFFFFF"/>
                </a:solidFill>
              </a:rPr>
              <a:t>A </a:t>
            </a:r>
            <a:r>
              <a:rPr b="1" lang="en-GB" sz="2600">
                <a:solidFill>
                  <a:srgbClr val="FFFF00"/>
                </a:solidFill>
              </a:rPr>
              <a:t>m</a:t>
            </a:r>
            <a:r>
              <a:rPr b="1" i="0" lang="en-GB" sz="2600" u="none" cap="none" strike="noStrike">
                <a:solidFill>
                  <a:srgbClr val="FFFF00"/>
                </a:solidFill>
                <a:latin typeface="Arial"/>
                <a:ea typeface="Arial"/>
                <a:cs typeface="Arial"/>
                <a:sym typeface="Arial"/>
              </a:rPr>
              <a:t>olecule</a:t>
            </a:r>
            <a:r>
              <a:rPr b="0" i="0" lang="en-GB" sz="2600" u="none" cap="none" strike="noStrike">
                <a:solidFill>
                  <a:srgbClr val="FFFF00"/>
                </a:solidFill>
                <a:latin typeface="Arial"/>
                <a:ea typeface="Arial"/>
                <a:cs typeface="Arial"/>
                <a:sym typeface="Arial"/>
              </a:rPr>
              <a:t> </a:t>
            </a:r>
            <a:r>
              <a:rPr lang="en-GB" sz="2600">
                <a:solidFill>
                  <a:srgbClr val="FFFFFF"/>
                </a:solidFill>
              </a:rPr>
              <a:t>is </a:t>
            </a:r>
            <a:r>
              <a:rPr b="0" i="0" lang="en-GB" sz="2600" u="none" cap="none" strike="noStrike">
                <a:solidFill>
                  <a:srgbClr val="FFFFFF"/>
                </a:solidFill>
                <a:latin typeface="Arial"/>
                <a:ea typeface="Arial"/>
                <a:cs typeface="Arial"/>
                <a:sym typeface="Arial"/>
              </a:rPr>
              <a:t>made up of </a:t>
            </a:r>
            <a:r>
              <a:rPr lang="en-GB" sz="2600">
                <a:solidFill>
                  <a:srgbClr val="FFFFFF"/>
                </a:solidFill>
              </a:rPr>
              <a:t>a few*</a:t>
            </a:r>
            <a:r>
              <a:rPr b="0" i="0" lang="en-GB" sz="2600" u="none" cap="none" strike="noStrike">
                <a:solidFill>
                  <a:srgbClr val="FFFFFF"/>
                </a:solidFill>
                <a:latin typeface="Arial"/>
                <a:ea typeface="Arial"/>
                <a:cs typeface="Arial"/>
                <a:sym typeface="Arial"/>
              </a:rPr>
              <a:t> atoms chemically bonded together. </a:t>
            </a:r>
            <a:endParaRPr sz="2600">
              <a:solidFill>
                <a:srgbClr val="FFFFFF"/>
              </a:solidFill>
            </a:endParaRPr>
          </a:p>
        </p:txBody>
      </p:sp>
      <p:grpSp>
        <p:nvGrpSpPr>
          <p:cNvPr id="351" name="Google Shape;351;p43"/>
          <p:cNvGrpSpPr/>
          <p:nvPr/>
        </p:nvGrpSpPr>
        <p:grpSpPr>
          <a:xfrm>
            <a:off x="317050" y="2650975"/>
            <a:ext cx="8522150" cy="3981875"/>
            <a:chOff x="317050" y="2650975"/>
            <a:chExt cx="8522150" cy="3981875"/>
          </a:xfrm>
        </p:grpSpPr>
        <p:sp>
          <p:nvSpPr>
            <p:cNvPr id="352" name="Google Shape;352;p43"/>
            <p:cNvSpPr txBox="1"/>
            <p:nvPr/>
          </p:nvSpPr>
          <p:spPr>
            <a:xfrm>
              <a:off x="317050" y="3486150"/>
              <a:ext cx="3944700" cy="1257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300" u="sng">
                  <a:solidFill>
                    <a:srgbClr val="262672"/>
                  </a:solidFill>
                </a:rPr>
                <a:t>e.g.</a:t>
              </a:r>
              <a:r>
                <a:rPr lang="en-GB" sz="2300">
                  <a:solidFill>
                    <a:srgbClr val="262672"/>
                  </a:solidFill>
                </a:rPr>
                <a:t> o</a:t>
              </a:r>
              <a:r>
                <a:rPr b="0" i="0" lang="en-GB" sz="2300" u="none" cap="none" strike="noStrike">
                  <a:solidFill>
                    <a:srgbClr val="262672"/>
                  </a:solidFill>
                  <a:latin typeface="Arial"/>
                  <a:ea typeface="Arial"/>
                  <a:cs typeface="Arial"/>
                  <a:sym typeface="Arial"/>
                </a:rPr>
                <a:t>xygen is an element made up of oxygen atoms only:</a:t>
              </a:r>
              <a:endParaRPr baseline="-25000"/>
            </a:p>
          </p:txBody>
        </p:sp>
        <p:sp>
          <p:nvSpPr>
            <p:cNvPr id="353" name="Google Shape;353;p43"/>
            <p:cNvSpPr txBox="1"/>
            <p:nvPr/>
          </p:nvSpPr>
          <p:spPr>
            <a:xfrm>
              <a:off x="4760700" y="3461550"/>
              <a:ext cx="4078500" cy="11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300" u="sng">
                  <a:solidFill>
                    <a:srgbClr val="262672"/>
                  </a:solidFill>
                </a:rPr>
                <a:t>e.g.</a:t>
              </a:r>
              <a:r>
                <a:rPr lang="en-GB" sz="2300">
                  <a:solidFill>
                    <a:srgbClr val="262672"/>
                  </a:solidFill>
                </a:rPr>
                <a:t> water is a compound made up of two elements chemically combined:</a:t>
              </a:r>
              <a:endParaRPr/>
            </a:p>
          </p:txBody>
        </p:sp>
        <p:sp>
          <p:nvSpPr>
            <p:cNvPr id="354" name="Google Shape;354;p43"/>
            <p:cNvSpPr txBox="1"/>
            <p:nvPr/>
          </p:nvSpPr>
          <p:spPr>
            <a:xfrm>
              <a:off x="5620900" y="6007950"/>
              <a:ext cx="2209800" cy="624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Comic Sans MS"/>
                  <a:ea typeface="Comic Sans MS"/>
                  <a:cs typeface="Comic Sans MS"/>
                  <a:sym typeface="Comic Sans MS"/>
                </a:rPr>
                <a:t>a </a:t>
              </a:r>
              <a:r>
                <a:rPr lang="en-GB" sz="1800">
                  <a:solidFill>
                    <a:schemeClr val="dk1"/>
                  </a:solidFill>
                  <a:latin typeface="Comic Sans MS"/>
                  <a:ea typeface="Comic Sans MS"/>
                  <a:cs typeface="Comic Sans MS"/>
                  <a:sym typeface="Comic Sans MS"/>
                </a:rPr>
                <a:t>w</a:t>
              </a:r>
              <a:r>
                <a:rPr b="0" i="0" lang="en-GB" sz="1800" u="none" cap="none" strike="noStrike">
                  <a:solidFill>
                    <a:schemeClr val="dk1"/>
                  </a:solidFill>
                  <a:latin typeface="Comic Sans MS"/>
                  <a:ea typeface="Comic Sans MS"/>
                  <a:cs typeface="Comic Sans MS"/>
                  <a:sym typeface="Comic Sans MS"/>
                </a:rPr>
                <a:t>ater molecule                 H</a:t>
              </a:r>
              <a:r>
                <a:rPr b="0" baseline="-25000" i="0" lang="en-GB" sz="1800" u="none" cap="none" strike="noStrike">
                  <a:solidFill>
                    <a:schemeClr val="dk1"/>
                  </a:solidFill>
                  <a:latin typeface="Comic Sans MS"/>
                  <a:ea typeface="Comic Sans MS"/>
                  <a:cs typeface="Comic Sans MS"/>
                  <a:sym typeface="Comic Sans MS"/>
                </a:rPr>
                <a:t>2</a:t>
              </a:r>
              <a:r>
                <a:rPr b="0" i="0" lang="en-GB" sz="1800" u="none" cap="none" strike="noStrike">
                  <a:solidFill>
                    <a:schemeClr val="dk1"/>
                  </a:solidFill>
                  <a:latin typeface="Comic Sans MS"/>
                  <a:ea typeface="Comic Sans MS"/>
                  <a:cs typeface="Comic Sans MS"/>
                  <a:sym typeface="Comic Sans MS"/>
                </a:rPr>
                <a:t>O</a:t>
              </a:r>
              <a:endParaRPr/>
            </a:p>
          </p:txBody>
        </p:sp>
        <p:sp>
          <p:nvSpPr>
            <p:cNvPr id="355" name="Google Shape;355;p43"/>
            <p:cNvSpPr/>
            <p:nvPr/>
          </p:nvSpPr>
          <p:spPr>
            <a:xfrm>
              <a:off x="6365700" y="4820275"/>
              <a:ext cx="754500" cy="754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O</a:t>
              </a:r>
              <a:endParaRPr b="1"/>
            </a:p>
          </p:txBody>
        </p:sp>
        <p:sp>
          <p:nvSpPr>
            <p:cNvPr id="356" name="Google Shape;356;p43"/>
            <p:cNvSpPr/>
            <p:nvPr/>
          </p:nvSpPr>
          <p:spPr>
            <a:xfrm>
              <a:off x="6112900" y="534282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57" name="Google Shape;357;p43"/>
            <p:cNvSpPr/>
            <p:nvPr/>
          </p:nvSpPr>
          <p:spPr>
            <a:xfrm>
              <a:off x="6951100" y="5342825"/>
              <a:ext cx="412800" cy="412800"/>
            </a:xfrm>
            <a:prstGeom prst="flowChartConnector">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H</a:t>
              </a:r>
              <a:endParaRPr b="1"/>
            </a:p>
          </p:txBody>
        </p:sp>
        <p:sp>
          <p:nvSpPr>
            <p:cNvPr id="358" name="Google Shape;358;p43"/>
            <p:cNvSpPr txBox="1"/>
            <p:nvPr/>
          </p:nvSpPr>
          <p:spPr>
            <a:xfrm>
              <a:off x="1048900" y="5779350"/>
              <a:ext cx="2209800" cy="624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chemeClr val="dk1"/>
                  </a:solidFill>
                  <a:latin typeface="Comic Sans MS"/>
                  <a:ea typeface="Comic Sans MS"/>
                  <a:cs typeface="Comic Sans MS"/>
                  <a:sym typeface="Comic Sans MS"/>
                </a:rPr>
                <a:t>an oxygen molecule</a:t>
              </a:r>
              <a:r>
                <a:rPr b="0" i="0" lang="en-GB" sz="1800" u="none" cap="none" strike="noStrike">
                  <a:solidFill>
                    <a:schemeClr val="dk1"/>
                  </a:solidFill>
                  <a:latin typeface="Comic Sans MS"/>
                  <a:ea typeface="Comic Sans MS"/>
                  <a:cs typeface="Comic Sans MS"/>
                  <a:sym typeface="Comic Sans MS"/>
                </a:rPr>
                <a:t>                O</a:t>
              </a:r>
              <a:r>
                <a:rPr baseline="-25000" lang="en-GB" sz="1800">
                  <a:solidFill>
                    <a:schemeClr val="dk1"/>
                  </a:solidFill>
                  <a:latin typeface="Comic Sans MS"/>
                  <a:ea typeface="Comic Sans MS"/>
                  <a:cs typeface="Comic Sans MS"/>
                  <a:sym typeface="Comic Sans MS"/>
                </a:rPr>
                <a:t>2</a:t>
              </a:r>
              <a:endParaRPr/>
            </a:p>
          </p:txBody>
        </p:sp>
        <p:sp>
          <p:nvSpPr>
            <p:cNvPr id="359" name="Google Shape;359;p43"/>
            <p:cNvSpPr/>
            <p:nvPr/>
          </p:nvSpPr>
          <p:spPr>
            <a:xfrm>
              <a:off x="1336500" y="4744075"/>
              <a:ext cx="754500" cy="754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O</a:t>
              </a:r>
              <a:endParaRPr b="1"/>
            </a:p>
          </p:txBody>
        </p:sp>
        <p:sp>
          <p:nvSpPr>
            <p:cNvPr id="360" name="Google Shape;360;p43"/>
            <p:cNvSpPr/>
            <p:nvPr/>
          </p:nvSpPr>
          <p:spPr>
            <a:xfrm>
              <a:off x="2022300" y="4744075"/>
              <a:ext cx="754500" cy="754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O</a:t>
              </a:r>
              <a:endParaRPr b="1"/>
            </a:p>
          </p:txBody>
        </p:sp>
        <p:sp>
          <p:nvSpPr>
            <p:cNvPr id="361" name="Google Shape;361;p43"/>
            <p:cNvSpPr txBox="1"/>
            <p:nvPr/>
          </p:nvSpPr>
          <p:spPr>
            <a:xfrm>
              <a:off x="327275" y="2650975"/>
              <a:ext cx="8444400" cy="91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300">
                  <a:solidFill>
                    <a:srgbClr val="262672"/>
                  </a:solidFill>
                </a:rPr>
                <a:t>Molecules can be formed by two atoms of the same element or by atoms from two or more different elements.</a:t>
              </a:r>
              <a:endParaRPr sz="2300">
                <a:solidFill>
                  <a:srgbClr val="262672"/>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4"/>
          <p:cNvSpPr txBox="1"/>
          <p:nvPr>
            <p:ph idx="1" type="body"/>
          </p:nvPr>
        </p:nvSpPr>
        <p:spPr>
          <a:xfrm>
            <a:off x="467494" y="1484784"/>
            <a:ext cx="8208900" cy="4392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0000FF"/>
              </a:buClr>
              <a:buFont typeface="Arial"/>
              <a:buNone/>
            </a:pPr>
            <a:r>
              <a:rPr b="1" i="0" lang="en-GB" sz="3200" u="none" cap="none" strike="noStrike">
                <a:solidFill>
                  <a:srgbClr val="0000FF"/>
                </a:solidFill>
                <a:latin typeface="Arial"/>
                <a:ea typeface="Arial"/>
                <a:cs typeface="Arial"/>
                <a:sym typeface="Arial"/>
              </a:rPr>
              <a:t>Use colours for atoms.  Draw </a:t>
            </a:r>
            <a:r>
              <a:rPr b="1" lang="en-GB" sz="3200">
                <a:solidFill>
                  <a:srgbClr val="0000FF"/>
                </a:solidFill>
              </a:rPr>
              <a:t>3</a:t>
            </a:r>
            <a:r>
              <a:rPr b="1" i="0" lang="en-GB" sz="3200" u="none" cap="none" strike="noStrike">
                <a:solidFill>
                  <a:srgbClr val="0000FF"/>
                </a:solidFill>
                <a:latin typeface="Arial"/>
                <a:ea typeface="Arial"/>
                <a:cs typeface="Arial"/>
                <a:sym typeface="Arial"/>
              </a:rPr>
              <a:t> different </a:t>
            </a:r>
            <a:r>
              <a:rPr b="1" i="0" lang="en-GB" sz="3200" u="none" cap="none" strike="noStrike">
                <a:solidFill>
                  <a:srgbClr val="FF0000"/>
                </a:solidFill>
                <a:latin typeface="Arial"/>
                <a:ea typeface="Arial"/>
                <a:cs typeface="Arial"/>
                <a:sym typeface="Arial"/>
              </a:rPr>
              <a:t>particle diagrams</a:t>
            </a:r>
            <a:r>
              <a:rPr b="1" i="0" lang="en-GB" sz="3200" u="none" cap="none" strike="noStrike">
                <a:solidFill>
                  <a:srgbClr val="0000FF"/>
                </a:solidFill>
                <a:latin typeface="Arial"/>
                <a:ea typeface="Arial"/>
                <a:cs typeface="Arial"/>
                <a:sym typeface="Arial"/>
              </a:rPr>
              <a:t> of </a:t>
            </a:r>
            <a:r>
              <a:rPr b="1" lang="en-GB" sz="3200">
                <a:solidFill>
                  <a:srgbClr val="0000FF"/>
                </a:solidFill>
              </a:rPr>
              <a:t>H</a:t>
            </a:r>
            <a:r>
              <a:rPr b="1" baseline="-25000" lang="en-GB" sz="3200">
                <a:solidFill>
                  <a:srgbClr val="0000FF"/>
                </a:solidFill>
              </a:rPr>
              <a:t>2</a:t>
            </a:r>
            <a:r>
              <a:rPr b="1" lang="en-GB" sz="3200">
                <a:solidFill>
                  <a:srgbClr val="0000FF"/>
                </a:solidFill>
              </a:rPr>
              <a:t>O in each state of matter</a:t>
            </a:r>
            <a:r>
              <a:rPr b="1" i="0" lang="en-GB" sz="3200" u="none" cap="none" strike="noStrike">
                <a:solidFill>
                  <a:srgbClr val="0000FF"/>
                </a:solidFill>
                <a:latin typeface="Arial"/>
                <a:ea typeface="Arial"/>
                <a:cs typeface="Arial"/>
                <a:sym typeface="Arial"/>
              </a:rPr>
              <a:t>:</a:t>
            </a:r>
            <a:endParaRPr b="1" i="0" sz="3200" u="none" cap="none" strike="noStrike">
              <a:solidFill>
                <a:srgbClr val="0000FF"/>
              </a:solidFill>
              <a:latin typeface="Arial"/>
              <a:ea typeface="Arial"/>
              <a:cs typeface="Arial"/>
              <a:sym typeface="Arial"/>
            </a:endParaRPr>
          </a:p>
        </p:txBody>
      </p:sp>
      <p:sp>
        <p:nvSpPr>
          <p:cNvPr id="368" name="Google Shape;368;p44"/>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Your Task (top of </a:t>
            </a:r>
            <a:r>
              <a:rPr b="1" i="0" lang="en-GB" sz="4000" u="none" cap="none" strike="noStrike">
                <a:solidFill>
                  <a:srgbClr val="FFFF00"/>
                </a:solidFill>
              </a:rPr>
              <a:t>page 12</a:t>
            </a:r>
            <a:r>
              <a:rPr b="0" i="0" lang="en-GB" sz="4000" u="none" cap="none" strike="noStrike">
                <a:solidFill>
                  <a:schemeClr val="lt1"/>
                </a:solidFill>
                <a:latin typeface="Arial"/>
                <a:ea typeface="Arial"/>
                <a:cs typeface="Arial"/>
                <a:sym typeface="Arial"/>
              </a:rPr>
              <a:t>)</a:t>
            </a:r>
            <a:endParaRPr/>
          </a:p>
        </p:txBody>
      </p:sp>
      <p:sp>
        <p:nvSpPr>
          <p:cNvPr id="369" name="Google Shape;369;p44"/>
          <p:cNvSpPr txBox="1"/>
          <p:nvPr/>
        </p:nvSpPr>
        <p:spPr>
          <a:xfrm>
            <a:off x="3519984" y="3488053"/>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GB" sz="3200">
                <a:solidFill>
                  <a:schemeClr val="dk1"/>
                </a:solidFill>
              </a:rPr>
              <a:t>water</a:t>
            </a:r>
            <a:r>
              <a:rPr lang="en-GB" sz="1600">
                <a:solidFill>
                  <a:schemeClr val="dk1"/>
                </a:solidFill>
              </a:rPr>
              <a:t> </a:t>
            </a:r>
            <a:endParaRPr sz="1600">
              <a:solidFill>
                <a:schemeClr val="dk1"/>
              </a:solidFill>
            </a:endParaRPr>
          </a:p>
          <a:p>
            <a:pPr indent="0" lvl="0" marL="0" rtl="0" algn="ctr">
              <a:spcBef>
                <a:spcPts val="0"/>
              </a:spcBef>
              <a:spcAft>
                <a:spcPts val="0"/>
              </a:spcAft>
              <a:buNone/>
            </a:pPr>
            <a:r>
              <a:rPr lang="en-GB" sz="1600">
                <a:solidFill>
                  <a:schemeClr val="dk1"/>
                </a:solidFill>
              </a:rPr>
              <a:t>(a liquid compound)</a:t>
            </a:r>
            <a:endParaRPr sz="3200">
              <a:solidFill>
                <a:schemeClr val="dk1"/>
              </a:solidFill>
            </a:endParaRPr>
          </a:p>
        </p:txBody>
      </p:sp>
      <p:sp>
        <p:nvSpPr>
          <p:cNvPr id="370" name="Google Shape;370;p44"/>
          <p:cNvSpPr txBox="1"/>
          <p:nvPr/>
        </p:nvSpPr>
        <p:spPr>
          <a:xfrm>
            <a:off x="708720" y="3488053"/>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n-GB" sz="3200">
                <a:solidFill>
                  <a:schemeClr val="dk1"/>
                </a:solidFill>
              </a:rPr>
              <a:t>ice </a:t>
            </a:r>
            <a:r>
              <a:rPr lang="en-GB" sz="1600">
                <a:solidFill>
                  <a:schemeClr val="dk1"/>
                </a:solidFill>
              </a:rPr>
              <a:t> </a:t>
            </a:r>
            <a:endParaRPr sz="1600">
              <a:solidFill>
                <a:schemeClr val="dk1"/>
              </a:solidFill>
            </a:endParaRPr>
          </a:p>
          <a:p>
            <a:pPr indent="0" lvl="0" marL="0" rtl="0" algn="ctr">
              <a:spcBef>
                <a:spcPts val="0"/>
              </a:spcBef>
              <a:spcAft>
                <a:spcPts val="0"/>
              </a:spcAft>
              <a:buNone/>
            </a:pPr>
            <a:r>
              <a:rPr lang="en-GB" sz="1600">
                <a:solidFill>
                  <a:schemeClr val="dk1"/>
                </a:solidFill>
              </a:rPr>
              <a:t>(a solid compound)</a:t>
            </a:r>
            <a:endParaRPr sz="3200">
              <a:solidFill>
                <a:schemeClr val="dk1"/>
              </a:solidFill>
            </a:endParaRPr>
          </a:p>
        </p:txBody>
      </p:sp>
      <p:sp>
        <p:nvSpPr>
          <p:cNvPr id="371" name="Google Shape;371;p44"/>
          <p:cNvSpPr txBox="1"/>
          <p:nvPr/>
        </p:nvSpPr>
        <p:spPr>
          <a:xfrm>
            <a:off x="6320408" y="3488052"/>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GB" sz="3200">
                <a:solidFill>
                  <a:schemeClr val="dk1"/>
                </a:solidFill>
              </a:rPr>
              <a:t>steam</a:t>
            </a:r>
            <a:r>
              <a:rPr lang="en-GB" sz="1600">
                <a:solidFill>
                  <a:schemeClr val="dk1"/>
                </a:solidFill>
              </a:rPr>
              <a:t> </a:t>
            </a:r>
            <a:endParaRPr sz="1600">
              <a:solidFill>
                <a:schemeClr val="dk1"/>
              </a:solidFill>
            </a:endParaRPr>
          </a:p>
          <a:p>
            <a:pPr indent="0" lvl="0" marL="0" rtl="0" algn="ctr">
              <a:spcBef>
                <a:spcPts val="0"/>
              </a:spcBef>
              <a:spcAft>
                <a:spcPts val="0"/>
              </a:spcAft>
              <a:buNone/>
            </a:pPr>
            <a:r>
              <a:rPr lang="en-GB" sz="1600">
                <a:solidFill>
                  <a:schemeClr val="dk1"/>
                </a:solidFill>
              </a:rPr>
              <a:t>(a gas compound)</a:t>
            </a:r>
            <a:endParaRPr sz="3200">
              <a:solidFill>
                <a:schemeClr val="dk1"/>
              </a:solidFill>
            </a:endParaRPr>
          </a:p>
        </p:txBody>
      </p:sp>
      <p:pic>
        <p:nvPicPr>
          <p:cNvPr id="372" name="Google Shape;372;p44"/>
          <p:cNvPicPr preferRelativeResize="0"/>
          <p:nvPr/>
        </p:nvPicPr>
        <p:blipFill rotWithShape="1">
          <a:blip r:embed="rId3">
            <a:alphaModFix/>
          </a:blip>
          <a:srcRect b="0" l="0" r="22684" t="0"/>
          <a:stretch/>
        </p:blipFill>
        <p:spPr>
          <a:xfrm>
            <a:off x="708723" y="3530450"/>
            <a:ext cx="2016300" cy="2117774"/>
          </a:xfrm>
          <a:prstGeom prst="rect">
            <a:avLst/>
          </a:prstGeom>
          <a:noFill/>
          <a:ln>
            <a:noFill/>
          </a:ln>
        </p:spPr>
      </p:pic>
      <p:pic>
        <p:nvPicPr>
          <p:cNvPr id="373" name="Google Shape;373;p44"/>
          <p:cNvPicPr preferRelativeResize="0"/>
          <p:nvPr/>
        </p:nvPicPr>
        <p:blipFill rotWithShape="1">
          <a:blip r:embed="rId4">
            <a:alphaModFix/>
          </a:blip>
          <a:srcRect b="0" l="0" r="16604" t="0"/>
          <a:stretch/>
        </p:blipFill>
        <p:spPr>
          <a:xfrm>
            <a:off x="3542987" y="3526388"/>
            <a:ext cx="1959450" cy="2117776"/>
          </a:xfrm>
          <a:prstGeom prst="rect">
            <a:avLst/>
          </a:prstGeom>
          <a:noFill/>
          <a:ln>
            <a:noFill/>
          </a:ln>
        </p:spPr>
      </p:pic>
      <p:pic>
        <p:nvPicPr>
          <p:cNvPr id="374" name="Google Shape;374;p44"/>
          <p:cNvPicPr preferRelativeResize="0"/>
          <p:nvPr/>
        </p:nvPicPr>
        <p:blipFill>
          <a:blip r:embed="rId5">
            <a:alphaModFix/>
          </a:blip>
          <a:stretch>
            <a:fillRect/>
          </a:stretch>
        </p:blipFill>
        <p:spPr>
          <a:xfrm>
            <a:off x="6331225" y="3606650"/>
            <a:ext cx="1959449" cy="19468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000"/>
                                        <p:tgtEl>
                                          <p:spTgt spid="3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5"/>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chemeClr val="lt1"/>
                </a:solidFill>
              </a:rPr>
              <a:t>Fill in </a:t>
            </a:r>
            <a:r>
              <a:rPr lang="en-GB" sz="4000">
                <a:solidFill>
                  <a:schemeClr val="lt1"/>
                </a:solidFill>
              </a:rPr>
              <a:t>the</a:t>
            </a:r>
            <a:r>
              <a:rPr lang="en-GB" sz="4000">
                <a:solidFill>
                  <a:schemeClr val="lt1"/>
                </a:solidFill>
              </a:rPr>
              <a:t> </a:t>
            </a:r>
            <a:r>
              <a:rPr lang="en-GB" sz="4000">
                <a:solidFill>
                  <a:schemeClr val="lt1"/>
                </a:solidFill>
              </a:rPr>
              <a:t>blanks</a:t>
            </a:r>
            <a:r>
              <a:rPr lang="en-GB" sz="4000">
                <a:solidFill>
                  <a:schemeClr val="lt1"/>
                </a:solidFill>
              </a:rPr>
              <a:t> on </a:t>
            </a:r>
            <a:r>
              <a:rPr b="1" lang="en-GB" sz="4000">
                <a:solidFill>
                  <a:srgbClr val="FFFF00"/>
                </a:solidFill>
              </a:rPr>
              <a:t>page 12</a:t>
            </a:r>
            <a:endParaRPr b="1" sz="4000">
              <a:solidFill>
                <a:srgbClr val="FFFF00"/>
              </a:solidFill>
            </a:endParaRPr>
          </a:p>
        </p:txBody>
      </p:sp>
      <p:pic>
        <p:nvPicPr>
          <p:cNvPr id="381" name="Google Shape;381;p45"/>
          <p:cNvPicPr preferRelativeResize="0"/>
          <p:nvPr/>
        </p:nvPicPr>
        <p:blipFill>
          <a:blip r:embed="rId3">
            <a:alphaModFix/>
          </a:blip>
          <a:stretch>
            <a:fillRect/>
          </a:stretch>
        </p:blipFill>
        <p:spPr>
          <a:xfrm>
            <a:off x="762000" y="1295400"/>
            <a:ext cx="7447065" cy="5410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6"/>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chemeClr val="lt1"/>
                </a:solidFill>
              </a:rPr>
              <a:t>Fill in the blanks on </a:t>
            </a:r>
            <a:r>
              <a:rPr b="1" lang="en-GB" sz="4000">
                <a:solidFill>
                  <a:srgbClr val="FFFF00"/>
                </a:solidFill>
              </a:rPr>
              <a:t>page 12</a:t>
            </a:r>
            <a:endParaRPr b="1" sz="4000">
              <a:solidFill>
                <a:srgbClr val="FFFF00"/>
              </a:solidFill>
            </a:endParaRPr>
          </a:p>
        </p:txBody>
      </p:sp>
      <p:pic>
        <p:nvPicPr>
          <p:cNvPr id="388" name="Google Shape;388;p46"/>
          <p:cNvPicPr preferRelativeResize="0"/>
          <p:nvPr/>
        </p:nvPicPr>
        <p:blipFill>
          <a:blip r:embed="rId3">
            <a:alphaModFix/>
          </a:blip>
          <a:stretch>
            <a:fillRect/>
          </a:stretch>
        </p:blipFill>
        <p:spPr>
          <a:xfrm>
            <a:off x="762000" y="1295400"/>
            <a:ext cx="7447065" cy="5410200"/>
          </a:xfrm>
          <a:prstGeom prst="rect">
            <a:avLst/>
          </a:prstGeom>
          <a:noFill/>
          <a:ln>
            <a:noFill/>
          </a:ln>
        </p:spPr>
      </p:pic>
      <p:pic>
        <p:nvPicPr>
          <p:cNvPr id="389" name="Google Shape;389;p46"/>
          <p:cNvPicPr preferRelativeResize="0"/>
          <p:nvPr/>
        </p:nvPicPr>
        <p:blipFill>
          <a:blip r:embed="rId4">
            <a:alphaModFix/>
          </a:blip>
          <a:stretch>
            <a:fillRect/>
          </a:stretch>
        </p:blipFill>
        <p:spPr>
          <a:xfrm>
            <a:off x="762000" y="2080125"/>
            <a:ext cx="7367576" cy="469298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descr="sea water fish" id="395" name="Google Shape;395;p47"/>
          <p:cNvPicPr preferRelativeResize="0"/>
          <p:nvPr/>
        </p:nvPicPr>
        <p:blipFill rotWithShape="1">
          <a:blip r:embed="rId3">
            <a:alphaModFix/>
          </a:blip>
          <a:srcRect b="0" l="0" r="0" t="0"/>
          <a:stretch/>
        </p:blipFill>
        <p:spPr>
          <a:xfrm>
            <a:off x="5621536" y="2920727"/>
            <a:ext cx="2982912" cy="1876425"/>
          </a:xfrm>
          <a:prstGeom prst="rect">
            <a:avLst/>
          </a:prstGeom>
          <a:noFill/>
          <a:ln>
            <a:noFill/>
          </a:ln>
        </p:spPr>
      </p:pic>
      <p:sp>
        <p:nvSpPr>
          <p:cNvPr id="396" name="Google Shape;396;p47"/>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What is a mixture?</a:t>
            </a:r>
            <a:endParaRPr/>
          </a:p>
        </p:txBody>
      </p:sp>
      <p:sp>
        <p:nvSpPr>
          <p:cNvPr id="397" name="Google Shape;397;p47"/>
          <p:cNvSpPr txBox="1"/>
          <p:nvPr/>
        </p:nvSpPr>
        <p:spPr>
          <a:xfrm>
            <a:off x="2475375" y="4818775"/>
            <a:ext cx="6516300" cy="1783200"/>
          </a:xfrm>
          <a:prstGeom prst="rect">
            <a:avLst/>
          </a:prstGeom>
          <a:noFill/>
          <a:ln>
            <a:noFill/>
          </a:ln>
        </p:spPr>
        <p:txBody>
          <a:bodyPr anchorCtr="0" anchor="t" bIns="46800" lIns="90000" spcFirstLastPara="1" rIns="90000" wrap="square" tIns="46800">
            <a:noAutofit/>
          </a:bodyPr>
          <a:lstStyle/>
          <a:p>
            <a:pPr indent="0" lvl="0" marL="0" marR="0" rtl="0" algn="l">
              <a:spcBef>
                <a:spcPts val="0"/>
              </a:spcBef>
              <a:spcAft>
                <a:spcPts val="0"/>
              </a:spcAft>
              <a:buNone/>
            </a:pPr>
            <a:r>
              <a:rPr lang="en-GB" sz="2400">
                <a:solidFill>
                  <a:schemeClr val="dk1"/>
                </a:solidFill>
              </a:rPr>
              <a:t>By definition, mixtures are impure as they </a:t>
            </a:r>
            <a:r>
              <a:rPr b="0" i="0" lang="en-GB" sz="2400" u="none" cap="none" strike="noStrike">
                <a:solidFill>
                  <a:schemeClr val="dk1"/>
                </a:solidFill>
                <a:latin typeface="Arial"/>
                <a:ea typeface="Arial"/>
                <a:cs typeface="Arial"/>
                <a:sym typeface="Arial"/>
              </a:rPr>
              <a:t>contain</a:t>
            </a:r>
            <a:r>
              <a:rPr lang="en-GB" sz="2400">
                <a:solidFill>
                  <a:schemeClr val="dk1"/>
                </a:solidFill>
              </a:rPr>
              <a:t> a number of different </a:t>
            </a:r>
            <a:r>
              <a:rPr b="0" i="0" lang="en-GB" sz="2400" u="none" cap="none" strike="noStrike">
                <a:solidFill>
                  <a:schemeClr val="dk1"/>
                </a:solidFill>
                <a:latin typeface="Arial"/>
                <a:ea typeface="Arial"/>
                <a:cs typeface="Arial"/>
                <a:sym typeface="Arial"/>
              </a:rPr>
              <a:t>substances. For example, air is </a:t>
            </a:r>
            <a:r>
              <a:rPr lang="en-GB" sz="2400">
                <a:solidFill>
                  <a:schemeClr val="dk1"/>
                </a:solidFill>
              </a:rPr>
              <a:t>a mixture of</a:t>
            </a:r>
            <a:r>
              <a:rPr b="0" i="0" lang="en-GB" sz="2400" u="none" cap="none" strike="noStrike">
                <a:solidFill>
                  <a:schemeClr val="dk1"/>
                </a:solidFill>
                <a:latin typeface="Arial"/>
                <a:ea typeface="Arial"/>
                <a:cs typeface="Arial"/>
                <a:sym typeface="Arial"/>
              </a:rPr>
              <a:t> oxygen, nitrogen and small amounts of carbon dioxide.</a:t>
            </a:r>
            <a:endParaRPr/>
          </a:p>
        </p:txBody>
      </p:sp>
      <p:sp>
        <p:nvSpPr>
          <p:cNvPr id="398" name="Google Shape;398;p47"/>
          <p:cNvSpPr txBox="1"/>
          <p:nvPr/>
        </p:nvSpPr>
        <p:spPr>
          <a:xfrm>
            <a:off x="322758" y="3459918"/>
            <a:ext cx="5113338" cy="833178"/>
          </a:xfrm>
          <a:prstGeom prst="rect">
            <a:avLst/>
          </a:prstGeom>
          <a:noFill/>
          <a:ln>
            <a:noFill/>
          </a:ln>
        </p:spPr>
        <p:txBody>
          <a:bodyPr anchorCtr="0" anchor="t" bIns="46800" lIns="90000" spcFirstLastPara="1" rIns="90000" wrap="square" tIns="46800">
            <a:noAutofit/>
          </a:bodyPr>
          <a:lstStyle/>
          <a:p>
            <a:pPr indent="0" lvl="0" marL="0" marR="0" rtl="0" algn="l">
              <a:spcBef>
                <a:spcPts val="0"/>
              </a:spcBef>
              <a:spcAft>
                <a:spcPts val="0"/>
              </a:spcAft>
              <a:buNone/>
            </a:pPr>
            <a:r>
              <a:rPr b="0" i="0" lang="en-GB" sz="2400" u="none" cap="none" strike="noStrike">
                <a:solidFill>
                  <a:schemeClr val="dk1"/>
                </a:solidFill>
                <a:latin typeface="Arial"/>
                <a:ea typeface="Arial"/>
                <a:cs typeface="Arial"/>
                <a:sym typeface="Arial"/>
              </a:rPr>
              <a:t>For example, seawater is a mixture of water, salt and other substances.</a:t>
            </a:r>
            <a:endParaRPr b="1" i="0" sz="2400" u="none" cap="none" strike="noStrike">
              <a:solidFill>
                <a:schemeClr val="dk1"/>
              </a:solidFill>
              <a:latin typeface="Arial"/>
              <a:ea typeface="Arial"/>
              <a:cs typeface="Arial"/>
              <a:sym typeface="Arial"/>
            </a:endParaRPr>
          </a:p>
        </p:txBody>
      </p:sp>
      <p:pic>
        <p:nvPicPr>
          <p:cNvPr descr="salt" id="399" name="Google Shape;399;p47"/>
          <p:cNvPicPr preferRelativeResize="0"/>
          <p:nvPr/>
        </p:nvPicPr>
        <p:blipFill rotWithShape="1">
          <a:blip r:embed="rId4">
            <a:alphaModFix/>
          </a:blip>
          <a:srcRect b="0" l="0" r="0" t="0"/>
          <a:stretch/>
        </p:blipFill>
        <p:spPr>
          <a:xfrm>
            <a:off x="238174" y="4509120"/>
            <a:ext cx="2148000" cy="2373300"/>
          </a:xfrm>
          <a:prstGeom prst="rect">
            <a:avLst/>
          </a:prstGeom>
          <a:noFill/>
          <a:ln>
            <a:noFill/>
          </a:ln>
        </p:spPr>
      </p:pic>
      <p:sp>
        <p:nvSpPr>
          <p:cNvPr id="400" name="Google Shape;400;p47"/>
          <p:cNvSpPr txBox="1"/>
          <p:nvPr/>
        </p:nvSpPr>
        <p:spPr>
          <a:xfrm>
            <a:off x="360560" y="1412776"/>
            <a:ext cx="8387904" cy="1569660"/>
          </a:xfrm>
          <a:prstGeom prst="rect">
            <a:avLst/>
          </a:prstGeom>
          <a:solidFill>
            <a:srgbClr val="000099"/>
          </a:solidFill>
          <a:ln cap="flat" cmpd="sng" w="9525">
            <a:solidFill>
              <a:schemeClr val="lt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lt1"/>
                </a:solidFill>
                <a:latin typeface="Arial"/>
                <a:ea typeface="Arial"/>
                <a:cs typeface="Arial"/>
                <a:sym typeface="Arial"/>
              </a:rPr>
              <a:t>A </a:t>
            </a:r>
            <a:r>
              <a:rPr b="1" i="0" lang="en-GB" sz="3200" u="none" cap="none" strike="noStrike">
                <a:solidFill>
                  <a:srgbClr val="FFFF00"/>
                </a:solidFill>
                <a:latin typeface="Arial"/>
                <a:ea typeface="Arial"/>
                <a:cs typeface="Arial"/>
                <a:sym typeface="Arial"/>
              </a:rPr>
              <a:t>mixture</a:t>
            </a:r>
            <a:r>
              <a:rPr b="0" i="0" lang="en-GB" sz="3200" u="none" cap="none" strike="noStrike">
                <a:solidFill>
                  <a:srgbClr val="FFFF00"/>
                </a:solidFill>
                <a:latin typeface="Arial"/>
                <a:ea typeface="Arial"/>
                <a:cs typeface="Arial"/>
                <a:sym typeface="Arial"/>
              </a:rPr>
              <a:t> </a:t>
            </a:r>
            <a:r>
              <a:rPr b="0" i="0" lang="en-GB" sz="3200" u="none" cap="none" strike="noStrike">
                <a:solidFill>
                  <a:schemeClr val="lt1"/>
                </a:solidFill>
                <a:latin typeface="Arial"/>
                <a:ea typeface="Arial"/>
                <a:cs typeface="Arial"/>
                <a:sym typeface="Arial"/>
              </a:rPr>
              <a:t>contains two or more substances that are mixed together, but have not chemically bonded with each other.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8"/>
          <p:cNvSpPr txBox="1"/>
          <p:nvPr/>
        </p:nvSpPr>
        <p:spPr>
          <a:xfrm>
            <a:off x="708720" y="2954653"/>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dk1"/>
                </a:solidFill>
                <a:latin typeface="Arial"/>
                <a:ea typeface="Arial"/>
                <a:cs typeface="Arial"/>
                <a:sym typeface="Arial"/>
              </a:rPr>
              <a:t> A solid </a:t>
            </a:r>
            <a:r>
              <a:rPr lang="en-GB" sz="3200">
                <a:solidFill>
                  <a:schemeClr val="dk1"/>
                </a:solidFill>
              </a:rPr>
              <a:t>mixture</a:t>
            </a:r>
            <a:endParaRPr sz="3200">
              <a:solidFill>
                <a:schemeClr val="dk1"/>
              </a:solidFill>
            </a:endParaRPr>
          </a:p>
          <a:p>
            <a:pPr indent="0" lvl="0" marL="0" marR="0" rtl="0" algn="ctr">
              <a:spcBef>
                <a:spcPts val="0"/>
              </a:spcBef>
              <a:spcAft>
                <a:spcPts val="0"/>
              </a:spcAft>
              <a:buNone/>
            </a:pPr>
            <a:r>
              <a:rPr lang="en-GB" sz="1600">
                <a:solidFill>
                  <a:schemeClr val="dk1"/>
                </a:solidFill>
              </a:rPr>
              <a:t>(e.g. metal alloy)</a:t>
            </a:r>
            <a:endParaRPr sz="1600">
              <a:solidFill>
                <a:schemeClr val="dk1"/>
              </a:solidFill>
            </a:endParaRPr>
          </a:p>
        </p:txBody>
      </p:sp>
      <p:sp>
        <p:nvSpPr>
          <p:cNvPr id="407" name="Google Shape;407;p48"/>
          <p:cNvSpPr txBox="1"/>
          <p:nvPr>
            <p:ph idx="1" type="body"/>
          </p:nvPr>
        </p:nvSpPr>
        <p:spPr>
          <a:xfrm>
            <a:off x="467500" y="1484775"/>
            <a:ext cx="8208900" cy="116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0000FF"/>
              </a:buClr>
              <a:buFont typeface="Arial"/>
              <a:buNone/>
            </a:pPr>
            <a:r>
              <a:rPr b="1" i="0" lang="en-GB" sz="3200" u="none" cap="none" strike="noStrike">
                <a:solidFill>
                  <a:srgbClr val="0000FF"/>
                </a:solidFill>
                <a:latin typeface="Arial"/>
                <a:ea typeface="Arial"/>
                <a:cs typeface="Arial"/>
                <a:sym typeface="Arial"/>
              </a:rPr>
              <a:t>Use colours for atoms.  Draw </a:t>
            </a:r>
            <a:r>
              <a:rPr b="1" lang="en-GB" sz="3200">
                <a:solidFill>
                  <a:srgbClr val="0000FF"/>
                </a:solidFill>
              </a:rPr>
              <a:t>3</a:t>
            </a:r>
            <a:r>
              <a:rPr b="1" i="0" lang="en-GB" sz="3200" u="none" cap="none" strike="noStrike">
                <a:solidFill>
                  <a:srgbClr val="0000FF"/>
                </a:solidFill>
                <a:latin typeface="Arial"/>
                <a:ea typeface="Arial"/>
                <a:cs typeface="Arial"/>
                <a:sym typeface="Arial"/>
              </a:rPr>
              <a:t> different </a:t>
            </a:r>
            <a:r>
              <a:rPr b="1" i="0" lang="en-GB" sz="3200" u="none" cap="none" strike="noStrike">
                <a:solidFill>
                  <a:srgbClr val="FF0000"/>
                </a:solidFill>
                <a:latin typeface="Arial"/>
                <a:ea typeface="Arial"/>
                <a:cs typeface="Arial"/>
                <a:sym typeface="Arial"/>
              </a:rPr>
              <a:t>particle diagrams</a:t>
            </a:r>
            <a:r>
              <a:rPr b="1" i="0" lang="en-GB" sz="3200" u="none" cap="none" strike="noStrike">
                <a:solidFill>
                  <a:srgbClr val="0000FF"/>
                </a:solidFill>
                <a:latin typeface="Arial"/>
                <a:ea typeface="Arial"/>
                <a:cs typeface="Arial"/>
                <a:sym typeface="Arial"/>
              </a:rPr>
              <a:t> to show:</a:t>
            </a:r>
            <a:endParaRPr b="1" i="0" sz="3200" u="none" cap="none" strike="noStrike">
              <a:solidFill>
                <a:srgbClr val="0000FF"/>
              </a:solidFill>
              <a:latin typeface="Arial"/>
              <a:ea typeface="Arial"/>
              <a:cs typeface="Arial"/>
              <a:sym typeface="Arial"/>
            </a:endParaRPr>
          </a:p>
        </p:txBody>
      </p:sp>
      <p:sp>
        <p:nvSpPr>
          <p:cNvPr id="408" name="Google Shape;408;p48"/>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Your Task</a:t>
            </a:r>
            <a:endParaRPr/>
          </a:p>
        </p:txBody>
      </p:sp>
      <p:sp>
        <p:nvSpPr>
          <p:cNvPr id="409" name="Google Shape;409;p48"/>
          <p:cNvSpPr txBox="1"/>
          <p:nvPr/>
        </p:nvSpPr>
        <p:spPr>
          <a:xfrm>
            <a:off x="3519984" y="2954653"/>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dk1"/>
                </a:solidFill>
                <a:latin typeface="Arial"/>
                <a:ea typeface="Arial"/>
                <a:cs typeface="Arial"/>
                <a:sym typeface="Arial"/>
              </a:rPr>
              <a:t> A </a:t>
            </a:r>
            <a:r>
              <a:rPr lang="en-GB" sz="3200">
                <a:solidFill>
                  <a:schemeClr val="dk1"/>
                </a:solidFill>
              </a:rPr>
              <a:t>liquid mixture</a:t>
            </a:r>
            <a:endParaRPr sz="3200">
              <a:solidFill>
                <a:schemeClr val="dk1"/>
              </a:solidFill>
            </a:endParaRPr>
          </a:p>
          <a:p>
            <a:pPr indent="0" lvl="0" marL="0" rtl="0" algn="ctr">
              <a:spcBef>
                <a:spcPts val="0"/>
              </a:spcBef>
              <a:spcAft>
                <a:spcPts val="0"/>
              </a:spcAft>
              <a:buClr>
                <a:schemeClr val="dk1"/>
              </a:buClr>
              <a:buFont typeface="Arial"/>
              <a:buNone/>
            </a:pPr>
            <a:r>
              <a:rPr lang="en-GB" sz="1600">
                <a:solidFill>
                  <a:schemeClr val="dk1"/>
                </a:solidFill>
              </a:rPr>
              <a:t>(e.g. a solution)</a:t>
            </a:r>
            <a:endParaRPr sz="3200">
              <a:solidFill>
                <a:schemeClr val="dk1"/>
              </a:solidFill>
            </a:endParaRPr>
          </a:p>
        </p:txBody>
      </p:sp>
      <p:sp>
        <p:nvSpPr>
          <p:cNvPr id="410" name="Google Shape;410;p48"/>
          <p:cNvSpPr txBox="1"/>
          <p:nvPr/>
        </p:nvSpPr>
        <p:spPr>
          <a:xfrm>
            <a:off x="6320408" y="2954652"/>
            <a:ext cx="2016300" cy="2202600"/>
          </a:xfrm>
          <a:prstGeom prst="rect">
            <a:avLst/>
          </a:prstGeom>
          <a:no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dk1"/>
                </a:solidFill>
                <a:latin typeface="Arial"/>
                <a:ea typeface="Arial"/>
                <a:cs typeface="Arial"/>
                <a:sym typeface="Arial"/>
              </a:rPr>
              <a:t> A </a:t>
            </a:r>
            <a:r>
              <a:rPr lang="en-GB" sz="3200">
                <a:solidFill>
                  <a:schemeClr val="dk1"/>
                </a:solidFill>
              </a:rPr>
              <a:t>gas </a:t>
            </a:r>
            <a:r>
              <a:rPr lang="en-GB" sz="3000">
                <a:solidFill>
                  <a:schemeClr val="dk1"/>
                </a:solidFill>
              </a:rPr>
              <a:t>mixture</a:t>
            </a:r>
            <a:endParaRPr sz="3000">
              <a:solidFill>
                <a:schemeClr val="dk1"/>
              </a:solidFill>
            </a:endParaRPr>
          </a:p>
          <a:p>
            <a:pPr indent="0" lvl="0" marL="0" rtl="0" algn="ctr">
              <a:spcBef>
                <a:spcPts val="0"/>
              </a:spcBef>
              <a:spcAft>
                <a:spcPts val="0"/>
              </a:spcAft>
              <a:buClr>
                <a:schemeClr val="dk1"/>
              </a:buClr>
              <a:buFont typeface="Arial"/>
              <a:buNone/>
            </a:pPr>
            <a:r>
              <a:rPr lang="en-GB" sz="1600">
                <a:solidFill>
                  <a:schemeClr val="dk1"/>
                </a:solidFill>
              </a:rPr>
              <a:t>(e.g. the air)</a:t>
            </a:r>
            <a:endParaRPr sz="3000">
              <a:solidFill>
                <a:schemeClr val="dk1"/>
              </a:solidFill>
            </a:endParaRPr>
          </a:p>
        </p:txBody>
      </p:sp>
      <p:grpSp>
        <p:nvGrpSpPr>
          <p:cNvPr id="411" name="Google Shape;411;p48"/>
          <p:cNvGrpSpPr/>
          <p:nvPr/>
        </p:nvGrpSpPr>
        <p:grpSpPr>
          <a:xfrm>
            <a:off x="655100" y="3059250"/>
            <a:ext cx="2090101" cy="1967700"/>
            <a:chOff x="655100" y="3059250"/>
            <a:chExt cx="2090101" cy="1967700"/>
          </a:xfrm>
        </p:grpSpPr>
        <p:sp>
          <p:nvSpPr>
            <p:cNvPr id="412" name="Google Shape;412;p48"/>
            <p:cNvSpPr/>
            <p:nvPr/>
          </p:nvSpPr>
          <p:spPr>
            <a:xfrm>
              <a:off x="731300" y="3059250"/>
              <a:ext cx="1878000" cy="1967700"/>
            </a:xfrm>
            <a:prstGeom prst="rect">
              <a:avLst/>
            </a:pr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13" name="Google Shape;413;p48"/>
            <p:cNvPicPr preferRelativeResize="0"/>
            <p:nvPr/>
          </p:nvPicPr>
          <p:blipFill rotWithShape="1">
            <a:blip r:embed="rId3">
              <a:alphaModFix/>
            </a:blip>
            <a:srcRect b="27860" l="0" r="56202" t="0"/>
            <a:stretch/>
          </p:blipFill>
          <p:spPr>
            <a:xfrm>
              <a:off x="655100" y="3283813"/>
              <a:ext cx="2090101" cy="1518575"/>
            </a:xfrm>
            <a:prstGeom prst="rect">
              <a:avLst/>
            </a:prstGeom>
            <a:noFill/>
            <a:ln>
              <a:noFill/>
            </a:ln>
          </p:spPr>
        </p:pic>
      </p:grpSp>
      <p:pic>
        <p:nvPicPr>
          <p:cNvPr id="414" name="Google Shape;414;p48"/>
          <p:cNvPicPr preferRelativeResize="0"/>
          <p:nvPr/>
        </p:nvPicPr>
        <p:blipFill rotWithShape="1">
          <a:blip r:embed="rId4">
            <a:alphaModFix/>
          </a:blip>
          <a:srcRect b="0" l="1295" r="25569" t="0"/>
          <a:stretch/>
        </p:blipFill>
        <p:spPr>
          <a:xfrm>
            <a:off x="3551425" y="3189550"/>
            <a:ext cx="1937300" cy="1967700"/>
          </a:xfrm>
          <a:prstGeom prst="rect">
            <a:avLst/>
          </a:prstGeom>
          <a:noFill/>
          <a:ln>
            <a:noFill/>
          </a:ln>
        </p:spPr>
      </p:pic>
      <p:grpSp>
        <p:nvGrpSpPr>
          <p:cNvPr id="415" name="Google Shape;415;p48"/>
          <p:cNvGrpSpPr/>
          <p:nvPr/>
        </p:nvGrpSpPr>
        <p:grpSpPr>
          <a:xfrm>
            <a:off x="6401100" y="2960953"/>
            <a:ext cx="1770600" cy="2080349"/>
            <a:chOff x="6401100" y="2960953"/>
            <a:chExt cx="1770600" cy="2080349"/>
          </a:xfrm>
        </p:grpSpPr>
        <p:sp>
          <p:nvSpPr>
            <p:cNvPr id="416" name="Google Shape;416;p48"/>
            <p:cNvSpPr/>
            <p:nvPr/>
          </p:nvSpPr>
          <p:spPr>
            <a:xfrm>
              <a:off x="6513025" y="3365300"/>
              <a:ext cx="1614300" cy="1511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417" name="Google Shape;417;p48"/>
            <p:cNvGrpSpPr/>
            <p:nvPr/>
          </p:nvGrpSpPr>
          <p:grpSpPr>
            <a:xfrm>
              <a:off x="7709400" y="4264350"/>
              <a:ext cx="462300" cy="462300"/>
              <a:chOff x="7430000" y="2254575"/>
              <a:chExt cx="462300" cy="462300"/>
            </a:xfrm>
          </p:grpSpPr>
          <p:sp>
            <p:nvSpPr>
              <p:cNvPr id="418" name="Google Shape;418;p48"/>
              <p:cNvSpPr/>
              <p:nvPr/>
            </p:nvSpPr>
            <p:spPr>
              <a:xfrm>
                <a:off x="7430000" y="2254575"/>
                <a:ext cx="309900" cy="3099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9" name="Google Shape;419;p48"/>
              <p:cNvSpPr/>
              <p:nvPr/>
            </p:nvSpPr>
            <p:spPr>
              <a:xfrm>
                <a:off x="7582400" y="2406975"/>
                <a:ext cx="309900" cy="3099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420" name="Google Shape;420;p48"/>
            <p:cNvGrpSpPr/>
            <p:nvPr/>
          </p:nvGrpSpPr>
          <p:grpSpPr>
            <a:xfrm rot="-3036226">
              <a:off x="6795290" y="3959529"/>
              <a:ext cx="462315" cy="462315"/>
              <a:chOff x="7430000" y="2254575"/>
              <a:chExt cx="462300" cy="462300"/>
            </a:xfrm>
          </p:grpSpPr>
          <p:sp>
            <p:nvSpPr>
              <p:cNvPr id="421" name="Google Shape;421;p48"/>
              <p:cNvSpPr/>
              <p:nvPr/>
            </p:nvSpPr>
            <p:spPr>
              <a:xfrm>
                <a:off x="7430000" y="2254575"/>
                <a:ext cx="309900" cy="3099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2" name="Google Shape;422;p48"/>
              <p:cNvSpPr/>
              <p:nvPr/>
            </p:nvSpPr>
            <p:spPr>
              <a:xfrm>
                <a:off x="7582400" y="2406975"/>
                <a:ext cx="309900" cy="3099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423" name="Google Shape;423;p48"/>
            <p:cNvGrpSpPr/>
            <p:nvPr/>
          </p:nvGrpSpPr>
          <p:grpSpPr>
            <a:xfrm rot="-1787251">
              <a:off x="6947701" y="3045246"/>
              <a:ext cx="462314" cy="462314"/>
              <a:chOff x="7543562" y="2056185"/>
              <a:chExt cx="462300" cy="462300"/>
            </a:xfrm>
          </p:grpSpPr>
          <p:sp>
            <p:nvSpPr>
              <p:cNvPr id="424" name="Google Shape;424;p48"/>
              <p:cNvSpPr/>
              <p:nvPr/>
            </p:nvSpPr>
            <p:spPr>
              <a:xfrm>
                <a:off x="7543562" y="2056185"/>
                <a:ext cx="309900" cy="3099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5" name="Google Shape;425;p48"/>
              <p:cNvSpPr/>
              <p:nvPr/>
            </p:nvSpPr>
            <p:spPr>
              <a:xfrm>
                <a:off x="7695962" y="2208585"/>
                <a:ext cx="309900" cy="3099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426" name="Google Shape;426;p48"/>
            <p:cNvSpPr/>
            <p:nvPr/>
          </p:nvSpPr>
          <p:spPr>
            <a:xfrm>
              <a:off x="7675825" y="3693838"/>
              <a:ext cx="309900" cy="309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7" name="Google Shape;427;p48"/>
            <p:cNvSpPr/>
            <p:nvPr/>
          </p:nvSpPr>
          <p:spPr>
            <a:xfrm rot="-5273596">
              <a:off x="7082926" y="4641015"/>
              <a:ext cx="310110" cy="31011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8" name="Google Shape;428;p48"/>
            <p:cNvSpPr/>
            <p:nvPr/>
          </p:nvSpPr>
          <p:spPr>
            <a:xfrm rot="-5273596">
              <a:off x="7308558" y="4725598"/>
              <a:ext cx="310110" cy="31011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9" name="Google Shape;429;p48"/>
            <p:cNvSpPr/>
            <p:nvPr/>
          </p:nvSpPr>
          <p:spPr>
            <a:xfrm>
              <a:off x="6553500" y="3555438"/>
              <a:ext cx="309900" cy="309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0" name="Google Shape;430;p48"/>
            <p:cNvSpPr/>
            <p:nvPr/>
          </p:nvSpPr>
          <p:spPr>
            <a:xfrm>
              <a:off x="6401100" y="3707838"/>
              <a:ext cx="309900" cy="309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1000"/>
                                        <p:tgtEl>
                                          <p:spTgt spid="4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1000"/>
                                        <p:tgtEl>
                                          <p:spTgt spid="4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49"/>
          <p:cNvSpPr txBox="1"/>
          <p:nvPr/>
        </p:nvSpPr>
        <p:spPr>
          <a:xfrm>
            <a:off x="304800" y="1480600"/>
            <a:ext cx="8712300" cy="5069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b="1" i="1" lang="en-GB" sz="2200">
                <a:solidFill>
                  <a:schemeClr val="accent6"/>
                </a:solidFill>
              </a:rPr>
              <a:t>Mixtures</a:t>
            </a:r>
            <a:r>
              <a:rPr lang="en-GB" sz="2200">
                <a:solidFill>
                  <a:schemeClr val="accent6"/>
                </a:solidFill>
              </a:rPr>
              <a:t> are </a:t>
            </a:r>
            <a:r>
              <a:rPr b="1" i="1" lang="en-GB" sz="2200">
                <a:solidFill>
                  <a:srgbClr val="FF00FF"/>
                </a:solidFill>
              </a:rPr>
              <a:t>impure</a:t>
            </a:r>
            <a:r>
              <a:rPr lang="en-GB" sz="2200">
                <a:solidFill>
                  <a:srgbClr val="FF00FF"/>
                </a:solidFill>
              </a:rPr>
              <a:t> </a:t>
            </a:r>
            <a:r>
              <a:rPr lang="en-GB" sz="2200">
                <a:solidFill>
                  <a:schemeClr val="accent6"/>
                </a:solidFill>
              </a:rPr>
              <a:t>- one part of the mixture may be different to another because the components of the mixture are not bonded to each other in a regular arrangement.</a:t>
            </a:r>
            <a:endParaRPr sz="2200">
              <a:solidFill>
                <a:schemeClr val="accent6"/>
              </a:solidFill>
            </a:endParaRPr>
          </a:p>
          <a:p>
            <a:pPr indent="0" lvl="0" marL="0" rtl="0" algn="l">
              <a:lnSpc>
                <a:spcPct val="150000"/>
              </a:lnSpc>
              <a:spcBef>
                <a:spcPts val="0"/>
              </a:spcBef>
              <a:spcAft>
                <a:spcPts val="0"/>
              </a:spcAft>
              <a:buNone/>
            </a:pPr>
            <a:r>
              <a:t/>
            </a:r>
            <a:endParaRPr sz="1600">
              <a:solidFill>
                <a:schemeClr val="accent6"/>
              </a:solidFill>
            </a:endParaRPr>
          </a:p>
          <a:p>
            <a:pPr indent="0" lvl="0" marL="0" rtl="0" algn="l">
              <a:lnSpc>
                <a:spcPct val="120000"/>
              </a:lnSpc>
              <a:spcBef>
                <a:spcPts val="0"/>
              </a:spcBef>
              <a:spcAft>
                <a:spcPts val="0"/>
              </a:spcAft>
              <a:buNone/>
            </a:pPr>
            <a:r>
              <a:rPr lang="en-GB" sz="2200">
                <a:solidFill>
                  <a:schemeClr val="accent6"/>
                </a:solidFill>
              </a:rPr>
              <a:t>Every atom in an </a:t>
            </a:r>
            <a:r>
              <a:rPr b="1" i="1" lang="en-GB" sz="2200">
                <a:solidFill>
                  <a:schemeClr val="accent6"/>
                </a:solidFill>
              </a:rPr>
              <a:t>Element</a:t>
            </a:r>
            <a:r>
              <a:rPr lang="en-GB" sz="2200">
                <a:solidFill>
                  <a:schemeClr val="accent6"/>
                </a:solidFill>
              </a:rPr>
              <a:t> is the same. This is certainly </a:t>
            </a:r>
            <a:r>
              <a:rPr b="1" i="1" lang="en-GB" sz="2200">
                <a:solidFill>
                  <a:srgbClr val="FF9900"/>
                </a:solidFill>
              </a:rPr>
              <a:t>pure</a:t>
            </a:r>
            <a:r>
              <a:rPr lang="en-GB" sz="2200">
                <a:solidFill>
                  <a:schemeClr val="accent6"/>
                </a:solidFill>
              </a:rPr>
              <a:t>. And since every part is the same the element always has the same physical properties. So pure gold in Japan melts at the same temperature as pure gold in the Algarve.</a:t>
            </a:r>
            <a:endParaRPr sz="2200">
              <a:solidFill>
                <a:schemeClr val="accent6"/>
              </a:solidFill>
            </a:endParaRPr>
          </a:p>
          <a:p>
            <a:pPr indent="0" lvl="0" marL="0" rtl="0" algn="l">
              <a:lnSpc>
                <a:spcPct val="150000"/>
              </a:lnSpc>
              <a:spcBef>
                <a:spcPts val="0"/>
              </a:spcBef>
              <a:spcAft>
                <a:spcPts val="0"/>
              </a:spcAft>
              <a:buNone/>
            </a:pPr>
            <a:r>
              <a:t/>
            </a:r>
            <a:endParaRPr sz="1600">
              <a:solidFill>
                <a:schemeClr val="accent6"/>
              </a:solidFill>
            </a:endParaRPr>
          </a:p>
          <a:p>
            <a:pPr indent="0" lvl="0" marL="0" rtl="0" algn="l">
              <a:lnSpc>
                <a:spcPct val="120000"/>
              </a:lnSpc>
              <a:spcBef>
                <a:spcPts val="0"/>
              </a:spcBef>
              <a:spcAft>
                <a:spcPts val="0"/>
              </a:spcAft>
              <a:buNone/>
            </a:pPr>
            <a:r>
              <a:rPr b="1" i="1" lang="en-GB" sz="2200">
                <a:solidFill>
                  <a:schemeClr val="accent6"/>
                </a:solidFill>
              </a:rPr>
              <a:t>Compounds</a:t>
            </a:r>
            <a:r>
              <a:rPr lang="en-GB" sz="2200">
                <a:solidFill>
                  <a:schemeClr val="accent6"/>
                </a:solidFill>
              </a:rPr>
              <a:t> are also </a:t>
            </a:r>
            <a:r>
              <a:rPr b="1" i="1" lang="en-GB" sz="2200">
                <a:solidFill>
                  <a:srgbClr val="FF9900"/>
                </a:solidFill>
              </a:rPr>
              <a:t>pure</a:t>
            </a:r>
            <a:r>
              <a:rPr lang="en-GB" sz="2200">
                <a:solidFill>
                  <a:schemeClr val="accent6"/>
                </a:solidFill>
              </a:rPr>
              <a:t>. Pure water is H</a:t>
            </a:r>
            <a:r>
              <a:rPr baseline="-25000" lang="en-GB" sz="2200">
                <a:solidFill>
                  <a:schemeClr val="accent6"/>
                </a:solidFill>
              </a:rPr>
              <a:t>2</a:t>
            </a:r>
            <a:r>
              <a:rPr lang="en-GB" sz="2200">
                <a:solidFill>
                  <a:schemeClr val="accent6"/>
                </a:solidFill>
              </a:rPr>
              <a:t>O. Every molecule is the same. So pure Ice in Japan melts at 0</a:t>
            </a:r>
            <a:r>
              <a:rPr baseline="30000" lang="en-GB" sz="2200">
                <a:solidFill>
                  <a:schemeClr val="accent6"/>
                </a:solidFill>
              </a:rPr>
              <a:t>o</a:t>
            </a:r>
            <a:r>
              <a:rPr lang="en-GB" sz="2200">
                <a:solidFill>
                  <a:schemeClr val="accent6"/>
                </a:solidFill>
              </a:rPr>
              <a:t>C just like it does in Lisbon.</a:t>
            </a:r>
            <a:endParaRPr sz="2200">
              <a:solidFill>
                <a:schemeClr val="accent6"/>
              </a:solidFill>
            </a:endParaRPr>
          </a:p>
        </p:txBody>
      </p:sp>
      <p:sp>
        <p:nvSpPr>
          <p:cNvPr id="437" name="Google Shape;437;p49"/>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Pure and Impure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pic>
        <p:nvPicPr>
          <p:cNvPr id="443" name="Google Shape;443;p50"/>
          <p:cNvPicPr preferRelativeResize="0"/>
          <p:nvPr/>
        </p:nvPicPr>
        <p:blipFill rotWithShape="1">
          <a:blip r:embed="rId3">
            <a:alphaModFix/>
          </a:blip>
          <a:srcRect b="9074" l="0" r="0" t="0"/>
          <a:stretch/>
        </p:blipFill>
        <p:spPr>
          <a:xfrm>
            <a:off x="0" y="763175"/>
            <a:ext cx="9143998" cy="6094826"/>
          </a:xfrm>
          <a:prstGeom prst="rect">
            <a:avLst/>
          </a:prstGeom>
          <a:noFill/>
          <a:ln>
            <a:noFill/>
          </a:ln>
        </p:spPr>
      </p:pic>
      <p:sp>
        <p:nvSpPr>
          <p:cNvPr id="444" name="Google Shape;444;p50"/>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rgbClr val="FFFFFF"/>
                </a:solidFill>
              </a:rPr>
              <a:t>Gritting Lorry  /  Salt </a:t>
            </a:r>
            <a:r>
              <a:rPr lang="en-GB" sz="4000">
                <a:solidFill>
                  <a:srgbClr val="FFFFFF"/>
                </a:solidFill>
              </a:rPr>
              <a:t>spreading</a:t>
            </a:r>
            <a:endParaRPr sz="400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1"/>
          <p:cNvSpPr txBox="1"/>
          <p:nvPr/>
        </p:nvSpPr>
        <p:spPr>
          <a:xfrm>
            <a:off x="304800" y="1480600"/>
            <a:ext cx="8712300" cy="5069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2800">
                <a:solidFill>
                  <a:schemeClr val="accent6"/>
                </a:solidFill>
              </a:rPr>
              <a:t>O</a:t>
            </a:r>
            <a:r>
              <a:rPr lang="en-GB" sz="2800">
                <a:solidFill>
                  <a:schemeClr val="accent6"/>
                </a:solidFill>
              </a:rPr>
              <a:t>ne way to check that a substance is </a:t>
            </a:r>
            <a:r>
              <a:rPr b="1" lang="en-GB" sz="2800">
                <a:solidFill>
                  <a:srgbClr val="FF9900"/>
                </a:solidFill>
              </a:rPr>
              <a:t>pure</a:t>
            </a:r>
            <a:r>
              <a:rPr lang="en-GB" sz="2800">
                <a:solidFill>
                  <a:schemeClr val="accent6"/>
                </a:solidFill>
              </a:rPr>
              <a:t> is to melt a small sample and show that all of it melts at the same temperature. If it is pure it will have a </a:t>
            </a:r>
            <a:r>
              <a:rPr b="1" lang="en-GB" sz="2800">
                <a:solidFill>
                  <a:srgbClr val="FF9900"/>
                </a:solidFill>
              </a:rPr>
              <a:t>fixed </a:t>
            </a:r>
            <a:r>
              <a:rPr b="1" lang="en-GB" sz="2800">
                <a:solidFill>
                  <a:srgbClr val="FF9900"/>
                </a:solidFill>
              </a:rPr>
              <a:t>melting point</a:t>
            </a:r>
            <a:r>
              <a:rPr lang="en-GB" sz="2800">
                <a:solidFill>
                  <a:schemeClr val="accent6"/>
                </a:solidFill>
              </a:rPr>
              <a:t>.</a:t>
            </a:r>
            <a:endParaRPr sz="2800">
              <a:solidFill>
                <a:schemeClr val="accent6"/>
              </a:solidFill>
            </a:endParaRPr>
          </a:p>
          <a:p>
            <a:pPr indent="0" lvl="0" marL="0" rtl="0" algn="l">
              <a:lnSpc>
                <a:spcPct val="150000"/>
              </a:lnSpc>
              <a:spcBef>
                <a:spcPts val="0"/>
              </a:spcBef>
              <a:spcAft>
                <a:spcPts val="0"/>
              </a:spcAft>
              <a:buNone/>
            </a:pPr>
            <a:r>
              <a:t/>
            </a:r>
            <a:endParaRPr sz="2800">
              <a:solidFill>
                <a:schemeClr val="accent6"/>
              </a:solidFill>
            </a:endParaRPr>
          </a:p>
          <a:p>
            <a:pPr indent="0" lvl="0" marL="0" rtl="0" algn="l">
              <a:lnSpc>
                <a:spcPct val="120000"/>
              </a:lnSpc>
              <a:spcBef>
                <a:spcPts val="0"/>
              </a:spcBef>
              <a:spcAft>
                <a:spcPts val="0"/>
              </a:spcAft>
              <a:buNone/>
            </a:pPr>
            <a:r>
              <a:rPr lang="en-GB" sz="2800">
                <a:solidFill>
                  <a:schemeClr val="accent6"/>
                </a:solidFill>
              </a:rPr>
              <a:t>And one way to show that a substance is an </a:t>
            </a:r>
            <a:r>
              <a:rPr b="1" lang="en-GB" sz="2800">
                <a:solidFill>
                  <a:srgbClr val="FF00FF"/>
                </a:solidFill>
              </a:rPr>
              <a:t>impure</a:t>
            </a:r>
            <a:r>
              <a:rPr lang="en-GB" sz="2800">
                <a:solidFill>
                  <a:schemeClr val="accent6"/>
                </a:solidFill>
              </a:rPr>
              <a:t> mixture is to melt a sample and show that parts of it melt at one temperature and parts at another. Impure substances will melt over a </a:t>
            </a:r>
            <a:r>
              <a:rPr b="1" lang="en-GB" sz="2800">
                <a:solidFill>
                  <a:srgbClr val="FF00FF"/>
                </a:solidFill>
              </a:rPr>
              <a:t>range of temperatures</a:t>
            </a:r>
            <a:r>
              <a:rPr lang="en-GB" sz="2800">
                <a:solidFill>
                  <a:schemeClr val="accent6"/>
                </a:solidFill>
              </a:rPr>
              <a:t>.</a:t>
            </a:r>
            <a:endParaRPr b="1" sz="2800" u="sng">
              <a:solidFill>
                <a:schemeClr val="accent6"/>
              </a:solidFill>
            </a:endParaRPr>
          </a:p>
        </p:txBody>
      </p:sp>
      <p:sp>
        <p:nvSpPr>
          <p:cNvPr id="451" name="Google Shape;451;p51"/>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Pure and Impure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id="457" name="Google Shape;457;p52"/>
          <p:cNvPicPr preferRelativeResize="0"/>
          <p:nvPr/>
        </p:nvPicPr>
        <p:blipFill>
          <a:blip r:embed="rId3">
            <a:alphaModFix/>
          </a:blip>
          <a:stretch>
            <a:fillRect/>
          </a:stretch>
        </p:blipFill>
        <p:spPr>
          <a:xfrm>
            <a:off x="523100" y="1219200"/>
            <a:ext cx="7980783" cy="5562600"/>
          </a:xfrm>
          <a:prstGeom prst="rect">
            <a:avLst/>
          </a:prstGeom>
          <a:noFill/>
          <a:ln>
            <a:noFill/>
          </a:ln>
        </p:spPr>
      </p:pic>
      <p:sp>
        <p:nvSpPr>
          <p:cNvPr id="458" name="Google Shape;458;p52"/>
          <p:cNvSpPr/>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Pure </a:t>
            </a:r>
            <a:r>
              <a:rPr lang="en-GB" sz="4000">
                <a:solidFill>
                  <a:schemeClr val="lt1"/>
                </a:solidFill>
                <a:latin typeface="EB Garamond Medium"/>
                <a:ea typeface="EB Garamond Medium"/>
                <a:cs typeface="EB Garamond Medium"/>
                <a:sym typeface="EB Garamond Medium"/>
              </a:rPr>
              <a:t>vs</a:t>
            </a:r>
            <a:r>
              <a:rPr lang="en-GB" sz="4000">
                <a:solidFill>
                  <a:schemeClr val="lt1"/>
                </a:solidFill>
              </a:rPr>
              <a:t> Impure (</a:t>
            </a:r>
            <a:r>
              <a:rPr b="1" lang="en-GB" sz="4000">
                <a:solidFill>
                  <a:srgbClr val="FFFF00"/>
                </a:solidFill>
              </a:rPr>
              <a:t>page 14</a:t>
            </a:r>
            <a:r>
              <a:rPr lang="en-GB" sz="4000">
                <a:solidFill>
                  <a:schemeClr val="lt1"/>
                </a:solidFill>
              </a:rPr>
              <a:t>)</a:t>
            </a:r>
            <a:endParaRPr b="0" i="0" sz="4000" u="none" cap="none" strike="noStrike">
              <a:solidFill>
                <a:schemeClr val="lt1"/>
              </a:solidFill>
              <a:latin typeface="Arial"/>
              <a:ea typeface="Arial"/>
              <a:cs typeface="Arial"/>
              <a:sym typeface="Arial"/>
            </a:endParaRPr>
          </a:p>
        </p:txBody>
      </p:sp>
      <p:sp>
        <p:nvSpPr>
          <p:cNvPr id="459" name="Google Shape;459;p52"/>
          <p:cNvSpPr txBox="1"/>
          <p:nvPr/>
        </p:nvSpPr>
        <p:spPr>
          <a:xfrm>
            <a:off x="5367800" y="5017150"/>
            <a:ext cx="13395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200">
                <a:solidFill>
                  <a:srgbClr val="FF0000"/>
                </a:solidFill>
              </a:rPr>
              <a:t>A</a:t>
            </a:r>
            <a:endParaRPr sz="2200">
              <a:solidFill>
                <a:srgbClr val="FF0000"/>
              </a:solidFill>
            </a:endParaRPr>
          </a:p>
        </p:txBody>
      </p:sp>
      <p:sp>
        <p:nvSpPr>
          <p:cNvPr id="460" name="Google Shape;460;p52"/>
          <p:cNvSpPr txBox="1"/>
          <p:nvPr/>
        </p:nvSpPr>
        <p:spPr>
          <a:xfrm>
            <a:off x="900925" y="5607425"/>
            <a:ext cx="76029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200">
                <a:solidFill>
                  <a:srgbClr val="FF0000"/>
                </a:solidFill>
              </a:rPr>
              <a:t>                                                      </a:t>
            </a:r>
            <a:r>
              <a:rPr lang="en-GB" sz="2200">
                <a:solidFill>
                  <a:srgbClr val="FF0000"/>
                </a:solidFill>
              </a:rPr>
              <a:t>The impure substance is A because it changes state over a range of temperatures. Pure substances change state at a </a:t>
            </a:r>
            <a:r>
              <a:rPr lang="en-GB" sz="2200" u="sng">
                <a:solidFill>
                  <a:srgbClr val="FF0000"/>
                </a:solidFill>
              </a:rPr>
              <a:t>fixed</a:t>
            </a:r>
            <a:r>
              <a:rPr lang="en-GB" sz="2200">
                <a:solidFill>
                  <a:srgbClr val="FF0000"/>
                </a:solidFill>
              </a:rPr>
              <a:t> temperature.</a:t>
            </a:r>
            <a:endParaRPr sz="22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1000"/>
                                        <p:tgtEl>
                                          <p:spTgt spid="4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5" name="Shape 465"/>
        <p:cNvGrpSpPr/>
        <p:nvPr/>
      </p:nvGrpSpPr>
      <p:grpSpPr>
        <a:xfrm>
          <a:off x="0" y="0"/>
          <a:ext cx="0" cy="0"/>
          <a:chOff x="0" y="0"/>
          <a:chExt cx="0" cy="0"/>
        </a:xfrm>
      </p:grpSpPr>
      <p:sp>
        <p:nvSpPr>
          <p:cNvPr id="466" name="Google Shape;466;p53"/>
          <p:cNvSpPr txBox="1"/>
          <p:nvPr>
            <p:ph type="title"/>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2600" u="none" cap="none" strike="noStrike">
                <a:solidFill>
                  <a:schemeClr val="dk1"/>
                </a:solidFill>
                <a:latin typeface="Arial"/>
                <a:ea typeface="Arial"/>
                <a:cs typeface="Arial"/>
                <a:sym typeface="Arial"/>
              </a:rPr>
              <a:t>Element, compound or mixture?</a:t>
            </a:r>
            <a:r>
              <a:rPr lang="en-GB" sz="2600">
                <a:solidFill>
                  <a:schemeClr val="dk1"/>
                </a:solidFill>
              </a:rPr>
              <a:t>		Pure or impure?</a:t>
            </a:r>
            <a:endParaRPr sz="2600"/>
          </a:p>
        </p:txBody>
      </p:sp>
      <p:sp>
        <p:nvSpPr>
          <p:cNvPr id="467" name="Google Shape;467;p53"/>
          <p:cNvSpPr/>
          <p:nvPr/>
        </p:nvSpPr>
        <p:spPr>
          <a:xfrm>
            <a:off x="2170113" y="21240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68" name="Google Shape;468;p53"/>
          <p:cNvSpPr/>
          <p:nvPr/>
        </p:nvSpPr>
        <p:spPr>
          <a:xfrm>
            <a:off x="2627313" y="22764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69" name="Google Shape;469;p53"/>
          <p:cNvSpPr/>
          <p:nvPr/>
        </p:nvSpPr>
        <p:spPr>
          <a:xfrm>
            <a:off x="2170113" y="34194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70" name="Google Shape;470;p53"/>
          <p:cNvSpPr/>
          <p:nvPr/>
        </p:nvSpPr>
        <p:spPr>
          <a:xfrm>
            <a:off x="2246313" y="38766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71" name="Google Shape;471;p53"/>
          <p:cNvSpPr/>
          <p:nvPr/>
        </p:nvSpPr>
        <p:spPr>
          <a:xfrm>
            <a:off x="3770313" y="29622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72" name="Google Shape;472;p53"/>
          <p:cNvSpPr/>
          <p:nvPr/>
        </p:nvSpPr>
        <p:spPr>
          <a:xfrm>
            <a:off x="3770313" y="34194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73" name="Google Shape;473;p53"/>
          <p:cNvSpPr/>
          <p:nvPr/>
        </p:nvSpPr>
        <p:spPr>
          <a:xfrm>
            <a:off x="2627313" y="48672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74" name="Google Shape;474;p53"/>
          <p:cNvSpPr/>
          <p:nvPr/>
        </p:nvSpPr>
        <p:spPr>
          <a:xfrm>
            <a:off x="2093913" y="49434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75" name="Google Shape;475;p53"/>
          <p:cNvSpPr/>
          <p:nvPr/>
        </p:nvSpPr>
        <p:spPr>
          <a:xfrm>
            <a:off x="4608513" y="51720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76" name="Google Shape;476;p53"/>
          <p:cNvSpPr/>
          <p:nvPr/>
        </p:nvSpPr>
        <p:spPr>
          <a:xfrm>
            <a:off x="4227513" y="5476875"/>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1" name="Shape 481"/>
        <p:cNvGrpSpPr/>
        <p:nvPr/>
      </p:nvGrpSpPr>
      <p:grpSpPr>
        <a:xfrm>
          <a:off x="0" y="0"/>
          <a:ext cx="0" cy="0"/>
          <a:chOff x="0" y="0"/>
          <a:chExt cx="0" cy="0"/>
        </a:xfrm>
      </p:grpSpPr>
      <p:sp>
        <p:nvSpPr>
          <p:cNvPr id="482" name="Google Shape;482;p54"/>
          <p:cNvSpPr/>
          <p:nvPr/>
        </p:nvSpPr>
        <p:spPr>
          <a:xfrm>
            <a:off x="3660775" y="248443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3" name="Google Shape;483;p54"/>
          <p:cNvSpPr/>
          <p:nvPr/>
        </p:nvSpPr>
        <p:spPr>
          <a:xfrm>
            <a:off x="3203575" y="263683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4" name="Google Shape;484;p54"/>
          <p:cNvSpPr/>
          <p:nvPr/>
        </p:nvSpPr>
        <p:spPr>
          <a:xfrm>
            <a:off x="7470775" y="263683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5" name="Google Shape;485;p54"/>
          <p:cNvSpPr/>
          <p:nvPr/>
        </p:nvSpPr>
        <p:spPr>
          <a:xfrm>
            <a:off x="7851775" y="301783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6" name="Google Shape;486;p54"/>
          <p:cNvSpPr/>
          <p:nvPr/>
        </p:nvSpPr>
        <p:spPr>
          <a:xfrm>
            <a:off x="5413375" y="393223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7" name="Google Shape;487;p54"/>
          <p:cNvSpPr/>
          <p:nvPr/>
        </p:nvSpPr>
        <p:spPr>
          <a:xfrm>
            <a:off x="5870575" y="385603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8" name="Google Shape;488;p54"/>
          <p:cNvSpPr/>
          <p:nvPr/>
        </p:nvSpPr>
        <p:spPr>
          <a:xfrm>
            <a:off x="2060575" y="324643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89" name="Google Shape;489;p54"/>
          <p:cNvSpPr/>
          <p:nvPr/>
        </p:nvSpPr>
        <p:spPr>
          <a:xfrm>
            <a:off x="1984375" y="370363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0" name="Google Shape;490;p54"/>
          <p:cNvSpPr/>
          <p:nvPr/>
        </p:nvSpPr>
        <p:spPr>
          <a:xfrm>
            <a:off x="6403975" y="2408238"/>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1" name="Google Shape;491;p54"/>
          <p:cNvSpPr/>
          <p:nvPr/>
        </p:nvSpPr>
        <p:spPr>
          <a:xfrm>
            <a:off x="6708775" y="4160838"/>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2" name="Google Shape;492;p54"/>
          <p:cNvSpPr/>
          <p:nvPr/>
        </p:nvSpPr>
        <p:spPr>
          <a:xfrm>
            <a:off x="3965575" y="4160838"/>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3" name="Google Shape;493;p54"/>
          <p:cNvSpPr/>
          <p:nvPr/>
        </p:nvSpPr>
        <p:spPr>
          <a:xfrm>
            <a:off x="1069975" y="2255838"/>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4" name="Google Shape;494;p54"/>
          <p:cNvSpPr/>
          <p:nvPr/>
        </p:nvSpPr>
        <p:spPr>
          <a:xfrm>
            <a:off x="1755775" y="5075238"/>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95" name="Google Shape;495;p54"/>
          <p:cNvSpPr txBox="1"/>
          <p:nvPr>
            <p:ph type="title"/>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sz="2600">
                <a:solidFill>
                  <a:schemeClr val="dk1"/>
                </a:solidFill>
              </a:rPr>
              <a:t>Element, compound or mixture?		Pure or impure?</a:t>
            </a:r>
            <a:endParaRPr sz="36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0" name="Shape 500"/>
        <p:cNvGrpSpPr/>
        <p:nvPr/>
      </p:nvGrpSpPr>
      <p:grpSpPr>
        <a:xfrm>
          <a:off x="0" y="0"/>
          <a:ext cx="0" cy="0"/>
          <a:chOff x="0" y="0"/>
          <a:chExt cx="0" cy="0"/>
        </a:xfrm>
      </p:grpSpPr>
      <p:sp>
        <p:nvSpPr>
          <p:cNvPr id="501" name="Google Shape;501;p55"/>
          <p:cNvSpPr/>
          <p:nvPr/>
        </p:nvSpPr>
        <p:spPr>
          <a:xfrm>
            <a:off x="7061200" y="2449513"/>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2" name="Google Shape;502;p55"/>
          <p:cNvSpPr/>
          <p:nvPr/>
        </p:nvSpPr>
        <p:spPr>
          <a:xfrm>
            <a:off x="7442200" y="2830513"/>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3" name="Google Shape;503;p55"/>
          <p:cNvSpPr/>
          <p:nvPr/>
        </p:nvSpPr>
        <p:spPr>
          <a:xfrm>
            <a:off x="5994400" y="2220913"/>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4" name="Google Shape;504;p55"/>
          <p:cNvSpPr/>
          <p:nvPr/>
        </p:nvSpPr>
        <p:spPr>
          <a:xfrm>
            <a:off x="6299200" y="3973513"/>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5" name="Google Shape;505;p55"/>
          <p:cNvSpPr/>
          <p:nvPr/>
        </p:nvSpPr>
        <p:spPr>
          <a:xfrm>
            <a:off x="3556000" y="3973513"/>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6" name="Google Shape;506;p55"/>
          <p:cNvSpPr/>
          <p:nvPr/>
        </p:nvSpPr>
        <p:spPr>
          <a:xfrm>
            <a:off x="660400" y="2068513"/>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7" name="Google Shape;507;p55"/>
          <p:cNvSpPr/>
          <p:nvPr/>
        </p:nvSpPr>
        <p:spPr>
          <a:xfrm>
            <a:off x="1346200" y="4887913"/>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8" name="Google Shape;508;p55"/>
          <p:cNvSpPr/>
          <p:nvPr/>
        </p:nvSpPr>
        <p:spPr>
          <a:xfrm>
            <a:off x="2489200" y="2982913"/>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09" name="Google Shape;509;p55"/>
          <p:cNvSpPr/>
          <p:nvPr/>
        </p:nvSpPr>
        <p:spPr>
          <a:xfrm>
            <a:off x="2413000" y="3440113"/>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10" name="Google Shape;510;p55"/>
          <p:cNvSpPr/>
          <p:nvPr/>
        </p:nvSpPr>
        <p:spPr>
          <a:xfrm>
            <a:off x="6146800" y="4887913"/>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11" name="Google Shape;511;p55"/>
          <p:cNvSpPr/>
          <p:nvPr/>
        </p:nvSpPr>
        <p:spPr>
          <a:xfrm>
            <a:off x="5689600" y="4887913"/>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12" name="Google Shape;512;p55"/>
          <p:cNvSpPr/>
          <p:nvPr/>
        </p:nvSpPr>
        <p:spPr>
          <a:xfrm>
            <a:off x="3708400" y="1916113"/>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13" name="Google Shape;513;p55"/>
          <p:cNvSpPr/>
          <p:nvPr/>
        </p:nvSpPr>
        <p:spPr>
          <a:xfrm>
            <a:off x="1041400" y="2906713"/>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14" name="Google Shape;514;p55"/>
          <p:cNvSpPr/>
          <p:nvPr/>
        </p:nvSpPr>
        <p:spPr>
          <a:xfrm>
            <a:off x="7213600" y="5116513"/>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15" name="Google Shape;515;p55"/>
          <p:cNvSpPr/>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sz="2600">
                <a:solidFill>
                  <a:schemeClr val="dk1"/>
                </a:solidFill>
              </a:rPr>
              <a:t>Element, compound or mixture?		Pure or impure?</a:t>
            </a:r>
            <a:endParaRPr sz="36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20" name="Shape 520"/>
        <p:cNvGrpSpPr/>
        <p:nvPr/>
      </p:nvGrpSpPr>
      <p:grpSpPr>
        <a:xfrm>
          <a:off x="0" y="0"/>
          <a:ext cx="0" cy="0"/>
          <a:chOff x="0" y="0"/>
          <a:chExt cx="0" cy="0"/>
        </a:xfrm>
      </p:grpSpPr>
      <p:sp>
        <p:nvSpPr>
          <p:cNvPr id="521" name="Google Shape;521;p56"/>
          <p:cNvSpPr/>
          <p:nvPr/>
        </p:nvSpPr>
        <p:spPr>
          <a:xfrm>
            <a:off x="533400" y="23622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2" name="Google Shape;522;p56"/>
          <p:cNvSpPr/>
          <p:nvPr/>
        </p:nvSpPr>
        <p:spPr>
          <a:xfrm>
            <a:off x="609600" y="33528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3" name="Google Shape;523;p56"/>
          <p:cNvSpPr/>
          <p:nvPr/>
        </p:nvSpPr>
        <p:spPr>
          <a:xfrm>
            <a:off x="3733800" y="25146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4" name="Google Shape;524;p56"/>
          <p:cNvSpPr/>
          <p:nvPr/>
        </p:nvSpPr>
        <p:spPr>
          <a:xfrm>
            <a:off x="2971800" y="18288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5" name="Google Shape;525;p56"/>
          <p:cNvSpPr/>
          <p:nvPr/>
        </p:nvSpPr>
        <p:spPr>
          <a:xfrm>
            <a:off x="6705600" y="54864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6" name="Google Shape;526;p56"/>
          <p:cNvSpPr/>
          <p:nvPr/>
        </p:nvSpPr>
        <p:spPr>
          <a:xfrm>
            <a:off x="3505200" y="1676400"/>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7" name="Google Shape;527;p56"/>
          <p:cNvSpPr/>
          <p:nvPr/>
        </p:nvSpPr>
        <p:spPr>
          <a:xfrm>
            <a:off x="838200" y="2667000"/>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8" name="Google Shape;528;p56"/>
          <p:cNvSpPr/>
          <p:nvPr/>
        </p:nvSpPr>
        <p:spPr>
          <a:xfrm>
            <a:off x="7010400" y="4876800"/>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29" name="Google Shape;529;p56"/>
          <p:cNvSpPr/>
          <p:nvPr/>
        </p:nvSpPr>
        <p:spPr>
          <a:xfrm>
            <a:off x="4572000" y="34290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30" name="Google Shape;530;p56"/>
          <p:cNvSpPr/>
          <p:nvPr/>
        </p:nvSpPr>
        <p:spPr>
          <a:xfrm>
            <a:off x="4800600" y="43434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31" name="Google Shape;531;p56"/>
          <p:cNvSpPr/>
          <p:nvPr/>
        </p:nvSpPr>
        <p:spPr>
          <a:xfrm>
            <a:off x="4114800" y="3886200"/>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32" name="Google Shape;532;p56"/>
          <p:cNvSpPr/>
          <p:nvPr/>
        </p:nvSpPr>
        <p:spPr>
          <a:xfrm>
            <a:off x="6934200" y="44196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33" name="Google Shape;533;p56"/>
          <p:cNvSpPr/>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sz="2600">
                <a:solidFill>
                  <a:schemeClr val="dk1"/>
                </a:solidFill>
              </a:rPr>
              <a:t>Element, compound or mixture?		Pure or impure?</a:t>
            </a:r>
            <a:endParaRPr b="1" sz="36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8" name="Shape 538"/>
        <p:cNvGrpSpPr/>
        <p:nvPr/>
      </p:nvGrpSpPr>
      <p:grpSpPr>
        <a:xfrm>
          <a:off x="0" y="0"/>
          <a:ext cx="0" cy="0"/>
          <a:chOff x="0" y="0"/>
          <a:chExt cx="0" cy="0"/>
        </a:xfrm>
      </p:grpSpPr>
      <p:sp>
        <p:nvSpPr>
          <p:cNvPr id="539" name="Google Shape;539;p57"/>
          <p:cNvSpPr/>
          <p:nvPr/>
        </p:nvSpPr>
        <p:spPr>
          <a:xfrm>
            <a:off x="6267464" y="1838316"/>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0" name="Google Shape;540;p57"/>
          <p:cNvSpPr/>
          <p:nvPr/>
        </p:nvSpPr>
        <p:spPr>
          <a:xfrm>
            <a:off x="6343664" y="2828916"/>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1" name="Google Shape;541;p57"/>
          <p:cNvSpPr/>
          <p:nvPr/>
        </p:nvSpPr>
        <p:spPr>
          <a:xfrm>
            <a:off x="3729030" y="4052886"/>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2" name="Google Shape;542;p57"/>
          <p:cNvSpPr/>
          <p:nvPr/>
        </p:nvSpPr>
        <p:spPr>
          <a:xfrm>
            <a:off x="2967030" y="3367086"/>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3" name="Google Shape;543;p57"/>
          <p:cNvSpPr/>
          <p:nvPr/>
        </p:nvSpPr>
        <p:spPr>
          <a:xfrm>
            <a:off x="5553084" y="5895988"/>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4" name="Google Shape;544;p57"/>
          <p:cNvSpPr/>
          <p:nvPr/>
        </p:nvSpPr>
        <p:spPr>
          <a:xfrm>
            <a:off x="3500430" y="3214686"/>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5" name="Google Shape;545;p57"/>
          <p:cNvSpPr/>
          <p:nvPr/>
        </p:nvSpPr>
        <p:spPr>
          <a:xfrm>
            <a:off x="6572264" y="2143116"/>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6" name="Google Shape;546;p57"/>
          <p:cNvSpPr/>
          <p:nvPr/>
        </p:nvSpPr>
        <p:spPr>
          <a:xfrm>
            <a:off x="5857884" y="5286388"/>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7" name="Google Shape;547;p57"/>
          <p:cNvSpPr/>
          <p:nvPr/>
        </p:nvSpPr>
        <p:spPr>
          <a:xfrm>
            <a:off x="1242986" y="4186246"/>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8" name="Google Shape;548;p57"/>
          <p:cNvSpPr/>
          <p:nvPr/>
        </p:nvSpPr>
        <p:spPr>
          <a:xfrm>
            <a:off x="1471586" y="5100646"/>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49" name="Google Shape;549;p57"/>
          <p:cNvSpPr/>
          <p:nvPr/>
        </p:nvSpPr>
        <p:spPr>
          <a:xfrm>
            <a:off x="785786" y="4643446"/>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0" name="Google Shape;550;p57"/>
          <p:cNvSpPr/>
          <p:nvPr/>
        </p:nvSpPr>
        <p:spPr>
          <a:xfrm>
            <a:off x="5781684" y="4829188"/>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1" name="Google Shape;551;p57"/>
          <p:cNvSpPr/>
          <p:nvPr/>
        </p:nvSpPr>
        <p:spPr>
          <a:xfrm>
            <a:off x="6343664" y="1381116"/>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2" name="Google Shape;552;p57"/>
          <p:cNvSpPr/>
          <p:nvPr/>
        </p:nvSpPr>
        <p:spPr>
          <a:xfrm>
            <a:off x="7334264" y="2219316"/>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3" name="Google Shape;553;p57"/>
          <p:cNvSpPr/>
          <p:nvPr/>
        </p:nvSpPr>
        <p:spPr>
          <a:xfrm>
            <a:off x="2586030" y="3138486"/>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4" name="Google Shape;554;p57"/>
          <p:cNvSpPr/>
          <p:nvPr/>
        </p:nvSpPr>
        <p:spPr>
          <a:xfrm>
            <a:off x="4262430" y="3367086"/>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5" name="Google Shape;555;p57"/>
          <p:cNvSpPr/>
          <p:nvPr/>
        </p:nvSpPr>
        <p:spPr>
          <a:xfrm>
            <a:off x="1471586" y="5557846"/>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6" name="Google Shape;556;p57"/>
          <p:cNvSpPr/>
          <p:nvPr/>
        </p:nvSpPr>
        <p:spPr>
          <a:xfrm>
            <a:off x="328586" y="4643446"/>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7" name="Google Shape;557;p57"/>
          <p:cNvSpPr/>
          <p:nvPr/>
        </p:nvSpPr>
        <p:spPr>
          <a:xfrm>
            <a:off x="6238884" y="460058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8" name="Google Shape;558;p57"/>
          <p:cNvSpPr/>
          <p:nvPr/>
        </p:nvSpPr>
        <p:spPr>
          <a:xfrm>
            <a:off x="6391284" y="5743588"/>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59" name="Google Shape;559;p57"/>
          <p:cNvSpPr/>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sz="2600">
                <a:solidFill>
                  <a:schemeClr val="dk1"/>
                </a:solidFill>
              </a:rPr>
              <a:t>Element, compound or mixture?		Pure or impure?</a:t>
            </a:r>
            <a:endParaRPr sz="36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64" name="Shape 564"/>
        <p:cNvGrpSpPr/>
        <p:nvPr/>
      </p:nvGrpSpPr>
      <p:grpSpPr>
        <a:xfrm>
          <a:off x="0" y="0"/>
          <a:ext cx="0" cy="0"/>
          <a:chOff x="0" y="0"/>
          <a:chExt cx="0" cy="0"/>
        </a:xfrm>
      </p:grpSpPr>
      <p:sp>
        <p:nvSpPr>
          <p:cNvPr id="565" name="Google Shape;565;p58"/>
          <p:cNvSpPr/>
          <p:nvPr/>
        </p:nvSpPr>
        <p:spPr>
          <a:xfrm>
            <a:off x="1992313" y="44958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6" name="Google Shape;566;p58"/>
          <p:cNvSpPr/>
          <p:nvPr/>
        </p:nvSpPr>
        <p:spPr>
          <a:xfrm>
            <a:off x="1535113" y="42672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7" name="Google Shape;567;p58"/>
          <p:cNvSpPr/>
          <p:nvPr/>
        </p:nvSpPr>
        <p:spPr>
          <a:xfrm>
            <a:off x="7173913" y="23622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8" name="Google Shape;568;p58"/>
          <p:cNvSpPr/>
          <p:nvPr/>
        </p:nvSpPr>
        <p:spPr>
          <a:xfrm>
            <a:off x="6716713" y="22098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69" name="Google Shape;569;p58"/>
          <p:cNvSpPr/>
          <p:nvPr/>
        </p:nvSpPr>
        <p:spPr>
          <a:xfrm>
            <a:off x="1230313" y="21336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0" name="Google Shape;570;p58"/>
          <p:cNvSpPr/>
          <p:nvPr/>
        </p:nvSpPr>
        <p:spPr>
          <a:xfrm>
            <a:off x="3592513" y="2667000"/>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1" name="Google Shape;571;p58"/>
          <p:cNvSpPr/>
          <p:nvPr/>
        </p:nvSpPr>
        <p:spPr>
          <a:xfrm>
            <a:off x="6640513" y="5181600"/>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2" name="Google Shape;572;p58"/>
          <p:cNvSpPr/>
          <p:nvPr/>
        </p:nvSpPr>
        <p:spPr>
          <a:xfrm>
            <a:off x="7326313" y="5029200"/>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3" name="Google Shape;573;p58"/>
          <p:cNvSpPr/>
          <p:nvPr/>
        </p:nvSpPr>
        <p:spPr>
          <a:xfrm>
            <a:off x="5192713" y="27432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4" name="Google Shape;574;p58"/>
          <p:cNvSpPr/>
          <p:nvPr/>
        </p:nvSpPr>
        <p:spPr>
          <a:xfrm>
            <a:off x="5421313" y="31242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5" name="Google Shape;575;p58"/>
          <p:cNvSpPr/>
          <p:nvPr/>
        </p:nvSpPr>
        <p:spPr>
          <a:xfrm>
            <a:off x="3059113" y="2133600"/>
            <a:ext cx="838200" cy="838200"/>
          </a:xfrm>
          <a:prstGeom prst="ellipse">
            <a:avLst/>
          </a:prstGeom>
          <a:gradFill>
            <a:gsLst>
              <a:gs pos="0">
                <a:srgbClr val="FF9933"/>
              </a:gs>
              <a:gs pos="100000">
                <a:srgbClr val="FF66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6" name="Google Shape;576;p58"/>
          <p:cNvSpPr/>
          <p:nvPr/>
        </p:nvSpPr>
        <p:spPr>
          <a:xfrm>
            <a:off x="773113" y="19050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7" name="Google Shape;577;p58"/>
          <p:cNvSpPr/>
          <p:nvPr/>
        </p:nvSpPr>
        <p:spPr>
          <a:xfrm>
            <a:off x="7097713" y="3657600"/>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8" name="Google Shape;578;p58"/>
          <p:cNvSpPr/>
          <p:nvPr/>
        </p:nvSpPr>
        <p:spPr>
          <a:xfrm>
            <a:off x="7021513" y="1828800"/>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79" name="Google Shape;579;p58"/>
          <p:cNvSpPr/>
          <p:nvPr/>
        </p:nvSpPr>
        <p:spPr>
          <a:xfrm>
            <a:off x="1992313" y="4038600"/>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80" name="Google Shape;580;p58"/>
          <p:cNvSpPr/>
          <p:nvPr/>
        </p:nvSpPr>
        <p:spPr>
          <a:xfrm>
            <a:off x="5040313" y="3124200"/>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81" name="Google Shape;581;p58"/>
          <p:cNvSpPr/>
          <p:nvPr/>
        </p:nvSpPr>
        <p:spPr>
          <a:xfrm>
            <a:off x="1154113" y="1676400"/>
            <a:ext cx="533400" cy="533400"/>
          </a:xfrm>
          <a:prstGeom prst="ellipse">
            <a:avLst/>
          </a:prstGeom>
          <a:gradFill>
            <a:gsLst>
              <a:gs pos="0">
                <a:srgbClr val="99FF99"/>
              </a:gs>
              <a:gs pos="100000">
                <a:srgbClr val="00CC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82" name="Google Shape;582;p58"/>
          <p:cNvSpPr/>
          <p:nvPr/>
        </p:nvSpPr>
        <p:spPr>
          <a:xfrm>
            <a:off x="6716713" y="40386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83" name="Google Shape;583;p58"/>
          <p:cNvSpPr/>
          <p:nvPr/>
        </p:nvSpPr>
        <p:spPr>
          <a:xfrm>
            <a:off x="7250113" y="4038600"/>
            <a:ext cx="533400" cy="533400"/>
          </a:xfrm>
          <a:prstGeom prst="ellipse">
            <a:avLst/>
          </a:prstGeom>
          <a:gradFill>
            <a:gsLst>
              <a:gs pos="0">
                <a:srgbClr val="FFCCCC"/>
              </a:gs>
              <a:gs pos="100000">
                <a:srgbClr val="FF0000"/>
              </a:gs>
            </a:gsLst>
            <a:path path="circle">
              <a:fillToRect b="50%" l="50%" r="50%" t="50%"/>
            </a:path>
            <a:tileRect/>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584" name="Google Shape;584;p58"/>
          <p:cNvSpPr/>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sz="2600">
                <a:solidFill>
                  <a:schemeClr val="dk1"/>
                </a:solidFill>
              </a:rPr>
              <a:t>Element, compound or mixture?		Pure or impure?</a:t>
            </a:r>
            <a:endParaRPr sz="36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p59"/>
          <p:cNvPicPr preferRelativeResize="0"/>
          <p:nvPr/>
        </p:nvPicPr>
        <p:blipFill rotWithShape="1">
          <a:blip r:embed="rId3">
            <a:alphaModFix/>
          </a:blip>
          <a:srcRect b="0" l="0" r="0" t="0"/>
          <a:stretch/>
        </p:blipFill>
        <p:spPr>
          <a:xfrm>
            <a:off x="1259707" y="450196"/>
            <a:ext cx="6624600" cy="5028300"/>
          </a:xfrm>
          <a:prstGeom prst="rect">
            <a:avLst/>
          </a:prstGeom>
          <a:noFill/>
          <a:ln>
            <a:noFill/>
          </a:ln>
        </p:spPr>
      </p:pic>
      <p:sp>
        <p:nvSpPr>
          <p:cNvPr id="590" name="Google Shape;590;p59"/>
          <p:cNvSpPr/>
          <p:nvPr/>
        </p:nvSpPr>
        <p:spPr>
          <a:xfrm>
            <a:off x="396925" y="6184050"/>
            <a:ext cx="3867000" cy="584700"/>
          </a:xfrm>
          <a:prstGeom prst="rect">
            <a:avLst/>
          </a:prstGeom>
          <a:solidFill>
            <a:srgbClr val="FFFF00"/>
          </a:solidFill>
          <a:ln cap="flat" cmpd="sng" w="952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rgbClr val="0000FF"/>
                </a:solidFill>
                <a:latin typeface="Arial"/>
                <a:ea typeface="Arial"/>
                <a:cs typeface="Arial"/>
                <a:sym typeface="Arial"/>
              </a:rPr>
              <a:t>solid   liquid   gas   </a:t>
            </a:r>
            <a:endParaRPr b="0" i="0" sz="3200" u="none" cap="none" strike="noStrike">
              <a:solidFill>
                <a:srgbClr val="0000FF"/>
              </a:solidFill>
              <a:latin typeface="Arial"/>
              <a:ea typeface="Arial"/>
              <a:cs typeface="Arial"/>
              <a:sym typeface="Arial"/>
            </a:endParaRPr>
          </a:p>
        </p:txBody>
      </p:sp>
      <p:sp>
        <p:nvSpPr>
          <p:cNvPr id="591" name="Google Shape;591;p59"/>
          <p:cNvSpPr/>
          <p:nvPr/>
        </p:nvSpPr>
        <p:spPr>
          <a:xfrm>
            <a:off x="1699350" y="5446950"/>
            <a:ext cx="5897700" cy="584700"/>
          </a:xfrm>
          <a:prstGeom prst="rect">
            <a:avLst/>
          </a:prstGeom>
          <a:solidFill>
            <a:srgbClr val="FFFF00"/>
          </a:solidFill>
          <a:ln cap="flat" cmpd="sng" w="952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rgbClr val="0000FF"/>
                </a:solidFill>
                <a:latin typeface="Arial"/>
                <a:ea typeface="Arial"/>
                <a:cs typeface="Arial"/>
                <a:sym typeface="Arial"/>
              </a:rPr>
              <a:t>element   compound   mixture</a:t>
            </a:r>
            <a:endParaRPr b="0" i="0" sz="3200" u="none" cap="none" strike="noStrike">
              <a:solidFill>
                <a:srgbClr val="0000FF"/>
              </a:solidFill>
              <a:latin typeface="Arial"/>
              <a:ea typeface="Arial"/>
              <a:cs typeface="Arial"/>
              <a:sym typeface="Arial"/>
            </a:endParaRPr>
          </a:p>
        </p:txBody>
      </p:sp>
      <p:sp>
        <p:nvSpPr>
          <p:cNvPr id="592" name="Google Shape;592;p59"/>
          <p:cNvSpPr/>
          <p:nvPr/>
        </p:nvSpPr>
        <p:spPr>
          <a:xfrm>
            <a:off x="5354175" y="6184050"/>
            <a:ext cx="3329700" cy="584700"/>
          </a:xfrm>
          <a:prstGeom prst="rect">
            <a:avLst/>
          </a:prstGeom>
          <a:solidFill>
            <a:srgbClr val="FFFF00"/>
          </a:solidFill>
          <a:ln cap="flat" cmpd="sng" w="9525">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200">
                <a:solidFill>
                  <a:srgbClr val="0000FF"/>
                </a:solidFill>
              </a:rPr>
              <a:t>pure		impure</a:t>
            </a:r>
            <a:endParaRPr b="0" i="0" sz="3200" u="none" cap="none" strike="noStrike">
              <a:solidFill>
                <a:srgbClr val="0000FF"/>
              </a:solidFill>
              <a:latin typeface="Arial"/>
              <a:ea typeface="Arial"/>
              <a:cs typeface="Arial"/>
              <a:sym typeface="Arial"/>
            </a:endParaRPr>
          </a:p>
        </p:txBody>
      </p:sp>
      <p:pic>
        <p:nvPicPr>
          <p:cNvPr id="593" name="Google Shape;593;p59"/>
          <p:cNvPicPr preferRelativeResize="0"/>
          <p:nvPr/>
        </p:nvPicPr>
        <p:blipFill>
          <a:blip r:embed="rId4">
            <a:alphaModFix/>
          </a:blip>
          <a:stretch>
            <a:fillRect/>
          </a:stretch>
        </p:blipFill>
        <p:spPr>
          <a:xfrm>
            <a:off x="1328450" y="1083975"/>
            <a:ext cx="6552425" cy="2291125"/>
          </a:xfrm>
          <a:prstGeom prst="rect">
            <a:avLst/>
          </a:prstGeom>
          <a:noFill/>
          <a:ln>
            <a:noFill/>
          </a:ln>
        </p:spPr>
      </p:pic>
      <p:sp>
        <p:nvSpPr>
          <p:cNvPr id="594" name="Google Shape;594;p59"/>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2800" u="none" cap="none" strike="noStrike">
                <a:solidFill>
                  <a:schemeClr val="lt1"/>
                </a:solidFill>
                <a:latin typeface="Arial"/>
                <a:ea typeface="Arial"/>
                <a:cs typeface="Arial"/>
                <a:sym typeface="Arial"/>
              </a:rPr>
              <a:t>Label </a:t>
            </a:r>
            <a:r>
              <a:rPr lang="en-GB" sz="2800">
                <a:solidFill>
                  <a:schemeClr val="lt1"/>
                </a:solidFill>
              </a:rPr>
              <a:t>A, B C and D</a:t>
            </a:r>
            <a:r>
              <a:rPr b="0" i="0" lang="en-GB" sz="2800" u="none" cap="none" strike="noStrike">
                <a:solidFill>
                  <a:schemeClr val="lt1"/>
                </a:solidFill>
                <a:latin typeface="Arial"/>
                <a:ea typeface="Arial"/>
                <a:cs typeface="Arial"/>
                <a:sym typeface="Arial"/>
              </a:rPr>
              <a:t> with one wor</a:t>
            </a:r>
            <a:r>
              <a:rPr lang="en-GB" sz="2800">
                <a:solidFill>
                  <a:schemeClr val="lt1"/>
                </a:solidFill>
              </a:rPr>
              <a:t>d from each           yellow box (3 words in total)</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60"/>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rgbClr val="FFFFFF"/>
                </a:solidFill>
              </a:rPr>
              <a:t>Final question!</a:t>
            </a:r>
            <a:endParaRPr sz="4000">
              <a:solidFill>
                <a:srgbClr val="FFFFFF"/>
              </a:solidFill>
            </a:endParaRPr>
          </a:p>
        </p:txBody>
      </p:sp>
      <p:pic>
        <p:nvPicPr>
          <p:cNvPr id="601" name="Google Shape;601;p60"/>
          <p:cNvPicPr preferRelativeResize="0"/>
          <p:nvPr/>
        </p:nvPicPr>
        <p:blipFill>
          <a:blip r:embed="rId3">
            <a:alphaModFix/>
          </a:blip>
          <a:stretch>
            <a:fillRect/>
          </a:stretch>
        </p:blipFill>
        <p:spPr>
          <a:xfrm>
            <a:off x="304800" y="1447800"/>
            <a:ext cx="8490375" cy="2355300"/>
          </a:xfrm>
          <a:prstGeom prst="rect">
            <a:avLst/>
          </a:prstGeom>
          <a:noFill/>
          <a:ln>
            <a:noFill/>
          </a:ln>
        </p:spPr>
      </p:pic>
      <p:sp>
        <p:nvSpPr>
          <p:cNvPr id="602" name="Google Shape;602;p60"/>
          <p:cNvSpPr txBox="1"/>
          <p:nvPr/>
        </p:nvSpPr>
        <p:spPr>
          <a:xfrm>
            <a:off x="546875" y="3906125"/>
            <a:ext cx="8321100" cy="2690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GB" sz="2500">
                <a:solidFill>
                  <a:srgbClr val="000099"/>
                </a:solidFill>
              </a:rPr>
              <a:t>Which of the diagrams above represent more than one substance?</a:t>
            </a:r>
            <a:endParaRPr sz="2500">
              <a:solidFill>
                <a:srgbClr val="000099"/>
              </a:solidFill>
            </a:endParaRPr>
          </a:p>
          <a:p>
            <a:pPr indent="-387350" lvl="0" marL="457200" rtl="0" algn="l">
              <a:lnSpc>
                <a:spcPct val="100000"/>
              </a:lnSpc>
              <a:spcBef>
                <a:spcPts val="900"/>
              </a:spcBef>
              <a:spcAft>
                <a:spcPts val="0"/>
              </a:spcAft>
              <a:buClr>
                <a:srgbClr val="000099"/>
              </a:buClr>
              <a:buSzPts val="2500"/>
              <a:buAutoNum type="arabicPeriod"/>
            </a:pPr>
            <a:r>
              <a:rPr lang="en-GB" sz="2500"/>
              <a:t>A</a:t>
            </a:r>
            <a:r>
              <a:rPr lang="en-GB" sz="2500">
                <a:solidFill>
                  <a:srgbClr val="000099"/>
                </a:solidFill>
              </a:rPr>
              <a:t>, </a:t>
            </a:r>
            <a:r>
              <a:rPr lang="en-GB" sz="2500"/>
              <a:t>B</a:t>
            </a:r>
            <a:r>
              <a:rPr lang="en-GB" sz="2500">
                <a:solidFill>
                  <a:srgbClr val="000099"/>
                </a:solidFill>
              </a:rPr>
              <a:t> and </a:t>
            </a:r>
            <a:r>
              <a:rPr lang="en-GB" sz="2500"/>
              <a:t>D</a:t>
            </a:r>
            <a:endParaRPr sz="2500"/>
          </a:p>
          <a:p>
            <a:pPr indent="-387350" lvl="0" marL="457200" rtl="0" algn="l">
              <a:lnSpc>
                <a:spcPct val="100000"/>
              </a:lnSpc>
              <a:spcBef>
                <a:spcPts val="0"/>
              </a:spcBef>
              <a:spcAft>
                <a:spcPts val="0"/>
              </a:spcAft>
              <a:buClr>
                <a:srgbClr val="000099"/>
              </a:buClr>
              <a:buSzPts val="2500"/>
              <a:buAutoNum type="arabicPeriod"/>
            </a:pPr>
            <a:r>
              <a:rPr lang="en-GB" sz="2500"/>
              <a:t>B</a:t>
            </a:r>
            <a:r>
              <a:rPr lang="en-GB" sz="2500">
                <a:solidFill>
                  <a:srgbClr val="000099"/>
                </a:solidFill>
              </a:rPr>
              <a:t> only</a:t>
            </a:r>
            <a:endParaRPr sz="2500">
              <a:solidFill>
                <a:srgbClr val="000099"/>
              </a:solidFill>
            </a:endParaRPr>
          </a:p>
          <a:p>
            <a:pPr indent="-387350" lvl="0" marL="457200" rtl="0" algn="l">
              <a:lnSpc>
                <a:spcPct val="100000"/>
              </a:lnSpc>
              <a:spcBef>
                <a:spcPts val="0"/>
              </a:spcBef>
              <a:spcAft>
                <a:spcPts val="0"/>
              </a:spcAft>
              <a:buClr>
                <a:srgbClr val="000099"/>
              </a:buClr>
              <a:buSzPts val="2500"/>
              <a:buAutoNum type="arabicPeriod"/>
            </a:pPr>
            <a:r>
              <a:rPr lang="en-GB" sz="2500"/>
              <a:t>A</a:t>
            </a:r>
            <a:r>
              <a:rPr lang="en-GB" sz="2500">
                <a:solidFill>
                  <a:srgbClr val="000099"/>
                </a:solidFill>
              </a:rPr>
              <a:t>, </a:t>
            </a:r>
            <a:r>
              <a:rPr lang="en-GB" sz="2500"/>
              <a:t>C</a:t>
            </a:r>
            <a:r>
              <a:rPr lang="en-GB" sz="2500">
                <a:solidFill>
                  <a:srgbClr val="000099"/>
                </a:solidFill>
              </a:rPr>
              <a:t> and </a:t>
            </a:r>
            <a:r>
              <a:rPr lang="en-GB" sz="2500"/>
              <a:t>D</a:t>
            </a:r>
            <a:endParaRPr sz="2500"/>
          </a:p>
          <a:p>
            <a:pPr indent="-387350" lvl="0" marL="457200" rtl="0" algn="l">
              <a:lnSpc>
                <a:spcPct val="100000"/>
              </a:lnSpc>
              <a:spcBef>
                <a:spcPts val="0"/>
              </a:spcBef>
              <a:spcAft>
                <a:spcPts val="0"/>
              </a:spcAft>
              <a:buClr>
                <a:srgbClr val="000099"/>
              </a:buClr>
              <a:buSzPts val="2500"/>
              <a:buAutoNum type="arabicPeriod"/>
            </a:pPr>
            <a:r>
              <a:rPr lang="en-GB" sz="2500"/>
              <a:t>B</a:t>
            </a:r>
            <a:r>
              <a:rPr lang="en-GB" sz="2500">
                <a:solidFill>
                  <a:srgbClr val="000099"/>
                </a:solidFill>
              </a:rPr>
              <a:t> and </a:t>
            </a:r>
            <a:r>
              <a:rPr lang="en-GB" sz="2500"/>
              <a:t>D</a:t>
            </a:r>
            <a:endParaRPr sz="2500"/>
          </a:p>
          <a:p>
            <a:pPr indent="0" lvl="0" marL="0" rtl="0" algn="l">
              <a:lnSpc>
                <a:spcPct val="100000"/>
              </a:lnSpc>
              <a:spcBef>
                <a:spcPts val="1200"/>
              </a:spcBef>
              <a:spcAft>
                <a:spcPts val="900"/>
              </a:spcAft>
              <a:buNone/>
            </a:pPr>
            <a:r>
              <a:t/>
            </a:r>
            <a:endParaRPr sz="11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FF"/>
        </a:solidFill>
      </p:bgPr>
    </p:bg>
    <p:spTree>
      <p:nvGrpSpPr>
        <p:cNvPr id="607" name="Shape 607"/>
        <p:cNvGrpSpPr/>
        <p:nvPr/>
      </p:nvGrpSpPr>
      <p:grpSpPr>
        <a:xfrm>
          <a:off x="0" y="0"/>
          <a:ext cx="0" cy="0"/>
          <a:chOff x="0" y="0"/>
          <a:chExt cx="0" cy="0"/>
        </a:xfrm>
      </p:grpSpPr>
      <p:sp>
        <p:nvSpPr>
          <p:cNvPr id="608" name="Google Shape;608;p61"/>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What you need to know</a:t>
            </a:r>
            <a:endParaRPr/>
          </a:p>
        </p:txBody>
      </p:sp>
      <p:sp>
        <p:nvSpPr>
          <p:cNvPr id="609" name="Google Shape;609;p61"/>
          <p:cNvSpPr txBox="1"/>
          <p:nvPr>
            <p:ph idx="1" type="body"/>
          </p:nvPr>
        </p:nvSpPr>
        <p:spPr>
          <a:xfrm>
            <a:off x="283450" y="1394200"/>
            <a:ext cx="5048400" cy="5275200"/>
          </a:xfrm>
          <a:prstGeom prst="rect">
            <a:avLst/>
          </a:prstGeom>
          <a:noFill/>
          <a:ln>
            <a:noFill/>
          </a:ln>
        </p:spPr>
        <p:txBody>
          <a:bodyPr anchorCtr="0" anchor="t" bIns="45700" lIns="91425" spcFirstLastPara="1" rIns="91425" wrap="square" tIns="45700">
            <a:noAutofit/>
          </a:bodyPr>
          <a:lstStyle/>
          <a:p>
            <a:pPr indent="-800100" lvl="0" marL="800100" marR="0" rtl="0" algn="l">
              <a:spcBef>
                <a:spcPts val="0"/>
              </a:spcBef>
              <a:spcAft>
                <a:spcPts val="0"/>
              </a:spcAft>
              <a:buClr>
                <a:schemeClr val="dk1"/>
              </a:buClr>
              <a:buFont typeface="Arial"/>
              <a:buNone/>
            </a:pPr>
            <a:r>
              <a:rPr b="1" i="1" lang="en-GB" sz="2400" u="sng" cap="none" strike="noStrike">
                <a:solidFill>
                  <a:schemeClr val="dk1"/>
                </a:solidFill>
                <a:latin typeface="Arial"/>
                <a:ea typeface="Arial"/>
                <a:cs typeface="Arial"/>
                <a:sym typeface="Arial"/>
              </a:rPr>
              <a:t>Syllabus Content</a:t>
            </a:r>
            <a:endParaRPr sz="2400"/>
          </a:p>
          <a:p>
            <a:pPr indent="-800100" lvl="0" marL="800100" marR="0" rtl="0" algn="l">
              <a:spcBef>
                <a:spcPts val="280"/>
              </a:spcBef>
              <a:spcAft>
                <a:spcPts val="0"/>
              </a:spcAft>
              <a:buClr>
                <a:schemeClr val="dk1"/>
              </a:buClr>
              <a:buFont typeface="Arial"/>
              <a:buNone/>
            </a:pPr>
            <a:r>
              <a:t/>
            </a:r>
            <a:endParaRPr b="1" i="1" sz="1600" u="sng" cap="none" strike="noStrike">
              <a:solidFill>
                <a:schemeClr val="dk1"/>
              </a:solidFill>
              <a:latin typeface="Arial"/>
              <a:ea typeface="Arial"/>
              <a:cs typeface="Arial"/>
              <a:sym typeface="Arial"/>
            </a:endParaRPr>
          </a:p>
          <a:p>
            <a:pPr indent="-800100" lvl="0" marL="800100" marR="0" rtl="0" algn="l">
              <a:spcBef>
                <a:spcPts val="500"/>
              </a:spcBef>
              <a:spcAft>
                <a:spcPts val="0"/>
              </a:spcAft>
              <a:buClr>
                <a:schemeClr val="dk1"/>
              </a:buClr>
              <a:buFont typeface="Arial"/>
              <a:buNone/>
            </a:pPr>
            <a:r>
              <a:rPr b="1" lang="en-GB" sz="2400" u="sng" cap="none" strike="noStrike">
                <a:solidFill>
                  <a:schemeClr val="dk1"/>
                </a:solidFill>
                <a:latin typeface="Arial"/>
                <a:ea typeface="Arial"/>
                <a:cs typeface="Arial"/>
                <a:sym typeface="Arial"/>
              </a:rPr>
              <a:t>1.</a:t>
            </a:r>
            <a:r>
              <a:rPr b="1" lang="en-GB" sz="2400" u="sng">
                <a:solidFill>
                  <a:schemeClr val="dk1"/>
                </a:solidFill>
              </a:rPr>
              <a:t>8</a:t>
            </a:r>
            <a:r>
              <a:rPr b="0" i="0" lang="en-GB" sz="2400" u="none" cap="none" strike="noStrike">
                <a:solidFill>
                  <a:schemeClr val="dk1"/>
                </a:solidFill>
                <a:latin typeface="Arial"/>
                <a:ea typeface="Arial"/>
                <a:cs typeface="Arial"/>
                <a:sym typeface="Arial"/>
              </a:rPr>
              <a:t>	understand how to classify a substance as an element, compound or mixture </a:t>
            </a:r>
            <a:endParaRPr sz="2400"/>
          </a:p>
          <a:p>
            <a:pPr indent="-800100" lvl="0" marL="800100" marR="0" rtl="0" algn="l">
              <a:spcBef>
                <a:spcPts val="280"/>
              </a:spcBef>
              <a:spcAft>
                <a:spcPts val="0"/>
              </a:spcAft>
              <a:buClr>
                <a:schemeClr val="dk1"/>
              </a:buClr>
              <a:buFont typeface="Arial"/>
              <a:buNone/>
            </a:pPr>
            <a:r>
              <a:t/>
            </a:r>
            <a:endParaRPr b="0" i="0" sz="1600" u="none" cap="none" strike="noStrike">
              <a:solidFill>
                <a:schemeClr val="dk1"/>
              </a:solidFill>
              <a:latin typeface="Arial"/>
              <a:ea typeface="Arial"/>
              <a:cs typeface="Arial"/>
              <a:sym typeface="Arial"/>
            </a:endParaRPr>
          </a:p>
          <a:p>
            <a:pPr indent="-800100" lvl="0" marL="800100" marR="0" rtl="0" algn="l">
              <a:spcBef>
                <a:spcPts val="500"/>
              </a:spcBef>
              <a:spcAft>
                <a:spcPts val="0"/>
              </a:spcAft>
              <a:buClr>
                <a:schemeClr val="dk1"/>
              </a:buClr>
              <a:buFont typeface="Arial"/>
              <a:buNone/>
            </a:pPr>
            <a:r>
              <a:rPr b="1" i="0" lang="en-GB" sz="2400" u="sng" cap="none" strike="noStrike">
                <a:solidFill>
                  <a:schemeClr val="dk1"/>
                </a:solidFill>
                <a:latin typeface="Arial"/>
                <a:ea typeface="Arial"/>
                <a:cs typeface="Arial"/>
                <a:sym typeface="Arial"/>
              </a:rPr>
              <a:t>1.</a:t>
            </a:r>
            <a:r>
              <a:rPr b="1" lang="en-GB" sz="2400" u="sng">
                <a:solidFill>
                  <a:schemeClr val="dk1"/>
                </a:solidFill>
              </a:rPr>
              <a:t>9</a:t>
            </a:r>
            <a:r>
              <a:rPr b="0" i="0" lang="en-GB" sz="2400" u="none" cap="none" strike="noStrike">
                <a:solidFill>
                  <a:schemeClr val="dk1"/>
                </a:solidFill>
                <a:latin typeface="Arial"/>
                <a:ea typeface="Arial"/>
                <a:cs typeface="Arial"/>
                <a:sym typeface="Arial"/>
              </a:rPr>
              <a:t> 	</a:t>
            </a:r>
            <a:r>
              <a:rPr lang="en-GB" sz="2400">
                <a:solidFill>
                  <a:schemeClr val="dk1"/>
                </a:solidFill>
              </a:rPr>
              <a:t>understand that a pure substance has a fixed melting and boiling point, but that a mixture may melt or boil over a range of temperatures </a:t>
            </a:r>
            <a:endParaRPr b="0" i="0" sz="2400" u="sng" cap="none" strike="noStrike">
              <a:solidFill>
                <a:schemeClr val="dk1"/>
              </a:solidFill>
              <a:latin typeface="Arial"/>
              <a:ea typeface="Arial"/>
              <a:cs typeface="Arial"/>
              <a:sym typeface="Arial"/>
            </a:endParaRPr>
          </a:p>
          <a:p>
            <a:pPr indent="-800100" lvl="0" marL="800100" rtl="0" algn="l">
              <a:spcBef>
                <a:spcPts val="280"/>
              </a:spcBef>
              <a:spcAft>
                <a:spcPts val="0"/>
              </a:spcAft>
              <a:buClr>
                <a:schemeClr val="dk1"/>
              </a:buClr>
              <a:buFont typeface="Arial"/>
              <a:buNone/>
            </a:pPr>
            <a:r>
              <a:t/>
            </a:r>
            <a:endParaRPr sz="1600">
              <a:solidFill>
                <a:schemeClr val="dk1"/>
              </a:solidFill>
            </a:endParaRPr>
          </a:p>
          <a:p>
            <a:pPr indent="-800100" lvl="0" marL="800100" rtl="0" algn="l">
              <a:spcBef>
                <a:spcPts val="500"/>
              </a:spcBef>
              <a:spcAft>
                <a:spcPts val="0"/>
              </a:spcAft>
              <a:buClr>
                <a:schemeClr val="dk1"/>
              </a:buClr>
              <a:buFont typeface="Arial"/>
              <a:buNone/>
            </a:pPr>
            <a:r>
              <a:rPr b="1" lang="en-GB" sz="2400" u="sng">
                <a:solidFill>
                  <a:schemeClr val="dk1"/>
                </a:solidFill>
              </a:rPr>
              <a:t>1.14</a:t>
            </a:r>
            <a:r>
              <a:rPr lang="en-GB" sz="2400">
                <a:solidFill>
                  <a:schemeClr val="dk1"/>
                </a:solidFill>
              </a:rPr>
              <a:t> 	know what is meant by the terms atom and molecule </a:t>
            </a:r>
            <a:endParaRPr sz="2400" u="sng">
              <a:solidFill>
                <a:schemeClr val="dk1"/>
              </a:solidFill>
            </a:endParaRPr>
          </a:p>
        </p:txBody>
      </p:sp>
      <p:graphicFrame>
        <p:nvGraphicFramePr>
          <p:cNvPr id="610" name="Google Shape;610;p61"/>
          <p:cNvGraphicFramePr/>
          <p:nvPr/>
        </p:nvGraphicFramePr>
        <p:xfrm>
          <a:off x="6228184" y="2618284"/>
          <a:ext cx="3000000" cy="3000000"/>
        </p:xfrm>
        <a:graphic>
          <a:graphicData uri="http://schemas.openxmlformats.org/drawingml/2006/table">
            <a:tbl>
              <a:tblPr bandRow="1" firstRow="1">
                <a:noFill/>
                <a:tableStyleId>{6A1CF9F4-7813-4211-92F9-978817B33CF1}</a:tableStyleId>
              </a:tblPr>
              <a:tblGrid>
                <a:gridCol w="2214550"/>
              </a:tblGrid>
              <a:tr h="2178875">
                <a:tc>
                  <a:txBody>
                    <a:bodyPr/>
                    <a:lstStyle/>
                    <a:p>
                      <a:pPr indent="0" lvl="0" marL="0" marR="0" rtl="0" algn="ctr">
                        <a:spcBef>
                          <a:spcPts val="0"/>
                        </a:spcBef>
                        <a:spcAft>
                          <a:spcPts val="0"/>
                        </a:spcAft>
                        <a:buNone/>
                      </a:pPr>
                      <a:r>
                        <a:rPr b="1" lang="en-GB" sz="1800" u="sng" cap="none" strike="noStrike">
                          <a:solidFill>
                            <a:srgbClr val="FF0000"/>
                          </a:solidFill>
                          <a:latin typeface="Arial"/>
                          <a:ea typeface="Arial"/>
                          <a:cs typeface="Arial"/>
                          <a:sym typeface="Arial"/>
                        </a:rPr>
                        <a:t>My Learning</a:t>
                      </a:r>
                      <a:endParaRPr/>
                    </a:p>
                    <a:p>
                      <a:pPr indent="0" lvl="0" marL="0" marR="0" rtl="0" algn="l">
                        <a:spcBef>
                          <a:spcPts val="0"/>
                        </a:spcBef>
                        <a:spcAft>
                          <a:spcPts val="0"/>
                        </a:spcAft>
                        <a:buNone/>
                      </a:pPr>
                      <a:r>
                        <a:t/>
                      </a:r>
                      <a:endParaRPr sz="1800"/>
                    </a:p>
                  </a:txBody>
                  <a:tcPr marT="45725" marB="45725" marR="91450" marL="91450">
                    <a:lnL cap="flat" cmpd="sng" w="12700">
                      <a:solidFill>
                        <a:srgbClr val="FF0000"/>
                      </a:solidFill>
                      <a:prstDash val="solid"/>
                      <a:round/>
                      <a:headEnd len="sm" w="sm" type="none"/>
                      <a:tailEnd len="sm" w="sm" type="none"/>
                    </a:lnL>
                    <a:lnR cap="flat" cmpd="sng" w="12700">
                      <a:solidFill>
                        <a:srgbClr val="FF0000"/>
                      </a:solidFill>
                      <a:prstDash val="solid"/>
                      <a:round/>
                      <a:headEnd len="sm" w="sm" type="none"/>
                      <a:tailEnd len="sm" w="sm" type="none"/>
                    </a:lnR>
                    <a:lnT cap="flat" cmpd="sng" w="12700">
                      <a:solidFill>
                        <a:srgbClr val="FF0000"/>
                      </a:solidFill>
                      <a:prstDash val="solid"/>
                      <a:round/>
                      <a:headEnd len="sm" w="sm" type="none"/>
                      <a:tailEnd len="sm" w="sm" type="none"/>
                    </a:lnT>
                    <a:lnB cap="flat" cmpd="sng" w="12700">
                      <a:solidFill>
                        <a:srgbClr val="FF0000"/>
                      </a:solidFill>
                      <a:prstDash val="solid"/>
                      <a:round/>
                      <a:headEnd len="sm" w="sm" type="none"/>
                      <a:tailEnd len="sm" w="sm" type="none"/>
                    </a:lnB>
                    <a:solidFill>
                      <a:srgbClr val="00FFFF"/>
                    </a:solidFill>
                  </a:tcPr>
                </a:tc>
              </a:tr>
            </a:tbl>
          </a:graphicData>
        </a:graphic>
      </p:graphicFrame>
      <p:pic>
        <p:nvPicPr>
          <p:cNvPr descr="Oops! by Don Mangan and Artie Romero" id="611" name="Google Shape;611;p61"/>
          <p:cNvPicPr preferRelativeResize="0"/>
          <p:nvPr/>
        </p:nvPicPr>
        <p:blipFill rotWithShape="1">
          <a:blip r:embed="rId3">
            <a:alphaModFix/>
          </a:blip>
          <a:srcRect b="0" l="0" r="0" t="0"/>
          <a:stretch/>
        </p:blipFill>
        <p:spPr>
          <a:xfrm>
            <a:off x="6804248" y="3212976"/>
            <a:ext cx="1071600" cy="1366800"/>
          </a:xfrm>
          <a:prstGeom prst="rect">
            <a:avLst/>
          </a:prstGeom>
          <a:noFill/>
          <a:ln>
            <a:noFill/>
          </a:ln>
        </p:spPr>
      </p:pic>
      <p:sp>
        <p:nvSpPr>
          <p:cNvPr id="612" name="Google Shape;612;p61"/>
          <p:cNvSpPr/>
          <p:nvPr/>
        </p:nvSpPr>
        <p:spPr>
          <a:xfrm>
            <a:off x="7812360" y="3573016"/>
            <a:ext cx="258600" cy="720000"/>
          </a:xfrm>
          <a:prstGeom prst="rect">
            <a:avLst/>
          </a:prstGeom>
          <a:solidFill>
            <a:srgbClr val="00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13" name="Google Shape;613;p61"/>
          <p:cNvSpPr txBox="1"/>
          <p:nvPr/>
        </p:nvSpPr>
        <p:spPr>
          <a:xfrm>
            <a:off x="0" y="0"/>
            <a:ext cx="19422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a:t>
            </a:r>
            <a:r>
              <a:rPr lang="en-GB">
                <a:solidFill>
                  <a:srgbClr val="FFFFFF"/>
                </a:solidFill>
              </a:rPr>
              <a:t> 1</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3</a:t>
            </a:r>
            <a:endParaRPr>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62"/>
          <p:cNvSpPr txBox="1"/>
          <p:nvPr>
            <p:ph idx="1" type="body"/>
          </p:nvPr>
        </p:nvSpPr>
        <p:spPr>
          <a:xfrm>
            <a:off x="304800" y="1219200"/>
            <a:ext cx="8487900" cy="5377200"/>
          </a:xfrm>
          <a:prstGeom prst="rect">
            <a:avLst/>
          </a:prstGeom>
          <a:noFill/>
          <a:ln>
            <a:noFill/>
          </a:ln>
        </p:spPr>
        <p:txBody>
          <a:bodyPr anchorCtr="0" anchor="t" bIns="45700" lIns="91425" spcFirstLastPara="1" rIns="91425" wrap="square" tIns="45700">
            <a:noAutofit/>
          </a:bodyPr>
          <a:lstStyle/>
          <a:p>
            <a:pPr indent="0" lvl="0" marL="0" marR="0" rtl="0" algn="l">
              <a:spcBef>
                <a:spcPts val="600"/>
              </a:spcBef>
              <a:spcAft>
                <a:spcPts val="0"/>
              </a:spcAft>
              <a:buClr>
                <a:schemeClr val="dk1"/>
              </a:buClr>
              <a:buFont typeface="Arial"/>
              <a:buNone/>
            </a:pPr>
            <a:r>
              <a:rPr b="1" lang="en-GB" sz="2800" u="sng">
                <a:solidFill>
                  <a:srgbClr val="FF0000"/>
                </a:solidFill>
              </a:rPr>
              <a:t>Cut up</a:t>
            </a:r>
            <a:r>
              <a:rPr b="1" lang="en-GB" sz="2800" u="sng">
                <a:solidFill>
                  <a:srgbClr val="FF0000"/>
                </a:solidFill>
              </a:rPr>
              <a:t> six cards:</a:t>
            </a:r>
            <a:endParaRPr b="1" sz="2800" u="sng">
              <a:solidFill>
                <a:srgbClr val="FF0000"/>
              </a:solidFill>
            </a:endParaRPr>
          </a:p>
          <a:p>
            <a:pPr indent="0" lvl="0" marL="0" marR="0" rtl="0" algn="l">
              <a:spcBef>
                <a:spcPts val="600"/>
              </a:spcBef>
              <a:spcAft>
                <a:spcPts val="0"/>
              </a:spcAft>
              <a:buClr>
                <a:schemeClr val="dk1"/>
              </a:buClr>
              <a:buFont typeface="Arial"/>
              <a:buNone/>
            </a:pPr>
            <a:r>
              <a:rPr lang="en-GB" sz="2800">
                <a:solidFill>
                  <a:schemeClr val="dk1"/>
                </a:solidFill>
              </a:rPr>
              <a:t>You should then use coloured pens/pencils to draw six different particle diagrams:</a:t>
            </a:r>
            <a:endParaRPr sz="2800">
              <a:solidFill>
                <a:schemeClr val="dk1"/>
              </a:solidFill>
            </a:endParaRPr>
          </a:p>
          <a:p>
            <a:pPr indent="-406400" lvl="0" marL="457200" marR="0" rtl="0" algn="l">
              <a:spcBef>
                <a:spcPts val="600"/>
              </a:spcBef>
              <a:spcAft>
                <a:spcPts val="0"/>
              </a:spcAft>
              <a:buClr>
                <a:schemeClr val="dk1"/>
              </a:buClr>
              <a:buSzPts val="2800"/>
              <a:buChar char="-"/>
            </a:pPr>
            <a:r>
              <a:rPr lang="en-GB" sz="2800">
                <a:solidFill>
                  <a:schemeClr val="dk1"/>
                </a:solidFill>
              </a:rPr>
              <a:t>diatomic gaseous element (O</a:t>
            </a:r>
            <a:r>
              <a:rPr baseline="-25000" lang="en-GB" sz="2800">
                <a:solidFill>
                  <a:schemeClr val="dk1"/>
                </a:solidFill>
              </a:rPr>
              <a:t>2</a:t>
            </a:r>
            <a:r>
              <a:rPr lang="en-GB" sz="2800">
                <a:solidFill>
                  <a:schemeClr val="dk1"/>
                </a:solidFill>
              </a:rPr>
              <a:t>)</a:t>
            </a:r>
            <a:endParaRPr sz="2800">
              <a:solidFill>
                <a:schemeClr val="dk1"/>
              </a:solidFill>
            </a:endParaRPr>
          </a:p>
          <a:p>
            <a:pPr indent="-406400" lvl="0" marL="457200" marR="0" rtl="0" algn="l">
              <a:spcBef>
                <a:spcPts val="0"/>
              </a:spcBef>
              <a:spcAft>
                <a:spcPts val="0"/>
              </a:spcAft>
              <a:buClr>
                <a:schemeClr val="dk1"/>
              </a:buClr>
              <a:buSzPts val="2800"/>
              <a:buChar char="-"/>
            </a:pPr>
            <a:r>
              <a:rPr lang="en-GB" sz="2800">
                <a:solidFill>
                  <a:schemeClr val="dk1"/>
                </a:solidFill>
              </a:rPr>
              <a:t>solid element (Au)</a:t>
            </a:r>
            <a:endParaRPr sz="2800">
              <a:solidFill>
                <a:schemeClr val="dk1"/>
              </a:solidFill>
            </a:endParaRPr>
          </a:p>
          <a:p>
            <a:pPr indent="-406400" lvl="0" marL="457200" marR="0" rtl="0" algn="l">
              <a:spcBef>
                <a:spcPts val="0"/>
              </a:spcBef>
              <a:spcAft>
                <a:spcPts val="0"/>
              </a:spcAft>
              <a:buClr>
                <a:schemeClr val="dk1"/>
              </a:buClr>
              <a:buSzPts val="2800"/>
              <a:buChar char="-"/>
            </a:pPr>
            <a:r>
              <a:rPr lang="en-GB" sz="2800">
                <a:solidFill>
                  <a:schemeClr val="dk1"/>
                </a:solidFill>
              </a:rPr>
              <a:t>liquid water (H</a:t>
            </a:r>
            <a:r>
              <a:rPr baseline="-25000" lang="en-GB" sz="2800">
                <a:solidFill>
                  <a:schemeClr val="dk1"/>
                </a:solidFill>
              </a:rPr>
              <a:t>2</a:t>
            </a:r>
            <a:r>
              <a:rPr lang="en-GB" sz="2800">
                <a:solidFill>
                  <a:schemeClr val="dk1"/>
                </a:solidFill>
              </a:rPr>
              <a:t>O)</a:t>
            </a:r>
            <a:endParaRPr sz="2800">
              <a:solidFill>
                <a:schemeClr val="dk1"/>
              </a:solidFill>
            </a:endParaRPr>
          </a:p>
          <a:p>
            <a:pPr indent="-406400" lvl="0" marL="457200" marR="0" rtl="0" algn="l">
              <a:spcBef>
                <a:spcPts val="0"/>
              </a:spcBef>
              <a:spcAft>
                <a:spcPts val="0"/>
              </a:spcAft>
              <a:buClr>
                <a:schemeClr val="dk1"/>
              </a:buClr>
              <a:buSzPts val="2800"/>
              <a:buChar char="-"/>
            </a:pPr>
            <a:r>
              <a:rPr lang="en-GB" sz="2800">
                <a:solidFill>
                  <a:schemeClr val="dk1"/>
                </a:solidFill>
              </a:rPr>
              <a:t>steam (H</a:t>
            </a:r>
            <a:r>
              <a:rPr baseline="-25000" lang="en-GB" sz="2800">
                <a:solidFill>
                  <a:schemeClr val="dk1"/>
                </a:solidFill>
              </a:rPr>
              <a:t>2</a:t>
            </a:r>
            <a:r>
              <a:rPr lang="en-GB" sz="2800">
                <a:solidFill>
                  <a:schemeClr val="dk1"/>
                </a:solidFill>
              </a:rPr>
              <a:t>O)</a:t>
            </a:r>
            <a:endParaRPr sz="2800">
              <a:solidFill>
                <a:schemeClr val="dk1"/>
              </a:solidFill>
            </a:endParaRPr>
          </a:p>
          <a:p>
            <a:pPr indent="-406400" lvl="0" marL="457200" marR="0" rtl="0" algn="l">
              <a:spcBef>
                <a:spcPts val="0"/>
              </a:spcBef>
              <a:spcAft>
                <a:spcPts val="0"/>
              </a:spcAft>
              <a:buClr>
                <a:schemeClr val="dk1"/>
              </a:buClr>
              <a:buSzPts val="2800"/>
              <a:buChar char="-"/>
            </a:pPr>
            <a:r>
              <a:rPr lang="en-GB" sz="2800">
                <a:solidFill>
                  <a:schemeClr val="dk1"/>
                </a:solidFill>
              </a:rPr>
              <a:t>solid compound (table salt, NaC</a:t>
            </a:r>
            <a:r>
              <a:rPr lang="en-GB" sz="2600">
                <a:solidFill>
                  <a:schemeClr val="dk1"/>
                </a:solidFill>
                <a:latin typeface="Ubuntu"/>
                <a:ea typeface="Ubuntu"/>
                <a:cs typeface="Ubuntu"/>
                <a:sym typeface="Ubuntu"/>
              </a:rPr>
              <a:t>l</a:t>
            </a:r>
            <a:r>
              <a:rPr lang="en-GB" sz="2800">
                <a:solidFill>
                  <a:schemeClr val="dk1"/>
                </a:solidFill>
              </a:rPr>
              <a:t>)</a:t>
            </a:r>
            <a:endParaRPr sz="2800">
              <a:solidFill>
                <a:schemeClr val="dk1"/>
              </a:solidFill>
            </a:endParaRPr>
          </a:p>
          <a:p>
            <a:pPr indent="-406400" lvl="0" marL="457200" marR="0" rtl="0" algn="l">
              <a:spcBef>
                <a:spcPts val="0"/>
              </a:spcBef>
              <a:spcAft>
                <a:spcPts val="0"/>
              </a:spcAft>
              <a:buClr>
                <a:schemeClr val="dk1"/>
              </a:buClr>
              <a:buSzPts val="2800"/>
              <a:buChar char="-"/>
            </a:pPr>
            <a:r>
              <a:rPr lang="en-GB" sz="2800">
                <a:solidFill>
                  <a:schemeClr val="dk1"/>
                </a:solidFill>
              </a:rPr>
              <a:t>mixture of an element (O</a:t>
            </a:r>
            <a:r>
              <a:rPr baseline="-25000" lang="en-GB" sz="2800">
                <a:solidFill>
                  <a:schemeClr val="dk1"/>
                </a:solidFill>
              </a:rPr>
              <a:t>2</a:t>
            </a:r>
            <a:r>
              <a:rPr lang="en-GB" sz="2800">
                <a:solidFill>
                  <a:schemeClr val="dk1"/>
                </a:solidFill>
              </a:rPr>
              <a:t>) and compound (CO</a:t>
            </a:r>
            <a:r>
              <a:rPr baseline="-25000" lang="en-GB" sz="2800">
                <a:solidFill>
                  <a:schemeClr val="dk1"/>
                </a:solidFill>
              </a:rPr>
              <a:t>2</a:t>
            </a:r>
            <a:r>
              <a:rPr lang="en-GB" sz="2800">
                <a:solidFill>
                  <a:schemeClr val="dk1"/>
                </a:solidFill>
              </a:rPr>
              <a:t>)</a:t>
            </a:r>
            <a:endParaRPr sz="2800">
              <a:solidFill>
                <a:schemeClr val="dk1"/>
              </a:solidFill>
            </a:endParaRPr>
          </a:p>
          <a:p>
            <a:pPr indent="0" lvl="0" marL="0" marR="0" rtl="0" algn="l">
              <a:spcBef>
                <a:spcPts val="600"/>
              </a:spcBef>
              <a:spcAft>
                <a:spcPts val="0"/>
              </a:spcAft>
              <a:buNone/>
            </a:pPr>
            <a:r>
              <a:t/>
            </a:r>
            <a:endParaRPr sz="600">
              <a:solidFill>
                <a:schemeClr val="dk1"/>
              </a:solidFill>
            </a:endParaRPr>
          </a:p>
          <a:p>
            <a:pPr indent="0" lvl="0" marL="0" marR="0" rtl="0" algn="l">
              <a:spcBef>
                <a:spcPts val="600"/>
              </a:spcBef>
              <a:spcAft>
                <a:spcPts val="0"/>
              </a:spcAft>
              <a:buNone/>
            </a:pPr>
            <a:r>
              <a:rPr lang="en-GB" sz="2800">
                <a:solidFill>
                  <a:schemeClr val="dk1"/>
                </a:solidFill>
              </a:rPr>
              <a:t>Write the words on one side and draw the particle diagram on the </a:t>
            </a:r>
            <a:r>
              <a:rPr lang="en-GB" sz="2800" u="sng">
                <a:solidFill>
                  <a:schemeClr val="dk1"/>
                </a:solidFill>
              </a:rPr>
              <a:t>other side</a:t>
            </a:r>
            <a:r>
              <a:rPr lang="en-GB" sz="2800">
                <a:solidFill>
                  <a:schemeClr val="dk1"/>
                </a:solidFill>
              </a:rPr>
              <a:t>.</a:t>
            </a:r>
            <a:endParaRPr sz="2800">
              <a:solidFill>
                <a:schemeClr val="dk1"/>
              </a:solidFill>
            </a:endParaRPr>
          </a:p>
        </p:txBody>
      </p:sp>
      <p:sp>
        <p:nvSpPr>
          <p:cNvPr id="619" name="Google Shape;619;p62"/>
          <p:cNvSpPr txBox="1"/>
          <p:nvPr/>
        </p:nvSpPr>
        <p:spPr>
          <a:xfrm>
            <a:off x="6997700" y="0"/>
            <a:ext cx="2146200" cy="3969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i="0" lang="en-GB" sz="2000" u="none" cap="none" strike="noStrike">
                <a:solidFill>
                  <a:schemeClr val="lt1"/>
                </a:solidFill>
                <a:latin typeface="Arial"/>
                <a:ea typeface="Arial"/>
                <a:cs typeface="Arial"/>
                <a:sym typeface="Arial"/>
              </a:rPr>
              <a:t>11 September 2014</a:t>
            </a:r>
            <a:endParaRPr b="1" i="0" sz="2000" u="none" cap="none" strike="noStrike">
              <a:solidFill>
                <a:schemeClr val="lt1"/>
              </a:solidFill>
              <a:latin typeface="Arial"/>
              <a:ea typeface="Arial"/>
              <a:cs typeface="Arial"/>
              <a:sym typeface="Arial"/>
            </a:endParaRPr>
          </a:p>
        </p:txBody>
      </p:sp>
      <p:sp>
        <p:nvSpPr>
          <p:cNvPr id="620" name="Google Shape;620;p62"/>
          <p:cNvSpPr txBox="1"/>
          <p:nvPr/>
        </p:nvSpPr>
        <p:spPr>
          <a:xfrm>
            <a:off x="6997700" y="0"/>
            <a:ext cx="2146200" cy="3969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i="0" lang="en-GB" sz="2000" u="none" cap="none" strike="noStrike">
                <a:solidFill>
                  <a:schemeClr val="lt1"/>
                </a:solidFill>
                <a:latin typeface="Arial"/>
                <a:ea typeface="Arial"/>
                <a:cs typeface="Arial"/>
                <a:sym typeface="Arial"/>
              </a:rPr>
              <a:t>11 September 2014</a:t>
            </a:r>
            <a:endParaRPr b="1" i="0" sz="2000" u="none" cap="none" strike="noStrike">
              <a:solidFill>
                <a:schemeClr val="lt1"/>
              </a:solidFill>
              <a:latin typeface="Arial"/>
              <a:ea typeface="Arial"/>
              <a:cs typeface="Arial"/>
              <a:sym typeface="Arial"/>
            </a:endParaRPr>
          </a:p>
        </p:txBody>
      </p:sp>
      <p:sp>
        <p:nvSpPr>
          <p:cNvPr id="621" name="Google Shape;621;p62"/>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Homework</a:t>
            </a:r>
            <a:endParaRPr b="0" i="0" sz="40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