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9144000"/>
  <p:notesSz cx="6858000" cy="9144000"/>
  <p:embeddedFontLst>
    <p:embeddedFont>
      <p:font typeface="Ubuntu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A1DFBA9-558E-439D-AE1E-2388F4E942E4}">
  <a:tblStyle styleId="{EA1DFBA9-558E-439D-AE1E-2388F4E942E4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8FCFC"/>
          </a:solidFill>
        </a:fill>
      </a:tcStyle>
    </a:wholeTbl>
    <a:band1H>
      <a:tcTxStyle/>
      <a:tcStyle>
        <a:fill>
          <a:solidFill>
            <a:srgbClr val="F1F8F9"/>
          </a:solidFill>
        </a:fill>
      </a:tcStyle>
    </a:band1H>
    <a:band2H>
      <a:tcTxStyle/>
    </a:band2H>
    <a:band1V>
      <a:tcTxStyle/>
      <a:tcStyle>
        <a:fill>
          <a:solidFill>
            <a:srgbClr val="F1F8F9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ACFC607D-F415-4D80-A179-C23231204D44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7B41A66-B868-43E1-8AF5-116C912981D9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9FA"/>
          </a:solidFill>
        </a:fill>
      </a:tcStyle>
    </a:wholeTbl>
    <a:band1H>
      <a:tcTxStyle/>
      <a:tcStyle>
        <a:fill>
          <a:solidFill>
            <a:srgbClr val="E7F3F4"/>
          </a:solidFill>
        </a:fill>
      </a:tcStyle>
    </a:band1H>
    <a:band2H>
      <a:tcTxStyle/>
    </a:band2H>
    <a:band1V>
      <a:tcTxStyle/>
      <a:tcStyle>
        <a:fill>
          <a:solidFill>
            <a:srgbClr val="E7F3F4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BBE0E3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BBE0E3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Ubuntu-bold.fntdata"/><Relationship Id="rId25" Type="http://schemas.openxmlformats.org/officeDocument/2006/relationships/font" Target="fonts/Ubuntu-regular.fntdata"/><Relationship Id="rId28" Type="http://schemas.openxmlformats.org/officeDocument/2006/relationships/font" Target="fonts/Ubuntu-boldItalic.fntdata"/><Relationship Id="rId27" Type="http://schemas.openxmlformats.org/officeDocument/2006/relationships/font" Target="fonts/Ubuntu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8" name="Google Shape;13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7" name="Google Shape;14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0" name="Google Shape;190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733bc919c3_0_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733bc919c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4" name="Google Shape;244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2" name="Google Shape;252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40a5639bb0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40a5639bb0_0_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e9e98867f5_0_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e9e98867f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e9e98867f5_0_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e9e98867f5_0_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e9e98867f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ge9e98867f5_0_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5" name="Google Shape;295;p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9709494eb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g9709494eb5_0_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013a7a4ce_0_10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013a7a4ce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g2013a7a4ce_0_10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5" name="Google Shape;335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4" name="Google Shape;344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3" name="Google Shape;353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, and 2 Content" type="objAndTwoObj">
  <p:cSld name="OBJECT_AND_TWO_OBJECT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3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101" name="Google Shape;101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2" name="Google Shape;102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3" name="Google Shape;103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107" name="Google Shape;107;p16"/>
          <p:cNvSpPr txBox="1"/>
          <p:nvPr>
            <p:ph idx="2" type="body"/>
          </p:nvPr>
        </p:nvSpPr>
        <p:spPr>
          <a:xfrm>
            <a:off x="4648200" y="1484313"/>
            <a:ext cx="4244975" cy="24431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108" name="Google Shape;108;p16"/>
          <p:cNvSpPr txBox="1"/>
          <p:nvPr>
            <p:ph idx="3" type="body"/>
          </p:nvPr>
        </p:nvSpPr>
        <p:spPr>
          <a:xfrm>
            <a:off x="4648200" y="4079875"/>
            <a:ext cx="4244975" cy="2444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112" name="Google Shape;112;p1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9.png"/><Relationship Id="rId5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2.png"/><Relationship Id="rId5" Type="http://schemas.openxmlformats.org/officeDocument/2006/relationships/image" Target="../media/image21.png"/><Relationship Id="rId6" Type="http://schemas.openxmlformats.org/officeDocument/2006/relationships/image" Target="../media/image17.png"/><Relationship Id="rId7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0xcxumccf8Q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://www.youtube.com/watch?v=HuF0Xg4MlJI" TargetMode="External"/><Relationship Id="rId6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/>
          <p:nvPr/>
        </p:nvSpPr>
        <p:spPr>
          <a:xfrm>
            <a:off x="0" y="-76200"/>
            <a:ext cx="5181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7F  Reactions with oxygen – What is burning?</a:t>
            </a:r>
            <a:r>
              <a:rPr b="0" i="0" lang="en-U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119" name="Google Shape;119;p1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</a:rPr>
              <a:t>States of Matter</a:t>
            </a:r>
            <a:endParaRPr/>
          </a:p>
        </p:txBody>
      </p:sp>
      <p:pic>
        <p:nvPicPr>
          <p:cNvPr id="120" name="Google Shape;12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07057" y="4205119"/>
            <a:ext cx="2599800" cy="190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4434" y="1502997"/>
            <a:ext cx="2321400" cy="174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5850" y="4437112"/>
            <a:ext cx="2625600" cy="19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8"/>
          <p:cNvSpPr txBox="1"/>
          <p:nvPr/>
        </p:nvSpPr>
        <p:spPr>
          <a:xfrm>
            <a:off x="3602460" y="1988840"/>
            <a:ext cx="1564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Solid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841678" y="4954000"/>
            <a:ext cx="1877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Liquid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6682171" y="4868269"/>
            <a:ext cx="1252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6" name="Google Shape;126;p18"/>
          <p:cNvCxnSpPr/>
          <p:nvPr/>
        </p:nvCxnSpPr>
        <p:spPr>
          <a:xfrm flipH="1">
            <a:off x="2103766" y="2758281"/>
            <a:ext cx="1108500" cy="1710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27" name="Google Shape;127;p18"/>
          <p:cNvCxnSpPr/>
          <p:nvPr/>
        </p:nvCxnSpPr>
        <p:spPr>
          <a:xfrm>
            <a:off x="3079168" y="5127845"/>
            <a:ext cx="27891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28" name="Google Shape;128;p18"/>
          <p:cNvCxnSpPr/>
          <p:nvPr/>
        </p:nvCxnSpPr>
        <p:spPr>
          <a:xfrm>
            <a:off x="5580112" y="2636912"/>
            <a:ext cx="1370100" cy="1710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29" name="Google Shape;129;p18"/>
          <p:cNvCxnSpPr/>
          <p:nvPr/>
        </p:nvCxnSpPr>
        <p:spPr>
          <a:xfrm rot="10800000">
            <a:off x="3043040" y="5464029"/>
            <a:ext cx="2789100" cy="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30" name="Google Shape;130;p18"/>
          <p:cNvCxnSpPr>
            <a:stCxn id="120" idx="0"/>
          </p:cNvCxnSpPr>
          <p:nvPr/>
        </p:nvCxnSpPr>
        <p:spPr>
          <a:xfrm rot="10800000">
            <a:off x="5752857" y="2373619"/>
            <a:ext cx="1454100" cy="18315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31" name="Google Shape;131;p18"/>
          <p:cNvCxnSpPr/>
          <p:nvPr/>
        </p:nvCxnSpPr>
        <p:spPr>
          <a:xfrm flipH="1" rot="10800000">
            <a:off x="1780396" y="2521752"/>
            <a:ext cx="1261200" cy="18312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32" name="Google Shape;132;p18"/>
          <p:cNvSpPr/>
          <p:nvPr/>
        </p:nvSpPr>
        <p:spPr>
          <a:xfrm>
            <a:off x="1621697" y="6273337"/>
            <a:ext cx="317400" cy="24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7934436" y="4205119"/>
            <a:ext cx="453900" cy="375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0" y="0"/>
            <a:ext cx="1564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Unit</a:t>
            </a:r>
            <a:r>
              <a:rPr lang="en-US">
                <a:solidFill>
                  <a:srgbClr val="FFFFFF"/>
                </a:solidFill>
              </a:rPr>
              <a:t> 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Lesson 1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/>
          <p:nvPr/>
        </p:nvSpPr>
        <p:spPr>
          <a:xfrm>
            <a:off x="611200" y="2157250"/>
            <a:ext cx="7848600" cy="30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the end of this lesson I will be able to</a:t>
            </a:r>
            <a:endParaRPr sz="3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Arial"/>
              <a:buAutoNum type="arabicParenR"/>
            </a:pP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safely 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up and use a Bunsen burner</a:t>
            </a:r>
            <a:endParaRPr sz="3200"/>
          </a:p>
          <a:p>
            <a:pPr indent="-450850" lvl="0" marL="51435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Arial"/>
              <a:buAutoNum type="arabicParenR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accurately </a:t>
            </a:r>
            <a:r>
              <a:rPr lang="en-US" sz="3200">
                <a:solidFill>
                  <a:schemeClr val="dk1"/>
                </a:solidFill>
              </a:rPr>
              <a:t>describe the </a:t>
            </a:r>
            <a:r>
              <a:rPr lang="en-US" sz="3200">
                <a:solidFill>
                  <a:srgbClr val="0000FF"/>
                </a:solidFill>
              </a:rPr>
              <a:t>arrangement</a:t>
            </a:r>
            <a:r>
              <a:rPr lang="en-US" sz="3200">
                <a:solidFill>
                  <a:schemeClr val="dk1"/>
                </a:solidFill>
              </a:rPr>
              <a:t>, </a:t>
            </a:r>
            <a:r>
              <a:rPr lang="en-US" sz="3200">
                <a:solidFill>
                  <a:srgbClr val="0000FF"/>
                </a:solidFill>
              </a:rPr>
              <a:t>movement </a:t>
            </a:r>
            <a:r>
              <a:rPr lang="en-US" sz="3200">
                <a:solidFill>
                  <a:schemeClr val="dk1"/>
                </a:solidFill>
              </a:rPr>
              <a:t>and </a:t>
            </a:r>
            <a:r>
              <a:rPr lang="en-US" sz="3200">
                <a:solidFill>
                  <a:srgbClr val="0000FF"/>
                </a:solidFill>
              </a:rPr>
              <a:t>energy </a:t>
            </a:r>
            <a:r>
              <a:rPr lang="en-US" sz="3200">
                <a:solidFill>
                  <a:schemeClr val="dk1"/>
                </a:solidFill>
              </a:rPr>
              <a:t>of </a:t>
            </a: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particles </a:t>
            </a:r>
            <a:r>
              <a:rPr lang="en-US" sz="3200"/>
              <a:t>in each state of matter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9"/>
          <p:cNvSpPr/>
          <p:nvPr/>
        </p:nvSpPr>
        <p:spPr>
          <a:xfrm>
            <a:off x="0" y="-76200"/>
            <a:ext cx="5181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7F  Reactions with oxygen – What is burning?</a:t>
            </a:r>
            <a:r>
              <a:rPr b="0" i="0" lang="en-U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142" name="Google Shape;142;p1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Today’s Aim</a:t>
            </a:r>
            <a:endParaRPr/>
          </a:p>
        </p:txBody>
      </p:sp>
      <p:sp>
        <p:nvSpPr>
          <p:cNvPr id="143" name="Google Shape;143;p19"/>
          <p:cNvSpPr txBox="1"/>
          <p:nvPr/>
        </p:nvSpPr>
        <p:spPr>
          <a:xfrm>
            <a:off x="0" y="0"/>
            <a:ext cx="1564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Unit</a:t>
            </a:r>
            <a:r>
              <a:rPr lang="en-US">
                <a:solidFill>
                  <a:srgbClr val="FFFFFF"/>
                </a:solidFill>
              </a:rPr>
              <a:t> 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Lesson 1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/>
          <p:nvPr/>
        </p:nvSpPr>
        <p:spPr>
          <a:xfrm>
            <a:off x="7009700" y="5832750"/>
            <a:ext cx="1459200" cy="986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</a:rPr>
              <a:t>air hole open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50" name="Google Shape;150;p20"/>
          <p:cNvSpPr/>
          <p:nvPr/>
        </p:nvSpPr>
        <p:spPr>
          <a:xfrm>
            <a:off x="3079125" y="5795825"/>
            <a:ext cx="1459200" cy="986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</a:rPr>
              <a:t>air hole closed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151" name="Google Shape;151;p2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Bunsen Burner</a:t>
            </a:r>
            <a:endParaRPr/>
          </a:p>
        </p:txBody>
      </p:sp>
      <p:pic>
        <p:nvPicPr>
          <p:cNvPr id="152" name="Google Shape;15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000" y="1772775"/>
            <a:ext cx="5412000" cy="343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5900" y="4629975"/>
            <a:ext cx="433224" cy="222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8025" y="4589525"/>
            <a:ext cx="433225" cy="222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0"/>
          <p:cNvSpPr/>
          <p:nvPr/>
        </p:nvSpPr>
        <p:spPr>
          <a:xfrm>
            <a:off x="1018575" y="1379974"/>
            <a:ext cx="3094427" cy="63140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gradFill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Impact"/>
              </a:rPr>
              <a:t>Safety flame</a:t>
            </a:r>
          </a:p>
        </p:txBody>
      </p:sp>
      <p:sp>
        <p:nvSpPr>
          <p:cNvPr id="156" name="Google Shape;156;p20"/>
          <p:cNvSpPr/>
          <p:nvPr/>
        </p:nvSpPr>
        <p:spPr>
          <a:xfrm>
            <a:off x="5310625" y="1346625"/>
            <a:ext cx="3275815" cy="6194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19050">
                  <a:solidFill>
                    <a:srgbClr val="99CC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66CC"/>
                </a:solidFill>
                <a:latin typeface="Impact"/>
              </a:rPr>
              <a:t>Roaring flame</a:t>
            </a:r>
          </a:p>
        </p:txBody>
      </p:sp>
      <p:sp>
        <p:nvSpPr>
          <p:cNvPr id="157" name="Google Shape;157;p20"/>
          <p:cNvSpPr/>
          <p:nvPr/>
        </p:nvSpPr>
        <p:spPr>
          <a:xfrm>
            <a:off x="545100" y="1331612"/>
            <a:ext cx="8053800" cy="6957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</a:rPr>
              <a:t>What is each 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</a:rPr>
              <a:t>flame called?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0665" y="1230251"/>
            <a:ext cx="4978325" cy="539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1"/>
          <p:cNvSpPr txBox="1"/>
          <p:nvPr>
            <p:ph type="title"/>
          </p:nvPr>
        </p:nvSpPr>
        <p:spPr>
          <a:xfrm>
            <a:off x="468313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Please complete this table</a:t>
            </a:r>
            <a:endParaRPr/>
          </a:p>
        </p:txBody>
      </p:sp>
      <p:sp>
        <p:nvSpPr>
          <p:cNvPr id="165" name="Google Shape;165;p21"/>
          <p:cNvSpPr/>
          <p:nvPr/>
        </p:nvSpPr>
        <p:spPr>
          <a:xfrm>
            <a:off x="-1900" y="-4610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</a:rPr>
              <a:t>Class practical 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166" name="Google Shape;16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5995" y="84325"/>
            <a:ext cx="1303900" cy="173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1"/>
          <p:cNvSpPr txBox="1"/>
          <p:nvPr/>
        </p:nvSpPr>
        <p:spPr>
          <a:xfrm>
            <a:off x="5102925" y="1579675"/>
            <a:ext cx="167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Close together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68" name="Google Shape;168;p21"/>
          <p:cNvSpPr txBox="1"/>
          <p:nvPr/>
        </p:nvSpPr>
        <p:spPr>
          <a:xfrm>
            <a:off x="5102925" y="1969125"/>
            <a:ext cx="1418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No regular arrangement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69" name="Google Shape;169;p21"/>
          <p:cNvSpPr txBox="1"/>
          <p:nvPr/>
        </p:nvSpPr>
        <p:spPr>
          <a:xfrm>
            <a:off x="6514200" y="1579675"/>
            <a:ext cx="141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Far apart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70" name="Google Shape;170;p21"/>
          <p:cNvSpPr txBox="1"/>
          <p:nvPr/>
        </p:nvSpPr>
        <p:spPr>
          <a:xfrm>
            <a:off x="6514200" y="1969125"/>
            <a:ext cx="1418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No regular arrangement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71" name="Google Shape;171;p21"/>
          <p:cNvSpPr txBox="1"/>
          <p:nvPr/>
        </p:nvSpPr>
        <p:spPr>
          <a:xfrm>
            <a:off x="3844125" y="2795850"/>
            <a:ext cx="1137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Vibrate in a fixed position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72" name="Google Shape;172;p21"/>
          <p:cNvSpPr txBox="1"/>
          <p:nvPr/>
        </p:nvSpPr>
        <p:spPr>
          <a:xfrm>
            <a:off x="6487325" y="2814025"/>
            <a:ext cx="1418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Move rapidly in a </a:t>
            </a:r>
            <a:r>
              <a:rPr b="1" lang="en-US">
                <a:solidFill>
                  <a:srgbClr val="FF0000"/>
                </a:solidFill>
              </a:rPr>
              <a:t>straight</a:t>
            </a:r>
            <a:r>
              <a:rPr b="1" lang="en-US">
                <a:solidFill>
                  <a:srgbClr val="FF0000"/>
                </a:solidFill>
              </a:rPr>
              <a:t> line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73" name="Google Shape;173;p21"/>
          <p:cNvSpPr txBox="1"/>
          <p:nvPr/>
        </p:nvSpPr>
        <p:spPr>
          <a:xfrm>
            <a:off x="3748900" y="4309475"/>
            <a:ext cx="1676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FF0000"/>
                </a:solidFill>
              </a:rPr>
              <a:t>D</a:t>
            </a:r>
            <a:r>
              <a:rPr b="1" lang="en-US" sz="1300">
                <a:solidFill>
                  <a:srgbClr val="FF0000"/>
                </a:solidFill>
              </a:rPr>
              <a:t>efinite</a:t>
            </a:r>
            <a:r>
              <a:rPr b="1" lang="en-US" sz="1300">
                <a:solidFill>
                  <a:srgbClr val="FF0000"/>
                </a:solidFill>
              </a:rPr>
              <a:t> volume</a:t>
            </a:r>
            <a:endParaRPr b="1" sz="1300">
              <a:solidFill>
                <a:srgbClr val="FF0000"/>
              </a:solidFill>
            </a:endParaRPr>
          </a:p>
        </p:txBody>
      </p:sp>
      <p:sp>
        <p:nvSpPr>
          <p:cNvPr id="174" name="Google Shape;174;p21"/>
          <p:cNvSpPr txBox="1"/>
          <p:nvPr/>
        </p:nvSpPr>
        <p:spPr>
          <a:xfrm>
            <a:off x="5102925" y="3819300"/>
            <a:ext cx="1303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0000"/>
                </a:solidFill>
              </a:rPr>
              <a:t>Take the shape of the bottom of the container</a:t>
            </a:r>
            <a:endParaRPr b="1" sz="1100">
              <a:solidFill>
                <a:srgbClr val="FF0000"/>
              </a:solidFill>
            </a:endParaRPr>
          </a:p>
        </p:txBody>
      </p:sp>
      <p:sp>
        <p:nvSpPr>
          <p:cNvPr id="175" name="Google Shape;175;p21"/>
          <p:cNvSpPr txBox="1"/>
          <p:nvPr/>
        </p:nvSpPr>
        <p:spPr>
          <a:xfrm>
            <a:off x="5095100" y="4633475"/>
            <a:ext cx="1491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FF0000"/>
                </a:solidFill>
              </a:rPr>
              <a:t>Not compressible</a:t>
            </a:r>
            <a:endParaRPr b="1" sz="1300">
              <a:solidFill>
                <a:srgbClr val="FF0000"/>
              </a:solidFill>
            </a:endParaRPr>
          </a:p>
        </p:txBody>
      </p:sp>
      <p:sp>
        <p:nvSpPr>
          <p:cNvPr id="176" name="Google Shape;176;p21"/>
          <p:cNvSpPr txBox="1"/>
          <p:nvPr/>
        </p:nvSpPr>
        <p:spPr>
          <a:xfrm>
            <a:off x="82125" y="2186250"/>
            <a:ext cx="26658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</a:rPr>
              <a:t>Fill in the table on </a:t>
            </a:r>
            <a:r>
              <a:rPr b="1" lang="en-US" sz="2700" u="sng">
                <a:solidFill>
                  <a:schemeClr val="dk1"/>
                </a:solidFill>
              </a:rPr>
              <a:t>page 4</a:t>
            </a:r>
            <a:r>
              <a:rPr lang="en-US" sz="2700">
                <a:solidFill>
                  <a:schemeClr val="dk1"/>
                </a:solidFill>
              </a:rPr>
              <a:t> as the substance                            changes state. </a:t>
            </a:r>
            <a:endParaRPr sz="2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</a:rPr>
              <a:t>Also answer questions 2, 3 and 4.</a:t>
            </a:r>
            <a:endParaRPr sz="2700">
              <a:solidFill>
                <a:schemeClr val="dk1"/>
              </a:solidFill>
            </a:endParaRPr>
          </a:p>
        </p:txBody>
      </p:sp>
      <p:pic>
        <p:nvPicPr>
          <p:cNvPr id="177" name="Google Shape;17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7550" y="5516000"/>
            <a:ext cx="692700" cy="692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21"/>
          <p:cNvGrpSpPr/>
          <p:nvPr/>
        </p:nvGrpSpPr>
        <p:grpSpPr>
          <a:xfrm>
            <a:off x="6890750" y="5516000"/>
            <a:ext cx="692700" cy="888550"/>
            <a:chOff x="6890750" y="5516000"/>
            <a:chExt cx="692700" cy="888550"/>
          </a:xfrm>
        </p:grpSpPr>
        <p:pic>
          <p:nvPicPr>
            <p:cNvPr id="179" name="Google Shape;179;p2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890750" y="5516000"/>
              <a:ext cx="692700" cy="692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890750" y="6138525"/>
              <a:ext cx="245825" cy="2660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Particle Model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2"/>
          <p:cNvSpPr txBox="1"/>
          <p:nvPr>
            <p:ph idx="1" type="body"/>
          </p:nvPr>
        </p:nvSpPr>
        <p:spPr>
          <a:xfrm>
            <a:off x="304800" y="1484775"/>
            <a:ext cx="8485200" cy="50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According to your exam, there will be </a:t>
            </a:r>
            <a:r>
              <a:rPr b="1" i="0" lang="en-US" sz="3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marks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a particle diagram:</a:t>
            </a:r>
            <a:endParaRPr sz="3000"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00B050"/>
              </a:buClr>
              <a:buFont typeface="Arial"/>
              <a:buNone/>
            </a:pPr>
            <a:r>
              <a:rPr lang="en-US" sz="3000" u="sng">
                <a:solidFill>
                  <a:srgbClr val="00B050"/>
                </a:solidFill>
              </a:rPr>
              <a:t>Particles in a s</a:t>
            </a:r>
            <a:r>
              <a:rPr b="0" i="0" lang="en-US" sz="3000" u="sng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olid</a:t>
            </a:r>
            <a:r>
              <a:rPr b="0" i="0" lang="en-US" sz="30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: all touching, pattern</a:t>
            </a:r>
            <a:endParaRPr sz="3000"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0000FF"/>
              </a:buClr>
              <a:buFont typeface="Arial"/>
              <a:buNone/>
            </a:pPr>
            <a:r>
              <a:rPr lang="en-US" sz="3000" u="sng">
                <a:solidFill>
                  <a:srgbClr val="0000FF"/>
                </a:solidFill>
              </a:rPr>
              <a:t>Particles</a:t>
            </a:r>
            <a:r>
              <a:rPr lang="en-US" sz="3000" u="sng">
                <a:solidFill>
                  <a:srgbClr val="0000FF"/>
                </a:solidFill>
              </a:rPr>
              <a:t> in a l</a:t>
            </a:r>
            <a:r>
              <a:rPr b="0" i="0" lang="en-US" sz="30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iquid</a:t>
            </a:r>
            <a:r>
              <a:rPr b="0" i="0" lang="en-US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: all touching, no pattern</a:t>
            </a:r>
            <a:endParaRPr sz="3000"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Font typeface="Arial"/>
              <a:buNone/>
            </a:pPr>
            <a:r>
              <a:rPr lang="en-US" sz="3000" u="sng">
                <a:solidFill>
                  <a:srgbClr val="FF0000"/>
                </a:solidFill>
              </a:rPr>
              <a:t>Particles in a g</a:t>
            </a:r>
            <a:r>
              <a:rPr b="0" i="0" lang="en-US" sz="3000" u="sng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as</a:t>
            </a:r>
            <a:r>
              <a:rPr b="0" i="0" lang="en-US" sz="3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: no touching, no pattern</a:t>
            </a:r>
            <a:endParaRPr sz="3000"/>
          </a:p>
          <a:p>
            <a:pPr indent="0" lvl="0" marL="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will lose marks for overlapping particles and for different sized particles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/>
          <p:nvPr/>
        </p:nvSpPr>
        <p:spPr>
          <a:xfrm>
            <a:off x="250825" y="1268413"/>
            <a:ext cx="8532813" cy="1006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Any substance </a:t>
            </a: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be a solid, liquid or a gas. Its state depends on how much </a:t>
            </a:r>
            <a:r>
              <a:rPr b="0" i="0" lang="en-US" sz="26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energy</a:t>
            </a: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particles have.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3"/>
          <p:cNvSpPr/>
          <p:nvPr/>
        </p:nvSpPr>
        <p:spPr>
          <a:xfrm>
            <a:off x="250826" y="5654675"/>
            <a:ext cx="86298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enough energy is added to or removed from the </a:t>
            </a:r>
            <a:r>
              <a:rPr lang="en-US" sz="2600">
                <a:solidFill>
                  <a:schemeClr val="dk1"/>
                </a:solidFill>
              </a:rPr>
              <a:t>substance </a:t>
            </a: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0" i="0" lang="en-US" sz="26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change of state</a:t>
            </a: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can occur.</a:t>
            </a:r>
            <a:endParaRPr sz="2600"/>
          </a:p>
        </p:txBody>
      </p:sp>
      <p:grpSp>
        <p:nvGrpSpPr>
          <p:cNvPr id="194" name="Google Shape;194;p23"/>
          <p:cNvGrpSpPr/>
          <p:nvPr/>
        </p:nvGrpSpPr>
        <p:grpSpPr>
          <a:xfrm>
            <a:off x="684213" y="2349500"/>
            <a:ext cx="7847013" cy="3154363"/>
            <a:chOff x="432" y="1488"/>
            <a:chExt cx="4608" cy="1622"/>
          </a:xfrm>
        </p:grpSpPr>
        <p:pic>
          <p:nvPicPr>
            <p:cNvPr descr="changes_of_state" id="195" name="Google Shape;195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32" y="1488"/>
              <a:ext cx="4608" cy="1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3"/>
            <p:cNvSpPr/>
            <p:nvPr/>
          </p:nvSpPr>
          <p:spPr>
            <a:xfrm>
              <a:off x="707" y="1937"/>
              <a:ext cx="321" cy="2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rgbClr val="3333CC"/>
                  </a:solidFill>
                  <a:latin typeface="Arial"/>
                  <a:ea typeface="Arial"/>
                  <a:cs typeface="Arial"/>
                  <a:sym typeface="Arial"/>
                </a:rPr>
                <a:t>ice</a:t>
              </a:r>
              <a:endParaRPr/>
            </a:p>
          </p:txBody>
        </p:sp>
        <p:sp>
          <p:nvSpPr>
            <p:cNvPr id="197" name="Google Shape;197;p23"/>
            <p:cNvSpPr/>
            <p:nvPr/>
          </p:nvSpPr>
          <p:spPr>
            <a:xfrm>
              <a:off x="2496" y="1910"/>
              <a:ext cx="473" cy="2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rgbClr val="3333CC"/>
                  </a:solidFill>
                  <a:latin typeface="Arial"/>
                  <a:ea typeface="Arial"/>
                  <a:cs typeface="Arial"/>
                  <a:sym typeface="Arial"/>
                </a:rPr>
                <a:t>water</a:t>
              </a:r>
              <a:endParaRPr/>
            </a:p>
          </p:txBody>
        </p:sp>
        <p:sp>
          <p:nvSpPr>
            <p:cNvPr id="198" name="Google Shape;198;p23"/>
            <p:cNvSpPr/>
            <p:nvPr/>
          </p:nvSpPr>
          <p:spPr>
            <a:xfrm>
              <a:off x="4368" y="1920"/>
              <a:ext cx="514" cy="2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rgbClr val="3333CC"/>
                  </a:solidFill>
                  <a:latin typeface="Arial"/>
                  <a:ea typeface="Arial"/>
                  <a:cs typeface="Arial"/>
                  <a:sym typeface="Arial"/>
                </a:rPr>
                <a:t>steam</a:t>
              </a:r>
              <a:endParaRPr/>
            </a:p>
          </p:txBody>
        </p:sp>
      </p:grpSp>
      <p:sp>
        <p:nvSpPr>
          <p:cNvPr id="199" name="Google Shape;199;p23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Changes of state</a:t>
            </a:r>
            <a:endParaRPr/>
          </a:p>
        </p:txBody>
      </p:sp>
      <p:sp>
        <p:nvSpPr>
          <p:cNvPr id="200" name="Google Shape;200;p23"/>
          <p:cNvSpPr/>
          <p:nvPr/>
        </p:nvSpPr>
        <p:spPr>
          <a:xfrm>
            <a:off x="7386869" y="4581128"/>
            <a:ext cx="209467" cy="2880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3"/>
          <p:cNvSpPr/>
          <p:nvPr/>
        </p:nvSpPr>
        <p:spPr>
          <a:xfrm>
            <a:off x="7956377" y="5229200"/>
            <a:ext cx="288032" cy="2746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3"/>
          <p:cNvSpPr/>
          <p:nvPr/>
        </p:nvSpPr>
        <p:spPr>
          <a:xfrm>
            <a:off x="8322973" y="4733528"/>
            <a:ext cx="209467" cy="2880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3"/>
          <p:cNvSpPr/>
          <p:nvPr/>
        </p:nvSpPr>
        <p:spPr>
          <a:xfrm>
            <a:off x="7098837" y="5013176"/>
            <a:ext cx="209467" cy="2880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3"/>
          <p:cNvSpPr/>
          <p:nvPr/>
        </p:nvSpPr>
        <p:spPr>
          <a:xfrm>
            <a:off x="7884368" y="4365104"/>
            <a:ext cx="209467" cy="2880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3"/>
          <p:cNvSpPr/>
          <p:nvPr/>
        </p:nvSpPr>
        <p:spPr>
          <a:xfrm>
            <a:off x="7170845" y="4437112"/>
            <a:ext cx="209467" cy="2880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3"/>
          <p:cNvSpPr/>
          <p:nvPr/>
        </p:nvSpPr>
        <p:spPr>
          <a:xfrm>
            <a:off x="8028384" y="4644752"/>
            <a:ext cx="294589" cy="29641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3"/>
          <p:cNvSpPr/>
          <p:nvPr/>
        </p:nvSpPr>
        <p:spPr>
          <a:xfrm>
            <a:off x="7746909" y="5013176"/>
            <a:ext cx="209467" cy="2880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07057" y="4205119"/>
            <a:ext cx="2599746" cy="1909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4434" y="1502997"/>
            <a:ext cx="2321500" cy="174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5850" y="4437112"/>
            <a:ext cx="2625624" cy="195783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4"/>
          <p:cNvSpPr txBox="1"/>
          <p:nvPr/>
        </p:nvSpPr>
        <p:spPr>
          <a:xfrm>
            <a:off x="3602460" y="1988840"/>
            <a:ext cx="156485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Solid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4"/>
          <p:cNvSpPr txBox="1"/>
          <p:nvPr/>
        </p:nvSpPr>
        <p:spPr>
          <a:xfrm>
            <a:off x="841678" y="4954000"/>
            <a:ext cx="1877437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Liquid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4"/>
          <p:cNvSpPr txBox="1"/>
          <p:nvPr/>
        </p:nvSpPr>
        <p:spPr>
          <a:xfrm>
            <a:off x="6682171" y="4868269"/>
            <a:ext cx="125226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8" name="Google Shape;218;p24"/>
          <p:cNvCxnSpPr/>
          <p:nvPr/>
        </p:nvCxnSpPr>
        <p:spPr>
          <a:xfrm flipH="1">
            <a:off x="2103636" y="2758281"/>
            <a:ext cx="1108630" cy="1709878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19" name="Google Shape;219;p24"/>
          <p:cNvCxnSpPr/>
          <p:nvPr/>
        </p:nvCxnSpPr>
        <p:spPr>
          <a:xfrm>
            <a:off x="3079168" y="5127845"/>
            <a:ext cx="2788976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20" name="Google Shape;220;p24"/>
          <p:cNvCxnSpPr/>
          <p:nvPr/>
        </p:nvCxnSpPr>
        <p:spPr>
          <a:xfrm>
            <a:off x="5580112" y="2636912"/>
            <a:ext cx="1370064" cy="1709878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21" name="Google Shape;221;p24"/>
          <p:cNvCxnSpPr/>
          <p:nvPr/>
        </p:nvCxnSpPr>
        <p:spPr>
          <a:xfrm rot="10800000">
            <a:off x="3043164" y="5464029"/>
            <a:ext cx="2788976" cy="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22" name="Google Shape;222;p24"/>
          <p:cNvCxnSpPr>
            <a:stCxn id="212" idx="0"/>
          </p:cNvCxnSpPr>
          <p:nvPr/>
        </p:nvCxnSpPr>
        <p:spPr>
          <a:xfrm rot="10800000">
            <a:off x="5752830" y="2373619"/>
            <a:ext cx="1454100" cy="18315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23" name="Google Shape;223;p24"/>
          <p:cNvCxnSpPr/>
          <p:nvPr/>
        </p:nvCxnSpPr>
        <p:spPr>
          <a:xfrm flipH="1" rot="10800000">
            <a:off x="1780396" y="2521657"/>
            <a:ext cx="1261078" cy="1831295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24" name="Google Shape;224;p24"/>
          <p:cNvSpPr txBox="1"/>
          <p:nvPr/>
        </p:nvSpPr>
        <p:spPr>
          <a:xfrm rot="3123894">
            <a:off x="6024104" y="2964371"/>
            <a:ext cx="135485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deposition</a:t>
            </a:r>
            <a:endParaRPr b="0" i="0" sz="18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4"/>
          <p:cNvSpPr txBox="1"/>
          <p:nvPr/>
        </p:nvSpPr>
        <p:spPr>
          <a:xfrm>
            <a:off x="3707904" y="5445224"/>
            <a:ext cx="171072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FF"/>
                </a:solidFill>
              </a:rPr>
              <a:t>condensing</a:t>
            </a:r>
            <a:endParaRPr b="0" i="0" sz="18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4"/>
          <p:cNvSpPr txBox="1"/>
          <p:nvPr/>
        </p:nvSpPr>
        <p:spPr>
          <a:xfrm rot="-3521109">
            <a:off x="1695473" y="3081343"/>
            <a:ext cx="109677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freezing</a:t>
            </a:r>
            <a:endParaRPr b="0" i="0" sz="18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4"/>
          <p:cNvSpPr txBox="1"/>
          <p:nvPr/>
        </p:nvSpPr>
        <p:spPr>
          <a:xfrm rot="-3464514">
            <a:off x="2330751" y="3475512"/>
            <a:ext cx="10118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melting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4"/>
          <p:cNvSpPr txBox="1"/>
          <p:nvPr/>
        </p:nvSpPr>
        <p:spPr>
          <a:xfrm rot="3078891">
            <a:off x="5462429" y="3537383"/>
            <a:ext cx="1483104" cy="4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</a:rPr>
              <a:t>sublimation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4"/>
          <p:cNvSpPr txBox="1"/>
          <p:nvPr/>
        </p:nvSpPr>
        <p:spPr>
          <a:xfrm>
            <a:off x="3211901" y="4725250"/>
            <a:ext cx="269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</a:rPr>
              <a:t>evaporation / boiling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4"/>
          <p:cNvSpPr/>
          <p:nvPr/>
        </p:nvSpPr>
        <p:spPr>
          <a:xfrm>
            <a:off x="1621697" y="6273337"/>
            <a:ext cx="317398" cy="24322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4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Interconversions of State (</a:t>
            </a:r>
            <a:r>
              <a:rPr b="1" i="0" lang="en-US" sz="4000" u="none" cap="none" strike="noStrike">
                <a:solidFill>
                  <a:srgbClr val="FFFF00"/>
                </a:solidFill>
              </a:rPr>
              <a:t>page </a:t>
            </a:r>
            <a:r>
              <a:rPr b="1" lang="en-US" sz="4000">
                <a:solidFill>
                  <a:srgbClr val="FFFF00"/>
                </a:solidFill>
              </a:rPr>
              <a:t>5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4"/>
          <p:cNvSpPr/>
          <p:nvPr/>
        </p:nvSpPr>
        <p:spPr>
          <a:xfrm>
            <a:off x="7934436" y="4205119"/>
            <a:ext cx="453987" cy="37600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C100 camera, 210 fps" id="237" name="Google Shape;237;p25" title="Boiling water in slow motio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300" y="1346900"/>
            <a:ext cx="3830525" cy="287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y first time-lapse photography video on YouTube (well this wasn't actually made from individual photos but from a video).&#10;H2O evaporation.&#10;&#10;Filmed with Apple iPod Touch 4th Generation&#10;Edited with Windows Live Movie Maker 2011" id="238" name="Google Shape;238;p25" title="Timelapse of Water Evaporating from Concrete Ground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40975" y="1346900"/>
            <a:ext cx="3838925" cy="287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5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</a:rPr>
              <a:t>Boiling  </a:t>
            </a:r>
            <a:r>
              <a:rPr i="1" lang="en-US" sz="4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vs.</a:t>
            </a:r>
            <a:r>
              <a:rPr lang="en-US" sz="4000">
                <a:solidFill>
                  <a:schemeClr val="lt1"/>
                </a:solidFill>
              </a:rPr>
              <a:t>  Evaporation</a:t>
            </a:r>
            <a:endParaRPr b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5"/>
          <p:cNvSpPr txBox="1"/>
          <p:nvPr/>
        </p:nvSpPr>
        <p:spPr>
          <a:xfrm>
            <a:off x="76200" y="4419600"/>
            <a:ext cx="88146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10066"/>
              </a:buClr>
              <a:buSzPts val="2200"/>
              <a:buChar char="●"/>
            </a:pPr>
            <a:r>
              <a:rPr b="1" lang="en-US" sz="2200">
                <a:solidFill>
                  <a:srgbClr val="FF6600"/>
                </a:solidFill>
              </a:rPr>
              <a:t>Boiling</a:t>
            </a:r>
            <a:r>
              <a:rPr lang="en-US" sz="2200">
                <a:solidFill>
                  <a:srgbClr val="010066"/>
                </a:solidFill>
              </a:rPr>
              <a:t> is characterised by particles leaving from the body of the liquid so bubbles can be seen throughout. Boiling only occurs at a specific temperature (the boiling point).</a:t>
            </a:r>
            <a:endParaRPr sz="2200">
              <a:solidFill>
                <a:srgbClr val="0100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10066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10066"/>
              </a:buClr>
              <a:buSzPts val="2200"/>
              <a:buChar char="●"/>
            </a:pPr>
            <a:r>
              <a:rPr b="1" lang="en-US" sz="2200">
                <a:solidFill>
                  <a:srgbClr val="FF6600"/>
                </a:solidFill>
              </a:rPr>
              <a:t>Evaporation </a:t>
            </a:r>
            <a:r>
              <a:rPr lang="en-US" sz="2200">
                <a:solidFill>
                  <a:srgbClr val="010066"/>
                </a:solidFill>
              </a:rPr>
              <a:t>occurs only at the surface of the liquid and takes place at any temperature below the boiling point.</a:t>
            </a:r>
            <a:endParaRPr sz="2200">
              <a:solidFill>
                <a:srgbClr val="010066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6"/>
          <p:cNvSpPr/>
          <p:nvPr/>
        </p:nvSpPr>
        <p:spPr>
          <a:xfrm>
            <a:off x="250825" y="1510333"/>
            <a:ext cx="8532813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happening here?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000FF"/>
                </a:solidFill>
              </a:rPr>
              <a:t>H</a:t>
            </a:r>
            <a:r>
              <a:rPr b="1" baseline="-25000" i="0" lang="en-US" sz="5400" u="none" cap="none" strike="noStrike">
                <a:solidFill>
                  <a:srgbClr val="0000FF"/>
                </a:solidFill>
              </a:rPr>
              <a:t>2</a:t>
            </a:r>
            <a:r>
              <a:rPr b="1" i="0" lang="en-US" sz="5400" u="none" cap="none" strike="noStrike">
                <a:solidFill>
                  <a:srgbClr val="0000FF"/>
                </a:solidFill>
              </a:rPr>
              <a:t>O</a:t>
            </a:r>
            <a:r>
              <a:rPr b="0" i="0" lang="en-US" sz="4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(s)</a:t>
            </a:r>
            <a:r>
              <a:rPr b="0" i="0" lang="en-US" sz="5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0" lang="en-US" sz="5400" u="none" cap="none" strike="noStrike">
                <a:solidFill>
                  <a:srgbClr val="0000FF"/>
                </a:solidFill>
              </a:rPr>
              <a:t>→  H</a:t>
            </a:r>
            <a:r>
              <a:rPr b="1" baseline="-25000" i="0" lang="en-US" sz="5400" u="none" cap="none" strike="noStrike">
                <a:solidFill>
                  <a:srgbClr val="0000FF"/>
                </a:solidFill>
              </a:rPr>
              <a:t>2</a:t>
            </a:r>
            <a:r>
              <a:rPr b="1" i="0" lang="en-US" sz="5400" u="none" cap="none" strike="noStrike">
                <a:solidFill>
                  <a:srgbClr val="0000FF"/>
                </a:solidFill>
              </a:rPr>
              <a:t>O</a:t>
            </a:r>
            <a:r>
              <a:rPr b="0" i="0" lang="en-US" sz="4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i="0" lang="en-US" sz="3800" u="none" cap="none" strike="noStrike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0" i="0" lang="en-US" sz="4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40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Symbols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8" name="Google Shape;248;p26"/>
          <p:cNvGraphicFramePr/>
          <p:nvPr/>
        </p:nvGraphicFramePr>
        <p:xfrm>
          <a:off x="1506399" y="412087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{EA1DFBA9-558E-439D-AE1E-2388F4E942E4}</a:tableStyleId>
              </a:tblPr>
              <a:tblGrid>
                <a:gridCol w="3048000"/>
                <a:gridCol w="3048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cap="none" strike="noStrike">
                          <a:solidFill>
                            <a:schemeClr val="dk1"/>
                          </a:solidFill>
                        </a:rPr>
                        <a:t>State</a:t>
                      </a:r>
                      <a:endParaRPr sz="2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cap="none" strike="noStrike">
                          <a:solidFill>
                            <a:schemeClr val="dk1"/>
                          </a:solidFill>
                        </a:rPr>
                        <a:t>Symbol</a:t>
                      </a:r>
                      <a:endParaRPr sz="2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cap="none" strike="noStrike">
                          <a:solidFill>
                            <a:schemeClr val="dk1"/>
                          </a:solidFill>
                        </a:rPr>
                        <a:t>Solid</a:t>
                      </a:r>
                      <a:endParaRPr sz="2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solidFill>
                            <a:schemeClr val="dk1"/>
                          </a:solidFill>
                        </a:rPr>
                        <a:t>(s)</a:t>
                      </a:r>
                      <a:endParaRPr sz="2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cap="none" strike="noStrike">
                          <a:solidFill>
                            <a:schemeClr val="dk1"/>
                          </a:solidFill>
                        </a:rPr>
                        <a:t>Liquid</a:t>
                      </a:r>
                      <a:endParaRPr sz="2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l</a:t>
                      </a:r>
                      <a:r>
                        <a:rPr lang="en-US" sz="2200" u="none" cap="none" strike="noStrike">
                          <a:solidFill>
                            <a:schemeClr val="dk1"/>
                          </a:solidFill>
                        </a:rPr>
                        <a:t>)</a:t>
                      </a:r>
                      <a:endParaRPr sz="2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cap="none" strike="noStrike">
                          <a:solidFill>
                            <a:schemeClr val="dk1"/>
                          </a:solidFill>
                        </a:rPr>
                        <a:t>Gas</a:t>
                      </a:r>
                      <a:endParaRPr sz="2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solidFill>
                            <a:schemeClr val="dk1"/>
                          </a:solidFill>
                        </a:rPr>
                        <a:t>(g)</a:t>
                      </a:r>
                      <a:endParaRPr sz="2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"/>
          <p:cNvSpPr/>
          <p:nvPr/>
        </p:nvSpPr>
        <p:spPr>
          <a:xfrm>
            <a:off x="250825" y="1586524"/>
            <a:ext cx="8893200" cy="52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a)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Water turning into steam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FF"/>
                </a:solidFill>
              </a:rPr>
              <a:t>b)</a:t>
            </a:r>
            <a:r>
              <a:rPr lang="en-US" sz="3000">
                <a:solidFill>
                  <a:schemeClr val="dk1"/>
                </a:solidFill>
              </a:rPr>
              <a:t> I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ron (Fe) melting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c)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Dry ice turning into carbon dioxide gas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FF"/>
                </a:solidFill>
              </a:rPr>
              <a:t>d) </a:t>
            </a:r>
            <a:r>
              <a:rPr lang="en-US" sz="3000">
                <a:solidFill>
                  <a:schemeClr val="dk1"/>
                </a:solidFill>
              </a:rPr>
              <a:t>Liquifying oxygen from the air</a:t>
            </a:r>
            <a:endParaRPr sz="30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</a:rPr>
              <a:t>CO</a:t>
            </a:r>
            <a:r>
              <a:rPr b="1" baseline="-25000" i="0" lang="en-US" sz="4000" u="none" cap="none" strike="noStrike">
                <a:solidFill>
                  <a:srgbClr val="FFFFFF"/>
                </a:solidFill>
              </a:rPr>
              <a:t>2</a:t>
            </a:r>
            <a:r>
              <a:rPr b="0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(s)</a:t>
            </a:r>
            <a:r>
              <a:rPr b="1" i="0" lang="en-US" sz="4000" u="none" cap="none" strike="noStrike">
                <a:solidFill>
                  <a:srgbClr val="FFFFFF"/>
                </a:solidFill>
              </a:rPr>
              <a:t>  →  CO</a:t>
            </a:r>
            <a:r>
              <a:rPr b="1" baseline="-25000" i="0" lang="en-US" sz="4000" u="none" cap="none" strike="noStrike">
                <a:solidFill>
                  <a:srgbClr val="FFFFFF"/>
                </a:solidFill>
              </a:rPr>
              <a:t>2</a:t>
            </a:r>
            <a:r>
              <a:rPr b="0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(g)</a:t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</a:rPr>
              <a:t>Answer question 5 on </a:t>
            </a:r>
            <a:r>
              <a:rPr b="1" lang="en-US" sz="4000">
                <a:solidFill>
                  <a:srgbClr val="FFFF00"/>
                </a:solidFill>
              </a:rPr>
              <a:t>page 5</a:t>
            </a:r>
            <a:endParaRPr b="1" i="0" sz="4000" u="none" cap="none" strike="noStrike">
              <a:solidFill>
                <a:srgbClr val="FFFF00"/>
              </a:solidFill>
            </a:endParaRPr>
          </a:p>
        </p:txBody>
      </p:sp>
      <p:sp>
        <p:nvSpPr>
          <p:cNvPr id="256" name="Google Shape;256;p27"/>
          <p:cNvSpPr txBox="1"/>
          <p:nvPr/>
        </p:nvSpPr>
        <p:spPr>
          <a:xfrm>
            <a:off x="226100" y="2024749"/>
            <a:ext cx="8170500" cy="39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</a:rPr>
              <a:t>H</a:t>
            </a:r>
            <a:r>
              <a:rPr b="1" baseline="-25000" lang="en-US" sz="3000">
                <a:solidFill>
                  <a:srgbClr val="FF0000"/>
                </a:solidFill>
              </a:rPr>
              <a:t>2</a:t>
            </a:r>
            <a:r>
              <a:rPr b="1" lang="en-US" sz="3000">
                <a:solidFill>
                  <a:srgbClr val="FF0000"/>
                </a:solidFill>
              </a:rPr>
              <a:t>O</a:t>
            </a:r>
            <a:r>
              <a:rPr lang="en-US" sz="2000">
                <a:solidFill>
                  <a:srgbClr val="FF0000"/>
                </a:solidFill>
              </a:rPr>
              <a:t>(</a:t>
            </a:r>
            <a:r>
              <a:rPr lang="en-US" sz="18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lang="en-US" sz="2000">
                <a:solidFill>
                  <a:srgbClr val="FF0000"/>
                </a:solidFill>
              </a:rPr>
              <a:t>)</a:t>
            </a:r>
            <a:r>
              <a:rPr lang="en-US" sz="3000">
                <a:solidFill>
                  <a:srgbClr val="FF0000"/>
                </a:solidFill>
              </a:rPr>
              <a:t>  </a:t>
            </a:r>
            <a:r>
              <a:rPr b="1" lang="en-US" sz="3000">
                <a:solidFill>
                  <a:srgbClr val="FF0000"/>
                </a:solidFill>
              </a:rPr>
              <a:t>→  H</a:t>
            </a:r>
            <a:r>
              <a:rPr b="1" baseline="-25000" lang="en-US" sz="3000">
                <a:solidFill>
                  <a:srgbClr val="FF0000"/>
                </a:solidFill>
              </a:rPr>
              <a:t>2</a:t>
            </a:r>
            <a:r>
              <a:rPr b="1" lang="en-US" sz="3000">
                <a:solidFill>
                  <a:srgbClr val="FF0000"/>
                </a:solidFill>
              </a:rPr>
              <a:t>O</a:t>
            </a:r>
            <a:r>
              <a:rPr lang="en-US" sz="2000">
                <a:solidFill>
                  <a:srgbClr val="FF0000"/>
                </a:solidFill>
              </a:rPr>
              <a:t>(g)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-25000" sz="26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-25000" sz="18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</a:rPr>
              <a:t>Fe</a:t>
            </a:r>
            <a:r>
              <a:rPr lang="en-US" sz="2000">
                <a:solidFill>
                  <a:srgbClr val="FF0000"/>
                </a:solidFill>
              </a:rPr>
              <a:t>(s)</a:t>
            </a:r>
            <a:r>
              <a:rPr b="1" lang="en-US" sz="3000">
                <a:solidFill>
                  <a:srgbClr val="FF0000"/>
                </a:solidFill>
              </a:rPr>
              <a:t>  →  Fe</a:t>
            </a:r>
            <a:r>
              <a:rPr lang="en-US" sz="2000">
                <a:solidFill>
                  <a:srgbClr val="FF0000"/>
                </a:solidFill>
              </a:rPr>
              <a:t>(</a:t>
            </a:r>
            <a:r>
              <a:rPr lang="en-US" sz="18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lang="en-US" sz="2000">
                <a:solidFill>
                  <a:srgbClr val="FF0000"/>
                </a:solidFill>
              </a:rPr>
              <a:t>)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-25000" sz="3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-25000" sz="18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0000"/>
                </a:solidFill>
              </a:rPr>
              <a:t>CO</a:t>
            </a:r>
            <a:r>
              <a:rPr b="1" baseline="-25000" lang="en-US" sz="3000">
                <a:solidFill>
                  <a:srgbClr val="FF0000"/>
                </a:solidFill>
              </a:rPr>
              <a:t>2</a:t>
            </a:r>
            <a:r>
              <a:rPr lang="en-US" sz="2000">
                <a:solidFill>
                  <a:srgbClr val="FF0000"/>
                </a:solidFill>
              </a:rPr>
              <a:t>(s)</a:t>
            </a:r>
            <a:r>
              <a:rPr b="1" lang="en-US" sz="3000">
                <a:solidFill>
                  <a:srgbClr val="FF0000"/>
                </a:solidFill>
              </a:rPr>
              <a:t>  →  CO</a:t>
            </a:r>
            <a:r>
              <a:rPr b="1" baseline="-25000" lang="en-US" sz="3000">
                <a:solidFill>
                  <a:srgbClr val="FF0000"/>
                </a:solidFill>
              </a:rPr>
              <a:t>2</a:t>
            </a:r>
            <a:r>
              <a:rPr lang="en-US" sz="2000">
                <a:solidFill>
                  <a:srgbClr val="FF0000"/>
                </a:solidFill>
              </a:rPr>
              <a:t>(g)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aseline="-25000" sz="24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aseline="-25000" sz="22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00">
                <a:solidFill>
                  <a:srgbClr val="FF0000"/>
                </a:solidFill>
              </a:rPr>
              <a:t>O</a:t>
            </a:r>
            <a:r>
              <a:rPr b="1" baseline="-25000" lang="en-US" sz="3000">
                <a:solidFill>
                  <a:srgbClr val="FF0000"/>
                </a:solidFill>
              </a:rPr>
              <a:t>2</a:t>
            </a:r>
            <a:r>
              <a:rPr lang="en-US" sz="2000">
                <a:solidFill>
                  <a:srgbClr val="FF0000"/>
                </a:solidFill>
              </a:rPr>
              <a:t>(g)</a:t>
            </a:r>
            <a:r>
              <a:rPr b="1" lang="en-US" sz="3000">
                <a:solidFill>
                  <a:srgbClr val="FF0000"/>
                </a:solidFill>
              </a:rPr>
              <a:t>  →  O</a:t>
            </a:r>
            <a:r>
              <a:rPr b="1" baseline="-25000" lang="en-US" sz="3000">
                <a:solidFill>
                  <a:srgbClr val="FF0000"/>
                </a:solidFill>
              </a:rPr>
              <a:t>2</a:t>
            </a:r>
            <a:r>
              <a:rPr lang="en-US" sz="2000">
                <a:solidFill>
                  <a:srgbClr val="FF0000"/>
                </a:solidFill>
              </a:rPr>
              <a:t>(</a:t>
            </a:r>
            <a:r>
              <a:rPr lang="en-US" sz="18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lang="en-US" sz="2000">
                <a:solidFill>
                  <a:srgbClr val="FF0000"/>
                </a:solidFill>
              </a:rPr>
              <a:t>)</a:t>
            </a:r>
            <a:endParaRPr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8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</a:rPr>
              <a:t>Demo: sublimation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9450" y="2732475"/>
            <a:ext cx="4745100" cy="266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8"/>
          <p:cNvSpPr txBox="1"/>
          <p:nvPr/>
        </p:nvSpPr>
        <p:spPr>
          <a:xfrm>
            <a:off x="3175350" y="5469325"/>
            <a:ext cx="2793300" cy="6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6"/>
                </a:solidFill>
              </a:rPr>
              <a:t>iodine subliming</a:t>
            </a:r>
            <a:endParaRPr sz="2800">
              <a:solidFill>
                <a:schemeClr val="accent6"/>
              </a:solidFill>
            </a:endParaRPr>
          </a:p>
        </p:txBody>
      </p:sp>
      <p:pic>
        <p:nvPicPr>
          <p:cNvPr id="264" name="Google Shape;26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5995" y="84325"/>
            <a:ext cx="1303900" cy="1738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8"/>
          <p:cNvSpPr txBox="1"/>
          <p:nvPr>
            <p:ph idx="4294967295" type="body"/>
          </p:nvPr>
        </p:nvSpPr>
        <p:spPr>
          <a:xfrm>
            <a:off x="304800" y="1484775"/>
            <a:ext cx="7401300" cy="12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000">
                <a:solidFill>
                  <a:schemeClr val="dk1"/>
                </a:solidFill>
              </a:rPr>
              <a:t>Your teacher may demonstrate the following change of state: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138903"/>
            <a:ext cx="6341742" cy="57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9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</a:rPr>
              <a:t>Heating and Cooling Curves (</a:t>
            </a:r>
            <a:r>
              <a:rPr b="1" lang="en-US" sz="4000">
                <a:solidFill>
                  <a:srgbClr val="FFFF00"/>
                </a:solidFill>
              </a:rPr>
              <a:t>page 6</a:t>
            </a:r>
            <a:r>
              <a:rPr lang="en-US" sz="4000">
                <a:solidFill>
                  <a:schemeClr val="lt1"/>
                </a:solidFill>
              </a:rPr>
              <a:t>)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9"/>
          <p:cNvSpPr txBox="1"/>
          <p:nvPr/>
        </p:nvSpPr>
        <p:spPr>
          <a:xfrm>
            <a:off x="3096750" y="3578650"/>
            <a:ext cx="2266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</a:rPr>
              <a:t>17℃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274" name="Google Shape;274;p29"/>
          <p:cNvSpPr txBox="1"/>
          <p:nvPr/>
        </p:nvSpPr>
        <p:spPr>
          <a:xfrm>
            <a:off x="505950" y="4340650"/>
            <a:ext cx="497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</a:rPr>
              <a:t>The temperature </a:t>
            </a:r>
            <a:r>
              <a:rPr b="1" lang="en-US" sz="2000">
                <a:solidFill>
                  <a:srgbClr val="FF0000"/>
                </a:solidFill>
              </a:rPr>
              <a:t>remains</a:t>
            </a:r>
            <a:r>
              <a:rPr b="1" lang="en-US" sz="2000">
                <a:solidFill>
                  <a:srgbClr val="FF0000"/>
                </a:solidFill>
              </a:rPr>
              <a:t> constant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275" name="Google Shape;275;p29"/>
          <p:cNvSpPr txBox="1"/>
          <p:nvPr/>
        </p:nvSpPr>
        <p:spPr>
          <a:xfrm>
            <a:off x="543300" y="5178850"/>
            <a:ext cx="7341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FF0000"/>
                </a:solidFill>
              </a:rPr>
              <a:t>During melting, the forces between the particles are only weakened.</a:t>
            </a:r>
            <a:endParaRPr b="1" sz="15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FF0000"/>
                </a:solidFill>
              </a:rPr>
              <a:t>However, during boiling more energy is </a:t>
            </a:r>
            <a:r>
              <a:rPr b="1" lang="en-US" sz="1500">
                <a:solidFill>
                  <a:srgbClr val="FF0000"/>
                </a:solidFill>
              </a:rPr>
              <a:t>required</a:t>
            </a:r>
            <a:r>
              <a:rPr b="1" lang="en-US" sz="1500">
                <a:solidFill>
                  <a:srgbClr val="FF0000"/>
                </a:solidFill>
              </a:rPr>
              <a:t> as the forces between particles are completely overcome (which takes more energy so takes longer).</a:t>
            </a:r>
            <a:endParaRPr b="1" sz="1500">
              <a:solidFill>
                <a:srgbClr val="FF0000"/>
              </a:solidFill>
            </a:endParaRPr>
          </a:p>
        </p:txBody>
      </p:sp>
      <p:sp>
        <p:nvSpPr>
          <p:cNvPr id="276" name="Google Shape;276;p29"/>
          <p:cNvSpPr txBox="1"/>
          <p:nvPr/>
        </p:nvSpPr>
        <p:spPr>
          <a:xfrm>
            <a:off x="3358000" y="6017050"/>
            <a:ext cx="529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</a:rPr>
              <a:t>does not melt/boil at exactly 0℃ / 100℃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277" name="Google Shape;277;p29"/>
          <p:cNvSpPr txBox="1"/>
          <p:nvPr/>
        </p:nvSpPr>
        <p:spPr>
          <a:xfrm>
            <a:off x="4272400" y="6398050"/>
            <a:ext cx="2740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</a:rPr>
              <a:t>liquid</a:t>
            </a:r>
            <a:endParaRPr b="1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</a:rPr>
              <a:t>Heating and Cooling Curves (</a:t>
            </a:r>
            <a:r>
              <a:rPr b="1" lang="en-US" sz="4000">
                <a:solidFill>
                  <a:srgbClr val="FFFF00"/>
                </a:solidFill>
              </a:rPr>
              <a:t>page 6</a:t>
            </a:r>
            <a:r>
              <a:rPr lang="en-US" sz="4000">
                <a:solidFill>
                  <a:schemeClr val="lt1"/>
                </a:solidFill>
              </a:rPr>
              <a:t>)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71600"/>
            <a:ext cx="8839201" cy="373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" y="2548499"/>
            <a:ext cx="4326876" cy="2487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6" name="Google Shape;286;p30"/>
          <p:cNvCxnSpPr/>
          <p:nvPr/>
        </p:nvCxnSpPr>
        <p:spPr>
          <a:xfrm>
            <a:off x="4699225" y="2044075"/>
            <a:ext cx="43800" cy="413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7" name="Google Shape;287;p30"/>
          <p:cNvSpPr txBox="1"/>
          <p:nvPr/>
        </p:nvSpPr>
        <p:spPr>
          <a:xfrm>
            <a:off x="1408038" y="5439600"/>
            <a:ext cx="212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0000"/>
                </a:solidFill>
              </a:rPr>
              <a:t>heating curve</a:t>
            </a:r>
            <a:endParaRPr sz="2000">
              <a:solidFill>
                <a:srgbClr val="FF0000"/>
              </a:solidFill>
            </a:endParaRPr>
          </a:p>
        </p:txBody>
      </p:sp>
      <p:sp>
        <p:nvSpPr>
          <p:cNvPr id="288" name="Google Shape;288;p30"/>
          <p:cNvSpPr txBox="1"/>
          <p:nvPr/>
        </p:nvSpPr>
        <p:spPr>
          <a:xfrm>
            <a:off x="6068374" y="5439600"/>
            <a:ext cx="1879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FF"/>
                </a:solidFill>
              </a:rPr>
              <a:t>cooling</a:t>
            </a:r>
            <a:r>
              <a:rPr lang="en-US" sz="2000">
                <a:solidFill>
                  <a:srgbClr val="0000FF"/>
                </a:solidFill>
              </a:rPr>
              <a:t> curve</a:t>
            </a:r>
            <a:endParaRPr sz="2000">
              <a:solidFill>
                <a:srgbClr val="0000FF"/>
              </a:solidFill>
            </a:endParaRPr>
          </a:p>
        </p:txBody>
      </p:sp>
      <p:cxnSp>
        <p:nvCxnSpPr>
          <p:cNvPr id="289" name="Google Shape;289;p30"/>
          <p:cNvCxnSpPr/>
          <p:nvPr/>
        </p:nvCxnSpPr>
        <p:spPr>
          <a:xfrm>
            <a:off x="2032550" y="1666975"/>
            <a:ext cx="1272300" cy="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0" name="Google Shape;290;p30"/>
          <p:cNvPicPr preferRelativeResize="0"/>
          <p:nvPr/>
        </p:nvPicPr>
        <p:blipFill rotWithShape="1">
          <a:blip r:embed="rId4">
            <a:alphaModFix/>
          </a:blip>
          <a:srcRect b="0" l="3368" r="3582" t="0"/>
          <a:stretch/>
        </p:blipFill>
        <p:spPr>
          <a:xfrm>
            <a:off x="4946275" y="2548500"/>
            <a:ext cx="4026201" cy="248702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0"/>
          <p:cNvSpPr/>
          <p:nvPr/>
        </p:nvSpPr>
        <p:spPr>
          <a:xfrm>
            <a:off x="5607375" y="2044075"/>
            <a:ext cx="3536700" cy="2594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1"/>
          <p:cNvSpPr/>
          <p:nvPr/>
        </p:nvSpPr>
        <p:spPr>
          <a:xfrm>
            <a:off x="0" y="-76200"/>
            <a:ext cx="52006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7G The particle model – Solids, liquids and gases</a:t>
            </a:r>
            <a:endParaRPr/>
          </a:p>
        </p:txBody>
      </p:sp>
      <p:sp>
        <p:nvSpPr>
          <p:cNvPr id="298" name="Google Shape;298;p31"/>
          <p:cNvSpPr/>
          <p:nvPr/>
        </p:nvSpPr>
        <p:spPr>
          <a:xfrm>
            <a:off x="2957513" y="1485900"/>
            <a:ext cx="5886300" cy="1295400"/>
          </a:xfrm>
          <a:prstGeom prst="rect">
            <a:avLst/>
          </a:prstGeom>
          <a:noFill/>
          <a:ln cap="flat" cmpd="sng" w="9525">
            <a:solidFill>
              <a:srgbClr val="FF66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6600"/>
                </a:solidFill>
              </a:rPr>
              <a:t>the particles in a </a:t>
            </a:r>
            <a:r>
              <a:rPr b="1" i="0" lang="en-US" sz="20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solid…</a:t>
            </a:r>
            <a:endParaRPr b="1" i="0" sz="2000" u="none" cap="none" strike="noStrike">
              <a:solidFill>
                <a:srgbClr val="FF66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- are very close together</a:t>
            </a:r>
            <a:r>
              <a:rPr lang="en-US" sz="2000">
                <a:solidFill>
                  <a:srgbClr val="3333CC"/>
                </a:solidFill>
              </a:rPr>
              <a:t> and</a:t>
            </a: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>
                <a:solidFill>
                  <a:srgbClr val="3333CC"/>
                </a:solidFill>
              </a:rPr>
              <a:t>arranged in a pattern</a:t>
            </a:r>
            <a:endParaRPr b="0" i="0" sz="2000" u="none" cap="none" strike="noStrike">
              <a:solidFill>
                <a:srgbClr val="33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- have a small amount of energy</a:t>
            </a:r>
            <a:endParaRPr b="0" i="0" sz="2000" u="none" cap="none" strike="noStrike">
              <a:solidFill>
                <a:srgbClr val="33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- vibrate </a:t>
            </a:r>
            <a:r>
              <a:rPr lang="en-US" sz="2000">
                <a:solidFill>
                  <a:srgbClr val="3333CC"/>
                </a:solidFill>
              </a:rPr>
              <a:t>in a fixed position</a:t>
            </a: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000" u="none" cap="none" strike="noStrike">
              <a:solidFill>
                <a:srgbClr val="33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3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33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9" name="Google Shape;299;p31"/>
          <p:cNvSpPr/>
          <p:nvPr/>
        </p:nvSpPr>
        <p:spPr>
          <a:xfrm>
            <a:off x="2957513" y="3316288"/>
            <a:ext cx="5935800" cy="1293900"/>
          </a:xfrm>
          <a:prstGeom prst="rect">
            <a:avLst/>
          </a:prstGeom>
          <a:noFill/>
          <a:ln cap="flat" cmpd="sng" w="9525">
            <a:solidFill>
              <a:srgbClr val="FF66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6600"/>
                </a:solidFill>
              </a:rPr>
              <a:t>the particles in a </a:t>
            </a:r>
            <a:r>
              <a:rPr b="1" i="0" lang="en-US" sz="20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liquid…</a:t>
            </a:r>
            <a:endParaRPr b="1" i="0" sz="2000" u="none" cap="none" strike="noStrike">
              <a:solidFill>
                <a:srgbClr val="FF66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- are close together but have no fixed arrangement </a:t>
            </a:r>
            <a:endParaRPr b="0" i="0" sz="2000" u="none" cap="none" strike="noStrike">
              <a:solidFill>
                <a:srgbClr val="33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- have </a:t>
            </a:r>
            <a:r>
              <a:rPr lang="en-US" sz="2000">
                <a:solidFill>
                  <a:srgbClr val="3333CC"/>
                </a:solidFill>
              </a:rPr>
              <a:t>an intermediate amount of energy</a:t>
            </a:r>
            <a:endParaRPr b="0" i="0" sz="2000" u="none" cap="none" strike="noStrike">
              <a:solidFill>
                <a:srgbClr val="33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n-US" sz="2000">
                <a:solidFill>
                  <a:srgbClr val="3333CC"/>
                </a:solidFill>
              </a:rPr>
              <a:t>move about </a:t>
            </a: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en-US" sz="2000">
                <a:solidFill>
                  <a:srgbClr val="3333CC"/>
                </a:solidFill>
              </a:rPr>
              <a:t>roll over each other</a:t>
            </a:r>
            <a:endParaRPr b="0" i="0" sz="2000" u="none" cap="none" strike="noStrike">
              <a:solidFill>
                <a:srgbClr val="33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3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33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0" name="Google Shape;300;p31"/>
          <p:cNvSpPr/>
          <p:nvPr/>
        </p:nvSpPr>
        <p:spPr>
          <a:xfrm>
            <a:off x="2957513" y="5219700"/>
            <a:ext cx="5922900" cy="1339800"/>
          </a:xfrm>
          <a:prstGeom prst="rect">
            <a:avLst/>
          </a:prstGeom>
          <a:noFill/>
          <a:ln cap="flat" cmpd="sng" w="9525">
            <a:solidFill>
              <a:srgbClr val="FF66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US" sz="2000">
                <a:solidFill>
                  <a:srgbClr val="FF6600"/>
                </a:solidFill>
              </a:rPr>
              <a:t>the </a:t>
            </a:r>
            <a:r>
              <a:rPr b="1" i="0" lang="en-US" sz="20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particles in a gas...</a:t>
            </a:r>
            <a:endParaRPr b="1" i="0" sz="2000" u="none" cap="none" strike="noStrike">
              <a:solidFill>
                <a:srgbClr val="FF66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- are far apart and have no fixed arrangement</a:t>
            </a:r>
            <a:endParaRPr b="0" i="0" sz="2000" u="none" cap="none" strike="noStrike">
              <a:solidFill>
                <a:srgbClr val="33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- have a large amount of energy</a:t>
            </a:r>
            <a:endParaRPr b="0" i="0" sz="2000" u="none" cap="none" strike="noStrike">
              <a:solidFill>
                <a:srgbClr val="33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- move rapidly in all directions</a:t>
            </a:r>
            <a:endParaRPr b="0" i="0" sz="2000" u="none" cap="none" strike="noStrike">
              <a:solidFill>
                <a:srgbClr val="3333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1" name="Google Shape;301;p31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</a:rPr>
              <a:t>Use </a:t>
            </a:r>
            <a:r>
              <a:rPr lang="en-US" sz="3600">
                <a:solidFill>
                  <a:schemeClr val="lt1"/>
                </a:solidFill>
              </a:rPr>
              <a:t>these phrases to help answer   question g on </a:t>
            </a:r>
            <a:r>
              <a:rPr b="1" lang="en-US" sz="3600">
                <a:solidFill>
                  <a:srgbClr val="FFFF00"/>
                </a:solidFill>
              </a:rPr>
              <a:t>page 7</a:t>
            </a:r>
            <a:endParaRPr b="1" i="0" sz="3600" u="none" cap="none" strike="noStrike">
              <a:solidFill>
                <a:srgbClr val="FFFF00"/>
              </a:solidFill>
            </a:endParaRPr>
          </a:p>
        </p:txBody>
      </p:sp>
      <p:pic>
        <p:nvPicPr>
          <p:cNvPr id="302" name="Google Shape;30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5" y="1683350"/>
            <a:ext cx="2654925" cy="4731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71600"/>
            <a:ext cx="8676650" cy="460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2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</a:rPr>
              <a:t>Describing c</a:t>
            </a:r>
            <a:r>
              <a:rPr lang="en-US" sz="4000">
                <a:solidFill>
                  <a:schemeClr val="lt1"/>
                </a:solidFill>
              </a:rPr>
              <a:t>hanges of state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2"/>
          <p:cNvSpPr txBox="1"/>
          <p:nvPr/>
        </p:nvSpPr>
        <p:spPr>
          <a:xfrm>
            <a:off x="1519750" y="1908875"/>
            <a:ext cx="7113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Changes from a regular </a:t>
            </a:r>
            <a:r>
              <a:rPr b="1" lang="en-US" sz="2400">
                <a:solidFill>
                  <a:srgbClr val="FF0000"/>
                </a:solidFill>
              </a:rPr>
              <a:t>arrangement</a:t>
            </a:r>
            <a:r>
              <a:rPr b="1" lang="en-US" sz="2400">
                <a:solidFill>
                  <a:srgbClr val="FF0000"/>
                </a:solidFill>
              </a:rPr>
              <a:t> to no pattern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10" name="Google Shape;310;p32"/>
          <p:cNvSpPr txBox="1"/>
          <p:nvPr/>
        </p:nvSpPr>
        <p:spPr>
          <a:xfrm>
            <a:off x="1496550" y="3273850"/>
            <a:ext cx="7571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C</a:t>
            </a:r>
            <a:r>
              <a:rPr b="1" lang="en-US" sz="2400">
                <a:solidFill>
                  <a:srgbClr val="FF0000"/>
                </a:solidFill>
              </a:rPr>
              <a:t>hanges from </a:t>
            </a:r>
            <a:r>
              <a:rPr b="1" lang="en-US" sz="2400">
                <a:solidFill>
                  <a:srgbClr val="FF0000"/>
                </a:solidFill>
              </a:rPr>
              <a:t>particles</a:t>
            </a:r>
            <a:r>
              <a:rPr b="1" lang="en-US" sz="2400">
                <a:solidFill>
                  <a:srgbClr val="FF0000"/>
                </a:solidFill>
              </a:rPr>
              <a:t> only </a:t>
            </a:r>
            <a:r>
              <a:rPr b="1" lang="en-US" sz="2400">
                <a:solidFill>
                  <a:srgbClr val="FF0000"/>
                </a:solidFill>
              </a:rPr>
              <a:t>vibrating</a:t>
            </a:r>
            <a:r>
              <a:rPr b="1" lang="en-US" sz="2400">
                <a:solidFill>
                  <a:srgbClr val="FF0000"/>
                </a:solidFill>
              </a:rPr>
              <a:t> in a fixed position to rolling about over each other.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11" name="Google Shape;311;p32"/>
          <p:cNvSpPr txBox="1"/>
          <p:nvPr/>
        </p:nvSpPr>
        <p:spPr>
          <a:xfrm>
            <a:off x="1496550" y="4636050"/>
            <a:ext cx="6809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T</a:t>
            </a:r>
            <a:r>
              <a:rPr b="1" lang="en-US" sz="2400">
                <a:solidFill>
                  <a:srgbClr val="FF0000"/>
                </a:solidFill>
              </a:rPr>
              <a:t>he energy of the particles increases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300" y="1190625"/>
            <a:ext cx="7810351" cy="56522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8" name="Google Shape;318;p33"/>
          <p:cNvGraphicFramePr/>
          <p:nvPr/>
        </p:nvGraphicFramePr>
        <p:xfrm>
          <a:off x="1371188" y="18397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{ACFC607D-F415-4D80-A179-C23231204D44}</a:tableStyleId>
              </a:tblPr>
              <a:tblGrid>
                <a:gridCol w="1706600"/>
                <a:gridCol w="2246225"/>
                <a:gridCol w="2246225"/>
              </a:tblGrid>
              <a:tr h="325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Trebuchet MS"/>
                        <a:buNone/>
                      </a:pPr>
                      <a:r>
                        <a:rPr b="1"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</a:t>
                      </a:r>
                      <a:r>
                        <a:rPr b="1" i="0" lang="en-US" sz="18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ubstance</a:t>
                      </a:r>
                      <a:endParaRPr b="1"/>
                    </a:p>
                  </a:txBody>
                  <a:tcPr marT="0" marB="0" marR="0" marL="0" anchor="ctr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Font typeface="Trebuchet MS"/>
                        <a:buNone/>
                      </a:pPr>
                      <a:r>
                        <a:rPr b="1"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Melting Point</a:t>
                      </a:r>
                      <a:r>
                        <a:rPr b="1" i="0" lang="en-US" sz="18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(</a:t>
                      </a:r>
                      <a:r>
                        <a:rPr b="1"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º</a:t>
                      </a:r>
                      <a:r>
                        <a:rPr b="1" i="0" lang="en-US" sz="18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C)</a:t>
                      </a:r>
                      <a:endParaRPr b="1"/>
                    </a:p>
                  </a:txBody>
                  <a:tcPr marT="0" marB="0" marR="0" marL="0" anchor="ctr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Font typeface="Trebuchet MS"/>
                        <a:buNone/>
                      </a:pPr>
                      <a:r>
                        <a:rPr b="1"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</a:t>
                      </a:r>
                      <a:r>
                        <a:rPr b="1" i="0" lang="en-US" sz="18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oiling</a:t>
                      </a:r>
                      <a:r>
                        <a:rPr b="1"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point</a:t>
                      </a:r>
                      <a:r>
                        <a:rPr b="1" i="0" lang="en-US" sz="18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b="1"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º</a:t>
                      </a:r>
                      <a:r>
                        <a:rPr b="1" i="0" lang="en-US" sz="18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C)</a:t>
                      </a:r>
                      <a:endParaRPr b="1"/>
                    </a:p>
                  </a:txBody>
                  <a:tcPr marT="0" marB="0" marR="0" marL="0" anchor="ctr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24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Trebuchet MS"/>
                        <a:buNone/>
                      </a:pPr>
                      <a:r>
                        <a:rPr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water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100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</a:tr>
              <a:tr h="325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Trebuchet MS"/>
                        <a:buNone/>
                      </a:pPr>
                      <a:r>
                        <a:rPr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methane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Trebuchet MS"/>
                        <a:buNone/>
                      </a:pPr>
                      <a:r>
                        <a:rPr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-182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162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</a:tr>
              <a:tr h="324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Trebuchet MS"/>
                        <a:buNone/>
                      </a:pPr>
                      <a:r>
                        <a:rPr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oxygen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-219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Trebuchet MS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-183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</a:tr>
              <a:tr h="325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ethanol</a:t>
                      </a:r>
                      <a:endParaRPr sz="180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-117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79</a:t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7375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319" name="Google Shape;319;p33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</a:rPr>
              <a:t>Using </a:t>
            </a:r>
            <a:r>
              <a:rPr lang="en-US" sz="4000">
                <a:solidFill>
                  <a:schemeClr val="lt1"/>
                </a:solidFill>
              </a:rPr>
              <a:t>Melting and Boiling Points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33"/>
          <p:cNvSpPr txBox="1"/>
          <p:nvPr/>
        </p:nvSpPr>
        <p:spPr>
          <a:xfrm>
            <a:off x="2190675" y="4012100"/>
            <a:ext cx="1917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liquid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21" name="Google Shape;321;p33"/>
          <p:cNvSpPr txBox="1"/>
          <p:nvPr/>
        </p:nvSpPr>
        <p:spPr>
          <a:xfrm>
            <a:off x="4095675" y="4012100"/>
            <a:ext cx="1917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gas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22" name="Google Shape;322;p33"/>
          <p:cNvSpPr txBox="1"/>
          <p:nvPr/>
        </p:nvSpPr>
        <p:spPr>
          <a:xfrm>
            <a:off x="6000675" y="4012100"/>
            <a:ext cx="1917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solid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23" name="Google Shape;323;p33"/>
          <p:cNvSpPr txBox="1"/>
          <p:nvPr/>
        </p:nvSpPr>
        <p:spPr>
          <a:xfrm>
            <a:off x="2190675" y="4697900"/>
            <a:ext cx="1917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gas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24" name="Google Shape;324;p33"/>
          <p:cNvSpPr txBox="1"/>
          <p:nvPr/>
        </p:nvSpPr>
        <p:spPr>
          <a:xfrm>
            <a:off x="4095675" y="4697900"/>
            <a:ext cx="1917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gas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25" name="Google Shape;325;p33"/>
          <p:cNvSpPr txBox="1"/>
          <p:nvPr/>
        </p:nvSpPr>
        <p:spPr>
          <a:xfrm>
            <a:off x="6000675" y="4697900"/>
            <a:ext cx="1917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gas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26" name="Google Shape;326;p33"/>
          <p:cNvSpPr txBox="1"/>
          <p:nvPr/>
        </p:nvSpPr>
        <p:spPr>
          <a:xfrm>
            <a:off x="2190675" y="5383700"/>
            <a:ext cx="1917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gas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27" name="Google Shape;327;p33"/>
          <p:cNvSpPr txBox="1"/>
          <p:nvPr/>
        </p:nvSpPr>
        <p:spPr>
          <a:xfrm>
            <a:off x="4095675" y="5383700"/>
            <a:ext cx="1917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gas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28" name="Google Shape;328;p33"/>
          <p:cNvSpPr txBox="1"/>
          <p:nvPr/>
        </p:nvSpPr>
        <p:spPr>
          <a:xfrm>
            <a:off x="6000675" y="5383700"/>
            <a:ext cx="1917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gas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29" name="Google Shape;329;p33"/>
          <p:cNvSpPr txBox="1"/>
          <p:nvPr/>
        </p:nvSpPr>
        <p:spPr>
          <a:xfrm>
            <a:off x="2190675" y="6069500"/>
            <a:ext cx="1917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liquid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30" name="Google Shape;330;p33"/>
          <p:cNvSpPr txBox="1"/>
          <p:nvPr/>
        </p:nvSpPr>
        <p:spPr>
          <a:xfrm>
            <a:off x="4095675" y="6069500"/>
            <a:ext cx="1917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gas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31" name="Google Shape;331;p33"/>
          <p:cNvSpPr txBox="1"/>
          <p:nvPr/>
        </p:nvSpPr>
        <p:spPr>
          <a:xfrm>
            <a:off x="6000675" y="6069500"/>
            <a:ext cx="1917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0000"/>
                </a:solidFill>
              </a:rPr>
              <a:t>liquid</a:t>
            </a:r>
            <a:endParaRPr b="1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4"/>
          <p:cNvSpPr/>
          <p:nvPr/>
        </p:nvSpPr>
        <p:spPr>
          <a:xfrm>
            <a:off x="539750" y="1628775"/>
            <a:ext cx="6324600" cy="47551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AutoNum type="arabi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Particles in solids are much closer together than the particles in gases.</a:t>
            </a:r>
            <a:endParaRPr/>
          </a:p>
          <a:p>
            <a:pPr indent="-330200" lvl="0" marL="457200" marR="0" rtl="0" algn="l">
              <a:spcBef>
                <a:spcPts val="100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AutoNum type="arabi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Particles in liquids cannot move around  at all.</a:t>
            </a:r>
            <a:endParaRPr/>
          </a:p>
          <a:p>
            <a:pPr indent="-304800" lvl="0" marL="381000" marR="0" rtl="0" algn="l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AutoNum type="arabi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Sublimation is when a solid turns into a gas without a liquid phase.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381000" marR="0" rtl="0" algn="l">
              <a:spcBef>
                <a:spcPts val="70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AutoNum type="arabicPeriod"/>
            </a:pPr>
            <a:r>
              <a:rPr lang="en-US" sz="2400">
                <a:solidFill>
                  <a:schemeClr val="dk1"/>
                </a:solidFill>
              </a:rPr>
              <a:t>The volume of a liquid cannot change   but it’s shape can change.</a:t>
            </a:r>
            <a:endParaRPr/>
          </a:p>
        </p:txBody>
      </p:sp>
      <p:sp>
        <p:nvSpPr>
          <p:cNvPr id="338" name="Google Shape;338;p34"/>
          <p:cNvSpPr txBox="1"/>
          <p:nvPr/>
        </p:nvSpPr>
        <p:spPr>
          <a:xfrm>
            <a:off x="0" y="0"/>
            <a:ext cx="373380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8I The truth about particles</a:t>
            </a:r>
            <a:endParaRPr/>
          </a:p>
        </p:txBody>
      </p:sp>
      <p:sp>
        <p:nvSpPr>
          <p:cNvPr id="339" name="Google Shape;339;p34"/>
          <p:cNvSpPr txBox="1"/>
          <p:nvPr/>
        </p:nvSpPr>
        <p:spPr>
          <a:xfrm>
            <a:off x="7092950" y="1700213"/>
            <a:ext cx="1190625" cy="426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TRUE</a:t>
            </a:r>
            <a:r>
              <a:rPr b="1" i="0" lang="en-US" sz="2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i="0" lang="en-US" sz="2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FALSE</a:t>
            </a:r>
            <a:br>
              <a:rPr b="1" i="0" lang="en-US" sz="2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750"/>
              </a:spcBef>
              <a:spcAft>
                <a:spcPts val="0"/>
              </a:spcAft>
              <a:buNone/>
            </a:pPr>
            <a:r>
              <a:t/>
            </a:r>
            <a:endParaRPr b="1" i="0" sz="15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TRUE 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TRUE</a:t>
            </a:r>
            <a:endParaRPr/>
          </a:p>
        </p:txBody>
      </p:sp>
      <p:sp>
        <p:nvSpPr>
          <p:cNvPr id="340" name="Google Shape;340;p34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Plenary: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0" lang="en-US" sz="4000" u="none" cap="none" strike="noStrik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true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or </a:t>
            </a:r>
            <a:r>
              <a:rPr b="1" i="0" lang="en-US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false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5"/>
          <p:cNvSpPr/>
          <p:nvPr/>
        </p:nvSpPr>
        <p:spPr>
          <a:xfrm>
            <a:off x="395288" y="1341438"/>
            <a:ext cx="6324600" cy="53322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AutoNum type="arabicPeriod" startAt="5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particles are far apart in gases which means they tend to be more dense tha</a:t>
            </a:r>
            <a:r>
              <a:rPr lang="en-US" sz="2400">
                <a:solidFill>
                  <a:schemeClr val="dk1"/>
                </a:solidFill>
              </a:rPr>
              <a:t>n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liquids and solids.</a:t>
            </a:r>
            <a:endParaRPr/>
          </a:p>
          <a:p>
            <a:pPr indent="-412750" lvl="0" marL="457200" marR="0" rtl="0" algn="l">
              <a:spcBef>
                <a:spcPts val="350"/>
              </a:spcBef>
              <a:spcAft>
                <a:spcPts val="0"/>
              </a:spcAft>
              <a:buClr>
                <a:srgbClr val="0000FF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AutoNum type="arabicPeriod" startAt="5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a solid melts the distance between the particles increases.</a:t>
            </a:r>
            <a:endParaRPr/>
          </a:p>
          <a:p>
            <a:pPr indent="-266700" lvl="0" marL="381000" marR="0" rtl="0" algn="l">
              <a:spcBef>
                <a:spcPts val="90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AutoNum type="arabicPeriod" startAt="5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equation:  NaC</a:t>
            </a:r>
            <a:r>
              <a:rPr i="0" lang="en-US" sz="2200" u="none" cap="none" strike="noStrik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i="0" lang="en-US" sz="1700" u="none" cap="none" strike="noStrik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→  NaC</a:t>
            </a:r>
            <a:r>
              <a:rPr i="0" lang="en-US" sz="2200" u="none" cap="none" strike="noStrik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(s)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shows sodium chloride salt melting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700" lvl="0" marL="381000" marR="0" rtl="0" algn="l">
              <a:spcBef>
                <a:spcPts val="90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120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AutoNum type="arabicPeriod" startAt="5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Gases can be compressed because there is so much empty space between the particles.</a:t>
            </a:r>
            <a:endParaRPr/>
          </a:p>
        </p:txBody>
      </p:sp>
      <p:sp>
        <p:nvSpPr>
          <p:cNvPr id="347" name="Google Shape;347;p35"/>
          <p:cNvSpPr txBox="1"/>
          <p:nvPr/>
        </p:nvSpPr>
        <p:spPr>
          <a:xfrm>
            <a:off x="0" y="0"/>
            <a:ext cx="373380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8I The truth about particles</a:t>
            </a:r>
            <a:endParaRPr/>
          </a:p>
        </p:txBody>
      </p:sp>
      <p:sp>
        <p:nvSpPr>
          <p:cNvPr id="348" name="Google Shape;348;p35"/>
          <p:cNvSpPr txBox="1"/>
          <p:nvPr/>
        </p:nvSpPr>
        <p:spPr>
          <a:xfrm>
            <a:off x="6877050" y="1628775"/>
            <a:ext cx="1295400" cy="45320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FALSE</a:t>
            </a:r>
            <a:br>
              <a:rPr b="1" i="0" lang="en-US" sz="2400" u="none" cap="none" strike="noStrik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400" u="none" cap="none" strike="noStrike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TRUE</a:t>
            </a:r>
            <a:br>
              <a:rPr b="1" i="0" lang="en-US" sz="2400" u="none" cap="none" strike="noStrik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400" u="none" cap="none" strike="noStrike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750"/>
              </a:spcBef>
              <a:spcAft>
                <a:spcPts val="0"/>
              </a:spcAft>
              <a:buNone/>
            </a:pPr>
            <a:r>
              <a:t/>
            </a:r>
            <a:endParaRPr b="1" i="0" sz="1500" u="none" cap="none" strike="noStrike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FALSE</a:t>
            </a:r>
            <a:br>
              <a:rPr b="1" i="0" lang="en-US" sz="2400" u="none" cap="none" strike="noStrik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3500" u="none" cap="none" strike="noStrike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TRUE</a:t>
            </a:r>
            <a:endParaRPr/>
          </a:p>
        </p:txBody>
      </p:sp>
      <p:sp>
        <p:nvSpPr>
          <p:cNvPr id="349" name="Google Shape;349;p35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Plenary: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0" lang="en-US" sz="4000" u="none" cap="none" strike="noStrike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true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or </a:t>
            </a:r>
            <a:r>
              <a:rPr b="1" i="0" lang="en-US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false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FF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accent3"/>
                </a:solidFill>
              </a:rPr>
              <a:t>What you need to know</a:t>
            </a:r>
            <a:endParaRPr/>
          </a:p>
        </p:txBody>
      </p:sp>
      <p:sp>
        <p:nvSpPr>
          <p:cNvPr id="356" name="Google Shape;356;p36"/>
          <p:cNvSpPr txBox="1"/>
          <p:nvPr>
            <p:ph idx="1" type="body"/>
          </p:nvPr>
        </p:nvSpPr>
        <p:spPr>
          <a:xfrm>
            <a:off x="251525" y="1484775"/>
            <a:ext cx="5721000" cy="51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23900" lvl="0" marL="723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1" lang="en-US" sz="23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Syllabus Content</a:t>
            </a:r>
            <a:endParaRPr sz="2300"/>
          </a:p>
          <a:p>
            <a:pPr indent="-723900" lvl="0" marL="7239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1" sz="10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28650" lvl="0" marL="628650" marR="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23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1.1 </a:t>
            </a: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300">
                <a:solidFill>
                  <a:schemeClr val="dk1"/>
                </a:solidFill>
              </a:rPr>
              <a:t>understand the three states of   matter in terms of the arrangement, movement and energy of the particles.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28650" lvl="0" marL="628650" marR="0" rtl="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23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1.2</a:t>
            </a: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	</a:t>
            </a:r>
            <a:r>
              <a:rPr lang="en-US" sz="2300">
                <a:solidFill>
                  <a:schemeClr val="dk1"/>
                </a:solidFill>
              </a:rPr>
              <a:t>understand the interconversions between the three states of matter in terms of:</a:t>
            </a:r>
            <a:endParaRPr sz="2300">
              <a:solidFill>
                <a:schemeClr val="dk1"/>
              </a:solidFill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chemeClr val="dk1"/>
                </a:solidFill>
              </a:rPr>
              <a:t>• the names of the interconversions</a:t>
            </a:r>
            <a:endParaRPr sz="2300">
              <a:solidFill>
                <a:schemeClr val="dk1"/>
              </a:solidFill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chemeClr val="dk1"/>
                </a:solidFill>
              </a:rPr>
              <a:t>• how they are achieved </a:t>
            </a:r>
            <a:endParaRPr sz="23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chemeClr val="dk1"/>
                </a:solidFill>
              </a:rPr>
              <a:t>• the changes in arrangement, movement and energy of the particles.</a:t>
            </a:r>
            <a:endParaRPr sz="2300">
              <a:solidFill>
                <a:schemeClr val="dk1"/>
              </a:solidFill>
            </a:endParaRPr>
          </a:p>
        </p:txBody>
      </p:sp>
      <p:graphicFrame>
        <p:nvGraphicFramePr>
          <p:cNvPr id="357" name="Google Shape;357;p36"/>
          <p:cNvGraphicFramePr/>
          <p:nvPr/>
        </p:nvGraphicFramePr>
        <p:xfrm>
          <a:off x="6228184" y="26182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{77B41A66-B868-43E1-8AF5-116C912981D9}</a:tableStyleId>
              </a:tblPr>
              <a:tblGrid>
                <a:gridCol w="2214550"/>
              </a:tblGrid>
              <a:tr h="2178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sng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My Learning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pic>
        <p:nvPicPr>
          <p:cNvPr descr="Oops! by Don Mangan and Artie Romero" id="358" name="Google Shape;35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4248" y="3212976"/>
            <a:ext cx="1071600" cy="13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6"/>
          <p:cNvSpPr/>
          <p:nvPr/>
        </p:nvSpPr>
        <p:spPr>
          <a:xfrm>
            <a:off x="7812360" y="3573016"/>
            <a:ext cx="258600" cy="720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36"/>
          <p:cNvSpPr txBox="1"/>
          <p:nvPr/>
        </p:nvSpPr>
        <p:spPr>
          <a:xfrm>
            <a:off x="0" y="0"/>
            <a:ext cx="1564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Unit</a:t>
            </a:r>
            <a:r>
              <a:rPr lang="en-US">
                <a:solidFill>
                  <a:srgbClr val="FFFFFF"/>
                </a:solidFill>
              </a:rPr>
              <a:t> 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Lesson 1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