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8E6BF78-2864-4DA0-A587-2EF147BF6A14}">
  <a:tblStyle styleId="{F8E6BF78-2864-4DA0-A587-2EF147BF6A1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8FCFC"/>
          </a:solidFill>
        </a:fill>
      </a:tcStyle>
    </a:wholeTbl>
    <a:band1H>
      <a:tcTxStyle/>
      <a:tcStyle>
        <a:fill>
          <a:solidFill>
            <a:srgbClr val="F1F8F9"/>
          </a:solidFill>
        </a:fill>
      </a:tcStyle>
    </a:band1H>
    <a:band2H>
      <a:tcTxStyle/>
    </a:band2H>
    <a:band1V>
      <a:tcTxStyle/>
      <a:tcStyle>
        <a:fill>
          <a:solidFill>
            <a:srgbClr val="F1F8F9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BBE0E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BBE0E3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e9f724486b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e9f72448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ge9f724486b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5ba41d2a48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5ba41d2a4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15ba41d2a48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d9844a6ea_0_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d9844a6e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d9844a6ea_0_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81b9839128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81b983912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381b9839128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e9f724486b_0_2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e9f724486b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e9f724486b_0_25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e9f724486b_0_2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e9f724486b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e9f724486b_0_2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81b9839128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81b983912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381b9839128_0_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e9f724486b_0_2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e9f724486b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e9f724486b_0_26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d9880fa13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d9880fa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d9880fa13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b23444b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2b23444b3f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5" name="Google Shape;19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 rot="5400000">
            <a:off x="2051844" y="-316706"/>
            <a:ext cx="50403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 rot="5400000">
            <a:off x="4738687" y="2119312"/>
            <a:ext cx="6524625" cy="228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 rot="5400000">
            <a:off x="90488" y="-90487"/>
            <a:ext cx="6524625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0" y="0"/>
            <a:ext cx="9144000" cy="6524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648200" y="1484313"/>
            <a:ext cx="4244975" cy="2443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8" name="Google Shape;58;p15"/>
          <p:cNvSpPr txBox="1"/>
          <p:nvPr>
            <p:ph idx="3" type="body"/>
          </p:nvPr>
        </p:nvSpPr>
        <p:spPr>
          <a:xfrm>
            <a:off x="4648200" y="4079875"/>
            <a:ext cx="4244975" cy="2444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, and 2 Content" type="objAndTwoObj">
  <p:cSld name="OBJECT_AND_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6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62" name="Google Shape;62;p16"/>
          <p:cNvSpPr txBox="1"/>
          <p:nvPr>
            <p:ph idx="2" type="body"/>
          </p:nvPr>
        </p:nvSpPr>
        <p:spPr>
          <a:xfrm>
            <a:off x="4648200" y="1600200"/>
            <a:ext cx="4038600" cy="21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3" type="body"/>
          </p:nvPr>
        </p:nvSpPr>
        <p:spPr>
          <a:xfrm>
            <a:off x="4648200" y="3938588"/>
            <a:ext cx="4038600" cy="21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0" type="dt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1" type="ftr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buNone/>
              <a:defRPr/>
            </a:lvl1pPr>
            <a:lvl2pPr indent="0" lvl="1" marL="0" marR="0" rtl="0" algn="r">
              <a:buNone/>
              <a:defRPr/>
            </a:lvl2pPr>
            <a:lvl3pPr indent="0" lvl="2" marL="0" marR="0" rtl="0" algn="r">
              <a:buNone/>
              <a:defRPr/>
            </a:lvl3pPr>
            <a:lvl4pPr indent="0" lvl="3" marL="0" marR="0" rtl="0" algn="r">
              <a:buNone/>
              <a:defRPr/>
            </a:lvl4pPr>
            <a:lvl5pPr indent="0" lvl="4" marL="0" marR="0" rtl="0" algn="r">
              <a:buNone/>
              <a:defRPr/>
            </a:lvl5pPr>
            <a:lvl6pPr indent="0" lvl="5" marL="0" marR="0" rtl="0" algn="r">
              <a:buNone/>
              <a:defRPr/>
            </a:lvl6pPr>
            <a:lvl7pPr indent="0" lvl="6" marL="0" marR="0" rtl="0" algn="r">
              <a:buNone/>
              <a:defRPr/>
            </a:lvl7pPr>
            <a:lvl8pPr indent="0" lvl="7" marL="0" marR="0" rtl="0" algn="r">
              <a:buNone/>
              <a:defRPr/>
            </a:lvl8pPr>
            <a:lvl9pPr indent="0" lvl="8" marL="0" marR="0" rtl="0" algn="r">
              <a:buNone/>
              <a:defRPr/>
            </a:lvl9pPr>
          </a:lstStyle>
          <a:p>
            <a:pPr indent="-88900" lvl="0" marL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1.jpg"/><Relationship Id="rId6" Type="http://schemas.openxmlformats.org/officeDocument/2006/relationships/image" Target="../media/image1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1.jpg"/><Relationship Id="rId6" Type="http://schemas.openxmlformats.org/officeDocument/2006/relationships/image" Target="../media/image1.png"/><Relationship Id="rId7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Bonding </a:t>
            </a:r>
            <a:r>
              <a:rPr lang="en-GB" sz="4000">
                <a:solidFill>
                  <a:schemeClr val="lt1"/>
                </a:solidFill>
              </a:rPr>
              <a:t>&amp; Structure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ater_bonds" id="72" name="Google Shape;7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7052" y="1894634"/>
            <a:ext cx="2593200" cy="172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mond" id="73" name="Google Shape;7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74931" y="549298"/>
            <a:ext cx="2674200" cy="3743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d9GcRpjH5WY3rxxTA4KwrpsmxN5N1fOTbi4kUJwwDY1INrkqy453s&amp;t=1&amp;usg=__o4KJS6r0RGpbdDaWfwIIeacOgqw=" id="74" name="Google Shape;74;p17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06923" y="4247124"/>
            <a:ext cx="5197525" cy="2350228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graphite" id="75" name="Google Shape;75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9512" y="1340768"/>
            <a:ext cx="2770907" cy="23436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C6_malleability part 1_V2" id="76" name="Google Shape;76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4724" y="4025796"/>
            <a:ext cx="2583831" cy="271557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/>
        </p:nvSpPr>
        <p:spPr>
          <a:xfrm>
            <a:off x="0" y="0"/>
            <a:ext cx="1831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9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96" y="1694122"/>
            <a:ext cx="8890001" cy="412722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Starter</a:t>
            </a:r>
            <a:r>
              <a:rPr lang="en-GB" sz="4000">
                <a:solidFill>
                  <a:schemeClr val="lt1"/>
                </a:solidFill>
              </a:rPr>
              <a:t>:  f</a:t>
            </a:r>
            <a:r>
              <a:rPr lang="en-GB" sz="4000">
                <a:solidFill>
                  <a:schemeClr val="lt1"/>
                </a:solidFill>
              </a:rPr>
              <a:t>ill in this table (</a:t>
            </a:r>
            <a:r>
              <a:rPr b="1" lang="en-GB" sz="4000">
                <a:solidFill>
                  <a:srgbClr val="FFFF00"/>
                </a:solidFill>
              </a:rPr>
              <a:t>p</a:t>
            </a:r>
            <a:r>
              <a:rPr b="1" lang="en-GB" sz="4000">
                <a:solidFill>
                  <a:srgbClr val="FFFF00"/>
                </a:solidFill>
              </a:rPr>
              <a:t>age 42</a:t>
            </a:r>
            <a:r>
              <a:rPr lang="en-GB" sz="4000">
                <a:solidFill>
                  <a:schemeClr val="lt1"/>
                </a:solidFill>
              </a:rPr>
              <a:t>)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85" name="Google Shape;85;p18"/>
          <p:cNvSpPr txBox="1"/>
          <p:nvPr/>
        </p:nvSpPr>
        <p:spPr>
          <a:xfrm>
            <a:off x="2221371" y="1865525"/>
            <a:ext cx="1374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      m</a:t>
            </a:r>
            <a:r>
              <a:rPr b="1" lang="en-GB">
                <a:solidFill>
                  <a:srgbClr val="FF0000"/>
                </a:solidFill>
              </a:rPr>
              <a:t>etal</a:t>
            </a:r>
            <a:endParaRPr b="1" sz="1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non-metal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6" name="Google Shape;86;p18"/>
          <p:cNvSpPr txBox="1"/>
          <p:nvPr/>
        </p:nvSpPr>
        <p:spPr>
          <a:xfrm>
            <a:off x="1967900" y="4104575"/>
            <a:ext cx="137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ions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7" name="Google Shape;87;p18"/>
          <p:cNvSpPr txBox="1"/>
          <p:nvPr/>
        </p:nvSpPr>
        <p:spPr>
          <a:xfrm>
            <a:off x="1967900" y="4637975"/>
            <a:ext cx="137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strong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8" name="Google Shape;88;p18"/>
          <p:cNvSpPr txBox="1"/>
          <p:nvPr/>
        </p:nvSpPr>
        <p:spPr>
          <a:xfrm>
            <a:off x="4690916" y="1915590"/>
            <a:ext cx="137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non-metal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3705725" y="3582850"/>
            <a:ext cx="137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low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3705725" y="4637975"/>
            <a:ext cx="137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weak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3705725" y="5309150"/>
            <a:ext cx="137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d</a:t>
            </a:r>
            <a:r>
              <a:rPr b="1" lang="en-GB">
                <a:solidFill>
                  <a:srgbClr val="FF0000"/>
                </a:solidFill>
              </a:rPr>
              <a:t>o not conduct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475966" y="3603838"/>
            <a:ext cx="137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high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5475966" y="4104575"/>
            <a:ext cx="137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atoms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5346758" y="5156750"/>
            <a:ext cx="17184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d</a:t>
            </a:r>
            <a:r>
              <a:rPr b="1" lang="en-GB">
                <a:solidFill>
                  <a:srgbClr val="FF0000"/>
                </a:solidFill>
              </a:rPr>
              <a:t>o not conduct (</a:t>
            </a:r>
            <a:r>
              <a:rPr b="1" lang="en-GB">
                <a:solidFill>
                  <a:srgbClr val="FF0000"/>
                </a:solidFill>
              </a:rPr>
              <a:t>except</a:t>
            </a:r>
            <a:r>
              <a:rPr b="1" lang="en-GB">
                <a:solidFill>
                  <a:srgbClr val="FF0000"/>
                </a:solidFill>
              </a:rPr>
              <a:t> graphite)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4476869" y="2134427"/>
            <a:ext cx="137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non-</a:t>
            </a:r>
            <a:r>
              <a:rPr b="1" lang="en-GB">
                <a:solidFill>
                  <a:srgbClr val="FF0000"/>
                </a:solidFill>
              </a:rPr>
              <a:t>metal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7302225" y="3582850"/>
            <a:ext cx="137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high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7241750" y="5159700"/>
            <a:ext cx="1374600" cy="5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0000"/>
                </a:solidFill>
              </a:rPr>
              <a:t>e</a:t>
            </a:r>
            <a:r>
              <a:rPr b="1" lang="en-GB">
                <a:solidFill>
                  <a:srgbClr val="FF0000"/>
                </a:solidFill>
              </a:rPr>
              <a:t>xcellent conductors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Today’s Aim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563563" y="2428868"/>
            <a:ext cx="8078787" cy="3097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the end of this lesson I will be able to use practical evidence to describe the </a:t>
            </a:r>
            <a:r>
              <a:rPr b="0" i="0" lang="en-GB" sz="3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differences in properties </a:t>
            </a: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between ionic, covalent and metallic substances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0" y="0"/>
            <a:ext cx="2927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</a:rPr>
              <a:t>Unit 2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Lesson 9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Results</a:t>
            </a:r>
            <a:r>
              <a:rPr lang="en-GB" sz="4000">
                <a:solidFill>
                  <a:schemeClr val="lt1"/>
                </a:solidFill>
              </a:rPr>
              <a:t> (</a:t>
            </a:r>
            <a:r>
              <a:rPr b="1" lang="en-GB" sz="4000">
                <a:solidFill>
                  <a:srgbClr val="FFFF00"/>
                </a:solidFill>
              </a:rPr>
              <a:t>page 43</a:t>
            </a:r>
            <a:r>
              <a:rPr lang="en-GB" sz="4000">
                <a:solidFill>
                  <a:schemeClr val="lt1"/>
                </a:solidFill>
              </a:rPr>
              <a:t>)</a:t>
            </a: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825" y="1270325"/>
            <a:ext cx="8288350" cy="52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6050" y="113901"/>
            <a:ext cx="1147300" cy="153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FFFFFF"/>
                </a:solidFill>
              </a:rPr>
              <a:t>Practical Work (</a:t>
            </a:r>
            <a:r>
              <a:rPr b="1" lang="en-GB" sz="4000">
                <a:solidFill>
                  <a:srgbClr val="FFFF00"/>
                </a:solidFill>
              </a:rPr>
              <a:t>page 43</a:t>
            </a:r>
            <a:r>
              <a:rPr lang="en-GB" sz="4000">
                <a:solidFill>
                  <a:srgbClr val="FFFFFF"/>
                </a:solidFill>
              </a:rPr>
              <a:t>)</a:t>
            </a:r>
            <a:endParaRPr sz="4000">
              <a:solidFill>
                <a:srgbClr val="FFFFFF"/>
              </a:solidFill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6050" y="113901"/>
            <a:ext cx="1147300" cy="153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95400"/>
            <a:ext cx="4536625" cy="5410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 txBox="1"/>
          <p:nvPr/>
        </p:nvSpPr>
        <p:spPr>
          <a:xfrm>
            <a:off x="4968550" y="1817775"/>
            <a:ext cx="3860400" cy="45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 u="sng">
                <a:solidFill>
                  <a:srgbClr val="0000FF"/>
                </a:solidFill>
              </a:rPr>
              <a:t>Molecular or giant structure?</a:t>
            </a:r>
            <a:endParaRPr b="1" sz="3000" u="sng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0000FF"/>
                </a:solidFill>
              </a:rPr>
              <a:t>Although</a:t>
            </a:r>
            <a:r>
              <a:rPr lang="en-GB" sz="2500">
                <a:solidFill>
                  <a:srgbClr val="0000FF"/>
                </a:solidFill>
              </a:rPr>
              <a:t> t</a:t>
            </a:r>
            <a:r>
              <a:rPr lang="en-GB" sz="2500">
                <a:solidFill>
                  <a:srgbClr val="0000FF"/>
                </a:solidFill>
              </a:rPr>
              <a:t>his is a basic practical, you  must talk to your partner about what you are doing </a:t>
            </a:r>
            <a:r>
              <a:rPr lang="en-GB" sz="2500">
                <a:solidFill>
                  <a:srgbClr val="0000FF"/>
                </a:solidFill>
              </a:rPr>
              <a:t>and</a:t>
            </a:r>
            <a:r>
              <a:rPr lang="en-GB" sz="2500">
                <a:solidFill>
                  <a:srgbClr val="0000FF"/>
                </a:solidFill>
              </a:rPr>
              <a:t> explain to each other what the results actually show.</a:t>
            </a:r>
            <a:endParaRPr sz="25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 u="sng">
                <a:solidFill>
                  <a:srgbClr val="0000FF"/>
                </a:solidFill>
              </a:rPr>
              <a:t>Record your results on page 45.</a:t>
            </a:r>
            <a:endParaRPr b="1" sz="2500" u="sng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Results (</a:t>
            </a:r>
            <a:r>
              <a:rPr b="1" lang="en-GB" sz="4000">
                <a:solidFill>
                  <a:srgbClr val="FFFF00"/>
                </a:solidFill>
              </a:rPr>
              <a:t>page 43</a:t>
            </a:r>
            <a:r>
              <a:rPr lang="en-GB" sz="4000">
                <a:solidFill>
                  <a:schemeClr val="lt1"/>
                </a:solidFill>
              </a:rPr>
              <a:t>)</a:t>
            </a:r>
            <a:endParaRPr/>
          </a:p>
        </p:txBody>
      </p:sp>
      <p:pic>
        <p:nvPicPr>
          <p:cNvPr id="129" name="Google Shape;12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825" y="1270325"/>
            <a:ext cx="8288350" cy="52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6050" y="113901"/>
            <a:ext cx="1147300" cy="153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3099405" y="2691625"/>
            <a:ext cx="14484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giant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molecular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giant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giant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giant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molecular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132" name="Google Shape;132;p22"/>
          <p:cNvSpPr txBox="1"/>
          <p:nvPr/>
        </p:nvSpPr>
        <p:spPr>
          <a:xfrm>
            <a:off x="1127000" y="2618888"/>
            <a:ext cx="1147200" cy="38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white   solid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white    solid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r</a:t>
            </a:r>
            <a:r>
              <a:rPr lang="en-GB" sz="1500">
                <a:solidFill>
                  <a:srgbClr val="FF0000"/>
                </a:solidFill>
              </a:rPr>
              <a:t>ed/brown solid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b</a:t>
            </a:r>
            <a:r>
              <a:rPr lang="en-GB" sz="1500">
                <a:solidFill>
                  <a:srgbClr val="FF0000"/>
                </a:solidFill>
              </a:rPr>
              <a:t>lue solid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brown  solid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y</a:t>
            </a:r>
            <a:r>
              <a:rPr lang="en-GB" sz="1500">
                <a:solidFill>
                  <a:srgbClr val="FF0000"/>
                </a:solidFill>
              </a:rPr>
              <a:t>ellow solid</a:t>
            </a:r>
            <a:endParaRPr sz="1500">
              <a:solidFill>
                <a:srgbClr val="FF0000"/>
              </a:solidFill>
            </a:endParaRPr>
          </a:p>
        </p:txBody>
      </p:sp>
      <p:sp>
        <p:nvSpPr>
          <p:cNvPr id="133" name="Google Shape;133;p22"/>
          <p:cNvSpPr txBox="1"/>
          <p:nvPr/>
        </p:nvSpPr>
        <p:spPr>
          <a:xfrm>
            <a:off x="2274325" y="2690775"/>
            <a:ext cx="825000" cy="3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high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l</a:t>
            </a:r>
            <a:r>
              <a:rPr lang="en-GB" sz="2000">
                <a:solidFill>
                  <a:srgbClr val="FF0000"/>
                </a:solidFill>
              </a:rPr>
              <a:t>ow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high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high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high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low</a:t>
            </a:r>
            <a:endParaRPr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Analysis of your results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140" name="Google Shape;14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438400"/>
            <a:ext cx="8839200" cy="247722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3"/>
          <p:cNvSpPr txBox="1"/>
          <p:nvPr/>
        </p:nvSpPr>
        <p:spPr>
          <a:xfrm>
            <a:off x="152400" y="1476900"/>
            <a:ext cx="870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 u="sng">
                <a:solidFill>
                  <a:srgbClr val="0000FF"/>
                </a:solidFill>
              </a:rPr>
              <a:t>Answer the questions at the bottom of page 43</a:t>
            </a:r>
            <a:endParaRPr b="1" sz="2500" u="sng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FFFFFF"/>
                </a:solidFill>
              </a:rPr>
              <a:t>Practical Work </a:t>
            </a:r>
            <a:r>
              <a:rPr lang="en-GB" sz="4000">
                <a:solidFill>
                  <a:schemeClr val="lt1"/>
                </a:solidFill>
              </a:rPr>
              <a:t>(</a:t>
            </a:r>
            <a:r>
              <a:rPr b="1" lang="en-GB" sz="4000">
                <a:solidFill>
                  <a:srgbClr val="FFFF00"/>
                </a:solidFill>
              </a:rPr>
              <a:t>page 44</a:t>
            </a:r>
            <a:r>
              <a:rPr lang="en-GB" sz="4000">
                <a:solidFill>
                  <a:schemeClr val="lt1"/>
                </a:solidFill>
              </a:rPr>
              <a:t>)</a:t>
            </a:r>
            <a:endParaRPr sz="4000">
              <a:solidFill>
                <a:srgbClr val="FFFFFF"/>
              </a:solidFill>
            </a:endParaRPr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6050" y="113901"/>
            <a:ext cx="1147300" cy="153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4"/>
          <p:cNvSpPr txBox="1"/>
          <p:nvPr/>
        </p:nvSpPr>
        <p:spPr>
          <a:xfrm>
            <a:off x="4851625" y="1917000"/>
            <a:ext cx="4216200" cy="45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 u="sng">
                <a:solidFill>
                  <a:srgbClr val="0000FF"/>
                </a:solidFill>
              </a:rPr>
              <a:t>Ionic, covalent or metallic</a:t>
            </a:r>
            <a:r>
              <a:rPr b="1" lang="en-GB" sz="3000" u="sng">
                <a:solidFill>
                  <a:srgbClr val="0000FF"/>
                </a:solidFill>
              </a:rPr>
              <a:t>?</a:t>
            </a:r>
            <a:endParaRPr b="1" sz="3000" u="sng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0000FF"/>
                </a:solidFill>
              </a:rPr>
              <a:t>Again, what you are doing seems simple, but the results give a huge explanation as to the type  of structure and bonding present in a given chemical.</a:t>
            </a:r>
            <a:endParaRPr sz="25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500" u="sng">
                <a:solidFill>
                  <a:srgbClr val="0000FF"/>
                </a:solidFill>
              </a:rPr>
              <a:t>Record your results on page 45.</a:t>
            </a:r>
            <a:endParaRPr sz="2500">
              <a:solidFill>
                <a:srgbClr val="0000FF"/>
              </a:solidFill>
            </a:endParaRPr>
          </a:p>
        </p:txBody>
      </p:sp>
      <p:pic>
        <p:nvPicPr>
          <p:cNvPr id="150" name="Google Shape;15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0"/>
            <a:ext cx="4663750" cy="4308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Results (</a:t>
            </a:r>
            <a:r>
              <a:rPr b="1" lang="en-GB" sz="4000">
                <a:solidFill>
                  <a:srgbClr val="FFFF00"/>
                </a:solidFill>
              </a:rPr>
              <a:t>page 43</a:t>
            </a:r>
            <a:r>
              <a:rPr lang="en-GB" sz="4000">
                <a:solidFill>
                  <a:schemeClr val="lt1"/>
                </a:solidFill>
              </a:rPr>
              <a:t>)</a:t>
            </a:r>
            <a:endParaRPr/>
          </a:p>
        </p:txBody>
      </p:sp>
      <p:pic>
        <p:nvPicPr>
          <p:cNvPr id="157" name="Google Shape;15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825" y="1270325"/>
            <a:ext cx="8288350" cy="52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6050" y="113901"/>
            <a:ext cx="1147300" cy="153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5"/>
          <p:cNvSpPr txBox="1"/>
          <p:nvPr/>
        </p:nvSpPr>
        <p:spPr>
          <a:xfrm>
            <a:off x="3099405" y="2691625"/>
            <a:ext cx="14484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giant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molecular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giant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giant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giant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molecular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60" name="Google Shape;160;p25"/>
          <p:cNvSpPr txBox="1"/>
          <p:nvPr/>
        </p:nvSpPr>
        <p:spPr>
          <a:xfrm>
            <a:off x="7284252" y="2702037"/>
            <a:ext cx="14484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ionic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covalent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metallic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ionic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covalent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covalent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1127000" y="2618888"/>
            <a:ext cx="1147200" cy="38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white   solid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white    solid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red/brown solid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blue solid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brown  solid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yellow solid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2274325" y="2690775"/>
            <a:ext cx="825000" cy="3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high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low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high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high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high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low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4334600" y="2726000"/>
            <a:ext cx="1147200" cy="3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soluble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soluble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insoluble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soluble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insoluble</a:t>
            </a:r>
            <a:endParaRPr sz="15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</a:rPr>
              <a:t>insoluble</a:t>
            </a:r>
            <a:endParaRPr sz="1500">
              <a:solidFill>
                <a:srgbClr val="FF0000"/>
              </a:solidFill>
            </a:endParaRPr>
          </a:p>
        </p:txBody>
      </p:sp>
      <p:sp>
        <p:nvSpPr>
          <p:cNvPr id="164" name="Google Shape;164;p25"/>
          <p:cNvSpPr txBox="1"/>
          <p:nvPr/>
        </p:nvSpPr>
        <p:spPr>
          <a:xfrm>
            <a:off x="5481914" y="2699401"/>
            <a:ext cx="825000" cy="3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no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no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yes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no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no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no</a:t>
            </a:r>
            <a:endParaRPr sz="2000">
              <a:solidFill>
                <a:srgbClr val="FF0000"/>
              </a:solidFill>
            </a:endParaRPr>
          </a:p>
        </p:txBody>
      </p:sp>
      <p:sp>
        <p:nvSpPr>
          <p:cNvPr id="165" name="Google Shape;165;p25"/>
          <p:cNvSpPr txBox="1"/>
          <p:nvPr/>
        </p:nvSpPr>
        <p:spPr>
          <a:xfrm>
            <a:off x="6389125" y="2726000"/>
            <a:ext cx="825000" cy="3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yes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no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n/a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yes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n/a</a:t>
            </a:r>
            <a:endParaRPr sz="20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0000"/>
                </a:solidFill>
              </a:rPr>
              <a:t>n/a</a:t>
            </a:r>
            <a:endParaRPr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Analysis of your results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172" name="Google Shape;172;p26"/>
          <p:cNvSpPr txBox="1"/>
          <p:nvPr/>
        </p:nvSpPr>
        <p:spPr>
          <a:xfrm>
            <a:off x="152400" y="1476900"/>
            <a:ext cx="870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 u="sng">
                <a:solidFill>
                  <a:srgbClr val="0000FF"/>
                </a:solidFill>
              </a:rPr>
              <a:t>Answer the questions at the bottom of page 44</a:t>
            </a:r>
            <a:endParaRPr b="1" sz="2500" u="sng">
              <a:solidFill>
                <a:srgbClr val="0000FF"/>
              </a:solidFill>
            </a:endParaRPr>
          </a:p>
        </p:txBody>
      </p:sp>
      <p:pic>
        <p:nvPicPr>
          <p:cNvPr id="173" name="Google Shape;1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352000"/>
            <a:ext cx="8839201" cy="1703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u="sng">
                <a:solidFill>
                  <a:srgbClr val="FFFFFF"/>
                </a:solidFill>
              </a:rPr>
              <a:t>Plenary:</a:t>
            </a:r>
            <a:r>
              <a:rPr lang="en-GB" sz="4400">
                <a:solidFill>
                  <a:srgbClr val="FFFFFF"/>
                </a:solidFill>
              </a:rPr>
              <a:t>  q</a:t>
            </a:r>
            <a:r>
              <a:rPr lang="en-GB" sz="4400">
                <a:solidFill>
                  <a:srgbClr val="FFFFFF"/>
                </a:solidFill>
              </a:rPr>
              <a:t>uestions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180" name="Google Shape;180;p27"/>
          <p:cNvSpPr txBox="1"/>
          <p:nvPr>
            <p:ph idx="1" type="body"/>
          </p:nvPr>
        </p:nvSpPr>
        <p:spPr>
          <a:xfrm>
            <a:off x="250800" y="2295750"/>
            <a:ext cx="8642400" cy="426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arenR"/>
            </a:pPr>
            <a:r>
              <a:rPr lang="en-GB" sz="2400"/>
              <a:t>Draw a dot and cross diagram for the bonding in potassium oxide (K</a:t>
            </a:r>
            <a:r>
              <a:rPr baseline="-25000" lang="en-GB" sz="2400"/>
              <a:t>2</a:t>
            </a:r>
            <a:r>
              <a:rPr lang="en-GB" sz="2400"/>
              <a:t>O) and predict the results you would obtain for the experiment you have just carried out.</a:t>
            </a:r>
            <a:endParaRPr sz="24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AutoNum type="arabicParenR"/>
            </a:pPr>
            <a:r>
              <a:rPr lang="en-GB" sz="2400"/>
              <a:t>Draw a dot and cross diagram for the bonding that occurs in phosphorus hydride (PH</a:t>
            </a:r>
            <a:r>
              <a:rPr baseline="-25000" lang="en-GB" sz="2400"/>
              <a:t>3</a:t>
            </a:r>
            <a:r>
              <a:rPr lang="en-GB" sz="2400"/>
              <a:t>). Predict the results you would obtain </a:t>
            </a:r>
            <a:r>
              <a:rPr lang="en-GB" sz="2400">
                <a:solidFill>
                  <a:schemeClr val="dk1"/>
                </a:solidFill>
              </a:rPr>
              <a:t>in the experiment you have just carried out</a:t>
            </a:r>
            <a:r>
              <a:rPr lang="en-GB" sz="2400"/>
              <a:t>.</a:t>
            </a:r>
            <a:endParaRPr sz="2400"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-GB" sz="2400">
                <a:solidFill>
                  <a:schemeClr val="dk1"/>
                </a:solidFill>
              </a:rPr>
              <a:t>Predict the results you would obtain in this experiment for magnesium.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81" name="Google Shape;181;p27"/>
          <p:cNvSpPr txBox="1"/>
          <p:nvPr/>
        </p:nvSpPr>
        <p:spPr>
          <a:xfrm>
            <a:off x="152400" y="1248300"/>
            <a:ext cx="8709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 u="sng">
                <a:solidFill>
                  <a:srgbClr val="0000FF"/>
                </a:solidFill>
              </a:rPr>
              <a:t>On some blank paper, answer the following </a:t>
            </a:r>
            <a:r>
              <a:rPr b="1" lang="en-GB" sz="3000" u="sng">
                <a:solidFill>
                  <a:srgbClr val="0000FF"/>
                </a:solidFill>
              </a:rPr>
              <a:t>questions:</a:t>
            </a:r>
            <a:endParaRPr b="1" sz="2500" u="sng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Plenary:</a:t>
            </a:r>
            <a:r>
              <a:rPr lang="en-GB" sz="4000">
                <a:solidFill>
                  <a:schemeClr val="lt1"/>
                </a:solidFill>
              </a:rPr>
              <a:t>  name these!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ater_bonds" id="187" name="Google Shape;18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7052" y="1894634"/>
            <a:ext cx="2593200" cy="172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iamond" id="188" name="Google Shape;18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74931" y="549298"/>
            <a:ext cx="2674200" cy="3743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d9GcRpjH5WY3rxxTA4KwrpsmxN5N1fOTbi4kUJwwDY1INrkqy453s&amp;t=1&amp;usg=__o4KJS6r0RGpbdDaWfwIIeacOgqw=" id="189" name="Google Shape;189;p28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06923" y="4247124"/>
            <a:ext cx="5197500" cy="2350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graphite" id="190" name="Google Shape;190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9512" y="1340768"/>
            <a:ext cx="2770800" cy="234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C6_malleability part 1_V2" id="191" name="Google Shape;191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4724" y="4025796"/>
            <a:ext cx="2583900" cy="271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FF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What you need to know</a:t>
            </a:r>
            <a:endParaRPr/>
          </a:p>
        </p:txBody>
      </p:sp>
      <p:sp>
        <p:nvSpPr>
          <p:cNvPr id="198" name="Google Shape;198;p29"/>
          <p:cNvSpPr txBox="1"/>
          <p:nvPr>
            <p:ph idx="1" type="body"/>
          </p:nvPr>
        </p:nvSpPr>
        <p:spPr>
          <a:xfrm>
            <a:off x="658987" y="1628800"/>
            <a:ext cx="4414200" cy="45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1" lang="en-GB" sz="2400" u="sng">
                <a:solidFill>
                  <a:schemeClr val="dk1"/>
                </a:solidFill>
              </a:rPr>
              <a:t>Application of the following s</a:t>
            </a:r>
            <a:r>
              <a:rPr b="1" i="1" lang="en-GB" sz="2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yllabus </a:t>
            </a:r>
            <a:r>
              <a:rPr b="1" i="1" lang="en-GB" sz="2400" u="sng">
                <a:solidFill>
                  <a:schemeClr val="dk1"/>
                </a:solidFill>
              </a:rPr>
              <a:t>statements</a:t>
            </a:r>
            <a:r>
              <a:rPr b="1" i="1" lang="en-GB" sz="2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1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400" u="sng">
                <a:solidFill>
                  <a:schemeClr val="dk1"/>
                </a:solidFill>
              </a:rPr>
              <a:t>1.37 - 1.43</a:t>
            </a:r>
            <a:r>
              <a:rPr lang="en-GB" sz="2400">
                <a:solidFill>
                  <a:schemeClr val="dk1"/>
                </a:solidFill>
              </a:rPr>
              <a:t>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</a:rPr>
              <a:t>ionic compounds </a:t>
            </a:r>
            <a:r>
              <a:rPr lang="en-GB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400" u="sng">
                <a:solidFill>
                  <a:schemeClr val="dk1"/>
                </a:solidFill>
              </a:rPr>
              <a:t>1.44 - 1.51</a:t>
            </a:r>
            <a:endParaRPr b="1" sz="2400" u="sng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</a:rPr>
              <a:t>covalent substances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400" u="sng">
                <a:solidFill>
                  <a:schemeClr val="dk1"/>
                </a:solidFill>
              </a:rPr>
              <a:t>1.52 and 1.54</a:t>
            </a:r>
            <a:endParaRPr b="1" sz="2400" u="sng">
              <a:solidFill>
                <a:schemeClr val="dk1"/>
              </a:solidFill>
            </a:endParaRPr>
          </a:p>
          <a:p>
            <a:pPr indent="-895350" lvl="0" marL="8953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metallic </a:t>
            </a:r>
            <a:r>
              <a:rPr lang="en-GB" sz="2400">
                <a:solidFill>
                  <a:schemeClr val="dk1"/>
                </a:solidFill>
              </a:rPr>
              <a:t>substances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9"/>
          <p:cNvSpPr txBox="1"/>
          <p:nvPr/>
        </p:nvSpPr>
        <p:spPr>
          <a:xfrm>
            <a:off x="0" y="0"/>
            <a:ext cx="2927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9</a:t>
            </a: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200" name="Google Shape;200;p29"/>
          <p:cNvGraphicFramePr/>
          <p:nvPr/>
        </p:nvGraphicFramePr>
        <p:xfrm>
          <a:off x="6231024" y="28468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{F8E6BF78-2864-4DA0-A587-2EF147BF6A14}</a:tableStyleId>
              </a:tblPr>
              <a:tblGrid>
                <a:gridCol w="2214550"/>
              </a:tblGrid>
              <a:tr h="2178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 u="sng" cap="none" strike="noStrike">
                          <a:solidFill>
                            <a:srgbClr val="000000"/>
                          </a:solidFill>
                        </a:rPr>
                        <a:t>My Learning</a:t>
                      </a:r>
                      <a:endParaRPr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pic>
        <p:nvPicPr>
          <p:cNvPr descr="Oops! by Don Mangan and Artie Romero" id="201" name="Google Shape;20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69697" y="3365376"/>
            <a:ext cx="1071600" cy="13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9"/>
          <p:cNvSpPr/>
          <p:nvPr/>
        </p:nvSpPr>
        <p:spPr>
          <a:xfrm>
            <a:off x="7701610" y="3801616"/>
            <a:ext cx="258600" cy="720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