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B4DBA7E-5208-4FAB-8A0A-C9A7594C9229}">
  <a:tblStyle styleId="{CB4DBA7E-5208-4FAB-8A0A-C9A7594C9229}"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8FCFC"/>
          </a:solidFill>
        </a:fill>
      </a:tcStyle>
    </a:wholeTbl>
    <a:band1H>
      <a:tcTxStyle/>
      <a:tcStyle>
        <a:fill>
          <a:solidFill>
            <a:srgbClr val="F1F8F9"/>
          </a:solidFill>
        </a:fill>
      </a:tcStyle>
    </a:band1H>
    <a:band2H>
      <a:tcTxStyle/>
    </a:band2H>
    <a:band1V>
      <a:tcTxStyle/>
      <a:tcStyle>
        <a:fill>
          <a:solidFill>
            <a:srgbClr val="F1F8F9"/>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360"/>
              </a:spcBef>
              <a:spcAft>
                <a:spcPts val="0"/>
              </a:spcAft>
              <a:buSzPts val="1400"/>
              <a:buChar char="●"/>
              <a:defRPr/>
            </a:lvl1pPr>
            <a:lvl2pPr indent="-317500" lvl="1" marL="914400" marR="0" rtl="0" algn="l">
              <a:spcBef>
                <a:spcPts val="360"/>
              </a:spcBef>
              <a:spcAft>
                <a:spcPts val="0"/>
              </a:spcAft>
              <a:buSzPts val="1400"/>
              <a:buChar char="○"/>
              <a:defRPr/>
            </a:lvl2pPr>
            <a:lvl3pPr indent="-317500" lvl="2" marL="1371600" marR="0" rtl="0" algn="l">
              <a:spcBef>
                <a:spcPts val="360"/>
              </a:spcBef>
              <a:spcAft>
                <a:spcPts val="0"/>
              </a:spcAft>
              <a:buSzPts val="1400"/>
              <a:buChar char="■"/>
              <a:defRPr/>
            </a:lvl3pPr>
            <a:lvl4pPr indent="-317500" lvl="3" marL="1828800" marR="0" rtl="0" algn="l">
              <a:spcBef>
                <a:spcPts val="360"/>
              </a:spcBef>
              <a:spcAft>
                <a:spcPts val="0"/>
              </a:spcAft>
              <a:buSzPts val="1400"/>
              <a:buChar char="●"/>
              <a:defRPr/>
            </a:lvl4pPr>
            <a:lvl5pPr indent="-317500" lvl="4" marL="2286000" marR="0" rtl="0" algn="l">
              <a:spcBef>
                <a:spcPts val="360"/>
              </a:spcBef>
              <a:spcAft>
                <a:spcPts val="0"/>
              </a:spcAft>
              <a:buSzPts val="1400"/>
              <a:buChar char="○"/>
              <a:defRPr/>
            </a:lvl5pPr>
            <a:lvl6pPr indent="-317500" lvl="5" marL="2743200" marR="0" rtl="0" algn="l">
              <a:spcBef>
                <a:spcPts val="0"/>
              </a:spcBef>
              <a:spcAft>
                <a:spcPts val="0"/>
              </a:spcAft>
              <a:buSzPts val="1400"/>
              <a:buChar char="■"/>
              <a:defRPr/>
            </a:lvl6pPr>
            <a:lvl7pPr indent="-317500" lvl="6" marL="3200400" marR="0" rtl="0" algn="l">
              <a:spcBef>
                <a:spcPts val="0"/>
              </a:spcBef>
              <a:spcAft>
                <a:spcPts val="0"/>
              </a:spcAft>
              <a:buSzPts val="1400"/>
              <a:buChar char="●"/>
              <a:defRPr/>
            </a:lvl7pPr>
            <a:lvl8pPr indent="-317500" lvl="7" marL="3657600" marR="0" rtl="0" algn="l">
              <a:spcBef>
                <a:spcPts val="0"/>
              </a:spcBef>
              <a:spcAft>
                <a:spcPts val="0"/>
              </a:spcAft>
              <a:buSzPts val="1400"/>
              <a:buChar char="○"/>
              <a:defRPr/>
            </a:lvl8pPr>
            <a:lvl9pPr indent="-317500" lvl="8" marL="4114800" marR="0" rtl="0" algn="l">
              <a:spcBef>
                <a:spcPts val="0"/>
              </a:spcBef>
              <a:spcAft>
                <a:spcPts val="0"/>
              </a:spcAft>
              <a:buSzPts val="1400"/>
              <a:buChar char="■"/>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91425" lIns="91425" spcFirstLastPara="1" rIns="91425" wrap="square" tIns="91425">
            <a:noAutofit/>
          </a:bodyPr>
          <a:lstStyle/>
          <a:p>
            <a:pPr indent="-88900" lvl="0" marL="0" marR="0" rtl="0" algn="r">
              <a:spcBef>
                <a:spcPts val="0"/>
              </a:spcBef>
              <a:spcAft>
                <a:spcPts val="0"/>
              </a:spcAft>
              <a:buSzPts val="1400"/>
              <a:buChar char="●"/>
            </a:pPr>
            <a:r>
              <a:t/>
            </a:r>
            <a:endParaRPr/>
          </a:p>
          <a:p>
            <a:pPr indent="-88900" lvl="1" marL="457200" marR="0" rtl="0" algn="l">
              <a:spcBef>
                <a:spcPts val="0"/>
              </a:spcBef>
              <a:spcAft>
                <a:spcPts val="0"/>
              </a:spcAft>
              <a:buSzPts val="1400"/>
              <a:buChar char="○"/>
            </a:pPr>
            <a:r>
              <a:t/>
            </a:r>
            <a:endParaRPr/>
          </a:p>
          <a:p>
            <a:pPr indent="-88900" lvl="2" marL="914400" marR="0" rtl="0" algn="l">
              <a:spcBef>
                <a:spcPts val="0"/>
              </a:spcBef>
              <a:spcAft>
                <a:spcPts val="0"/>
              </a:spcAft>
              <a:buSzPts val="1400"/>
              <a:buChar char="■"/>
            </a:pPr>
            <a:r>
              <a:t/>
            </a:r>
            <a:endParaRPr/>
          </a:p>
          <a:p>
            <a:pPr indent="-88900" lvl="3" marL="1371600" marR="0" rtl="0" algn="l">
              <a:spcBef>
                <a:spcPts val="0"/>
              </a:spcBef>
              <a:spcAft>
                <a:spcPts val="0"/>
              </a:spcAft>
              <a:buSzPts val="1400"/>
              <a:buChar char="●"/>
            </a:pPr>
            <a:r>
              <a:t/>
            </a:r>
            <a:endParaRPr/>
          </a:p>
          <a:p>
            <a:pPr indent="-88900" lvl="4" marL="1828800" marR="0" rtl="0" algn="l">
              <a:spcBef>
                <a:spcPts val="0"/>
              </a:spcBef>
              <a:spcAft>
                <a:spcPts val="0"/>
              </a:spcAft>
              <a:buSzPts val="1400"/>
              <a:buChar char="○"/>
            </a:pPr>
            <a:r>
              <a:t/>
            </a:r>
            <a:endParaRPr/>
          </a:p>
          <a:p>
            <a:pPr indent="-88900" lvl="5" marL="2286000" marR="0" rtl="0" algn="l">
              <a:spcBef>
                <a:spcPts val="0"/>
              </a:spcBef>
              <a:spcAft>
                <a:spcPts val="0"/>
              </a:spcAft>
              <a:buSzPts val="1400"/>
              <a:buChar char="■"/>
            </a:pPr>
            <a:r>
              <a:t/>
            </a:r>
            <a:endParaRPr/>
          </a:p>
          <a:p>
            <a:pPr indent="-88900" lvl="6" marL="2743200" marR="0" rtl="0" algn="l">
              <a:spcBef>
                <a:spcPts val="0"/>
              </a:spcBef>
              <a:spcAft>
                <a:spcPts val="0"/>
              </a:spcAft>
              <a:buSzPts val="1400"/>
              <a:buChar char="●"/>
            </a:pPr>
            <a:r>
              <a:t/>
            </a:r>
            <a:endParaRPr/>
          </a:p>
          <a:p>
            <a:pPr indent="-88900" lvl="7" marL="3200400" marR="0" rtl="0" algn="l">
              <a:spcBef>
                <a:spcPts val="0"/>
              </a:spcBef>
              <a:spcAft>
                <a:spcPts val="0"/>
              </a:spcAft>
              <a:buSzPts val="1400"/>
              <a:buChar char="○"/>
            </a:pPr>
            <a:r>
              <a:t/>
            </a:r>
            <a:endParaRPr/>
          </a:p>
          <a:p>
            <a:pPr indent="-88900" lvl="8" marL="3657600" marR="0" rtl="0" algn="l">
              <a:spcBef>
                <a:spcPts val="0"/>
              </a:spcBef>
              <a:spcAft>
                <a:spcPts val="0"/>
              </a:spcAft>
              <a:buSzPts val="1400"/>
              <a:buChar char="■"/>
            </a:pPr>
            <a:r>
              <a:t/>
            </a:r>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61" name="Google Shape;61;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2" name="Google Shape;62;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80975" lvl="0" marL="180975"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5e14edac34_0_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15e14edac34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70" name="Google Shape;70;g15e14edac34_0_67: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77" name="Google Shape;77;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8" name="Google Shape;78;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a83c8822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rPr lang="en-GB"/>
              <a:t>The last two properties (lustrous and sonorous) are not important for GCSE chemistry.</a:t>
            </a:r>
            <a:endParaRPr/>
          </a:p>
        </p:txBody>
      </p:sp>
      <p:sp>
        <p:nvSpPr>
          <p:cNvPr id="85" name="Google Shape;85;ga83c882201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00" name="Google Shape;100;p23: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Boardworks GCSE Science: Chemistry </a:t>
            </a:r>
            <a:endParaRPr/>
          </a:p>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Metals and Alloys</a:t>
            </a:r>
            <a:endParaRPr/>
          </a:p>
        </p:txBody>
      </p:sp>
      <p:sp>
        <p:nvSpPr>
          <p:cNvPr id="101" name="Google Shape;101;p23: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2" name="Google Shape;102;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80975" lvl="0" marL="180975" marR="0" rtl="0" algn="l">
              <a:spcBef>
                <a:spcPts val="360"/>
              </a:spcBef>
              <a:spcAft>
                <a:spcPts val="0"/>
              </a:spcAft>
              <a:buNone/>
            </a:pPr>
            <a:r>
              <a:rPr b="0" i="0" lang="en-GB" sz="1200" u="none" cap="none" strike="noStrike">
                <a:solidFill>
                  <a:schemeClr val="dk1"/>
                </a:solidFill>
                <a:latin typeface="Arial"/>
                <a:ea typeface="Arial"/>
                <a:cs typeface="Arial"/>
                <a:sym typeface="Arial"/>
              </a:rPr>
              <a:t>This illustration represents some key features of metallic bonding including:</a:t>
            </a:r>
            <a:endParaRPr/>
          </a:p>
          <a:p>
            <a:pPr indent="-180975" lvl="0" marL="180975" marR="0" rtl="0" algn="l">
              <a:spcBef>
                <a:spcPts val="360"/>
              </a:spcBef>
              <a:spcAft>
                <a:spcPts val="0"/>
              </a:spcAft>
              <a:buClr>
                <a:schemeClr val="dk1"/>
              </a:buClr>
              <a:buSzPts val="1200"/>
              <a:buFont typeface="Arial"/>
              <a:buChar char="•"/>
            </a:pPr>
            <a:r>
              <a:rPr b="0" i="0" lang="en-GB" sz="1200" u="none" cap="none" strike="noStrike">
                <a:solidFill>
                  <a:schemeClr val="dk1"/>
                </a:solidFill>
                <a:latin typeface="Arial"/>
                <a:ea typeface="Arial"/>
                <a:cs typeface="Arial"/>
                <a:sym typeface="Arial"/>
              </a:rPr>
              <a:t>The metal ions (represented by the brown spherical characters) are standing very close together. This can be used to remind students of the tightly-packed arrangement of ions that occurs in metallic structures. It could also be mentioned that the metal ions are in a happy, holiday mood: they are </a:t>
            </a:r>
            <a:r>
              <a:rPr b="1" i="0" lang="en-GB" sz="1200" u="none" cap="none" strike="noStrike">
                <a:solidFill>
                  <a:schemeClr val="dk1"/>
                </a:solidFill>
                <a:latin typeface="Arial"/>
                <a:ea typeface="Arial"/>
                <a:cs typeface="Arial"/>
                <a:sym typeface="Arial"/>
              </a:rPr>
              <a:t>positive</a:t>
            </a:r>
            <a:r>
              <a:rPr b="0" i="0" lang="en-GB" sz="1200" u="none" cap="none" strike="noStrike">
                <a:solidFill>
                  <a:schemeClr val="dk1"/>
                </a:solidFill>
                <a:latin typeface="Arial"/>
                <a:ea typeface="Arial"/>
                <a:cs typeface="Arial"/>
                <a:sym typeface="Arial"/>
              </a:rPr>
              <a:t> ions.</a:t>
            </a:r>
            <a:endParaRPr/>
          </a:p>
          <a:p>
            <a:pPr indent="-180975" lvl="0" marL="180975" marR="0" rtl="0" algn="l">
              <a:spcBef>
                <a:spcPts val="360"/>
              </a:spcBef>
              <a:spcAft>
                <a:spcPts val="0"/>
              </a:spcAft>
              <a:buClr>
                <a:schemeClr val="dk1"/>
              </a:buClr>
              <a:buSzPts val="1200"/>
              <a:buFont typeface="Arial"/>
              <a:buChar char="•"/>
            </a:pPr>
            <a:r>
              <a:rPr b="0" i="0" lang="en-GB" sz="1200" u="none" cap="none" strike="noStrike">
                <a:solidFill>
                  <a:schemeClr val="dk1"/>
                </a:solidFill>
                <a:latin typeface="Arial"/>
                <a:ea typeface="Arial"/>
                <a:cs typeface="Arial"/>
                <a:sym typeface="Arial"/>
              </a:rPr>
              <a:t>The metal ions are surrounded by sea. This represents the sea of electrons found in metallic bonding. Students should be aware that it is the strong attraction between the positively charged ions and the negatively charged sea of electrons that gives metals their properties of strength and high melting and boiling points. The sea of electrons is also able to move freely around the closely packed metal ions. This enables metals to conduct heat and electricity.</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08" name="Google Shape;108;p25: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Boardworks GCSE Science: Chemistry </a:t>
            </a:r>
            <a:endParaRPr/>
          </a:p>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Metals and Alloys</a:t>
            </a:r>
            <a:endParaRPr/>
          </a:p>
        </p:txBody>
      </p:sp>
      <p:sp>
        <p:nvSpPr>
          <p:cNvPr id="109" name="Google Shape;109;p25: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0" name="Google Shape;110;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360"/>
              </a:spcBef>
              <a:spcAft>
                <a:spcPts val="0"/>
              </a:spcAft>
              <a:buNone/>
            </a:pPr>
            <a:r>
              <a:rPr b="1" lang="en-GB" sz="1200" u="sng">
                <a:solidFill>
                  <a:schemeClr val="dk1"/>
                </a:solidFill>
              </a:rPr>
              <a:t>NB:</a:t>
            </a:r>
            <a:r>
              <a:rPr b="0" i="0" lang="en-GB" sz="1200" u="none" cap="none" strike="noStrike">
                <a:solidFill>
                  <a:schemeClr val="dk1"/>
                </a:solidFill>
                <a:latin typeface="Arial"/>
                <a:ea typeface="Arial"/>
                <a:cs typeface="Arial"/>
                <a:sym typeface="Arial"/>
              </a:rPr>
              <a:t> this diagram is not drawn to scale</a:t>
            </a:r>
            <a:r>
              <a:rPr lang="en-GB" sz="1200">
                <a:solidFill>
                  <a:schemeClr val="dk1"/>
                </a:solidFill>
              </a:rPr>
              <a:t> - </a:t>
            </a:r>
            <a:r>
              <a:rPr b="0" i="0" lang="en-GB" sz="1200" u="none" cap="none" strike="noStrike">
                <a:solidFill>
                  <a:schemeClr val="dk1"/>
                </a:solidFill>
                <a:latin typeface="Arial"/>
                <a:ea typeface="Arial"/>
                <a:cs typeface="Arial"/>
                <a:sym typeface="Arial"/>
              </a:rPr>
              <a:t>an electron is tiny compared to a metal ion, especially the solid nucleus of a metal ion. This means that the electrons are able to pass between the metal ions.</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e85751558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26" name="Google Shape;126;ge85751558_0_0: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Boardworks GCSE Science: Chemistry </a:t>
            </a:r>
            <a:endParaRPr/>
          </a:p>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Metals and Alloys</a:t>
            </a:r>
            <a:endParaRPr/>
          </a:p>
        </p:txBody>
      </p:sp>
      <p:sp>
        <p:nvSpPr>
          <p:cNvPr id="127" name="Google Shape;127;ge85751558_0_0: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8" name="Google Shape;128;ge85751558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360"/>
              </a:spcBef>
              <a:spcAft>
                <a:spcPts val="0"/>
              </a:spcAft>
              <a:buNone/>
            </a:pPr>
            <a:r>
              <a:rPr b="1" lang="en-GB" sz="1200" u="sng">
                <a:solidFill>
                  <a:schemeClr val="dk1"/>
                </a:solidFill>
              </a:rPr>
              <a:t>NB:</a:t>
            </a:r>
            <a:r>
              <a:rPr b="0" i="0" lang="en-GB" sz="1200" u="none" cap="none" strike="noStrike">
                <a:solidFill>
                  <a:schemeClr val="dk1"/>
                </a:solidFill>
                <a:latin typeface="Arial"/>
                <a:ea typeface="Arial"/>
                <a:cs typeface="Arial"/>
                <a:sym typeface="Arial"/>
              </a:rPr>
              <a:t> this diagram is not drawn to scale</a:t>
            </a:r>
            <a:r>
              <a:rPr lang="en-GB" sz="1200">
                <a:solidFill>
                  <a:schemeClr val="dk1"/>
                </a:solidFill>
              </a:rPr>
              <a:t> - </a:t>
            </a:r>
            <a:r>
              <a:rPr b="0" i="0" lang="en-GB" sz="1200" u="none" cap="none" strike="noStrike">
                <a:solidFill>
                  <a:schemeClr val="dk1"/>
                </a:solidFill>
                <a:latin typeface="Arial"/>
                <a:ea typeface="Arial"/>
                <a:cs typeface="Arial"/>
                <a:sym typeface="Arial"/>
              </a:rPr>
              <a:t>an electron is tiny compared to a metal io</a:t>
            </a:r>
            <a:r>
              <a:rPr lang="en-GB" sz="1200">
                <a:solidFill>
                  <a:schemeClr val="dk1"/>
                </a:solidFill>
              </a:rPr>
              <a:t>n</a:t>
            </a:r>
            <a:r>
              <a:rPr b="0" i="0" lang="en-GB" sz="1200" u="none" cap="none" strike="noStrike">
                <a:solidFill>
                  <a:schemeClr val="dk1"/>
                </a:solidFill>
                <a:latin typeface="Arial"/>
                <a:ea typeface="Arial"/>
                <a:cs typeface="Arial"/>
                <a:sym typeface="Arial"/>
              </a:rPr>
              <a:t>. This means that the electrons are able to easily pass between the metal ions.</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38" name="Google Shape;138;p29: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Boardworks GCSE Science: Chemistry </a:t>
            </a:r>
            <a:endParaRPr/>
          </a:p>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Metals and Alloys</a:t>
            </a:r>
            <a:endParaRPr/>
          </a:p>
        </p:txBody>
      </p:sp>
      <p:sp>
        <p:nvSpPr>
          <p:cNvPr id="139" name="Google Shape;139;p29: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0" name="Google Shape;140;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Molten gold.</a:t>
            </a:r>
            <a:endParaRPr/>
          </a:p>
          <a:p>
            <a:pPr indent="0" lvl="0" marL="0" marR="0" rtl="0" algn="l">
              <a:spcBef>
                <a:spcPts val="36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49" name="Google Shape;149;p31: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Boardworks GCSE Science: Chemistry </a:t>
            </a:r>
            <a:endParaRPr/>
          </a:p>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Metals and Alloys</a:t>
            </a:r>
            <a:endParaRPr/>
          </a:p>
        </p:txBody>
      </p:sp>
      <p:sp>
        <p:nvSpPr>
          <p:cNvPr id="150" name="Google Shape;150;p31: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1" name="Google Shape;151;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61" name="Google Shape;161;p33: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Boardworks GCSE Science: Chemistry </a:t>
            </a:r>
            <a:endParaRPr/>
          </a:p>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Metals and Alloys</a:t>
            </a:r>
            <a:endParaRPr/>
          </a:p>
        </p:txBody>
      </p:sp>
      <p:sp>
        <p:nvSpPr>
          <p:cNvPr id="162" name="Google Shape;162;p33: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3" name="Google Shape;163;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d828a4159_0_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71" name="Google Shape;171;gd828a4159_0_16: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Boardworks GCSE Science: Chemistry </a:t>
            </a:r>
            <a:endParaRPr/>
          </a:p>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Metals and Alloys</a:t>
            </a:r>
            <a:endParaRPr/>
          </a:p>
        </p:txBody>
      </p:sp>
      <p:sp>
        <p:nvSpPr>
          <p:cNvPr id="172" name="Google Shape;172;gd828a4159_0_16: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3" name="Google Shape;173;gd828a4159_0_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5e14edac34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15e14edac3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88" name="Google Shape;188;g15e14edac34_0_8: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e3b5c1a360_0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e3b5c1a36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95" name="Google Shape;195;g3e3b5c1a360_0_5: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6555e26c13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6555e26c1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02" name="Google Shape;202;g6555e26c13_0_0: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3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210" name="Google Shape;210;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1" name="Google Shape;211;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p2"/>
          <p:cNvSpPr txBox="1"/>
          <p:nvPr>
            <p:ph type="ctrTitle"/>
          </p:nvPr>
        </p:nvSpPr>
        <p:spPr>
          <a:xfrm>
            <a:off x="685800" y="2130425"/>
            <a:ext cx="7772400" cy="1470025"/>
          </a:xfrm>
          <a:prstGeom prst="rect">
            <a:avLst/>
          </a:prstGeom>
          <a:solidFill>
            <a:schemeClr val="dk1"/>
          </a:solid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0" marR="0" rtl="0" algn="ctr">
              <a:spcBef>
                <a:spcPts val="0"/>
              </a:spcBef>
              <a:spcAft>
                <a:spcPts val="0"/>
              </a:spcAft>
              <a:buSzPts val="1400"/>
              <a:buChar char="○"/>
              <a:defRPr/>
            </a:lvl2pPr>
            <a:lvl3pPr indent="-88900" lvl="2" marL="0" marR="0" rtl="0" algn="ctr">
              <a:spcBef>
                <a:spcPts val="0"/>
              </a:spcBef>
              <a:spcAft>
                <a:spcPts val="0"/>
              </a:spcAft>
              <a:buSzPts val="1400"/>
              <a:buChar char="■"/>
              <a:defRPr/>
            </a:lvl3pPr>
            <a:lvl4pPr indent="-88900" lvl="3" marL="0" marR="0" rtl="0" algn="ctr">
              <a:spcBef>
                <a:spcPts val="0"/>
              </a:spcBef>
              <a:spcAft>
                <a:spcPts val="0"/>
              </a:spcAft>
              <a:buSzPts val="1400"/>
              <a:buChar char="●"/>
              <a:defRPr/>
            </a:lvl4pPr>
            <a:lvl5pPr indent="-88900" lvl="4" marL="0" marR="0" rtl="0" algn="ctr">
              <a:spcBef>
                <a:spcPts val="0"/>
              </a:spcBef>
              <a:spcAft>
                <a:spcPts val="0"/>
              </a:spcAft>
              <a:buSzPts val="1400"/>
              <a:buChar char="○"/>
              <a:defRPr/>
            </a:lvl5pPr>
            <a:lvl6pPr indent="-88900" lvl="5" marL="457200" marR="0" rtl="0" algn="ctr">
              <a:spcBef>
                <a:spcPts val="0"/>
              </a:spcBef>
              <a:spcAft>
                <a:spcPts val="0"/>
              </a:spcAft>
              <a:buSzPts val="1400"/>
              <a:buChar char="■"/>
              <a:defRPr/>
            </a:lvl6pPr>
            <a:lvl7pPr indent="-88900" lvl="6" marL="914400" marR="0" rtl="0" algn="ctr">
              <a:spcBef>
                <a:spcPts val="0"/>
              </a:spcBef>
              <a:spcAft>
                <a:spcPts val="0"/>
              </a:spcAft>
              <a:buSzPts val="1400"/>
              <a:buChar char="●"/>
              <a:defRPr/>
            </a:lvl7pPr>
            <a:lvl8pPr indent="-88900" lvl="7" marL="1371600" marR="0" rtl="0" algn="ctr">
              <a:spcBef>
                <a:spcPts val="0"/>
              </a:spcBef>
              <a:spcAft>
                <a:spcPts val="0"/>
              </a:spcAft>
              <a:buSzPts val="1400"/>
              <a:buChar char="○"/>
              <a:defRPr/>
            </a:lvl8pPr>
            <a:lvl9pPr indent="-88900" lvl="8" marL="1828800" marR="0" rtl="0" algn="ctr">
              <a:spcBef>
                <a:spcPts val="0"/>
              </a:spcBef>
              <a:spcAft>
                <a:spcPts val="0"/>
              </a:spcAft>
              <a:buSzPts val="1400"/>
              <a:buChar char="■"/>
              <a:defRPr/>
            </a:lvl9pPr>
          </a:lstStyle>
          <a:p/>
        </p:txBody>
      </p:sp>
      <p:sp>
        <p:nvSpPr>
          <p:cNvPr id="14" name="Google Shape;14;p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chemeClr val="dk1"/>
              </a:buClr>
              <a:buSzPts val="1400"/>
              <a:buFont typeface="Arial"/>
              <a:buNone/>
              <a:defRPr/>
            </a:lvl1pPr>
            <a:lvl2pPr indent="0" lvl="1" marL="457200" marR="0" rtl="0" algn="ctr">
              <a:spcBef>
                <a:spcPts val="560"/>
              </a:spcBef>
              <a:spcAft>
                <a:spcPts val="0"/>
              </a:spcAft>
              <a:buClr>
                <a:schemeClr val="dk1"/>
              </a:buClr>
              <a:buSzPts val="1400"/>
              <a:buFont typeface="Arial"/>
              <a:buNone/>
              <a:defRPr/>
            </a:lvl2pPr>
            <a:lvl3pPr indent="0" lvl="2" marL="914400" marR="0" rtl="0" algn="ctr">
              <a:spcBef>
                <a:spcPts val="480"/>
              </a:spcBef>
              <a:spcAft>
                <a:spcPts val="0"/>
              </a:spcAft>
              <a:buClr>
                <a:schemeClr val="dk1"/>
              </a:buClr>
              <a:buSzPts val="1400"/>
              <a:buFont typeface="Arial"/>
              <a:buNone/>
              <a:defRPr/>
            </a:lvl3pPr>
            <a:lvl4pPr indent="0" lvl="3" marL="1371600" marR="0" rtl="0" algn="ctr">
              <a:spcBef>
                <a:spcPts val="400"/>
              </a:spcBef>
              <a:spcAft>
                <a:spcPts val="0"/>
              </a:spcAft>
              <a:buClr>
                <a:schemeClr val="dk1"/>
              </a:buClr>
              <a:buSzPts val="1400"/>
              <a:buFont typeface="Arial"/>
              <a:buNone/>
              <a:defRPr/>
            </a:lvl4pPr>
            <a:lvl5pPr indent="0" lvl="4" marL="1828800" marR="0" rtl="0" algn="ctr">
              <a:spcBef>
                <a:spcPts val="400"/>
              </a:spcBef>
              <a:spcAft>
                <a:spcPts val="0"/>
              </a:spcAft>
              <a:buClr>
                <a:schemeClr val="dk1"/>
              </a:buClr>
              <a:buSzPts val="1400"/>
              <a:buFont typeface="Arial"/>
              <a:buNone/>
              <a:defRPr/>
            </a:lvl5pPr>
            <a:lvl6pPr indent="0" lvl="5" marL="2286000" marR="0" rtl="0" algn="ctr">
              <a:spcBef>
                <a:spcPts val="400"/>
              </a:spcBef>
              <a:spcAft>
                <a:spcPts val="0"/>
              </a:spcAft>
              <a:buClr>
                <a:schemeClr val="dk1"/>
              </a:buClr>
              <a:buSzPts val="1400"/>
              <a:buFont typeface="Arial"/>
              <a:buNone/>
              <a:defRPr/>
            </a:lvl6pPr>
            <a:lvl7pPr indent="0" lvl="6" marL="2743200" marR="0" rtl="0" algn="ctr">
              <a:spcBef>
                <a:spcPts val="400"/>
              </a:spcBef>
              <a:spcAft>
                <a:spcPts val="0"/>
              </a:spcAft>
              <a:buClr>
                <a:schemeClr val="dk1"/>
              </a:buClr>
              <a:buSzPts val="1400"/>
              <a:buFont typeface="Arial"/>
              <a:buNone/>
              <a:defRPr/>
            </a:lvl7pPr>
            <a:lvl8pPr indent="0" lvl="7" marL="3200400" marR="0" rtl="0" algn="ctr">
              <a:spcBef>
                <a:spcPts val="400"/>
              </a:spcBef>
              <a:spcAft>
                <a:spcPts val="0"/>
              </a:spcAft>
              <a:buClr>
                <a:schemeClr val="dk1"/>
              </a:buClr>
              <a:buSzPts val="1400"/>
              <a:buFont typeface="Arial"/>
              <a:buNone/>
              <a:defRPr/>
            </a:lvl8pPr>
            <a:lvl9pPr indent="0" lvl="8" marL="3657600" marR="0" rtl="0" algn="ctr">
              <a:spcBef>
                <a:spcPts val="400"/>
              </a:spcBef>
              <a:spcAft>
                <a:spcPts val="0"/>
              </a:spcAft>
              <a:buClr>
                <a:schemeClr val="dk1"/>
              </a:buClr>
              <a:buSzPts val="1400"/>
              <a:buFont typeface="Arial"/>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3"/>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17" name="Google Shape;17;p3"/>
          <p:cNvSpPr txBox="1"/>
          <p:nvPr>
            <p:ph idx="1" type="body"/>
          </p:nvPr>
        </p:nvSpPr>
        <p:spPr>
          <a:xfrm>
            <a:off x="250825" y="1484313"/>
            <a:ext cx="8642350"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4"/>
          <p:cNvSpPr txBox="1"/>
          <p:nvPr>
            <p:ph type="title"/>
          </p:nvPr>
        </p:nvSpPr>
        <p:spPr>
          <a:xfrm>
            <a:off x="722313" y="4406900"/>
            <a:ext cx="7772400" cy="1362075"/>
          </a:xfrm>
          <a:prstGeom prst="rect">
            <a:avLst/>
          </a:prstGeom>
          <a:solidFill>
            <a:schemeClr val="dk1"/>
          </a:solid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0" name="Google Shape;20;p4"/>
          <p:cNvSpPr txBox="1"/>
          <p:nvPr>
            <p:ph idx="1" type="body"/>
          </p:nvPr>
        </p:nvSpPr>
        <p:spPr>
          <a:xfrm>
            <a:off x="722313" y="2906713"/>
            <a:ext cx="7772400" cy="1500187"/>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 name="Shape 21"/>
        <p:cNvGrpSpPr/>
        <p:nvPr/>
      </p:nvGrpSpPr>
      <p:grpSpPr>
        <a:xfrm>
          <a:off x="0" y="0"/>
          <a:ext cx="0" cy="0"/>
          <a:chOff x="0" y="0"/>
          <a:chExt cx="0" cy="0"/>
        </a:xfrm>
      </p:grpSpPr>
      <p:sp>
        <p:nvSpPr>
          <p:cNvPr id="22" name="Google Shape;22;p5"/>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23" name="Google Shape;23;p5"/>
          <p:cNvSpPr txBox="1"/>
          <p:nvPr>
            <p:ph idx="1" type="body"/>
          </p:nvPr>
        </p:nvSpPr>
        <p:spPr>
          <a:xfrm>
            <a:off x="250825"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24" name="Google Shape;24;p5"/>
          <p:cNvSpPr txBox="1"/>
          <p:nvPr>
            <p:ph idx="2" type="body"/>
          </p:nvPr>
        </p:nvSpPr>
        <p:spPr>
          <a:xfrm>
            <a:off x="4648200"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5" name="Shape 25"/>
        <p:cNvGrpSpPr/>
        <p:nvPr/>
      </p:nvGrpSpPr>
      <p:grpSpPr>
        <a:xfrm>
          <a:off x="0" y="0"/>
          <a:ext cx="0" cy="0"/>
          <a:chOff x="0" y="0"/>
          <a:chExt cx="0" cy="0"/>
        </a:xfrm>
      </p:grpSpPr>
      <p:sp>
        <p:nvSpPr>
          <p:cNvPr id="26" name="Google Shape;26;p6"/>
          <p:cNvSpPr txBox="1"/>
          <p:nvPr>
            <p:ph type="title"/>
          </p:nvPr>
        </p:nvSpPr>
        <p:spPr>
          <a:xfrm>
            <a:off x="457200" y="274638"/>
            <a:ext cx="8229600" cy="1143000"/>
          </a:xfrm>
          <a:prstGeom prst="rect">
            <a:avLst/>
          </a:prstGeom>
          <a:solidFill>
            <a:schemeClr val="dk1"/>
          </a:solid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7" name="Google Shape;27;p6"/>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28" name="Google Shape;28;p6"/>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29" name="Google Shape;29;p6"/>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30" name="Google Shape;30;p6"/>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7"/>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 name="Shape 33"/>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4" name="Shape 34"/>
        <p:cNvGrpSpPr/>
        <p:nvPr/>
      </p:nvGrpSpPr>
      <p:grpSpPr>
        <a:xfrm>
          <a:off x="0" y="0"/>
          <a:ext cx="0" cy="0"/>
          <a:chOff x="0" y="0"/>
          <a:chExt cx="0" cy="0"/>
        </a:xfrm>
      </p:grpSpPr>
      <p:sp>
        <p:nvSpPr>
          <p:cNvPr id="35" name="Google Shape;35;p9"/>
          <p:cNvSpPr txBox="1"/>
          <p:nvPr>
            <p:ph type="title"/>
          </p:nvPr>
        </p:nvSpPr>
        <p:spPr>
          <a:xfrm>
            <a:off x="457200" y="273050"/>
            <a:ext cx="3008313" cy="1162050"/>
          </a:xfrm>
          <a:prstGeom prst="rect">
            <a:avLst/>
          </a:prstGeom>
          <a:solidFill>
            <a:schemeClr val="dk1"/>
          </a:solid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6" name="Google Shape;36;p9"/>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37" name="Google Shape;37;p9"/>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8" name="Shape 38"/>
        <p:cNvGrpSpPr/>
        <p:nvPr/>
      </p:nvGrpSpPr>
      <p:grpSpPr>
        <a:xfrm>
          <a:off x="0" y="0"/>
          <a:ext cx="0" cy="0"/>
          <a:chOff x="0" y="0"/>
          <a:chExt cx="0" cy="0"/>
        </a:xfrm>
      </p:grpSpPr>
      <p:sp>
        <p:nvSpPr>
          <p:cNvPr id="39" name="Google Shape;39;p10"/>
          <p:cNvSpPr txBox="1"/>
          <p:nvPr>
            <p:ph type="title"/>
          </p:nvPr>
        </p:nvSpPr>
        <p:spPr>
          <a:xfrm>
            <a:off x="1792288" y="4800600"/>
            <a:ext cx="5486400" cy="566738"/>
          </a:xfrm>
          <a:prstGeom prst="rect">
            <a:avLst/>
          </a:prstGeom>
          <a:solidFill>
            <a:schemeClr val="dk1"/>
          </a:solid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40" name="Google Shape;40;p10"/>
          <p:cNvSpPr/>
          <p:nvPr>
            <p:ph idx="2" type="pic"/>
          </p:nvPr>
        </p:nvSpPr>
        <p:spPr>
          <a:xfrm>
            <a:off x="1792288" y="612775"/>
            <a:ext cx="5486400" cy="4114800"/>
          </a:xfrm>
          <a:prstGeom prst="rect">
            <a:avLst/>
          </a:prstGeom>
          <a:noFill/>
          <a:ln>
            <a:noFill/>
          </a:ln>
        </p:spPr>
      </p:sp>
      <p:sp>
        <p:nvSpPr>
          <p:cNvPr id="41" name="Google Shape;41;p10"/>
          <p:cNvSpPr txBox="1"/>
          <p:nvPr>
            <p:ph idx="1" type="body"/>
          </p:nvPr>
        </p:nvSpPr>
        <p:spPr>
          <a:xfrm>
            <a:off x="1792288" y="5367338"/>
            <a:ext cx="5486400" cy="804862"/>
          </a:xfrm>
          <a:prstGeom prst="rect">
            <a:avLst/>
          </a:prstGeom>
          <a:noFill/>
          <a:ln>
            <a:noFill/>
          </a:ln>
        </p:spPr>
        <p:txBody>
          <a:bodyPr anchorCtr="0" anchor="t"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2" name="Shape 42"/>
        <p:cNvGrpSpPr/>
        <p:nvPr/>
      </p:nvGrpSpPr>
      <p:grpSpPr>
        <a:xfrm>
          <a:off x="0" y="0"/>
          <a:ext cx="0" cy="0"/>
          <a:chOff x="0" y="0"/>
          <a:chExt cx="0" cy="0"/>
        </a:xfrm>
      </p:grpSpPr>
      <p:sp>
        <p:nvSpPr>
          <p:cNvPr id="43" name="Google Shape;43;p11"/>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44" name="Google Shape;44;p11"/>
          <p:cNvSpPr txBox="1"/>
          <p:nvPr>
            <p:ph idx="1" type="body"/>
          </p:nvPr>
        </p:nvSpPr>
        <p:spPr>
          <a:xfrm rot="5400000">
            <a:off x="2051844" y="-316706"/>
            <a:ext cx="5040312" cy="864235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5" name="Shape 45"/>
        <p:cNvGrpSpPr/>
        <p:nvPr/>
      </p:nvGrpSpPr>
      <p:grpSpPr>
        <a:xfrm>
          <a:off x="0" y="0"/>
          <a:ext cx="0" cy="0"/>
          <a:chOff x="0" y="0"/>
          <a:chExt cx="0" cy="0"/>
        </a:xfrm>
      </p:grpSpPr>
      <p:sp>
        <p:nvSpPr>
          <p:cNvPr id="46" name="Google Shape;46;p12"/>
          <p:cNvSpPr txBox="1"/>
          <p:nvPr>
            <p:ph type="title"/>
          </p:nvPr>
        </p:nvSpPr>
        <p:spPr>
          <a:xfrm rot="5400000">
            <a:off x="4738687" y="2119312"/>
            <a:ext cx="6524625" cy="2286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47" name="Google Shape;47;p12"/>
          <p:cNvSpPr txBox="1"/>
          <p:nvPr>
            <p:ph idx="1" type="body"/>
          </p:nvPr>
        </p:nvSpPr>
        <p:spPr>
          <a:xfrm rot="5400000">
            <a:off x="90488" y="-90487"/>
            <a:ext cx="6524625" cy="67056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48" name="Shape 48"/>
        <p:cNvGrpSpPr/>
        <p:nvPr/>
      </p:nvGrpSpPr>
      <p:grpSpPr>
        <a:xfrm>
          <a:off x="0" y="0"/>
          <a:ext cx="0" cy="0"/>
          <a:chOff x="0" y="0"/>
          <a:chExt cx="0" cy="0"/>
        </a:xfrm>
      </p:grpSpPr>
      <p:sp>
        <p:nvSpPr>
          <p:cNvPr id="49" name="Google Shape;49;p13"/>
          <p:cNvSpPr txBox="1"/>
          <p:nvPr>
            <p:ph idx="1" type="body"/>
          </p:nvPr>
        </p:nvSpPr>
        <p:spPr>
          <a:xfrm>
            <a:off x="0" y="0"/>
            <a:ext cx="9144000" cy="6524625"/>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50" name="Shape 50"/>
        <p:cNvGrpSpPr/>
        <p:nvPr/>
      </p:nvGrpSpPr>
      <p:grpSpPr>
        <a:xfrm>
          <a:off x="0" y="0"/>
          <a:ext cx="0" cy="0"/>
          <a:chOff x="0" y="0"/>
          <a:chExt cx="0" cy="0"/>
        </a:xfrm>
      </p:grpSpPr>
      <p:sp>
        <p:nvSpPr>
          <p:cNvPr id="51" name="Google Shape;51;p14"/>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52" name="Google Shape;52;p14"/>
          <p:cNvSpPr txBox="1"/>
          <p:nvPr>
            <p:ph idx="1" type="body"/>
          </p:nvPr>
        </p:nvSpPr>
        <p:spPr>
          <a:xfrm>
            <a:off x="250825"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53" name="Google Shape;53;p14"/>
          <p:cNvSpPr txBox="1"/>
          <p:nvPr>
            <p:ph idx="2" type="body"/>
          </p:nvPr>
        </p:nvSpPr>
        <p:spPr>
          <a:xfrm>
            <a:off x="4648200"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54" name="Shape 54"/>
        <p:cNvGrpSpPr/>
        <p:nvPr/>
      </p:nvGrpSpPr>
      <p:grpSpPr>
        <a:xfrm>
          <a:off x="0" y="0"/>
          <a:ext cx="0" cy="0"/>
          <a:chOff x="0" y="0"/>
          <a:chExt cx="0" cy="0"/>
        </a:xfrm>
      </p:grpSpPr>
      <p:sp>
        <p:nvSpPr>
          <p:cNvPr id="55" name="Google Shape;55;p15"/>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56" name="Google Shape;56;p15"/>
          <p:cNvSpPr txBox="1"/>
          <p:nvPr>
            <p:ph idx="1" type="body"/>
          </p:nvPr>
        </p:nvSpPr>
        <p:spPr>
          <a:xfrm>
            <a:off x="250825"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57" name="Google Shape;57;p15"/>
          <p:cNvSpPr txBox="1"/>
          <p:nvPr>
            <p:ph idx="2" type="body"/>
          </p:nvPr>
        </p:nvSpPr>
        <p:spPr>
          <a:xfrm>
            <a:off x="4648200" y="1484313"/>
            <a:ext cx="4244975" cy="244316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58" name="Google Shape;58;p15"/>
          <p:cNvSpPr txBox="1"/>
          <p:nvPr>
            <p:ph idx="3" type="body"/>
          </p:nvPr>
        </p:nvSpPr>
        <p:spPr>
          <a:xfrm>
            <a:off x="4648200" y="4079875"/>
            <a:ext cx="4244975" cy="244475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0" marR="0" rtl="0" algn="ctr">
              <a:spcBef>
                <a:spcPts val="0"/>
              </a:spcBef>
              <a:spcAft>
                <a:spcPts val="0"/>
              </a:spcAft>
              <a:buSzPts val="1400"/>
              <a:buChar char="○"/>
              <a:defRPr/>
            </a:lvl2pPr>
            <a:lvl3pPr indent="-88900" lvl="2" marL="0" marR="0" rtl="0" algn="ctr">
              <a:spcBef>
                <a:spcPts val="0"/>
              </a:spcBef>
              <a:spcAft>
                <a:spcPts val="0"/>
              </a:spcAft>
              <a:buSzPts val="1400"/>
              <a:buChar char="■"/>
              <a:defRPr/>
            </a:lvl3pPr>
            <a:lvl4pPr indent="-88900" lvl="3" marL="0" marR="0" rtl="0" algn="ctr">
              <a:spcBef>
                <a:spcPts val="0"/>
              </a:spcBef>
              <a:spcAft>
                <a:spcPts val="0"/>
              </a:spcAft>
              <a:buSzPts val="1400"/>
              <a:buChar char="●"/>
              <a:defRPr/>
            </a:lvl4pPr>
            <a:lvl5pPr indent="-88900" lvl="4" marL="0" marR="0" rtl="0" algn="ctr">
              <a:spcBef>
                <a:spcPts val="0"/>
              </a:spcBef>
              <a:spcAft>
                <a:spcPts val="0"/>
              </a:spcAft>
              <a:buSzPts val="1400"/>
              <a:buChar char="○"/>
              <a:defRPr/>
            </a:lvl5pPr>
            <a:lvl6pPr indent="-88900" lvl="5" marL="457200" marR="0" rtl="0" algn="ctr">
              <a:spcBef>
                <a:spcPts val="0"/>
              </a:spcBef>
              <a:spcAft>
                <a:spcPts val="0"/>
              </a:spcAft>
              <a:buSzPts val="1400"/>
              <a:buChar char="■"/>
              <a:defRPr/>
            </a:lvl6pPr>
            <a:lvl7pPr indent="-88900" lvl="6" marL="914400" marR="0" rtl="0" algn="ctr">
              <a:spcBef>
                <a:spcPts val="0"/>
              </a:spcBef>
              <a:spcAft>
                <a:spcPts val="0"/>
              </a:spcAft>
              <a:buSzPts val="1400"/>
              <a:buChar char="●"/>
              <a:defRPr/>
            </a:lvl7pPr>
            <a:lvl8pPr indent="-88900" lvl="7" marL="1371600" marR="0" rtl="0" algn="ctr">
              <a:spcBef>
                <a:spcPts val="0"/>
              </a:spcBef>
              <a:spcAft>
                <a:spcPts val="0"/>
              </a:spcAft>
              <a:buSzPts val="1400"/>
              <a:buChar char="○"/>
              <a:defRPr/>
            </a:lvl8pPr>
            <a:lvl9pPr indent="-88900" lvl="8" marL="1828800" marR="0" rtl="0" algn="ctr">
              <a:spcBef>
                <a:spcPts val="0"/>
              </a:spcBef>
              <a:spcAft>
                <a:spcPts val="0"/>
              </a:spcAft>
              <a:buSzPts val="1400"/>
              <a:buChar char="■"/>
              <a:defRPr/>
            </a:lvl9pPr>
          </a:lstStyle>
          <a:p/>
        </p:txBody>
      </p:sp>
      <p:sp>
        <p:nvSpPr>
          <p:cNvPr id="11" name="Google Shape;11;p1"/>
          <p:cNvSpPr txBox="1"/>
          <p:nvPr>
            <p:ph idx="1" type="body"/>
          </p:nvPr>
        </p:nvSpPr>
        <p:spPr>
          <a:xfrm>
            <a:off x="250825" y="1484313"/>
            <a:ext cx="8642350" cy="5040312"/>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640"/>
              </a:spcBef>
              <a:spcAft>
                <a:spcPts val="0"/>
              </a:spcAft>
              <a:buClr>
                <a:schemeClr val="dk1"/>
              </a:buClr>
              <a:buSzPts val="1400"/>
              <a:buFont typeface="Arial"/>
              <a:buChar char="•"/>
              <a:defRPr/>
            </a:lvl1pPr>
            <a:lvl2pPr indent="-317500" lvl="1" marL="914400" marR="0" rtl="0" algn="l">
              <a:spcBef>
                <a:spcPts val="560"/>
              </a:spcBef>
              <a:spcAft>
                <a:spcPts val="0"/>
              </a:spcAft>
              <a:buClr>
                <a:schemeClr val="dk1"/>
              </a:buClr>
              <a:buSzPts val="1400"/>
              <a:buFont typeface="Arial"/>
              <a:buChar char="–"/>
              <a:defRPr/>
            </a:lvl2pPr>
            <a:lvl3pPr indent="-317500" lvl="2" marL="1371600" marR="0" rtl="0" algn="l">
              <a:spcBef>
                <a:spcPts val="480"/>
              </a:spcBef>
              <a:spcAft>
                <a:spcPts val="0"/>
              </a:spcAft>
              <a:buClr>
                <a:schemeClr val="dk1"/>
              </a:buClr>
              <a:buSzPts val="1400"/>
              <a:buFont typeface="Arial"/>
              <a:buChar char="•"/>
              <a:defRPr/>
            </a:lvl3pPr>
            <a:lvl4pPr indent="-317500" lvl="3" marL="1828800" marR="0" rtl="0" algn="l">
              <a:spcBef>
                <a:spcPts val="400"/>
              </a:spcBef>
              <a:spcAft>
                <a:spcPts val="0"/>
              </a:spcAft>
              <a:buClr>
                <a:schemeClr val="dk1"/>
              </a:buClr>
              <a:buSzPts val="1400"/>
              <a:buFont typeface="Arial"/>
              <a:buChar char="–"/>
              <a:defRPr/>
            </a:lvl4pPr>
            <a:lvl5pPr indent="-317500" lvl="4" marL="2286000" marR="0" rtl="0" algn="l">
              <a:spcBef>
                <a:spcPts val="400"/>
              </a:spcBef>
              <a:spcAft>
                <a:spcPts val="0"/>
              </a:spcAft>
              <a:buClr>
                <a:schemeClr val="dk1"/>
              </a:buClr>
              <a:buSzPts val="1400"/>
              <a:buFont typeface="Arial"/>
              <a:buChar char="»"/>
              <a:defRPr/>
            </a:lvl5pPr>
            <a:lvl6pPr indent="-317500" lvl="5" marL="2743200" marR="0" rtl="0" algn="l">
              <a:spcBef>
                <a:spcPts val="400"/>
              </a:spcBef>
              <a:spcAft>
                <a:spcPts val="0"/>
              </a:spcAft>
              <a:buClr>
                <a:schemeClr val="dk1"/>
              </a:buClr>
              <a:buSzPts val="1400"/>
              <a:buFont typeface="Arial"/>
              <a:buChar char="»"/>
              <a:defRPr/>
            </a:lvl6pPr>
            <a:lvl7pPr indent="-317500" lvl="6" marL="3200400" marR="0" rtl="0" algn="l">
              <a:spcBef>
                <a:spcPts val="400"/>
              </a:spcBef>
              <a:spcAft>
                <a:spcPts val="0"/>
              </a:spcAft>
              <a:buClr>
                <a:schemeClr val="dk1"/>
              </a:buClr>
              <a:buSzPts val="1400"/>
              <a:buFont typeface="Arial"/>
              <a:buChar char="»"/>
              <a:defRPr/>
            </a:lvl7pPr>
            <a:lvl8pPr indent="-317500" lvl="7" marL="3657600" marR="0" rtl="0" algn="l">
              <a:spcBef>
                <a:spcPts val="400"/>
              </a:spcBef>
              <a:spcAft>
                <a:spcPts val="0"/>
              </a:spcAft>
              <a:buClr>
                <a:schemeClr val="dk1"/>
              </a:buClr>
              <a:buSzPts val="1400"/>
              <a:buFont typeface="Arial"/>
              <a:buChar char="»"/>
              <a:defRPr/>
            </a:lvl8pPr>
            <a:lvl9pPr indent="-317500" lvl="8" marL="4114800" marR="0" rtl="0" algn="l">
              <a:spcBef>
                <a:spcPts val="400"/>
              </a:spcBef>
              <a:spcAft>
                <a:spcPts val="0"/>
              </a:spcAft>
              <a:buClr>
                <a:schemeClr val="dk1"/>
              </a:buClr>
              <a:buSzPts val="1400"/>
              <a:buFont typeface="Arial"/>
              <a:buChar cha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5.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6"/>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Metallic Bonding &amp; </a:t>
            </a:r>
            <a:r>
              <a:rPr lang="en-GB" sz="4000">
                <a:solidFill>
                  <a:schemeClr val="lt1"/>
                </a:solidFill>
              </a:rPr>
              <a:t>Structure</a:t>
            </a:r>
            <a:endParaRPr b="0" i="0" sz="4000" u="none" cap="none" strike="noStrike">
              <a:solidFill>
                <a:schemeClr val="lt1"/>
              </a:solidFill>
              <a:latin typeface="Arial"/>
              <a:ea typeface="Arial"/>
              <a:cs typeface="Arial"/>
              <a:sym typeface="Arial"/>
            </a:endParaRPr>
          </a:p>
        </p:txBody>
      </p:sp>
      <p:pic>
        <p:nvPicPr>
          <p:cNvPr descr="http://0.tqn.com/d/chemistry/1/0/M/Z/1/zinc.jpg" id="65" name="Google Shape;65;p16"/>
          <p:cNvPicPr preferRelativeResize="0"/>
          <p:nvPr/>
        </p:nvPicPr>
        <p:blipFill rotWithShape="1">
          <a:blip r:embed="rId3">
            <a:alphaModFix/>
          </a:blip>
          <a:srcRect b="0" l="0" r="0" t="0"/>
          <a:stretch/>
        </p:blipFill>
        <p:spPr>
          <a:xfrm>
            <a:off x="0" y="1142984"/>
            <a:ext cx="9144000" cy="5715016"/>
          </a:xfrm>
          <a:prstGeom prst="rect">
            <a:avLst/>
          </a:prstGeom>
          <a:noFill/>
          <a:ln>
            <a:noFill/>
          </a:ln>
        </p:spPr>
      </p:pic>
      <p:sp>
        <p:nvSpPr>
          <p:cNvPr id="66" name="Google Shape;66;p16"/>
          <p:cNvSpPr txBox="1"/>
          <p:nvPr/>
        </p:nvSpPr>
        <p:spPr>
          <a:xfrm>
            <a:off x="0" y="0"/>
            <a:ext cx="1831500" cy="114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rPr>
              <a:t>Unit 2</a:t>
            </a:r>
            <a:endParaRPr>
              <a:solidFill>
                <a:srgbClr val="FFFFFF"/>
              </a:solidFill>
            </a:endParaRPr>
          </a:p>
          <a:p>
            <a:pPr indent="0" lvl="0" marL="0" rtl="0" algn="l">
              <a:lnSpc>
                <a:spcPct val="115000"/>
              </a:lnSpc>
              <a:spcBef>
                <a:spcPts val="0"/>
              </a:spcBef>
              <a:spcAft>
                <a:spcPts val="0"/>
              </a:spcAft>
              <a:buNone/>
            </a:pPr>
            <a:r>
              <a:rPr lang="en-GB">
                <a:solidFill>
                  <a:srgbClr val="FFFFFF"/>
                </a:solidFill>
              </a:rPr>
              <a:t>Lesson 8</a:t>
            </a:r>
            <a:endParaRPr>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7"/>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2900" u="sng">
                <a:solidFill>
                  <a:schemeClr val="lt1"/>
                </a:solidFill>
              </a:rPr>
              <a:t>Starter</a:t>
            </a:r>
            <a:r>
              <a:rPr lang="en-GB" sz="2900">
                <a:solidFill>
                  <a:schemeClr val="lt1"/>
                </a:solidFill>
              </a:rPr>
              <a:t>:  fill in the first three columns </a:t>
            </a:r>
            <a:r>
              <a:rPr lang="en-GB" sz="2900">
                <a:solidFill>
                  <a:schemeClr val="lt1"/>
                </a:solidFill>
              </a:rPr>
              <a:t>on </a:t>
            </a:r>
            <a:r>
              <a:rPr b="1" lang="en-GB" sz="2900">
                <a:solidFill>
                  <a:srgbClr val="FFFF00"/>
                </a:solidFill>
              </a:rPr>
              <a:t>page ??</a:t>
            </a:r>
            <a:endParaRPr sz="2900"/>
          </a:p>
        </p:txBody>
      </p:sp>
      <p:pic>
        <p:nvPicPr>
          <p:cNvPr id="73" name="Google Shape;73;p17"/>
          <p:cNvPicPr preferRelativeResize="0"/>
          <p:nvPr/>
        </p:nvPicPr>
        <p:blipFill>
          <a:blip r:embed="rId3">
            <a:alphaModFix/>
          </a:blip>
          <a:stretch>
            <a:fillRect/>
          </a:stretch>
        </p:blipFill>
        <p:spPr>
          <a:xfrm>
            <a:off x="411913" y="1588283"/>
            <a:ext cx="8320176" cy="4695200"/>
          </a:xfrm>
          <a:prstGeom prst="rect">
            <a:avLst/>
          </a:prstGeom>
          <a:noFill/>
          <a:ln>
            <a:noFill/>
          </a:ln>
        </p:spPr>
      </p:pic>
      <p:sp>
        <p:nvSpPr>
          <p:cNvPr id="74" name="Google Shape;74;p17"/>
          <p:cNvSpPr/>
          <p:nvPr/>
        </p:nvSpPr>
        <p:spPr>
          <a:xfrm>
            <a:off x="2318475" y="1626709"/>
            <a:ext cx="4770900" cy="46569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8"/>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Today’s Aim</a:t>
            </a:r>
            <a:endParaRPr/>
          </a:p>
        </p:txBody>
      </p:sp>
      <p:sp>
        <p:nvSpPr>
          <p:cNvPr id="81" name="Google Shape;81;p18"/>
          <p:cNvSpPr txBox="1"/>
          <p:nvPr>
            <p:ph idx="1" type="body"/>
          </p:nvPr>
        </p:nvSpPr>
        <p:spPr>
          <a:xfrm>
            <a:off x="563563" y="2236788"/>
            <a:ext cx="8078787" cy="377031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Font typeface="Arial"/>
              <a:buNone/>
            </a:pPr>
            <a:r>
              <a:rPr b="0" i="0" lang="en-GB" sz="3200" u="none" cap="none" strike="noStrike">
                <a:solidFill>
                  <a:schemeClr val="dk1"/>
                </a:solidFill>
                <a:latin typeface="Arial"/>
                <a:ea typeface="Arial"/>
                <a:cs typeface="Arial"/>
                <a:sym typeface="Arial"/>
              </a:rPr>
              <a:t>By the end of this lesson I will be able to describe the </a:t>
            </a:r>
            <a:r>
              <a:rPr b="0" i="0" lang="en-GB" sz="3200" u="none" cap="none" strike="noStrike">
                <a:solidFill>
                  <a:srgbClr val="0000FF"/>
                </a:solidFill>
                <a:latin typeface="Arial"/>
                <a:ea typeface="Arial"/>
                <a:cs typeface="Arial"/>
                <a:sym typeface="Arial"/>
              </a:rPr>
              <a:t>structures</a:t>
            </a:r>
            <a:r>
              <a:rPr b="0" i="0" lang="en-GB" sz="3200" u="none" cap="none" strike="noStrike">
                <a:solidFill>
                  <a:schemeClr val="dk1"/>
                </a:solidFill>
                <a:latin typeface="Arial"/>
                <a:ea typeface="Arial"/>
                <a:cs typeface="Arial"/>
                <a:sym typeface="Arial"/>
              </a:rPr>
              <a:t> of metals and use this to explain metallic </a:t>
            </a:r>
            <a:r>
              <a:rPr b="0" i="0" lang="en-GB" sz="3200" u="none" cap="none" strike="noStrike">
                <a:solidFill>
                  <a:srgbClr val="0000FF"/>
                </a:solidFill>
                <a:latin typeface="Arial"/>
                <a:ea typeface="Arial"/>
                <a:cs typeface="Arial"/>
                <a:sym typeface="Arial"/>
              </a:rPr>
              <a:t>properties</a:t>
            </a:r>
            <a:endParaRPr b="0" i="0" sz="3200" u="none" cap="none" strike="noStrike">
              <a:solidFill>
                <a:srgbClr val="0000FF"/>
              </a:solidFill>
              <a:latin typeface="Arial"/>
              <a:ea typeface="Arial"/>
              <a:cs typeface="Arial"/>
              <a:sym typeface="Arial"/>
            </a:endParaRPr>
          </a:p>
          <a:p>
            <a:pPr indent="0" lvl="0" marL="0" marR="0" rtl="0" algn="ctr">
              <a:spcBef>
                <a:spcPts val="640"/>
              </a:spcBef>
              <a:spcAft>
                <a:spcPts val="0"/>
              </a:spcAft>
              <a:buClr>
                <a:schemeClr val="dk1"/>
              </a:buClr>
              <a:buFont typeface="Arial"/>
              <a:buNone/>
            </a:pPr>
            <a:r>
              <a:t/>
            </a:r>
            <a:endParaRPr b="0" i="0" sz="3200" u="none" cap="none" strike="noStrike">
              <a:solidFill>
                <a:schemeClr val="dk1"/>
              </a:solidFill>
              <a:latin typeface="Arial"/>
              <a:ea typeface="Arial"/>
              <a:cs typeface="Arial"/>
              <a:sym typeface="Arial"/>
            </a:endParaRPr>
          </a:p>
        </p:txBody>
      </p:sp>
      <p:sp>
        <p:nvSpPr>
          <p:cNvPr id="82" name="Google Shape;82;p18"/>
          <p:cNvSpPr txBox="1"/>
          <p:nvPr/>
        </p:nvSpPr>
        <p:spPr>
          <a:xfrm>
            <a:off x="0" y="0"/>
            <a:ext cx="1831500" cy="114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rPr>
              <a:t>Unit 2</a:t>
            </a:r>
            <a:endParaRPr>
              <a:solidFill>
                <a:srgbClr val="FFFFFF"/>
              </a:solidFill>
            </a:endParaRPr>
          </a:p>
          <a:p>
            <a:pPr indent="0" lvl="0" marL="0" rtl="0" algn="l">
              <a:lnSpc>
                <a:spcPct val="115000"/>
              </a:lnSpc>
              <a:spcBef>
                <a:spcPts val="0"/>
              </a:spcBef>
              <a:spcAft>
                <a:spcPts val="0"/>
              </a:spcAft>
              <a:buNone/>
            </a:pPr>
            <a:r>
              <a:rPr lang="en-GB">
                <a:solidFill>
                  <a:srgbClr val="FFFFFF"/>
                </a:solidFill>
              </a:rPr>
              <a:t>Lesson 8</a:t>
            </a:r>
            <a:endParaRPr>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9"/>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lt1"/>
                </a:solidFill>
              </a:rPr>
              <a:t>M</a:t>
            </a:r>
            <a:r>
              <a:rPr lang="en-GB" sz="4000">
                <a:solidFill>
                  <a:schemeClr val="lt1"/>
                </a:solidFill>
              </a:rPr>
              <a:t>ini-whiteboards</a:t>
            </a:r>
            <a:endParaRPr b="0" i="0" sz="4000" u="none" cap="none" strike="noStrike">
              <a:solidFill>
                <a:schemeClr val="lt1"/>
              </a:solidFill>
              <a:latin typeface="Arial"/>
              <a:ea typeface="Arial"/>
              <a:cs typeface="Arial"/>
              <a:sym typeface="Arial"/>
            </a:endParaRPr>
          </a:p>
        </p:txBody>
      </p:sp>
      <p:sp>
        <p:nvSpPr>
          <p:cNvPr id="88" name="Google Shape;88;p19"/>
          <p:cNvSpPr txBox="1"/>
          <p:nvPr>
            <p:ph idx="1" type="body"/>
          </p:nvPr>
        </p:nvSpPr>
        <p:spPr>
          <a:xfrm>
            <a:off x="457200" y="1574792"/>
            <a:ext cx="7972500" cy="6399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rgbClr val="FF3300"/>
              </a:buClr>
              <a:buFont typeface="Arial"/>
              <a:buNone/>
            </a:pPr>
            <a:r>
              <a:rPr b="1" i="0" lang="en-GB" sz="2800" u="none" cap="none" strike="noStrike">
                <a:solidFill>
                  <a:srgbClr val="FF3300"/>
                </a:solidFill>
                <a:latin typeface="Arial"/>
                <a:ea typeface="Arial"/>
                <a:cs typeface="Arial"/>
                <a:sym typeface="Arial"/>
              </a:rPr>
              <a:t>Write down as many </a:t>
            </a:r>
            <a:r>
              <a:rPr b="1" i="0" lang="en-GB" sz="2800" u="sng" cap="none" strike="noStrike">
                <a:solidFill>
                  <a:srgbClr val="0000FF"/>
                </a:solidFill>
                <a:latin typeface="Arial"/>
                <a:ea typeface="Arial"/>
                <a:cs typeface="Arial"/>
                <a:sym typeface="Arial"/>
              </a:rPr>
              <a:t>properties</a:t>
            </a:r>
            <a:r>
              <a:rPr b="1" i="0" lang="en-GB" sz="2800" cap="none" strike="noStrike">
                <a:solidFill>
                  <a:srgbClr val="0000FF"/>
                </a:solidFill>
                <a:latin typeface="Arial"/>
                <a:ea typeface="Arial"/>
                <a:cs typeface="Arial"/>
                <a:sym typeface="Arial"/>
              </a:rPr>
              <a:t> </a:t>
            </a:r>
            <a:r>
              <a:rPr b="1" i="0" lang="en-GB" sz="2800" u="none" cap="none" strike="noStrike">
                <a:solidFill>
                  <a:srgbClr val="FF3300"/>
                </a:solidFill>
                <a:latin typeface="Arial"/>
                <a:ea typeface="Arial"/>
                <a:cs typeface="Arial"/>
                <a:sym typeface="Arial"/>
              </a:rPr>
              <a:t>of metals that you can...</a:t>
            </a:r>
            <a:endParaRPr b="1" i="0" sz="2800" u="none" cap="none" strike="noStrike">
              <a:solidFill>
                <a:srgbClr val="FF3300"/>
              </a:solidFill>
              <a:latin typeface="Arial"/>
              <a:ea typeface="Arial"/>
              <a:cs typeface="Arial"/>
              <a:sym typeface="Arial"/>
            </a:endParaRPr>
          </a:p>
        </p:txBody>
      </p:sp>
      <p:sp>
        <p:nvSpPr>
          <p:cNvPr id="89" name="Google Shape;89;p19"/>
          <p:cNvSpPr/>
          <p:nvPr/>
        </p:nvSpPr>
        <p:spPr>
          <a:xfrm>
            <a:off x="684213" y="2397146"/>
            <a:ext cx="7848600" cy="4032300"/>
          </a:xfrm>
          <a:prstGeom prst="roundRect">
            <a:avLst>
              <a:gd fmla="val 4407" name="adj"/>
            </a:avLst>
          </a:prstGeom>
          <a:solidFill>
            <a:srgbClr val="FFFFCC"/>
          </a:solidFill>
          <a:ln cap="flat" cmpd="sng" w="38100">
            <a:solidFill>
              <a:srgbClr val="FF66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90" name="Google Shape;90;p19"/>
          <p:cNvSpPr txBox="1"/>
          <p:nvPr/>
        </p:nvSpPr>
        <p:spPr>
          <a:xfrm>
            <a:off x="971550" y="2541600"/>
            <a:ext cx="7400100" cy="805500"/>
          </a:xfrm>
          <a:prstGeom prst="rect">
            <a:avLst/>
          </a:prstGeom>
          <a:noFill/>
          <a:ln>
            <a:noFill/>
          </a:ln>
        </p:spPr>
        <p:txBody>
          <a:bodyPr anchorCtr="0" anchor="t" bIns="45700" lIns="91425" spcFirstLastPara="1" rIns="91425" wrap="square" tIns="45700">
            <a:noAutofit/>
          </a:bodyPr>
          <a:lstStyle/>
          <a:p>
            <a:pPr indent="-406400" lvl="0" marL="361950" rtl="0" algn="l">
              <a:spcBef>
                <a:spcPts val="0"/>
              </a:spcBef>
              <a:spcAft>
                <a:spcPts val="0"/>
              </a:spcAft>
              <a:buClr>
                <a:srgbClr val="FF6600"/>
              </a:buClr>
              <a:buSzPts val="2500"/>
              <a:buFont typeface="Noto Symbol"/>
              <a:buChar char="●"/>
            </a:pPr>
            <a:r>
              <a:rPr lang="en-GB" sz="2500">
                <a:solidFill>
                  <a:schemeClr val="dk1"/>
                </a:solidFill>
              </a:rPr>
              <a:t>high melting and boiling points (which means they tend to be </a:t>
            </a:r>
            <a:r>
              <a:rPr i="0" lang="en-GB" sz="2500" u="none" cap="none" strike="noStrike">
                <a:solidFill>
                  <a:schemeClr val="dk1"/>
                </a:solidFill>
              </a:rPr>
              <a:t>solid at room temperature)</a:t>
            </a:r>
            <a:endParaRPr sz="2100"/>
          </a:p>
        </p:txBody>
      </p:sp>
      <p:sp>
        <p:nvSpPr>
          <p:cNvPr id="91" name="Google Shape;91;p19"/>
          <p:cNvSpPr txBox="1"/>
          <p:nvPr/>
        </p:nvSpPr>
        <p:spPr>
          <a:xfrm>
            <a:off x="971550" y="3475050"/>
            <a:ext cx="5045400" cy="369300"/>
          </a:xfrm>
          <a:prstGeom prst="rect">
            <a:avLst/>
          </a:prstGeom>
          <a:noFill/>
          <a:ln>
            <a:noFill/>
          </a:ln>
        </p:spPr>
        <p:txBody>
          <a:bodyPr anchorCtr="0" anchor="t" bIns="45700" lIns="91425" spcFirstLastPara="1" rIns="91425" wrap="square" tIns="45700">
            <a:noAutofit/>
          </a:bodyPr>
          <a:lstStyle/>
          <a:p>
            <a:pPr indent="-406400" lvl="0" marL="361950" rtl="0" algn="l">
              <a:spcBef>
                <a:spcPts val="0"/>
              </a:spcBef>
              <a:spcAft>
                <a:spcPts val="0"/>
              </a:spcAft>
              <a:buClr>
                <a:srgbClr val="FF6600"/>
              </a:buClr>
              <a:buSzPts val="2500"/>
              <a:buFont typeface="Noto Symbol"/>
              <a:buChar char="●"/>
            </a:pPr>
            <a:r>
              <a:rPr lang="en-GB" sz="2500">
                <a:solidFill>
                  <a:schemeClr val="dk1"/>
                </a:solidFill>
              </a:rPr>
              <a:t>good conductors of electricity</a:t>
            </a:r>
            <a:endParaRPr sz="2100"/>
          </a:p>
        </p:txBody>
      </p:sp>
      <p:sp>
        <p:nvSpPr>
          <p:cNvPr id="92" name="Google Shape;92;p19"/>
          <p:cNvSpPr txBox="1"/>
          <p:nvPr/>
        </p:nvSpPr>
        <p:spPr>
          <a:xfrm>
            <a:off x="971550" y="4103709"/>
            <a:ext cx="6408600" cy="369300"/>
          </a:xfrm>
          <a:prstGeom prst="rect">
            <a:avLst/>
          </a:prstGeom>
          <a:noFill/>
          <a:ln>
            <a:noFill/>
          </a:ln>
        </p:spPr>
        <p:txBody>
          <a:bodyPr anchorCtr="0" anchor="t" bIns="45700" lIns="91425" spcFirstLastPara="1" rIns="91425" wrap="square" tIns="45700">
            <a:noAutofit/>
          </a:bodyPr>
          <a:lstStyle/>
          <a:p>
            <a:pPr indent="-406400" lvl="0" marL="361950" marR="0" rtl="0" algn="l">
              <a:spcBef>
                <a:spcPts val="0"/>
              </a:spcBef>
              <a:spcAft>
                <a:spcPts val="0"/>
              </a:spcAft>
              <a:buClr>
                <a:srgbClr val="FF6600"/>
              </a:buClr>
              <a:buSzPts val="2500"/>
              <a:buFont typeface="Noto Symbol"/>
              <a:buChar char="●"/>
            </a:pPr>
            <a:r>
              <a:rPr i="0" lang="en-GB" sz="2500" u="none" cap="none" strike="noStrike">
                <a:solidFill>
                  <a:schemeClr val="dk1"/>
                </a:solidFill>
              </a:rPr>
              <a:t>good conductors of heat</a:t>
            </a:r>
            <a:endParaRPr sz="2100"/>
          </a:p>
        </p:txBody>
      </p:sp>
      <p:sp>
        <p:nvSpPr>
          <p:cNvPr id="93" name="Google Shape;93;p19"/>
          <p:cNvSpPr txBox="1"/>
          <p:nvPr/>
        </p:nvSpPr>
        <p:spPr>
          <a:xfrm>
            <a:off x="971550" y="4730771"/>
            <a:ext cx="4968900" cy="369300"/>
          </a:xfrm>
          <a:prstGeom prst="rect">
            <a:avLst/>
          </a:prstGeom>
          <a:noFill/>
          <a:ln>
            <a:noFill/>
          </a:ln>
        </p:spPr>
        <p:txBody>
          <a:bodyPr anchorCtr="0" anchor="t" bIns="45700" lIns="91425" spcFirstLastPara="1" rIns="91425" wrap="square" tIns="45700">
            <a:noAutofit/>
          </a:bodyPr>
          <a:lstStyle/>
          <a:p>
            <a:pPr indent="-406400" lvl="0" marL="361950" marR="0" rtl="0" algn="l">
              <a:spcBef>
                <a:spcPts val="0"/>
              </a:spcBef>
              <a:spcAft>
                <a:spcPts val="0"/>
              </a:spcAft>
              <a:buClr>
                <a:srgbClr val="FF6600"/>
              </a:buClr>
              <a:buSzPts val="2500"/>
              <a:buFont typeface="Noto Symbol"/>
              <a:buChar char="●"/>
            </a:pPr>
            <a:r>
              <a:rPr i="0" lang="en-GB" sz="2500" u="none" cap="none" strike="noStrike">
                <a:solidFill>
                  <a:schemeClr val="dk1"/>
                </a:solidFill>
              </a:rPr>
              <a:t>malleable</a:t>
            </a:r>
            <a:endParaRPr sz="2100"/>
          </a:p>
        </p:txBody>
      </p:sp>
      <p:sp>
        <p:nvSpPr>
          <p:cNvPr id="94" name="Google Shape;94;p19"/>
          <p:cNvSpPr txBox="1"/>
          <p:nvPr/>
        </p:nvSpPr>
        <p:spPr>
          <a:xfrm>
            <a:off x="4817550" y="4702975"/>
            <a:ext cx="2865900" cy="369300"/>
          </a:xfrm>
          <a:prstGeom prst="rect">
            <a:avLst/>
          </a:prstGeom>
          <a:noFill/>
          <a:ln>
            <a:noFill/>
          </a:ln>
        </p:spPr>
        <p:txBody>
          <a:bodyPr anchorCtr="0" anchor="t" bIns="45700" lIns="91425" spcFirstLastPara="1" rIns="91425" wrap="square" tIns="45700">
            <a:noAutofit/>
          </a:bodyPr>
          <a:lstStyle/>
          <a:p>
            <a:pPr indent="-406400" lvl="0" marL="361950" marR="0" rtl="0" algn="l">
              <a:spcBef>
                <a:spcPts val="0"/>
              </a:spcBef>
              <a:spcAft>
                <a:spcPts val="0"/>
              </a:spcAft>
              <a:buClr>
                <a:srgbClr val="FF6600"/>
              </a:buClr>
              <a:buSzPts val="2500"/>
              <a:buFont typeface="Noto Symbol"/>
              <a:buChar char="●"/>
            </a:pPr>
            <a:r>
              <a:rPr i="0" lang="en-GB" sz="2500" u="none" cap="none" strike="noStrike">
                <a:solidFill>
                  <a:schemeClr val="dk1"/>
                </a:solidFill>
              </a:rPr>
              <a:t>ductile</a:t>
            </a:r>
            <a:endParaRPr sz="2100"/>
          </a:p>
        </p:txBody>
      </p:sp>
      <p:sp>
        <p:nvSpPr>
          <p:cNvPr id="95" name="Google Shape;95;p19"/>
          <p:cNvSpPr txBox="1"/>
          <p:nvPr/>
        </p:nvSpPr>
        <p:spPr>
          <a:xfrm>
            <a:off x="971550" y="5339200"/>
            <a:ext cx="4261200" cy="408600"/>
          </a:xfrm>
          <a:prstGeom prst="rect">
            <a:avLst/>
          </a:prstGeom>
          <a:noFill/>
          <a:ln>
            <a:noFill/>
          </a:ln>
        </p:spPr>
        <p:txBody>
          <a:bodyPr anchorCtr="0" anchor="t" bIns="45700" lIns="91425" spcFirstLastPara="1" rIns="91425" wrap="square" tIns="45700">
            <a:noAutofit/>
          </a:bodyPr>
          <a:lstStyle/>
          <a:p>
            <a:pPr indent="-406400" lvl="0" marL="361950" marR="0" rtl="0" algn="l">
              <a:spcBef>
                <a:spcPts val="0"/>
              </a:spcBef>
              <a:spcAft>
                <a:spcPts val="0"/>
              </a:spcAft>
              <a:buClr>
                <a:srgbClr val="FF6600"/>
              </a:buClr>
              <a:buSzPts val="2500"/>
              <a:buFont typeface="Noto Symbol"/>
              <a:buChar char="●"/>
            </a:pPr>
            <a:r>
              <a:rPr lang="en-GB" sz="2500">
                <a:solidFill>
                  <a:schemeClr val="dk1"/>
                </a:solidFill>
              </a:rPr>
              <a:t>usually </a:t>
            </a:r>
            <a:r>
              <a:rPr i="0" lang="en-GB" sz="2500" u="none" cap="none" strike="noStrike">
                <a:solidFill>
                  <a:schemeClr val="dk1"/>
                </a:solidFill>
              </a:rPr>
              <a:t>strong/hard</a:t>
            </a:r>
            <a:endParaRPr sz="2100"/>
          </a:p>
        </p:txBody>
      </p:sp>
      <p:sp>
        <p:nvSpPr>
          <p:cNvPr id="96" name="Google Shape;96;p19"/>
          <p:cNvSpPr txBox="1"/>
          <p:nvPr/>
        </p:nvSpPr>
        <p:spPr>
          <a:xfrm>
            <a:off x="971550" y="5890025"/>
            <a:ext cx="7400100" cy="408600"/>
          </a:xfrm>
          <a:prstGeom prst="rect">
            <a:avLst/>
          </a:prstGeom>
          <a:noFill/>
          <a:ln>
            <a:noFill/>
          </a:ln>
        </p:spPr>
        <p:txBody>
          <a:bodyPr anchorCtr="0" anchor="t" bIns="45700" lIns="91425" spcFirstLastPara="1" rIns="91425" wrap="square" tIns="45700">
            <a:noAutofit/>
          </a:bodyPr>
          <a:lstStyle/>
          <a:p>
            <a:pPr indent="-387350" lvl="0" marL="361950" marR="0" rtl="0" algn="l">
              <a:spcBef>
                <a:spcPts val="0"/>
              </a:spcBef>
              <a:spcAft>
                <a:spcPts val="0"/>
              </a:spcAft>
              <a:buClr>
                <a:srgbClr val="B7B7B7"/>
              </a:buClr>
              <a:buSzPts val="2200"/>
              <a:buFont typeface="Noto Symbol"/>
              <a:buChar char="●"/>
            </a:pPr>
            <a:r>
              <a:rPr lang="en-GB" sz="2200">
                <a:solidFill>
                  <a:srgbClr val="B7B7B7"/>
                </a:solidFill>
              </a:rPr>
              <a:t>lustrous (shiny) and sonorous (make a ringing sound)</a:t>
            </a:r>
            <a:endParaRPr sz="1500">
              <a:solidFill>
                <a:srgbClr val="B7B7B7"/>
              </a:solidFill>
            </a:endParaRPr>
          </a:p>
        </p:txBody>
      </p:sp>
      <p:sp>
        <p:nvSpPr>
          <p:cNvPr id="97" name="Google Shape;97;p19"/>
          <p:cNvSpPr txBox="1"/>
          <p:nvPr/>
        </p:nvSpPr>
        <p:spPr>
          <a:xfrm>
            <a:off x="4804950" y="5299900"/>
            <a:ext cx="3191700" cy="408600"/>
          </a:xfrm>
          <a:prstGeom prst="rect">
            <a:avLst/>
          </a:prstGeom>
          <a:noFill/>
          <a:ln>
            <a:noFill/>
          </a:ln>
        </p:spPr>
        <p:txBody>
          <a:bodyPr anchorCtr="0" anchor="t" bIns="45700" lIns="91425" spcFirstLastPara="1" rIns="91425" wrap="square" tIns="45700">
            <a:noAutofit/>
          </a:bodyPr>
          <a:lstStyle/>
          <a:p>
            <a:pPr indent="-406400" lvl="0" marL="361950" marR="0" rtl="0" algn="l">
              <a:spcBef>
                <a:spcPts val="0"/>
              </a:spcBef>
              <a:spcAft>
                <a:spcPts val="0"/>
              </a:spcAft>
              <a:buClr>
                <a:srgbClr val="FF6600"/>
              </a:buClr>
              <a:buSzPts val="2500"/>
              <a:buFont typeface="Noto Symbol"/>
              <a:buChar char="●"/>
            </a:pPr>
            <a:r>
              <a:rPr lang="en-GB" sz="2500">
                <a:solidFill>
                  <a:schemeClr val="dk1"/>
                </a:solidFill>
              </a:rPr>
              <a:t>usually dense</a:t>
            </a:r>
            <a:endParaRPr sz="2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500"/>
                                        <p:tgtEl>
                                          <p:spTgt spid="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500"/>
                                        <p:tgtEl>
                                          <p:spTgt spid="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500"/>
                                        <p:tgtEl>
                                          <p:spTgt spid="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500"/>
                                        <p:tgtEl>
                                          <p:spTgt spid="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500"/>
                                        <p:tgtEl>
                                          <p:spTgt spid="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500"/>
                                        <p:tgtEl>
                                          <p:spTgt spid="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gtEl>
                                        <p:attrNameLst>
                                          <p:attrName>style.visibility</p:attrName>
                                        </p:attrNameLst>
                                      </p:cBhvr>
                                      <p:to>
                                        <p:strVal val="visible"/>
                                      </p:to>
                                    </p:set>
                                    <p:animEffect filter="fade" transition="in">
                                      <p:cBhvr>
                                        <p:cTn dur="500"/>
                                        <p:tgtEl>
                                          <p:spTgt spid="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0"/>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Why do metals have these properties?</a:t>
            </a:r>
            <a:endParaRPr b="0" i="0" sz="4000" u="none" cap="none" strike="noStrike">
              <a:solidFill>
                <a:schemeClr val="lt1"/>
              </a:solidFill>
              <a:latin typeface="Arial"/>
              <a:ea typeface="Arial"/>
              <a:cs typeface="Arial"/>
              <a:sym typeface="Arial"/>
            </a:endParaRPr>
          </a:p>
        </p:txBody>
      </p:sp>
      <p:pic>
        <p:nvPicPr>
          <p:cNvPr descr="C1 4a_NB" id="105" name="Google Shape;105;p20"/>
          <p:cNvPicPr preferRelativeResize="0"/>
          <p:nvPr/>
        </p:nvPicPr>
        <p:blipFill rotWithShape="1">
          <a:blip r:embed="rId3">
            <a:alphaModFix/>
          </a:blip>
          <a:srcRect b="0" l="0" r="0" t="0"/>
          <a:stretch/>
        </p:blipFill>
        <p:spPr>
          <a:xfrm>
            <a:off x="0" y="1214422"/>
            <a:ext cx="9163800" cy="5643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descr="CC6_malleability part 1_V2" id="112" name="Google Shape;112;p21"/>
          <p:cNvPicPr preferRelativeResize="0"/>
          <p:nvPr/>
        </p:nvPicPr>
        <p:blipFill rotWithShape="1">
          <a:blip r:embed="rId3">
            <a:alphaModFix/>
          </a:blip>
          <a:srcRect b="0" l="0" r="0" t="0"/>
          <a:stretch/>
        </p:blipFill>
        <p:spPr>
          <a:xfrm>
            <a:off x="5286380" y="2016152"/>
            <a:ext cx="3860800" cy="4057650"/>
          </a:xfrm>
          <a:prstGeom prst="rect">
            <a:avLst/>
          </a:prstGeom>
          <a:noFill/>
          <a:ln>
            <a:noFill/>
          </a:ln>
        </p:spPr>
      </p:pic>
      <p:cxnSp>
        <p:nvCxnSpPr>
          <p:cNvPr id="113" name="Google Shape;113;p21"/>
          <p:cNvCxnSpPr/>
          <p:nvPr/>
        </p:nvCxnSpPr>
        <p:spPr>
          <a:xfrm rot="10800000">
            <a:off x="6697668" y="4837140"/>
            <a:ext cx="504825" cy="1223962"/>
          </a:xfrm>
          <a:prstGeom prst="straightConnector1">
            <a:avLst/>
          </a:prstGeom>
          <a:noFill/>
          <a:ln cap="flat" cmpd="sng" w="38100">
            <a:solidFill>
              <a:schemeClr val="dk1"/>
            </a:solidFill>
            <a:prstDash val="solid"/>
            <a:round/>
            <a:headEnd len="sm" w="sm" type="oval"/>
            <a:tailEnd len="lg" w="lg" type="triangle"/>
          </a:ln>
        </p:spPr>
      </p:cxnSp>
      <p:cxnSp>
        <p:nvCxnSpPr>
          <p:cNvPr id="114" name="Google Shape;114;p21"/>
          <p:cNvCxnSpPr/>
          <p:nvPr/>
        </p:nvCxnSpPr>
        <p:spPr>
          <a:xfrm flipH="1" rot="10800000">
            <a:off x="7202493" y="5413402"/>
            <a:ext cx="792162" cy="647700"/>
          </a:xfrm>
          <a:prstGeom prst="straightConnector1">
            <a:avLst/>
          </a:prstGeom>
          <a:noFill/>
          <a:ln cap="flat" cmpd="sng" w="38100">
            <a:solidFill>
              <a:schemeClr val="dk1"/>
            </a:solidFill>
            <a:prstDash val="solid"/>
            <a:round/>
            <a:headEnd len="sm" w="sm" type="oval"/>
            <a:tailEnd len="lg" w="lg" type="triangle"/>
          </a:ln>
        </p:spPr>
      </p:cxnSp>
      <p:sp>
        <p:nvSpPr>
          <p:cNvPr id="115" name="Google Shape;115;p21"/>
          <p:cNvSpPr txBox="1"/>
          <p:nvPr/>
        </p:nvSpPr>
        <p:spPr>
          <a:xfrm>
            <a:off x="5935668" y="1452590"/>
            <a:ext cx="2519362" cy="457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1800" u="none" cap="none" strike="noStrike">
                <a:solidFill>
                  <a:srgbClr val="000066"/>
                </a:solidFill>
                <a:latin typeface="Arial"/>
                <a:ea typeface="Arial"/>
                <a:cs typeface="Arial"/>
                <a:sym typeface="Arial"/>
              </a:rPr>
              <a:t>sea of electrons</a:t>
            </a:r>
            <a:endParaRPr/>
          </a:p>
        </p:txBody>
      </p:sp>
      <p:sp>
        <p:nvSpPr>
          <p:cNvPr id="116" name="Google Shape;116;p21"/>
          <p:cNvSpPr txBox="1"/>
          <p:nvPr/>
        </p:nvSpPr>
        <p:spPr>
          <a:xfrm>
            <a:off x="5935668" y="6180165"/>
            <a:ext cx="2519362" cy="457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1800" u="none" cap="none" strike="noStrike">
                <a:solidFill>
                  <a:srgbClr val="000066"/>
                </a:solidFill>
                <a:latin typeface="Arial"/>
                <a:ea typeface="Arial"/>
                <a:cs typeface="Arial"/>
                <a:sym typeface="Arial"/>
              </a:rPr>
              <a:t>metal ions</a:t>
            </a:r>
            <a:endParaRPr/>
          </a:p>
        </p:txBody>
      </p:sp>
      <p:cxnSp>
        <p:nvCxnSpPr>
          <p:cNvPr id="117" name="Google Shape;117;p21"/>
          <p:cNvCxnSpPr/>
          <p:nvPr/>
        </p:nvCxnSpPr>
        <p:spPr>
          <a:xfrm flipH="1">
            <a:off x="5689605" y="1884390"/>
            <a:ext cx="1512888" cy="1296987"/>
          </a:xfrm>
          <a:prstGeom prst="straightConnector1">
            <a:avLst/>
          </a:prstGeom>
          <a:noFill/>
          <a:ln cap="flat" cmpd="sng" w="38100">
            <a:solidFill>
              <a:schemeClr val="dk1"/>
            </a:solidFill>
            <a:prstDash val="solid"/>
            <a:round/>
            <a:headEnd len="sm" w="sm" type="oval"/>
            <a:tailEnd len="lg" w="lg" type="triangle"/>
          </a:ln>
        </p:spPr>
      </p:cxnSp>
      <p:cxnSp>
        <p:nvCxnSpPr>
          <p:cNvPr id="118" name="Google Shape;118;p21"/>
          <p:cNvCxnSpPr/>
          <p:nvPr/>
        </p:nvCxnSpPr>
        <p:spPr>
          <a:xfrm>
            <a:off x="7202493" y="1884390"/>
            <a:ext cx="1079500" cy="504825"/>
          </a:xfrm>
          <a:prstGeom prst="straightConnector1">
            <a:avLst/>
          </a:prstGeom>
          <a:noFill/>
          <a:ln cap="flat" cmpd="sng" w="38100">
            <a:solidFill>
              <a:schemeClr val="dk1"/>
            </a:solidFill>
            <a:prstDash val="solid"/>
            <a:round/>
            <a:headEnd len="sm" w="sm" type="oval"/>
            <a:tailEnd len="lg" w="lg" type="triangle"/>
          </a:ln>
        </p:spPr>
      </p:cxnSp>
      <p:sp>
        <p:nvSpPr>
          <p:cNvPr id="119" name="Google Shape;119;p21"/>
          <p:cNvSpPr txBox="1"/>
          <p:nvPr/>
        </p:nvSpPr>
        <p:spPr>
          <a:xfrm>
            <a:off x="304674" y="1797975"/>
            <a:ext cx="47790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rgbClr val="000066"/>
                </a:solidFill>
              </a:rPr>
              <a:t>A p</a:t>
            </a:r>
            <a:r>
              <a:rPr b="0" i="0" lang="en-GB" sz="2400" u="none" cap="none" strike="noStrike">
                <a:solidFill>
                  <a:srgbClr val="000066"/>
                </a:solidFill>
                <a:latin typeface="Arial"/>
                <a:ea typeface="Arial"/>
                <a:cs typeface="Arial"/>
                <a:sym typeface="Arial"/>
              </a:rPr>
              <a:t>ure metal </a:t>
            </a:r>
            <a:r>
              <a:rPr lang="en-GB" sz="2400">
                <a:solidFill>
                  <a:srgbClr val="000066"/>
                </a:solidFill>
              </a:rPr>
              <a:t>is made up of</a:t>
            </a:r>
            <a:r>
              <a:rPr b="0" i="0" lang="en-GB" sz="2400" u="none" cap="none" strike="noStrike">
                <a:solidFill>
                  <a:srgbClr val="000066"/>
                </a:solidFill>
                <a:latin typeface="Arial"/>
                <a:ea typeface="Arial"/>
                <a:cs typeface="Arial"/>
                <a:sym typeface="Arial"/>
              </a:rPr>
              <a:t> tightly-packed layers, which form a regular</a:t>
            </a:r>
            <a:r>
              <a:rPr b="0" i="0" lang="en-GB" sz="2400" u="none" cap="none" strike="noStrike">
                <a:solidFill>
                  <a:schemeClr val="dk1"/>
                </a:solidFill>
                <a:latin typeface="Arial"/>
                <a:ea typeface="Arial"/>
                <a:cs typeface="Arial"/>
                <a:sym typeface="Arial"/>
              </a:rPr>
              <a:t> </a:t>
            </a:r>
            <a:r>
              <a:rPr b="1" i="0" lang="en-GB" sz="2400" u="none" cap="none" strike="noStrike">
                <a:solidFill>
                  <a:srgbClr val="FF6600"/>
                </a:solidFill>
                <a:latin typeface="Arial"/>
                <a:ea typeface="Arial"/>
                <a:cs typeface="Arial"/>
                <a:sym typeface="Arial"/>
              </a:rPr>
              <a:t>lattice</a:t>
            </a:r>
            <a:r>
              <a:rPr b="0" i="0" lang="en-GB" sz="2400" u="none" cap="none" strike="noStrike">
                <a:solidFill>
                  <a:srgbClr val="000066"/>
                </a:solidFill>
                <a:latin typeface="Arial"/>
                <a:ea typeface="Arial"/>
                <a:cs typeface="Arial"/>
                <a:sym typeface="Arial"/>
              </a:rPr>
              <a:t> structure. </a:t>
            </a:r>
            <a:endParaRPr/>
          </a:p>
        </p:txBody>
      </p:sp>
      <p:sp>
        <p:nvSpPr>
          <p:cNvPr id="120" name="Google Shape;120;p21"/>
          <p:cNvSpPr/>
          <p:nvPr/>
        </p:nvSpPr>
        <p:spPr>
          <a:xfrm>
            <a:off x="304674" y="3345825"/>
            <a:ext cx="47790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400" u="none" cap="none" strike="noStrike">
                <a:solidFill>
                  <a:srgbClr val="000066"/>
                </a:solidFill>
                <a:latin typeface="Arial"/>
                <a:ea typeface="Arial"/>
                <a:cs typeface="Arial"/>
                <a:sym typeface="Arial"/>
              </a:rPr>
              <a:t>The outer electrons of the metal atoms separate and create a ‘</a:t>
            </a:r>
            <a:r>
              <a:rPr b="1" i="0" lang="en-GB" sz="2400" u="none" cap="none" strike="noStrike">
                <a:solidFill>
                  <a:srgbClr val="FF6600"/>
                </a:solidFill>
                <a:latin typeface="Arial"/>
                <a:ea typeface="Arial"/>
                <a:cs typeface="Arial"/>
                <a:sym typeface="Arial"/>
              </a:rPr>
              <a:t>sea of electrons</a:t>
            </a:r>
            <a:r>
              <a:rPr b="0" i="0" lang="en-GB" sz="2400" u="none" cap="none" strike="noStrike">
                <a:solidFill>
                  <a:srgbClr val="000066"/>
                </a:solidFill>
                <a:latin typeface="Arial"/>
                <a:ea typeface="Arial"/>
                <a:cs typeface="Arial"/>
                <a:sym typeface="Arial"/>
              </a:rPr>
              <a:t>’</a:t>
            </a:r>
            <a:r>
              <a:rPr lang="en-GB" sz="2400">
                <a:solidFill>
                  <a:srgbClr val="000066"/>
                </a:solidFill>
              </a:rPr>
              <a:t> surrounding the metal ions.</a:t>
            </a:r>
            <a:endParaRPr/>
          </a:p>
        </p:txBody>
      </p:sp>
      <p:sp>
        <p:nvSpPr>
          <p:cNvPr id="121" name="Google Shape;121;p21"/>
          <p:cNvSpPr/>
          <p:nvPr/>
        </p:nvSpPr>
        <p:spPr>
          <a:xfrm>
            <a:off x="304681" y="5085722"/>
            <a:ext cx="49650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400" u="none" cap="none" strike="noStrike">
                <a:solidFill>
                  <a:srgbClr val="000066"/>
                </a:solidFill>
                <a:latin typeface="Arial"/>
                <a:ea typeface="Arial"/>
                <a:cs typeface="Arial"/>
                <a:sym typeface="Arial"/>
              </a:rPr>
              <a:t>These electrons are </a:t>
            </a:r>
            <a:r>
              <a:rPr b="1" i="0" lang="en-GB" sz="2400" u="none" cap="none" strike="noStrike">
                <a:solidFill>
                  <a:srgbClr val="FF6600"/>
                </a:solidFill>
                <a:latin typeface="Arial"/>
                <a:ea typeface="Arial"/>
                <a:cs typeface="Arial"/>
                <a:sym typeface="Arial"/>
              </a:rPr>
              <a:t>delocalised</a:t>
            </a:r>
            <a:r>
              <a:rPr b="0" i="0" lang="en-GB" sz="2400" u="none" cap="none" strike="noStrike">
                <a:solidFill>
                  <a:schemeClr val="dk1"/>
                </a:solidFill>
                <a:latin typeface="Arial"/>
                <a:ea typeface="Arial"/>
                <a:cs typeface="Arial"/>
                <a:sym typeface="Arial"/>
              </a:rPr>
              <a:t> </a:t>
            </a:r>
            <a:r>
              <a:rPr b="0" i="0" lang="en-GB" sz="2400" u="none" cap="none" strike="noStrike">
                <a:solidFill>
                  <a:srgbClr val="000066"/>
                </a:solidFill>
                <a:latin typeface="Arial"/>
                <a:ea typeface="Arial"/>
                <a:cs typeface="Arial"/>
                <a:sym typeface="Arial"/>
              </a:rPr>
              <a:t>and so are free to move through </a:t>
            </a:r>
            <a:endParaRPr/>
          </a:p>
          <a:p>
            <a:pPr indent="0" lvl="0" marL="0" marR="0" rtl="0" algn="l">
              <a:spcBef>
                <a:spcPts val="0"/>
              </a:spcBef>
              <a:spcAft>
                <a:spcPts val="0"/>
              </a:spcAft>
              <a:buNone/>
            </a:pPr>
            <a:r>
              <a:rPr b="0" i="0" lang="en-GB" sz="2400" u="none" cap="none" strike="noStrike">
                <a:solidFill>
                  <a:srgbClr val="000066"/>
                </a:solidFill>
                <a:latin typeface="Arial"/>
                <a:ea typeface="Arial"/>
                <a:cs typeface="Arial"/>
                <a:sym typeface="Arial"/>
              </a:rPr>
              <a:t>the whole structure. </a:t>
            </a:r>
            <a:endParaRPr/>
          </a:p>
        </p:txBody>
      </p:sp>
      <p:pic>
        <p:nvPicPr>
          <p:cNvPr descr="notes_icon" id="122" name="Google Shape;122;p21"/>
          <p:cNvPicPr preferRelativeResize="0"/>
          <p:nvPr/>
        </p:nvPicPr>
        <p:blipFill rotWithShape="1">
          <a:blip r:embed="rId4">
            <a:alphaModFix/>
          </a:blip>
          <a:srcRect b="0" l="0" r="0" t="0"/>
          <a:stretch/>
        </p:blipFill>
        <p:spPr>
          <a:xfrm>
            <a:off x="7443788" y="150813"/>
            <a:ext cx="442912" cy="387350"/>
          </a:xfrm>
          <a:prstGeom prst="rect">
            <a:avLst/>
          </a:prstGeom>
          <a:noFill/>
          <a:ln>
            <a:noFill/>
          </a:ln>
        </p:spPr>
      </p:pic>
      <p:sp>
        <p:nvSpPr>
          <p:cNvPr id="123" name="Google Shape;123;p21"/>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Metallic Bonding</a:t>
            </a:r>
            <a:endParaRPr b="0" i="0" sz="40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500"/>
                                        <p:tgtEl>
                                          <p:spTgt spid="12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500"/>
                                        <p:tgtEl>
                                          <p:spTgt spid="115"/>
                                        </p:tgtEl>
                                      </p:cBhvr>
                                    </p:animEffect>
                                  </p:childTnLst>
                                </p:cTn>
                              </p:par>
                              <p:par>
                                <p:cTn fill="hold" nodeType="with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500"/>
                                        <p:tgtEl>
                                          <p:spTgt spid="117"/>
                                        </p:tgtEl>
                                      </p:cBhvr>
                                    </p:animEffect>
                                  </p:childTnLst>
                                </p:cTn>
                              </p:par>
                              <p:par>
                                <p:cTn fill="hold" nodeType="withEffect" presetClass="entr" presetID="10" presetSubtype="0">
                                  <p:stCondLst>
                                    <p:cond delay="0"/>
                                  </p:stCondLst>
                                  <p:childTnLst>
                                    <p:set>
                                      <p:cBhvr>
                                        <p:cTn dur="1" fill="hold">
                                          <p:stCondLst>
                                            <p:cond delay="0"/>
                                          </p:stCondLst>
                                        </p:cTn>
                                        <p:tgtEl>
                                          <p:spTgt spid="118"/>
                                        </p:tgtEl>
                                        <p:attrNameLst>
                                          <p:attrName>style.visibility</p:attrName>
                                        </p:attrNameLst>
                                      </p:cBhvr>
                                      <p:to>
                                        <p:strVal val="visible"/>
                                      </p:to>
                                    </p:set>
                                    <p:animEffect filter="fade" transition="in">
                                      <p:cBhvr>
                                        <p:cTn dur="500"/>
                                        <p:tgtEl>
                                          <p:spTgt spid="1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500"/>
                                        <p:tgtEl>
                                          <p:spTgt spid="1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2"/>
          <p:cNvSpPr/>
          <p:nvPr/>
        </p:nvSpPr>
        <p:spPr>
          <a:xfrm>
            <a:off x="214281" y="1745622"/>
            <a:ext cx="51039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131" name="Google Shape;131;p22"/>
          <p:cNvSpPr/>
          <p:nvPr/>
        </p:nvSpPr>
        <p:spPr>
          <a:xfrm>
            <a:off x="137975" y="4001100"/>
            <a:ext cx="8929800" cy="2643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rgbClr val="000066"/>
                </a:solidFill>
              </a:rPr>
              <a:t>The outer electrons of the metal atoms are delocalised</a:t>
            </a:r>
            <a:r>
              <a:rPr lang="en-GB" sz="2400">
                <a:solidFill>
                  <a:schemeClr val="dk1"/>
                </a:solidFill>
              </a:rPr>
              <a:t> </a:t>
            </a:r>
            <a:r>
              <a:rPr lang="en-GB" sz="2400">
                <a:solidFill>
                  <a:srgbClr val="000066"/>
                </a:solidFill>
              </a:rPr>
              <a:t>creating a ‘sea of </a:t>
            </a:r>
            <a:r>
              <a:rPr b="1" lang="en-GB" sz="2400">
                <a:solidFill>
                  <a:srgbClr val="FF6600"/>
                </a:solidFill>
              </a:rPr>
              <a:t>negative</a:t>
            </a:r>
            <a:r>
              <a:rPr lang="en-GB" sz="2400">
                <a:solidFill>
                  <a:srgbClr val="000066"/>
                </a:solidFill>
              </a:rPr>
              <a:t> electrons’. </a:t>
            </a:r>
            <a:r>
              <a:rPr b="0" i="0" lang="en-GB" sz="2400" u="none" cap="none" strike="noStrike">
                <a:solidFill>
                  <a:srgbClr val="000066"/>
                </a:solidFill>
                <a:latin typeface="Arial"/>
                <a:ea typeface="Arial"/>
                <a:cs typeface="Arial"/>
                <a:sym typeface="Arial"/>
              </a:rPr>
              <a:t>The metal atoms become</a:t>
            </a:r>
            <a:r>
              <a:rPr b="1" i="0" lang="en-GB" sz="2400" u="none" cap="none" strike="noStrike">
                <a:solidFill>
                  <a:srgbClr val="FF6600"/>
                </a:solidFill>
                <a:latin typeface="Arial"/>
                <a:ea typeface="Arial"/>
                <a:cs typeface="Arial"/>
                <a:sym typeface="Arial"/>
              </a:rPr>
              <a:t> positively </a:t>
            </a:r>
            <a:r>
              <a:rPr i="0" lang="en-GB" sz="2400" u="none" cap="none" strike="noStrike">
                <a:solidFill>
                  <a:srgbClr val="000066"/>
                </a:solidFill>
                <a:latin typeface="Arial"/>
                <a:ea typeface="Arial"/>
                <a:cs typeface="Arial"/>
                <a:sym typeface="Arial"/>
              </a:rPr>
              <a:t>charged ions</a:t>
            </a:r>
            <a:r>
              <a:rPr lang="en-GB" sz="2400">
                <a:solidFill>
                  <a:srgbClr val="000066"/>
                </a:solidFill>
              </a:rPr>
              <a:t>.</a:t>
            </a:r>
            <a:endParaRPr b="1" sz="2400">
              <a:solidFill>
                <a:srgbClr val="FF6600"/>
              </a:solidFill>
            </a:endParaRPr>
          </a:p>
          <a:p>
            <a:pPr indent="0" lvl="0" marL="0" marR="0" rtl="0" algn="l">
              <a:spcBef>
                <a:spcPts val="0"/>
              </a:spcBef>
              <a:spcAft>
                <a:spcPts val="0"/>
              </a:spcAft>
              <a:buNone/>
            </a:pPr>
            <a:r>
              <a:t/>
            </a:r>
            <a:endParaRPr sz="2400">
              <a:solidFill>
                <a:srgbClr val="000066"/>
              </a:solidFill>
            </a:endParaRPr>
          </a:p>
          <a:p>
            <a:pPr indent="0" lvl="0" marL="0" marR="0" rtl="0" algn="l">
              <a:spcBef>
                <a:spcPts val="0"/>
              </a:spcBef>
              <a:spcAft>
                <a:spcPts val="0"/>
              </a:spcAft>
              <a:buNone/>
            </a:pPr>
            <a:r>
              <a:rPr lang="en-GB" sz="2400">
                <a:solidFill>
                  <a:srgbClr val="000066"/>
                </a:solidFill>
              </a:rPr>
              <a:t>There is a strong </a:t>
            </a:r>
            <a:r>
              <a:rPr b="1" lang="en-GB" sz="2400">
                <a:solidFill>
                  <a:srgbClr val="FF6600"/>
                </a:solidFill>
              </a:rPr>
              <a:t>electrostatic </a:t>
            </a:r>
            <a:r>
              <a:rPr b="1" i="0" lang="en-GB" sz="2400" u="none" cap="none" strike="noStrike">
                <a:solidFill>
                  <a:srgbClr val="FF6600"/>
                </a:solidFill>
                <a:latin typeface="Arial"/>
                <a:ea typeface="Arial"/>
                <a:cs typeface="Arial"/>
                <a:sym typeface="Arial"/>
              </a:rPr>
              <a:t>attraction</a:t>
            </a:r>
            <a:r>
              <a:rPr b="0" i="0" lang="en-GB" sz="2400" u="none" cap="none" strike="noStrike">
                <a:solidFill>
                  <a:srgbClr val="000066"/>
                </a:solidFill>
                <a:latin typeface="Arial"/>
                <a:ea typeface="Arial"/>
                <a:cs typeface="Arial"/>
                <a:sym typeface="Arial"/>
              </a:rPr>
              <a:t> between the negative sea of electrons</a:t>
            </a:r>
            <a:r>
              <a:rPr lang="en-GB" sz="2400">
                <a:solidFill>
                  <a:srgbClr val="000066"/>
                </a:solidFill>
              </a:rPr>
              <a:t> and positive metal ions.</a:t>
            </a:r>
            <a:r>
              <a:rPr b="0" i="0" lang="en-GB" sz="2400" u="none" cap="none" strike="noStrike">
                <a:solidFill>
                  <a:srgbClr val="000066"/>
                </a:solidFill>
                <a:latin typeface="Arial"/>
                <a:ea typeface="Arial"/>
                <a:cs typeface="Arial"/>
                <a:sym typeface="Arial"/>
              </a:rPr>
              <a:t> This attraction in </a:t>
            </a:r>
            <a:r>
              <a:rPr lang="en-GB" sz="2400">
                <a:solidFill>
                  <a:srgbClr val="000066"/>
                </a:solidFill>
              </a:rPr>
              <a:t>all directions</a:t>
            </a:r>
            <a:r>
              <a:rPr b="0" i="0" lang="en-GB" sz="2400" u="none" cap="none" strike="noStrike">
                <a:solidFill>
                  <a:srgbClr val="000066"/>
                </a:solidFill>
                <a:latin typeface="Arial"/>
                <a:ea typeface="Arial"/>
                <a:cs typeface="Arial"/>
                <a:sym typeface="Arial"/>
              </a:rPr>
              <a:t> is called </a:t>
            </a:r>
            <a:r>
              <a:rPr b="1" i="0" lang="en-GB" sz="2400" u="none" cap="none" strike="noStrike">
                <a:solidFill>
                  <a:srgbClr val="FF6600"/>
                </a:solidFill>
                <a:latin typeface="Arial"/>
                <a:ea typeface="Arial"/>
                <a:cs typeface="Arial"/>
                <a:sym typeface="Arial"/>
              </a:rPr>
              <a:t>metallic bonding</a:t>
            </a:r>
            <a:r>
              <a:rPr b="0" i="0" lang="en-GB" sz="2400" u="none" cap="none" strike="noStrike">
                <a:solidFill>
                  <a:srgbClr val="000066"/>
                </a:solidFill>
                <a:latin typeface="Arial"/>
                <a:ea typeface="Arial"/>
                <a:cs typeface="Arial"/>
                <a:sym typeface="Arial"/>
              </a:rPr>
              <a:t>.</a:t>
            </a:r>
            <a:endParaRPr/>
          </a:p>
        </p:txBody>
      </p:sp>
      <p:pic>
        <p:nvPicPr>
          <p:cNvPr descr="notes_icon" id="132" name="Google Shape;132;p22"/>
          <p:cNvPicPr preferRelativeResize="0"/>
          <p:nvPr/>
        </p:nvPicPr>
        <p:blipFill rotWithShape="1">
          <a:blip r:embed="rId3">
            <a:alphaModFix/>
          </a:blip>
          <a:srcRect b="0" l="0" r="0" t="0"/>
          <a:stretch/>
        </p:blipFill>
        <p:spPr>
          <a:xfrm>
            <a:off x="7443788" y="150813"/>
            <a:ext cx="442800" cy="387300"/>
          </a:xfrm>
          <a:prstGeom prst="rect">
            <a:avLst/>
          </a:prstGeom>
          <a:noFill/>
          <a:ln>
            <a:noFill/>
          </a:ln>
        </p:spPr>
      </p:pic>
      <p:sp>
        <p:nvSpPr>
          <p:cNvPr id="133" name="Google Shape;133;p22"/>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GB" sz="4000">
                <a:solidFill>
                  <a:schemeClr val="lt1"/>
                </a:solidFill>
              </a:rPr>
              <a:t>Metallic structures</a:t>
            </a:r>
            <a:endParaRPr sz="4000">
              <a:solidFill>
                <a:schemeClr val="lt1"/>
              </a:solidFill>
            </a:endParaRPr>
          </a:p>
        </p:txBody>
      </p:sp>
      <p:pic>
        <p:nvPicPr>
          <p:cNvPr id="134" name="Google Shape;134;p22"/>
          <p:cNvPicPr preferRelativeResize="0"/>
          <p:nvPr/>
        </p:nvPicPr>
        <p:blipFill>
          <a:blip r:embed="rId4">
            <a:alphaModFix/>
          </a:blip>
          <a:stretch>
            <a:fillRect/>
          </a:stretch>
        </p:blipFill>
        <p:spPr>
          <a:xfrm>
            <a:off x="2341725" y="1359226"/>
            <a:ext cx="4389651" cy="2459250"/>
          </a:xfrm>
          <a:prstGeom prst="rect">
            <a:avLst/>
          </a:prstGeom>
          <a:noFill/>
          <a:ln>
            <a:noFill/>
          </a:ln>
        </p:spPr>
      </p:pic>
      <p:sp>
        <p:nvSpPr>
          <p:cNvPr id="135" name="Google Shape;135;p22"/>
          <p:cNvSpPr txBox="1"/>
          <p:nvPr/>
        </p:nvSpPr>
        <p:spPr>
          <a:xfrm>
            <a:off x="2657675" y="1787225"/>
            <a:ext cx="549900" cy="387300"/>
          </a:xfrm>
          <a:prstGeom prst="rect">
            <a:avLst/>
          </a:prstGeom>
          <a:solidFill>
            <a:srgbClr val="FF99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t>Cu</a:t>
            </a:r>
            <a:r>
              <a:rPr baseline="30000" lang="en-GB"/>
              <a:t>2+</a:t>
            </a:r>
            <a:endParaRPr baseline="30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500"/>
                                        <p:tgtEl>
                                          <p:spTgt spid="1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500"/>
                                        <p:tgtEl>
                                          <p:spTgt spid="1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3"/>
          <p:cNvSpPr/>
          <p:nvPr/>
        </p:nvSpPr>
        <p:spPr>
          <a:xfrm>
            <a:off x="138082" y="1674798"/>
            <a:ext cx="4368900" cy="1938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solidFill>
                <a:srgbClr val="000066"/>
              </a:solidFill>
            </a:endParaRPr>
          </a:p>
        </p:txBody>
      </p:sp>
      <p:pic>
        <p:nvPicPr>
          <p:cNvPr descr="molten_gold_3" id="143" name="Google Shape;143;p23"/>
          <p:cNvPicPr preferRelativeResize="0"/>
          <p:nvPr/>
        </p:nvPicPr>
        <p:blipFill rotWithShape="1">
          <a:blip r:embed="rId3">
            <a:alphaModFix/>
          </a:blip>
          <a:srcRect b="0" l="0" r="12599" t="0"/>
          <a:stretch/>
        </p:blipFill>
        <p:spPr>
          <a:xfrm>
            <a:off x="4705075" y="1143000"/>
            <a:ext cx="4438800" cy="5715000"/>
          </a:xfrm>
          <a:prstGeom prst="rect">
            <a:avLst/>
          </a:prstGeom>
          <a:noFill/>
          <a:ln>
            <a:noFill/>
          </a:ln>
        </p:spPr>
      </p:pic>
      <p:sp>
        <p:nvSpPr>
          <p:cNvPr id="144" name="Google Shape;144;p23"/>
          <p:cNvSpPr/>
          <p:nvPr/>
        </p:nvSpPr>
        <p:spPr>
          <a:xfrm>
            <a:off x="138075" y="1254200"/>
            <a:ext cx="4608600" cy="5375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rgbClr val="000066"/>
                </a:solidFill>
              </a:rPr>
              <a:t>Metals often have high melting points (for example: gold has a melting point of 1064°C and a boiling point of 2807°C).</a:t>
            </a:r>
            <a:endParaRPr sz="2400">
              <a:solidFill>
                <a:srgbClr val="000066"/>
              </a:solidFill>
            </a:endParaRPr>
          </a:p>
          <a:p>
            <a:pPr indent="0" lvl="0" marL="0" marR="0" rtl="0" algn="l">
              <a:spcBef>
                <a:spcPts val="0"/>
              </a:spcBef>
              <a:spcAft>
                <a:spcPts val="0"/>
              </a:spcAft>
              <a:buNone/>
            </a:pPr>
            <a:r>
              <a:t/>
            </a:r>
            <a:endParaRPr sz="2000">
              <a:solidFill>
                <a:srgbClr val="000066"/>
              </a:solidFill>
            </a:endParaRPr>
          </a:p>
          <a:p>
            <a:pPr indent="0" lvl="0" marL="0" marR="0" rtl="0" algn="l">
              <a:spcBef>
                <a:spcPts val="0"/>
              </a:spcBef>
              <a:spcAft>
                <a:spcPts val="0"/>
              </a:spcAft>
              <a:buNone/>
            </a:pPr>
            <a:r>
              <a:rPr b="0" i="0" lang="en-GB" sz="2400" u="none" cap="none" strike="noStrike">
                <a:solidFill>
                  <a:srgbClr val="000066"/>
                </a:solidFill>
                <a:latin typeface="Arial"/>
                <a:ea typeface="Arial"/>
                <a:cs typeface="Arial"/>
                <a:sym typeface="Arial"/>
              </a:rPr>
              <a:t>The reason metals have high melting points is due to the </a:t>
            </a:r>
            <a:r>
              <a:rPr b="1" i="0" lang="en-GB" sz="2400" u="none" cap="none" strike="noStrike">
                <a:solidFill>
                  <a:srgbClr val="FF6600"/>
                </a:solidFill>
                <a:latin typeface="Arial"/>
                <a:ea typeface="Arial"/>
                <a:cs typeface="Arial"/>
                <a:sym typeface="Arial"/>
              </a:rPr>
              <a:t>strong electrostatic attraction</a:t>
            </a:r>
            <a:r>
              <a:rPr b="1" i="0" lang="en-GB" sz="2400" u="none" cap="none" strike="noStrike">
                <a:solidFill>
                  <a:srgbClr val="000066"/>
                </a:solidFill>
                <a:latin typeface="Arial"/>
                <a:ea typeface="Arial"/>
                <a:cs typeface="Arial"/>
                <a:sym typeface="Arial"/>
              </a:rPr>
              <a:t> </a:t>
            </a:r>
            <a:r>
              <a:rPr b="0" i="0" lang="en-GB" sz="2400" u="none" cap="none" strike="noStrike">
                <a:solidFill>
                  <a:srgbClr val="000066"/>
                </a:solidFill>
                <a:latin typeface="Arial"/>
                <a:ea typeface="Arial"/>
                <a:cs typeface="Arial"/>
                <a:sym typeface="Arial"/>
              </a:rPr>
              <a:t>between the positively-charged metal ions and the sea of electrons</a:t>
            </a:r>
            <a:r>
              <a:rPr lang="en-GB" sz="2400">
                <a:solidFill>
                  <a:srgbClr val="000066"/>
                </a:solidFill>
              </a:rPr>
              <a:t>.</a:t>
            </a:r>
            <a:endParaRPr sz="2400">
              <a:solidFill>
                <a:srgbClr val="000066"/>
              </a:solidFill>
            </a:endParaRPr>
          </a:p>
          <a:p>
            <a:pPr indent="0" lvl="0" marL="0" marR="0" rtl="0" algn="l">
              <a:spcBef>
                <a:spcPts val="0"/>
              </a:spcBef>
              <a:spcAft>
                <a:spcPts val="0"/>
              </a:spcAft>
              <a:buNone/>
            </a:pPr>
            <a:r>
              <a:t/>
            </a:r>
            <a:endParaRPr sz="2000">
              <a:solidFill>
                <a:srgbClr val="000066"/>
              </a:solidFill>
            </a:endParaRPr>
          </a:p>
          <a:p>
            <a:pPr indent="0" lvl="0" marL="0" marR="0" rtl="0" algn="l">
              <a:spcBef>
                <a:spcPts val="0"/>
              </a:spcBef>
              <a:spcAft>
                <a:spcPts val="0"/>
              </a:spcAft>
              <a:buNone/>
            </a:pPr>
            <a:r>
              <a:rPr lang="en-GB" sz="2400">
                <a:solidFill>
                  <a:srgbClr val="000066"/>
                </a:solidFill>
              </a:rPr>
              <a:t>A </a:t>
            </a:r>
            <a:r>
              <a:rPr b="1" lang="en-GB" sz="2400">
                <a:solidFill>
                  <a:srgbClr val="FF6600"/>
                </a:solidFill>
              </a:rPr>
              <a:t>lot of energy</a:t>
            </a:r>
            <a:r>
              <a:rPr lang="en-GB" sz="2400">
                <a:solidFill>
                  <a:srgbClr val="000066"/>
                </a:solidFill>
              </a:rPr>
              <a:t> is needed to overcome these forces of attraction.</a:t>
            </a:r>
            <a:endParaRPr sz="2400">
              <a:solidFill>
                <a:srgbClr val="000066"/>
              </a:solidFill>
            </a:endParaRPr>
          </a:p>
        </p:txBody>
      </p:sp>
      <p:sp>
        <p:nvSpPr>
          <p:cNvPr id="145" name="Google Shape;145;p23"/>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800">
                <a:solidFill>
                  <a:schemeClr val="lt1"/>
                </a:solidFill>
              </a:rPr>
              <a:t>Reasons for high melting points</a:t>
            </a:r>
            <a:endParaRPr b="0" i="0" sz="3800" u="none" cap="none" strike="noStrike">
              <a:solidFill>
                <a:schemeClr val="lt1"/>
              </a:solidFill>
              <a:latin typeface="Arial"/>
              <a:ea typeface="Arial"/>
              <a:cs typeface="Arial"/>
              <a:sym typeface="Arial"/>
            </a:endParaRPr>
          </a:p>
        </p:txBody>
      </p:sp>
      <p:sp>
        <p:nvSpPr>
          <p:cNvPr id="146" name="Google Shape;146;p23"/>
          <p:cNvSpPr txBox="1"/>
          <p:nvPr/>
        </p:nvSpPr>
        <p:spPr>
          <a:xfrm>
            <a:off x="4737100" y="6233150"/>
            <a:ext cx="2768700" cy="62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000">
                <a:solidFill>
                  <a:srgbClr val="0000FF"/>
                </a:solidFill>
                <a:highlight>
                  <a:srgbClr val="FFFFFF"/>
                </a:highlight>
              </a:rPr>
              <a:t>  </a:t>
            </a:r>
            <a:r>
              <a:rPr lang="en-GB" sz="3000">
                <a:solidFill>
                  <a:schemeClr val="accent6"/>
                </a:solidFill>
                <a:highlight>
                  <a:srgbClr val="FFFFFF"/>
                </a:highlight>
              </a:rPr>
              <a:t>Liquid Gold</a:t>
            </a:r>
            <a:r>
              <a:rPr lang="en-GB" sz="3000">
                <a:solidFill>
                  <a:srgbClr val="0000FF"/>
                </a:solidFill>
                <a:highlight>
                  <a:srgbClr val="FFFFFF"/>
                </a:highlight>
              </a:rPr>
              <a:t> </a:t>
            </a:r>
            <a:r>
              <a:rPr lang="en-GB" sz="3000">
                <a:solidFill>
                  <a:srgbClr val="FFFFFF"/>
                </a:solidFill>
                <a:highlight>
                  <a:srgbClr val="FFFFFF"/>
                </a:highlight>
              </a:rPr>
              <a:t>.</a:t>
            </a:r>
            <a:endParaRPr sz="3000">
              <a:solidFill>
                <a:srgbClr val="FFFFFF"/>
              </a:solidFill>
              <a:highlight>
                <a:srgbClr val="FFFFFF"/>
              </a:high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500"/>
                                        <p:tgtEl>
                                          <p:spTgt spid="14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500"/>
                                        <p:tgtEl>
                                          <p:spTgt spid="1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500"/>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descr="CC6_malleability part 1_V2" id="153" name="Google Shape;153;p24"/>
          <p:cNvPicPr preferRelativeResize="0"/>
          <p:nvPr/>
        </p:nvPicPr>
        <p:blipFill rotWithShape="1">
          <a:blip r:embed="rId3">
            <a:alphaModFix/>
          </a:blip>
          <a:srcRect b="0" l="0" r="0" t="0"/>
          <a:stretch/>
        </p:blipFill>
        <p:spPr>
          <a:xfrm>
            <a:off x="204826" y="1560975"/>
            <a:ext cx="4352700" cy="4574700"/>
          </a:xfrm>
          <a:prstGeom prst="rect">
            <a:avLst/>
          </a:prstGeom>
          <a:noFill/>
          <a:ln>
            <a:noFill/>
          </a:ln>
        </p:spPr>
      </p:pic>
      <p:sp>
        <p:nvSpPr>
          <p:cNvPr id="154" name="Google Shape;154;p24"/>
          <p:cNvSpPr txBox="1"/>
          <p:nvPr/>
        </p:nvSpPr>
        <p:spPr>
          <a:xfrm>
            <a:off x="4601350" y="1443025"/>
            <a:ext cx="4274400" cy="5020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2200" u="none" cap="none" strike="noStrike">
                <a:solidFill>
                  <a:srgbClr val="FF6600"/>
                </a:solidFill>
                <a:latin typeface="Arial"/>
                <a:ea typeface="Arial"/>
                <a:cs typeface="Arial"/>
                <a:sym typeface="Arial"/>
              </a:rPr>
              <a:t>Delocalised electrons</a:t>
            </a:r>
            <a:r>
              <a:rPr b="1" i="0" lang="en-GB" sz="2200" u="none" cap="none" strike="noStrike">
                <a:solidFill>
                  <a:srgbClr val="000066"/>
                </a:solidFill>
                <a:latin typeface="Arial"/>
                <a:ea typeface="Arial"/>
                <a:cs typeface="Arial"/>
                <a:sym typeface="Arial"/>
              </a:rPr>
              <a:t> </a:t>
            </a:r>
            <a:r>
              <a:rPr b="0" i="0" lang="en-GB" sz="2200" u="none" cap="none" strike="noStrike">
                <a:solidFill>
                  <a:srgbClr val="000066"/>
                </a:solidFill>
                <a:latin typeface="Arial"/>
                <a:ea typeface="Arial"/>
                <a:cs typeface="Arial"/>
                <a:sym typeface="Arial"/>
              </a:rPr>
              <a:t>in metallic bonding allow metals to conduct heat.</a:t>
            </a:r>
            <a:endParaRPr b="0" i="0" sz="2200" u="none" cap="none" strike="noStrike">
              <a:solidFill>
                <a:srgbClr val="000066"/>
              </a:solidFill>
              <a:latin typeface="Arial"/>
              <a:ea typeface="Arial"/>
              <a:cs typeface="Arial"/>
              <a:sym typeface="Arial"/>
            </a:endParaRPr>
          </a:p>
          <a:p>
            <a:pPr indent="0" lvl="0" marL="0" marR="0" rtl="0" algn="l">
              <a:spcBef>
                <a:spcPts val="0"/>
              </a:spcBef>
              <a:spcAft>
                <a:spcPts val="0"/>
              </a:spcAft>
              <a:buNone/>
            </a:pPr>
            <a:r>
              <a:t/>
            </a:r>
            <a:endParaRPr sz="2200">
              <a:solidFill>
                <a:srgbClr val="000066"/>
              </a:solidFill>
            </a:endParaRPr>
          </a:p>
          <a:p>
            <a:pPr indent="0" lvl="0" marL="0" rtl="0" algn="l">
              <a:spcBef>
                <a:spcPts val="0"/>
              </a:spcBef>
              <a:spcAft>
                <a:spcPts val="0"/>
              </a:spcAft>
              <a:buNone/>
            </a:pPr>
            <a:r>
              <a:rPr lang="en-GB" sz="2200">
                <a:solidFill>
                  <a:srgbClr val="000066"/>
                </a:solidFill>
              </a:rPr>
              <a:t>For example, when a metal is heated, the delocalised electrons gain kinetic energy.</a:t>
            </a:r>
            <a:endParaRPr sz="2200">
              <a:solidFill>
                <a:srgbClr val="000066"/>
              </a:solidFill>
            </a:endParaRPr>
          </a:p>
          <a:p>
            <a:pPr indent="0" lvl="0" marL="0" rtl="0" algn="l">
              <a:spcBef>
                <a:spcPts val="0"/>
              </a:spcBef>
              <a:spcAft>
                <a:spcPts val="0"/>
              </a:spcAft>
              <a:buNone/>
            </a:pPr>
            <a:r>
              <a:t/>
            </a:r>
            <a:endParaRPr sz="2200">
              <a:solidFill>
                <a:srgbClr val="000066"/>
              </a:solidFill>
            </a:endParaRPr>
          </a:p>
          <a:p>
            <a:pPr indent="0" lvl="0" marL="0" rtl="0" algn="l">
              <a:spcBef>
                <a:spcPts val="0"/>
              </a:spcBef>
              <a:spcAft>
                <a:spcPts val="0"/>
              </a:spcAft>
              <a:buNone/>
            </a:pPr>
            <a:r>
              <a:rPr lang="en-GB" sz="2200">
                <a:solidFill>
                  <a:srgbClr val="000066"/>
                </a:solidFill>
              </a:rPr>
              <a:t>These electrons then </a:t>
            </a:r>
            <a:r>
              <a:rPr b="1" lang="en-GB" sz="2200">
                <a:solidFill>
                  <a:srgbClr val="FF6600"/>
                </a:solidFill>
              </a:rPr>
              <a:t>move</a:t>
            </a:r>
            <a:r>
              <a:rPr lang="en-GB" sz="2200">
                <a:solidFill>
                  <a:srgbClr val="FF6600"/>
                </a:solidFill>
              </a:rPr>
              <a:t> </a:t>
            </a:r>
            <a:r>
              <a:rPr lang="en-GB" sz="2200">
                <a:solidFill>
                  <a:srgbClr val="000066"/>
                </a:solidFill>
              </a:rPr>
              <a:t>faster and so transfer the gained energy throughout the metal.</a:t>
            </a:r>
            <a:endParaRPr sz="2200">
              <a:solidFill>
                <a:srgbClr val="000066"/>
              </a:solidFill>
            </a:endParaRPr>
          </a:p>
          <a:p>
            <a:pPr indent="0" lvl="0" marL="0" rtl="0" algn="l">
              <a:spcBef>
                <a:spcPts val="0"/>
              </a:spcBef>
              <a:spcAft>
                <a:spcPts val="0"/>
              </a:spcAft>
              <a:buNone/>
            </a:pPr>
            <a:r>
              <a:t/>
            </a:r>
            <a:endParaRPr sz="2200">
              <a:solidFill>
                <a:srgbClr val="000066"/>
              </a:solidFill>
            </a:endParaRPr>
          </a:p>
          <a:p>
            <a:pPr indent="0" lvl="0" marL="0" rtl="0" algn="l">
              <a:spcBef>
                <a:spcPts val="0"/>
              </a:spcBef>
              <a:spcAft>
                <a:spcPts val="0"/>
              </a:spcAft>
              <a:buNone/>
            </a:pPr>
            <a:r>
              <a:rPr lang="en-GB" sz="2200">
                <a:solidFill>
                  <a:srgbClr val="000066"/>
                </a:solidFill>
              </a:rPr>
              <a:t>This means metals are good conductors of heat.</a:t>
            </a:r>
            <a:endParaRPr sz="2200">
              <a:solidFill>
                <a:srgbClr val="000066"/>
              </a:solidFill>
            </a:endParaRPr>
          </a:p>
          <a:p>
            <a:pPr indent="0" lvl="0" marL="0" rtl="0" algn="l">
              <a:spcBef>
                <a:spcPts val="0"/>
              </a:spcBef>
              <a:spcAft>
                <a:spcPts val="0"/>
              </a:spcAft>
              <a:buNone/>
            </a:pPr>
            <a:r>
              <a:t/>
            </a:r>
            <a:endParaRPr sz="2200">
              <a:solidFill>
                <a:srgbClr val="000066"/>
              </a:solidFill>
            </a:endParaRPr>
          </a:p>
        </p:txBody>
      </p:sp>
      <p:grpSp>
        <p:nvGrpSpPr>
          <p:cNvPr id="155" name="Google Shape;155;p24"/>
          <p:cNvGrpSpPr/>
          <p:nvPr/>
        </p:nvGrpSpPr>
        <p:grpSpPr>
          <a:xfrm>
            <a:off x="1785971" y="5929303"/>
            <a:ext cx="712788" cy="993776"/>
            <a:chOff x="1579" y="2775"/>
            <a:chExt cx="449" cy="626"/>
          </a:xfrm>
        </p:grpSpPr>
        <p:sp>
          <p:nvSpPr>
            <p:cNvPr id="156" name="Google Shape;156;p24"/>
            <p:cNvSpPr/>
            <p:nvPr/>
          </p:nvSpPr>
          <p:spPr>
            <a:xfrm>
              <a:off x="1626" y="2775"/>
              <a:ext cx="372" cy="405"/>
            </a:xfrm>
            <a:prstGeom prst="upArrow">
              <a:avLst>
                <a:gd fmla="val 36815" name="adj1"/>
                <a:gd fmla="val 48387" name="adj2"/>
              </a:avLst>
            </a:prstGeom>
            <a:solidFill>
              <a:srgbClr val="FF33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157" name="Google Shape;157;p24"/>
            <p:cNvSpPr txBox="1"/>
            <p:nvPr/>
          </p:nvSpPr>
          <p:spPr>
            <a:xfrm>
              <a:off x="1579" y="3149"/>
              <a:ext cx="449" cy="25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2000" u="none" cap="none" strike="noStrike">
                  <a:solidFill>
                    <a:srgbClr val="FF0000"/>
                  </a:solidFill>
                  <a:latin typeface="Arial"/>
                  <a:ea typeface="Arial"/>
                  <a:cs typeface="Arial"/>
                  <a:sym typeface="Arial"/>
                </a:rPr>
                <a:t>heat</a:t>
              </a:r>
              <a:endParaRPr b="1" i="0" sz="3600" u="none" cap="none" strike="noStrike">
                <a:solidFill>
                  <a:srgbClr val="FF0000"/>
                </a:solidFill>
                <a:latin typeface="Arial"/>
                <a:ea typeface="Arial"/>
                <a:cs typeface="Arial"/>
                <a:sym typeface="Arial"/>
              </a:endParaRPr>
            </a:p>
          </p:txBody>
        </p:sp>
      </p:grpSp>
      <p:sp>
        <p:nvSpPr>
          <p:cNvPr id="158" name="Google Shape;158;p24"/>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lt1"/>
                </a:solidFill>
              </a:rPr>
              <a:t>Reasons for conducting heat</a:t>
            </a:r>
            <a:endParaRPr i="0" sz="4000"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500"/>
                                        <p:tgtEl>
                                          <p:spTgt spid="15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500"/>
                                        <p:tgtEl>
                                          <p:spTgt spid="1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5"/>
          <p:cNvSpPr txBox="1"/>
          <p:nvPr/>
        </p:nvSpPr>
        <p:spPr>
          <a:xfrm>
            <a:off x="692121" y="1282724"/>
            <a:ext cx="7704138" cy="36671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66" name="Google Shape;166;p25"/>
          <p:cNvSpPr txBox="1"/>
          <p:nvPr/>
        </p:nvSpPr>
        <p:spPr>
          <a:xfrm>
            <a:off x="371450" y="1789150"/>
            <a:ext cx="5060700" cy="449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200" u="none" cap="none" strike="noStrike">
                <a:solidFill>
                  <a:srgbClr val="000066"/>
                </a:solidFill>
                <a:latin typeface="Arial"/>
                <a:ea typeface="Arial"/>
                <a:cs typeface="Arial"/>
                <a:sym typeface="Arial"/>
              </a:rPr>
              <a:t>Metals are </a:t>
            </a:r>
            <a:r>
              <a:rPr lang="en-GB" sz="2200">
                <a:solidFill>
                  <a:srgbClr val="000066"/>
                </a:solidFill>
              </a:rPr>
              <a:t>also good conductors of electricity as the delocalised electrons</a:t>
            </a:r>
            <a:r>
              <a:rPr b="1" lang="en-GB" sz="2200">
                <a:solidFill>
                  <a:srgbClr val="000066"/>
                </a:solidFill>
              </a:rPr>
              <a:t> </a:t>
            </a:r>
            <a:r>
              <a:rPr lang="en-GB" sz="2200">
                <a:solidFill>
                  <a:srgbClr val="000066"/>
                </a:solidFill>
              </a:rPr>
              <a:t>are </a:t>
            </a:r>
            <a:r>
              <a:rPr b="1" lang="en-GB" sz="2200">
                <a:solidFill>
                  <a:srgbClr val="FF6600"/>
                </a:solidFill>
              </a:rPr>
              <a:t>free to move</a:t>
            </a:r>
            <a:r>
              <a:rPr lang="en-GB" sz="2200">
                <a:solidFill>
                  <a:srgbClr val="000066"/>
                </a:solidFill>
              </a:rPr>
              <a:t>.</a:t>
            </a:r>
            <a:endParaRPr sz="2200">
              <a:solidFill>
                <a:srgbClr val="000066"/>
              </a:solidFill>
            </a:endParaRPr>
          </a:p>
          <a:p>
            <a:pPr indent="0" lvl="0" marL="0" marR="0" rtl="0" algn="l">
              <a:spcBef>
                <a:spcPts val="0"/>
              </a:spcBef>
              <a:spcAft>
                <a:spcPts val="0"/>
              </a:spcAft>
              <a:buNone/>
            </a:pPr>
            <a:r>
              <a:t/>
            </a:r>
            <a:endParaRPr sz="2200">
              <a:solidFill>
                <a:srgbClr val="000066"/>
              </a:solidFill>
            </a:endParaRPr>
          </a:p>
          <a:p>
            <a:pPr indent="0" lvl="0" marL="0" marR="0" rtl="0" algn="l">
              <a:spcBef>
                <a:spcPts val="0"/>
              </a:spcBef>
              <a:spcAft>
                <a:spcPts val="0"/>
              </a:spcAft>
              <a:buNone/>
            </a:pPr>
            <a:r>
              <a:rPr lang="en-GB" sz="2200">
                <a:solidFill>
                  <a:srgbClr val="000066"/>
                </a:solidFill>
              </a:rPr>
              <a:t>Electrons can carry charge and this </a:t>
            </a:r>
            <a:r>
              <a:rPr b="1" lang="en-GB" sz="2200">
                <a:solidFill>
                  <a:srgbClr val="FF3300"/>
                </a:solidFill>
              </a:rPr>
              <a:t>flow of charge </a:t>
            </a:r>
            <a:r>
              <a:rPr lang="en-GB" sz="2200">
                <a:solidFill>
                  <a:srgbClr val="000066"/>
                </a:solidFill>
              </a:rPr>
              <a:t>is called electricity.</a:t>
            </a:r>
            <a:endParaRPr sz="2200">
              <a:solidFill>
                <a:srgbClr val="000066"/>
              </a:solidFill>
            </a:endParaRPr>
          </a:p>
          <a:p>
            <a:pPr indent="0" lvl="0" marL="0" rtl="0" algn="l">
              <a:spcBef>
                <a:spcPts val="0"/>
              </a:spcBef>
              <a:spcAft>
                <a:spcPts val="0"/>
              </a:spcAft>
              <a:buNone/>
            </a:pPr>
            <a:r>
              <a:t/>
            </a:r>
            <a:endParaRPr sz="2200">
              <a:solidFill>
                <a:srgbClr val="000066"/>
              </a:solidFill>
            </a:endParaRPr>
          </a:p>
          <a:p>
            <a:pPr indent="0" lvl="0" marL="0" rtl="0" algn="l">
              <a:spcBef>
                <a:spcPts val="0"/>
              </a:spcBef>
              <a:spcAft>
                <a:spcPts val="0"/>
              </a:spcAft>
              <a:buClr>
                <a:schemeClr val="dk1"/>
              </a:buClr>
              <a:buFont typeface="Arial"/>
              <a:buNone/>
            </a:pPr>
            <a:r>
              <a:rPr lang="en-GB" sz="2200">
                <a:solidFill>
                  <a:srgbClr val="000066"/>
                </a:solidFill>
              </a:rPr>
              <a:t>Metal ions that donate more electrons to the ‘sea’ are better conductors than those that donate less.</a:t>
            </a:r>
            <a:endParaRPr sz="2200">
              <a:solidFill>
                <a:srgbClr val="000066"/>
              </a:solidFill>
            </a:endParaRPr>
          </a:p>
          <a:p>
            <a:pPr indent="0" lvl="0" marL="0" rtl="0" algn="l">
              <a:spcBef>
                <a:spcPts val="0"/>
              </a:spcBef>
              <a:spcAft>
                <a:spcPts val="0"/>
              </a:spcAft>
              <a:buClr>
                <a:schemeClr val="dk1"/>
              </a:buClr>
              <a:buFont typeface="Arial"/>
              <a:buNone/>
            </a:pPr>
            <a:r>
              <a:t/>
            </a:r>
            <a:endParaRPr sz="2200">
              <a:solidFill>
                <a:srgbClr val="000066"/>
              </a:solidFill>
            </a:endParaRPr>
          </a:p>
          <a:p>
            <a:pPr indent="0" lvl="0" marL="0" marR="0" rtl="0" algn="l">
              <a:spcBef>
                <a:spcPts val="0"/>
              </a:spcBef>
              <a:spcAft>
                <a:spcPts val="0"/>
              </a:spcAft>
              <a:buNone/>
            </a:pPr>
            <a:r>
              <a:t/>
            </a:r>
            <a:endParaRPr sz="2200">
              <a:solidFill>
                <a:srgbClr val="000066"/>
              </a:solidFill>
            </a:endParaRPr>
          </a:p>
          <a:p>
            <a:pPr indent="0" lvl="0" marL="0" marR="0" rtl="0" algn="l">
              <a:spcBef>
                <a:spcPts val="90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67" name="Google Shape;167;p25"/>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800">
                <a:solidFill>
                  <a:schemeClr val="lt1"/>
                </a:solidFill>
              </a:rPr>
              <a:t>Reasons for </a:t>
            </a:r>
            <a:r>
              <a:rPr lang="en-GB" sz="3800">
                <a:solidFill>
                  <a:schemeClr val="lt1"/>
                </a:solidFill>
              </a:rPr>
              <a:t>electrical conductivity</a:t>
            </a:r>
            <a:endParaRPr i="0" sz="3800" u="none" cap="none" strike="noStrike">
              <a:solidFill>
                <a:schemeClr val="lt1"/>
              </a:solidFill>
              <a:latin typeface="Arial"/>
              <a:ea typeface="Arial"/>
              <a:cs typeface="Arial"/>
              <a:sym typeface="Arial"/>
            </a:endParaRPr>
          </a:p>
        </p:txBody>
      </p:sp>
      <p:pic>
        <p:nvPicPr>
          <p:cNvPr descr="CC6_malleability part 1_V2" id="168" name="Google Shape;168;p25"/>
          <p:cNvPicPr preferRelativeResize="0"/>
          <p:nvPr/>
        </p:nvPicPr>
        <p:blipFill rotWithShape="1">
          <a:blip r:embed="rId3">
            <a:alphaModFix/>
          </a:blip>
          <a:srcRect b="0" l="0" r="0" t="0"/>
          <a:stretch/>
        </p:blipFill>
        <p:spPr>
          <a:xfrm>
            <a:off x="5850600" y="2433800"/>
            <a:ext cx="2775300" cy="29169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descr="CC6_malleability part 1_V2" id="175" name="Google Shape;175;p26"/>
          <p:cNvPicPr preferRelativeResize="0"/>
          <p:nvPr/>
        </p:nvPicPr>
        <p:blipFill rotWithShape="1">
          <a:blip r:embed="rId3">
            <a:alphaModFix/>
          </a:blip>
          <a:srcRect b="0" l="0" r="0" t="0"/>
          <a:stretch/>
        </p:blipFill>
        <p:spPr>
          <a:xfrm>
            <a:off x="1771621" y="2582316"/>
            <a:ext cx="2448000" cy="2573400"/>
          </a:xfrm>
          <a:prstGeom prst="rect">
            <a:avLst/>
          </a:prstGeom>
          <a:noFill/>
          <a:ln>
            <a:noFill/>
          </a:ln>
        </p:spPr>
      </p:pic>
      <p:pic>
        <p:nvPicPr>
          <p:cNvPr descr="CC6_malleability_part_2_V3" id="176" name="Google Shape;176;p26"/>
          <p:cNvPicPr preferRelativeResize="0"/>
          <p:nvPr/>
        </p:nvPicPr>
        <p:blipFill rotWithShape="1">
          <a:blip r:embed="rId4">
            <a:alphaModFix/>
          </a:blip>
          <a:srcRect b="0" l="0" r="0" t="0"/>
          <a:stretch/>
        </p:blipFill>
        <p:spPr>
          <a:xfrm>
            <a:off x="5586384" y="2588666"/>
            <a:ext cx="3249600" cy="2562300"/>
          </a:xfrm>
          <a:prstGeom prst="rect">
            <a:avLst/>
          </a:prstGeom>
          <a:noFill/>
          <a:ln>
            <a:noFill/>
          </a:ln>
        </p:spPr>
      </p:pic>
      <p:sp>
        <p:nvSpPr>
          <p:cNvPr id="177" name="Google Shape;177;p26"/>
          <p:cNvSpPr txBox="1"/>
          <p:nvPr/>
        </p:nvSpPr>
        <p:spPr>
          <a:xfrm>
            <a:off x="692121" y="1282724"/>
            <a:ext cx="7704000" cy="366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78" name="Google Shape;178;p26"/>
          <p:cNvSpPr txBox="1"/>
          <p:nvPr/>
        </p:nvSpPr>
        <p:spPr>
          <a:xfrm>
            <a:off x="142844" y="1241669"/>
            <a:ext cx="8756700" cy="1523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200" u="none" cap="none" strike="noStrike">
                <a:solidFill>
                  <a:srgbClr val="000066"/>
                </a:solidFill>
                <a:latin typeface="Arial"/>
                <a:ea typeface="Arial"/>
                <a:cs typeface="Arial"/>
                <a:sym typeface="Arial"/>
              </a:rPr>
              <a:t>Metals are usually </a:t>
            </a:r>
            <a:r>
              <a:rPr i="0" lang="en-GB" sz="2200" u="none" cap="none" strike="noStrike">
                <a:solidFill>
                  <a:srgbClr val="000066"/>
                </a:solidFill>
                <a:latin typeface="Arial"/>
                <a:ea typeface="Arial"/>
                <a:cs typeface="Arial"/>
                <a:sym typeface="Arial"/>
              </a:rPr>
              <a:t>strong</a:t>
            </a:r>
            <a:r>
              <a:rPr b="0" i="0" lang="en-GB" sz="2200" u="none" cap="none" strike="noStrike">
                <a:solidFill>
                  <a:srgbClr val="000066"/>
                </a:solidFill>
                <a:latin typeface="Arial"/>
                <a:ea typeface="Arial"/>
                <a:cs typeface="Arial"/>
                <a:sym typeface="Arial"/>
              </a:rPr>
              <a:t>, not brittle. When a metal is hit, the </a:t>
            </a:r>
            <a:r>
              <a:rPr b="1" i="0" lang="en-GB" sz="2200" u="none" cap="none" strike="noStrike">
                <a:solidFill>
                  <a:srgbClr val="FF6600"/>
                </a:solidFill>
                <a:latin typeface="Arial"/>
                <a:ea typeface="Arial"/>
                <a:cs typeface="Arial"/>
                <a:sym typeface="Arial"/>
              </a:rPr>
              <a:t>layers of metal ions are able to slide over each other</a:t>
            </a:r>
            <a:r>
              <a:rPr b="0" i="0" lang="en-GB" sz="2200" u="none" cap="none" strike="noStrike">
                <a:solidFill>
                  <a:srgbClr val="000066"/>
                </a:solidFill>
                <a:latin typeface="Arial"/>
                <a:ea typeface="Arial"/>
                <a:cs typeface="Arial"/>
                <a:sym typeface="Arial"/>
              </a:rPr>
              <a:t>, and so the structure does not shatter. </a:t>
            </a:r>
            <a:endParaRPr/>
          </a:p>
          <a:p>
            <a:pPr indent="0" lvl="0" marL="0" marR="0" rtl="0" algn="l">
              <a:spcBef>
                <a:spcPts val="90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79" name="Google Shape;179;p26"/>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800">
                <a:solidFill>
                  <a:schemeClr val="lt1"/>
                </a:solidFill>
              </a:rPr>
              <a:t>Reasons for </a:t>
            </a:r>
            <a:r>
              <a:rPr lang="en-GB" sz="3800">
                <a:solidFill>
                  <a:schemeClr val="lt1"/>
                </a:solidFill>
              </a:rPr>
              <a:t>m</a:t>
            </a:r>
            <a:r>
              <a:rPr i="0" lang="en-GB" sz="3800" u="none" cap="none" strike="noStrike">
                <a:solidFill>
                  <a:schemeClr val="lt1"/>
                </a:solidFill>
                <a:latin typeface="Arial"/>
                <a:ea typeface="Arial"/>
                <a:cs typeface="Arial"/>
                <a:sym typeface="Arial"/>
              </a:rPr>
              <a:t>etals </a:t>
            </a:r>
            <a:r>
              <a:rPr lang="en-GB" sz="3800">
                <a:solidFill>
                  <a:schemeClr val="lt1"/>
                </a:solidFill>
              </a:rPr>
              <a:t>being</a:t>
            </a:r>
            <a:r>
              <a:rPr lang="en-GB" sz="3800">
                <a:solidFill>
                  <a:schemeClr val="lt1"/>
                </a:solidFill>
              </a:rPr>
              <a:t> ductile</a:t>
            </a:r>
            <a:endParaRPr i="0" sz="3800" u="none" cap="none" strike="noStrike">
              <a:solidFill>
                <a:schemeClr val="lt1"/>
              </a:solidFill>
              <a:latin typeface="Arial"/>
              <a:ea typeface="Arial"/>
              <a:cs typeface="Arial"/>
              <a:sym typeface="Arial"/>
            </a:endParaRPr>
          </a:p>
        </p:txBody>
      </p:sp>
      <p:sp>
        <p:nvSpPr>
          <p:cNvPr id="180" name="Google Shape;180;p26"/>
          <p:cNvSpPr/>
          <p:nvPr/>
        </p:nvSpPr>
        <p:spPr>
          <a:xfrm>
            <a:off x="142844" y="5260833"/>
            <a:ext cx="8715300" cy="1446600"/>
          </a:xfrm>
          <a:prstGeom prst="rect">
            <a:avLst/>
          </a:prstGeom>
          <a:noFill/>
          <a:ln>
            <a:noFill/>
          </a:ln>
        </p:spPr>
        <p:txBody>
          <a:bodyPr anchorCtr="0" anchor="t" bIns="45700" lIns="91425" spcFirstLastPara="1" rIns="0" wrap="square" tIns="45700">
            <a:noAutofit/>
          </a:bodyPr>
          <a:lstStyle/>
          <a:p>
            <a:pPr indent="0" lvl="0" marL="0" marR="0" rtl="0" algn="l">
              <a:spcBef>
                <a:spcPts val="0"/>
              </a:spcBef>
              <a:spcAft>
                <a:spcPts val="0"/>
              </a:spcAft>
              <a:buNone/>
            </a:pPr>
            <a:r>
              <a:rPr b="0" i="0" lang="en-GB" sz="2200" u="none" cap="none" strike="noStrike">
                <a:solidFill>
                  <a:srgbClr val="000066"/>
                </a:solidFill>
                <a:latin typeface="Arial"/>
                <a:ea typeface="Arial"/>
                <a:cs typeface="Arial"/>
                <a:sym typeface="Arial"/>
              </a:rPr>
              <a:t>The metallic bonds do not break because the delocalised electrons are free to move throughout the structure. This explains why metals are </a:t>
            </a:r>
            <a:r>
              <a:rPr b="1" i="0" lang="en-GB" sz="2200" u="none" cap="none" strike="noStrike">
                <a:solidFill>
                  <a:srgbClr val="FF6600"/>
                </a:solidFill>
                <a:latin typeface="Arial"/>
                <a:ea typeface="Arial"/>
                <a:cs typeface="Arial"/>
                <a:sym typeface="Arial"/>
              </a:rPr>
              <a:t>malleable</a:t>
            </a:r>
            <a:r>
              <a:rPr b="0" i="0" lang="en-GB" sz="2200" u="none" cap="none" strike="noStrike">
                <a:solidFill>
                  <a:srgbClr val="FF6600"/>
                </a:solidFill>
                <a:latin typeface="Arial"/>
                <a:ea typeface="Arial"/>
                <a:cs typeface="Arial"/>
                <a:sym typeface="Arial"/>
              </a:rPr>
              <a:t> </a:t>
            </a:r>
            <a:r>
              <a:rPr b="0" i="0" lang="en-GB" sz="2200" u="none" cap="none" strike="noStrike">
                <a:solidFill>
                  <a:srgbClr val="000066"/>
                </a:solidFill>
                <a:latin typeface="Arial"/>
                <a:ea typeface="Arial"/>
                <a:cs typeface="Arial"/>
                <a:sym typeface="Arial"/>
              </a:rPr>
              <a:t>(easy to shape) and </a:t>
            </a:r>
            <a:r>
              <a:rPr b="1" i="0" lang="en-GB" sz="2200" u="none" cap="none" strike="noStrike">
                <a:solidFill>
                  <a:srgbClr val="FF6600"/>
                </a:solidFill>
                <a:latin typeface="Arial"/>
                <a:ea typeface="Arial"/>
                <a:cs typeface="Arial"/>
                <a:sym typeface="Arial"/>
              </a:rPr>
              <a:t>ductile</a:t>
            </a:r>
            <a:r>
              <a:rPr b="0" i="0" lang="en-GB" sz="2200" u="none" cap="none" strike="noStrike">
                <a:solidFill>
                  <a:srgbClr val="FF6600"/>
                </a:solidFill>
                <a:latin typeface="Arial"/>
                <a:ea typeface="Arial"/>
                <a:cs typeface="Arial"/>
                <a:sym typeface="Arial"/>
              </a:rPr>
              <a:t> </a:t>
            </a:r>
            <a:r>
              <a:rPr b="0" i="0" lang="en-GB" sz="2200" u="none" cap="none" strike="noStrike">
                <a:solidFill>
                  <a:srgbClr val="000066"/>
                </a:solidFill>
                <a:latin typeface="Arial"/>
                <a:ea typeface="Arial"/>
                <a:cs typeface="Arial"/>
                <a:sym typeface="Arial"/>
              </a:rPr>
              <a:t>(can be drawn into wires).</a:t>
            </a:r>
            <a:endParaRPr b="0" i="0" sz="2200" u="none" cap="none" strike="noStrike">
              <a:solidFill>
                <a:srgbClr val="000066"/>
              </a:solidFill>
              <a:latin typeface="Arial"/>
              <a:ea typeface="Arial"/>
              <a:cs typeface="Arial"/>
              <a:sym typeface="Arial"/>
            </a:endParaRPr>
          </a:p>
        </p:txBody>
      </p:sp>
      <p:sp>
        <p:nvSpPr>
          <p:cNvPr id="181" name="Google Shape;181;p26"/>
          <p:cNvSpPr txBox="1"/>
          <p:nvPr/>
        </p:nvSpPr>
        <p:spPr>
          <a:xfrm>
            <a:off x="5876896" y="2428868"/>
            <a:ext cx="28797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800" u="none" cap="none" strike="noStrike">
                <a:solidFill>
                  <a:srgbClr val="FF6600"/>
                </a:solidFill>
                <a:latin typeface="Arial"/>
                <a:ea typeface="Arial"/>
                <a:cs typeface="Arial"/>
                <a:sym typeface="Arial"/>
              </a:rPr>
              <a:t>metal after it is hit</a:t>
            </a:r>
            <a:endParaRPr>
              <a:solidFill>
                <a:srgbClr val="FF6600"/>
              </a:solidFill>
            </a:endParaRPr>
          </a:p>
        </p:txBody>
      </p:sp>
      <p:sp>
        <p:nvSpPr>
          <p:cNvPr id="182" name="Google Shape;182;p26"/>
          <p:cNvSpPr/>
          <p:nvPr/>
        </p:nvSpPr>
        <p:spPr>
          <a:xfrm flipH="1">
            <a:off x="4653071" y="3399879"/>
            <a:ext cx="1150800" cy="649200"/>
          </a:xfrm>
          <a:prstGeom prst="leftArrow">
            <a:avLst>
              <a:gd fmla="val 55991" name="adj1"/>
              <a:gd fmla="val 52071" name="adj2"/>
            </a:avLst>
          </a:prstGeom>
          <a:solidFill>
            <a:srgbClr val="FF0000"/>
          </a:solidFill>
          <a:ln cap="flat" cmpd="sng" w="9525">
            <a:solidFill>
              <a:srgbClr val="FF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i="0" lang="en-GB" sz="1800" u="none" cap="none" strike="noStrike">
                <a:solidFill>
                  <a:schemeClr val="lt1"/>
                </a:solidFill>
                <a:latin typeface="Arial"/>
                <a:ea typeface="Arial"/>
                <a:cs typeface="Arial"/>
                <a:sym typeface="Arial"/>
              </a:rPr>
              <a:t>force</a:t>
            </a:r>
            <a:endParaRPr/>
          </a:p>
        </p:txBody>
      </p:sp>
      <p:sp>
        <p:nvSpPr>
          <p:cNvPr id="183" name="Google Shape;183;p26"/>
          <p:cNvSpPr/>
          <p:nvPr/>
        </p:nvSpPr>
        <p:spPr>
          <a:xfrm flipH="1">
            <a:off x="549384" y="3399879"/>
            <a:ext cx="1150800" cy="649200"/>
          </a:xfrm>
          <a:prstGeom prst="leftArrow">
            <a:avLst>
              <a:gd fmla="val 55991" name="adj1"/>
              <a:gd fmla="val 52071" name="adj2"/>
            </a:avLst>
          </a:prstGeom>
          <a:solidFill>
            <a:srgbClr val="FF0000"/>
          </a:solidFill>
          <a:ln cap="flat" cmpd="sng" w="9525">
            <a:solidFill>
              <a:srgbClr val="FF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i="0" lang="en-GB" sz="1800" u="none" cap="none" strike="noStrike">
                <a:solidFill>
                  <a:schemeClr val="lt1"/>
                </a:solidFill>
                <a:latin typeface="Arial"/>
                <a:ea typeface="Arial"/>
                <a:cs typeface="Arial"/>
                <a:sym typeface="Arial"/>
              </a:rPr>
              <a:t>force</a:t>
            </a:r>
            <a:endParaRPr/>
          </a:p>
        </p:txBody>
      </p:sp>
      <p:sp>
        <p:nvSpPr>
          <p:cNvPr id="184" name="Google Shape;184;p26"/>
          <p:cNvSpPr txBox="1"/>
          <p:nvPr/>
        </p:nvSpPr>
        <p:spPr>
          <a:xfrm>
            <a:off x="1412846" y="2428868"/>
            <a:ext cx="31671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800" u="none" cap="none" strike="noStrike">
                <a:solidFill>
                  <a:srgbClr val="FF6600"/>
                </a:solidFill>
                <a:latin typeface="Arial"/>
                <a:ea typeface="Arial"/>
                <a:cs typeface="Arial"/>
                <a:sym typeface="Arial"/>
              </a:rPr>
              <a:t>metal before it is hit</a:t>
            </a:r>
            <a:endParaRPr>
              <a:solidFill>
                <a:srgbClr val="FF66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500"/>
                                        <p:tgtEl>
                                          <p:spTgt spid="18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500"/>
                                        <p:tgtEl>
                                          <p:spTgt spid="183"/>
                                        </p:tgtEl>
                                      </p:cBhvr>
                                    </p:animEffect>
                                  </p:childTnLst>
                                </p:cTn>
                              </p:par>
                              <p:par>
                                <p:cTn fill="hold" nodeType="with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500"/>
                                        <p:tgtEl>
                                          <p:spTgt spid="1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500"/>
                                        <p:tgtEl>
                                          <p:spTgt spid="18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500"/>
                                        <p:tgtEl>
                                          <p:spTgt spid="182"/>
                                        </p:tgtEl>
                                      </p:cBhvr>
                                    </p:animEffect>
                                  </p:childTnLst>
                                </p:cTn>
                              </p:par>
                              <p:par>
                                <p:cTn fill="hold" nodeType="with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500"/>
                                        <p:tgtEl>
                                          <p:spTgt spid="1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500"/>
                                        <p:tgtEl>
                                          <p:spTgt spid="1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7"/>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3100">
                <a:solidFill>
                  <a:schemeClr val="lt1"/>
                </a:solidFill>
              </a:rPr>
              <a:t>Summary of the </a:t>
            </a:r>
            <a:r>
              <a:rPr lang="en-GB" sz="3100">
                <a:solidFill>
                  <a:schemeClr val="lt1"/>
                </a:solidFill>
              </a:rPr>
              <a:t>properties</a:t>
            </a:r>
            <a:r>
              <a:rPr lang="en-GB" sz="3100">
                <a:solidFill>
                  <a:schemeClr val="lt1"/>
                </a:solidFill>
              </a:rPr>
              <a:t> of metals - </a:t>
            </a:r>
            <a:r>
              <a:rPr b="1" lang="en-GB" sz="3100">
                <a:solidFill>
                  <a:srgbClr val="FFFF00"/>
                </a:solidFill>
              </a:rPr>
              <a:t>page ??</a:t>
            </a:r>
            <a:endParaRPr b="1" sz="3100">
              <a:solidFill>
                <a:srgbClr val="FFFF00"/>
              </a:solidFill>
            </a:endParaRPr>
          </a:p>
        </p:txBody>
      </p:sp>
      <p:pic>
        <p:nvPicPr>
          <p:cNvPr id="191" name="Google Shape;191;p27"/>
          <p:cNvPicPr preferRelativeResize="0"/>
          <p:nvPr/>
        </p:nvPicPr>
        <p:blipFill>
          <a:blip r:embed="rId3">
            <a:alphaModFix/>
          </a:blip>
          <a:stretch>
            <a:fillRect/>
          </a:stretch>
        </p:blipFill>
        <p:spPr>
          <a:xfrm>
            <a:off x="280988" y="1666875"/>
            <a:ext cx="8582025" cy="35242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8"/>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3100">
                <a:solidFill>
                  <a:schemeClr val="lt1"/>
                </a:solidFill>
              </a:rPr>
              <a:t>Complete this sheet on </a:t>
            </a:r>
            <a:r>
              <a:rPr b="1" lang="en-GB" sz="3100">
                <a:solidFill>
                  <a:srgbClr val="FFFF00"/>
                </a:solidFill>
              </a:rPr>
              <a:t>page ??</a:t>
            </a:r>
            <a:endParaRPr/>
          </a:p>
        </p:txBody>
      </p:sp>
      <p:pic>
        <p:nvPicPr>
          <p:cNvPr id="198" name="Google Shape;198;p28"/>
          <p:cNvPicPr preferRelativeResize="0"/>
          <p:nvPr/>
        </p:nvPicPr>
        <p:blipFill rotWithShape="1">
          <a:blip r:embed="rId3">
            <a:alphaModFix/>
          </a:blip>
          <a:srcRect b="0" l="0" r="744" t="0"/>
          <a:stretch/>
        </p:blipFill>
        <p:spPr>
          <a:xfrm>
            <a:off x="428625" y="1143000"/>
            <a:ext cx="8286750" cy="5715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9"/>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u="sng">
                <a:solidFill>
                  <a:srgbClr val="FFFFFF"/>
                </a:solidFill>
              </a:rPr>
              <a:t>Plenary:</a:t>
            </a:r>
            <a:r>
              <a:rPr lang="en-GB" sz="4000">
                <a:solidFill>
                  <a:srgbClr val="FFFFFF"/>
                </a:solidFill>
              </a:rPr>
              <a:t>  m</a:t>
            </a:r>
            <a:r>
              <a:rPr lang="en-GB" sz="4000">
                <a:solidFill>
                  <a:srgbClr val="FFFFFF"/>
                </a:solidFill>
              </a:rPr>
              <a:t>ultiple choice q</a:t>
            </a:r>
            <a:r>
              <a:rPr lang="en-GB" sz="4000">
                <a:solidFill>
                  <a:srgbClr val="FFFFFF"/>
                </a:solidFill>
              </a:rPr>
              <a:t>uestion</a:t>
            </a:r>
            <a:endParaRPr sz="4000">
              <a:solidFill>
                <a:srgbClr val="FFFFFF"/>
              </a:solidFill>
            </a:endParaRPr>
          </a:p>
        </p:txBody>
      </p:sp>
      <p:sp>
        <p:nvSpPr>
          <p:cNvPr id="205" name="Google Shape;205;p29"/>
          <p:cNvSpPr txBox="1"/>
          <p:nvPr>
            <p:ph idx="1" type="body"/>
          </p:nvPr>
        </p:nvSpPr>
        <p:spPr>
          <a:xfrm>
            <a:off x="250825" y="1551800"/>
            <a:ext cx="4640700" cy="2487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900"/>
              </a:spcAft>
              <a:buNone/>
            </a:pPr>
            <a:r>
              <a:rPr lang="en-GB" sz="2400">
                <a:solidFill>
                  <a:schemeClr val="accent6"/>
                </a:solidFill>
              </a:rPr>
              <a:t>Copper is malleable. This antique Chinese copper bowl has been hammered into shape. Select the statement that best explains this property.</a:t>
            </a:r>
            <a:endParaRPr sz="2400">
              <a:solidFill>
                <a:schemeClr val="accent6"/>
              </a:solidFill>
            </a:endParaRPr>
          </a:p>
        </p:txBody>
      </p:sp>
      <p:sp>
        <p:nvSpPr>
          <p:cNvPr id="206" name="Google Shape;206;p29"/>
          <p:cNvSpPr txBox="1"/>
          <p:nvPr>
            <p:ph idx="1" type="body"/>
          </p:nvPr>
        </p:nvSpPr>
        <p:spPr>
          <a:xfrm>
            <a:off x="250825" y="4284675"/>
            <a:ext cx="8893200" cy="2487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GB" sz="2400">
                <a:solidFill>
                  <a:schemeClr val="dk1"/>
                </a:solidFill>
              </a:rPr>
              <a:t>A</a:t>
            </a:r>
            <a:r>
              <a:rPr lang="en-GB" sz="2400">
                <a:solidFill>
                  <a:schemeClr val="dk1"/>
                </a:solidFill>
              </a:rPr>
              <a:t>  </a:t>
            </a:r>
            <a:r>
              <a:rPr lang="en-GB" sz="2400">
                <a:solidFill>
                  <a:schemeClr val="accent6"/>
                </a:solidFill>
              </a:rPr>
              <a:t>copper atoms are soft and can be easily squashed.</a:t>
            </a:r>
            <a:endParaRPr sz="2400">
              <a:solidFill>
                <a:schemeClr val="accent6"/>
              </a:solidFill>
            </a:endParaRPr>
          </a:p>
          <a:p>
            <a:pPr indent="0" lvl="0" marL="0" rtl="0" algn="l">
              <a:lnSpc>
                <a:spcPct val="115000"/>
              </a:lnSpc>
              <a:spcBef>
                <a:spcPts val="1200"/>
              </a:spcBef>
              <a:spcAft>
                <a:spcPts val="0"/>
              </a:spcAft>
              <a:buNone/>
            </a:pPr>
            <a:r>
              <a:rPr b="1" lang="en-GB" sz="2400">
                <a:solidFill>
                  <a:schemeClr val="dk1"/>
                </a:solidFill>
              </a:rPr>
              <a:t>B</a:t>
            </a:r>
            <a:r>
              <a:rPr lang="en-GB" sz="2400">
                <a:solidFill>
                  <a:schemeClr val="dk1"/>
                </a:solidFill>
              </a:rPr>
              <a:t>  </a:t>
            </a:r>
            <a:r>
              <a:rPr lang="en-GB" sz="2400">
                <a:solidFill>
                  <a:schemeClr val="accent6"/>
                </a:solidFill>
              </a:rPr>
              <a:t>there are no forces of attraction between the copper atoms.</a:t>
            </a:r>
            <a:endParaRPr sz="2400">
              <a:solidFill>
                <a:schemeClr val="accent6"/>
              </a:solidFill>
            </a:endParaRPr>
          </a:p>
          <a:p>
            <a:pPr indent="0" lvl="0" marL="0" rtl="0" algn="l">
              <a:lnSpc>
                <a:spcPct val="115000"/>
              </a:lnSpc>
              <a:spcBef>
                <a:spcPts val="1200"/>
              </a:spcBef>
              <a:spcAft>
                <a:spcPts val="0"/>
              </a:spcAft>
              <a:buNone/>
            </a:pPr>
            <a:r>
              <a:rPr b="1" lang="en-GB" sz="2400">
                <a:solidFill>
                  <a:schemeClr val="dk1"/>
                </a:solidFill>
              </a:rPr>
              <a:t>C</a:t>
            </a:r>
            <a:r>
              <a:rPr lang="en-GB" sz="2400">
                <a:solidFill>
                  <a:schemeClr val="dk1"/>
                </a:solidFill>
              </a:rPr>
              <a:t>  </a:t>
            </a:r>
            <a:r>
              <a:rPr lang="en-GB" sz="2400">
                <a:solidFill>
                  <a:schemeClr val="accent6"/>
                </a:solidFill>
              </a:rPr>
              <a:t>the copper atoms can be made to slide across each other.</a:t>
            </a:r>
            <a:endParaRPr sz="2400">
              <a:solidFill>
                <a:schemeClr val="accent6"/>
              </a:solidFill>
            </a:endParaRPr>
          </a:p>
          <a:p>
            <a:pPr indent="0" lvl="0" marL="0" rtl="0" algn="l">
              <a:lnSpc>
                <a:spcPct val="115000"/>
              </a:lnSpc>
              <a:spcBef>
                <a:spcPts val="1200"/>
              </a:spcBef>
              <a:spcAft>
                <a:spcPts val="1200"/>
              </a:spcAft>
              <a:buNone/>
            </a:pPr>
            <a:r>
              <a:rPr b="1" lang="en-GB" sz="2400">
                <a:solidFill>
                  <a:schemeClr val="dk1"/>
                </a:solidFill>
              </a:rPr>
              <a:t>D</a:t>
            </a:r>
            <a:r>
              <a:rPr lang="en-GB" sz="2400">
                <a:solidFill>
                  <a:schemeClr val="dk1"/>
                </a:solidFill>
              </a:rPr>
              <a:t>  </a:t>
            </a:r>
            <a:r>
              <a:rPr lang="en-GB" sz="2400">
                <a:solidFill>
                  <a:schemeClr val="accent6"/>
                </a:solidFill>
              </a:rPr>
              <a:t>copper atoms can be flattened if hit hard enough.</a:t>
            </a:r>
            <a:endParaRPr sz="2400">
              <a:solidFill>
                <a:schemeClr val="accent6"/>
              </a:solidFill>
            </a:endParaRPr>
          </a:p>
        </p:txBody>
      </p:sp>
      <p:pic>
        <p:nvPicPr>
          <p:cNvPr id="207" name="Google Shape;207;p29"/>
          <p:cNvPicPr preferRelativeResize="0"/>
          <p:nvPr/>
        </p:nvPicPr>
        <p:blipFill>
          <a:blip r:embed="rId3">
            <a:alphaModFix/>
          </a:blip>
          <a:stretch>
            <a:fillRect/>
          </a:stretch>
        </p:blipFill>
        <p:spPr>
          <a:xfrm>
            <a:off x="5348725" y="1295400"/>
            <a:ext cx="2836876" cy="28368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CFF"/>
        </a:solidFill>
      </p:bgPr>
    </p:bg>
    <p:spTree>
      <p:nvGrpSpPr>
        <p:cNvPr id="212" name="Shape 212"/>
        <p:cNvGrpSpPr/>
        <p:nvPr/>
      </p:nvGrpSpPr>
      <p:grpSpPr>
        <a:xfrm>
          <a:off x="0" y="0"/>
          <a:ext cx="0" cy="0"/>
          <a:chOff x="0" y="0"/>
          <a:chExt cx="0" cy="0"/>
        </a:xfrm>
      </p:grpSpPr>
      <p:sp>
        <p:nvSpPr>
          <p:cNvPr id="213" name="Google Shape;213;p30"/>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lt1"/>
                </a:solidFill>
              </a:rPr>
              <a:t>What you need to know</a:t>
            </a:r>
            <a:endParaRPr b="0" i="0" sz="4000" u="none" cap="none" strike="noStrike">
              <a:solidFill>
                <a:schemeClr val="lt1"/>
              </a:solidFill>
              <a:latin typeface="Arial"/>
              <a:ea typeface="Arial"/>
              <a:cs typeface="Arial"/>
              <a:sym typeface="Arial"/>
            </a:endParaRPr>
          </a:p>
        </p:txBody>
      </p:sp>
      <p:sp>
        <p:nvSpPr>
          <p:cNvPr id="214" name="Google Shape;214;p30"/>
          <p:cNvSpPr txBox="1"/>
          <p:nvPr>
            <p:ph idx="1" type="body"/>
          </p:nvPr>
        </p:nvSpPr>
        <p:spPr>
          <a:xfrm>
            <a:off x="355600" y="2717666"/>
            <a:ext cx="5054700" cy="177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Font typeface="Arial"/>
              <a:buNone/>
            </a:pPr>
            <a:r>
              <a:rPr b="1" i="1" lang="en-GB" sz="2000" u="sng">
                <a:solidFill>
                  <a:schemeClr val="dk1"/>
                </a:solidFill>
              </a:rPr>
              <a:t>What you should know:</a:t>
            </a:r>
            <a:endParaRPr sz="2000"/>
          </a:p>
          <a:p>
            <a:pPr indent="0" lvl="0" marL="0" marR="0" rtl="0" algn="l">
              <a:spcBef>
                <a:spcPts val="200"/>
              </a:spcBef>
              <a:spcAft>
                <a:spcPts val="0"/>
              </a:spcAft>
              <a:buClr>
                <a:schemeClr val="dk1"/>
              </a:buClr>
              <a:buFont typeface="Arial"/>
              <a:buNone/>
            </a:pPr>
            <a:r>
              <a:t/>
            </a:r>
            <a:endParaRPr b="1" i="0" sz="1200" u="sng" cap="none" strike="noStrike">
              <a:solidFill>
                <a:schemeClr val="dk1"/>
              </a:solidFill>
              <a:latin typeface="Arial"/>
              <a:ea typeface="Arial"/>
              <a:cs typeface="Arial"/>
              <a:sym typeface="Arial"/>
            </a:endParaRPr>
          </a:p>
          <a:p>
            <a:pPr indent="0" lvl="0" marL="42000" rtl="0" algn="l">
              <a:lnSpc>
                <a:spcPct val="115000"/>
              </a:lnSpc>
              <a:spcBef>
                <a:spcPts val="0"/>
              </a:spcBef>
              <a:spcAft>
                <a:spcPts val="0"/>
              </a:spcAft>
              <a:buClr>
                <a:srgbClr val="000000"/>
              </a:buClr>
              <a:buSzPts val="1100"/>
              <a:buFont typeface="Arial"/>
              <a:buNone/>
            </a:pPr>
            <a:r>
              <a:rPr lang="en-GB" sz="2000"/>
              <a:t>explain typical physical properties of metals, including density, electrical conductivity and malleability.</a:t>
            </a:r>
            <a:endParaRPr b="1" i="1" sz="2000" u="sng">
              <a:solidFill>
                <a:schemeClr val="dk1"/>
              </a:solidFill>
            </a:endParaRPr>
          </a:p>
        </p:txBody>
      </p:sp>
      <p:graphicFrame>
        <p:nvGraphicFramePr>
          <p:cNvPr id="215" name="Google Shape;215;p30"/>
          <p:cNvGraphicFramePr/>
          <p:nvPr/>
        </p:nvGraphicFramePr>
        <p:xfrm>
          <a:off x="6228184" y="2618284"/>
          <a:ext cx="3000000" cy="3000000"/>
        </p:xfrm>
        <a:graphic>
          <a:graphicData uri="http://schemas.openxmlformats.org/drawingml/2006/table">
            <a:tbl>
              <a:tblPr bandRow="1" firstRow="1">
                <a:noFill/>
                <a:tableStyleId>{CB4DBA7E-5208-4FAB-8A0A-C9A7594C9229}</a:tableStyleId>
              </a:tblPr>
              <a:tblGrid>
                <a:gridCol w="2214550"/>
              </a:tblGrid>
              <a:tr h="2178875">
                <a:tc>
                  <a:txBody>
                    <a:bodyPr/>
                    <a:lstStyle/>
                    <a:p>
                      <a:pPr indent="0" lvl="0" marL="0" marR="0" rtl="0" algn="ctr">
                        <a:spcBef>
                          <a:spcPts val="0"/>
                        </a:spcBef>
                        <a:spcAft>
                          <a:spcPts val="0"/>
                        </a:spcAft>
                        <a:buNone/>
                      </a:pPr>
                      <a:r>
                        <a:rPr b="1" lang="en-GB" sz="1800" u="sng" cap="none" strike="noStrike">
                          <a:solidFill>
                            <a:schemeClr val="dk1"/>
                          </a:solidFill>
                        </a:rPr>
                        <a:t>My Learning</a:t>
                      </a:r>
                      <a:endParaRPr>
                        <a:solidFill>
                          <a:schemeClr val="dk1"/>
                        </a:solidFill>
                      </a:endParaRPr>
                    </a:p>
                    <a:p>
                      <a:pPr indent="0" lvl="0" marL="0" marR="0" rtl="0" algn="l">
                        <a:spcBef>
                          <a:spcPts val="0"/>
                        </a:spcBef>
                        <a:spcAft>
                          <a:spcPts val="0"/>
                        </a:spcAft>
                        <a:buNone/>
                      </a:pPr>
                      <a:r>
                        <a:t/>
                      </a:r>
                      <a:endParaRPr sz="1800" u="none" cap="none" strike="noStrike"/>
                    </a:p>
                  </a:txBody>
                  <a:tcPr marT="45725" marB="45725" marR="91450" marL="91450">
                    <a:lnL cap="flat" cmpd="sng" w="12700">
                      <a:solidFill>
                        <a:srgbClr val="00FFFF"/>
                      </a:solidFill>
                      <a:prstDash val="solid"/>
                      <a:round/>
                      <a:headEnd len="sm" w="sm" type="none"/>
                      <a:tailEnd len="sm" w="sm" type="none"/>
                    </a:lnL>
                    <a:lnR cap="flat" cmpd="sng" w="12700">
                      <a:solidFill>
                        <a:srgbClr val="00FFFF"/>
                      </a:solidFill>
                      <a:prstDash val="solid"/>
                      <a:round/>
                      <a:headEnd len="sm" w="sm" type="none"/>
                      <a:tailEnd len="sm" w="sm" type="none"/>
                    </a:lnR>
                    <a:lnT cap="flat" cmpd="sng" w="12700">
                      <a:solidFill>
                        <a:srgbClr val="00FFFF"/>
                      </a:solidFill>
                      <a:prstDash val="solid"/>
                      <a:round/>
                      <a:headEnd len="sm" w="sm" type="none"/>
                      <a:tailEnd len="sm" w="sm" type="none"/>
                    </a:lnT>
                    <a:lnB cap="flat" cmpd="sng" w="12700">
                      <a:solidFill>
                        <a:srgbClr val="00FFFF"/>
                      </a:solidFill>
                      <a:prstDash val="solid"/>
                      <a:round/>
                      <a:headEnd len="sm" w="sm" type="none"/>
                      <a:tailEnd len="sm" w="sm" type="none"/>
                    </a:lnB>
                    <a:solidFill>
                      <a:srgbClr val="00FFFF"/>
                    </a:solidFill>
                  </a:tcPr>
                </a:tc>
              </a:tr>
            </a:tbl>
          </a:graphicData>
        </a:graphic>
      </p:graphicFrame>
      <p:pic>
        <p:nvPicPr>
          <p:cNvPr descr="Oops! by Don Mangan and Artie Romero" id="216" name="Google Shape;216;p30"/>
          <p:cNvPicPr preferRelativeResize="0"/>
          <p:nvPr>
            <p:ph idx="2" type="body"/>
          </p:nvPr>
        </p:nvPicPr>
        <p:blipFill rotWithShape="1">
          <a:blip r:embed="rId3">
            <a:alphaModFix/>
          </a:blip>
          <a:srcRect b="0" l="0" r="0" t="0"/>
          <a:stretch/>
        </p:blipFill>
        <p:spPr>
          <a:xfrm>
            <a:off x="6804248" y="3212976"/>
            <a:ext cx="1071563" cy="1366837"/>
          </a:xfrm>
          <a:prstGeom prst="rect">
            <a:avLst/>
          </a:prstGeom>
          <a:noFill/>
          <a:ln cap="flat" cmpd="sng" w="9525">
            <a:solidFill>
              <a:srgbClr val="00FFFF"/>
            </a:solidFill>
            <a:prstDash val="solid"/>
            <a:round/>
            <a:headEnd len="sm" w="sm" type="none"/>
            <a:tailEnd len="sm" w="sm" type="none"/>
          </a:ln>
        </p:spPr>
      </p:pic>
      <p:sp>
        <p:nvSpPr>
          <p:cNvPr id="217" name="Google Shape;217;p30"/>
          <p:cNvSpPr/>
          <p:nvPr/>
        </p:nvSpPr>
        <p:spPr>
          <a:xfrm>
            <a:off x="7812360" y="3573016"/>
            <a:ext cx="258490" cy="720080"/>
          </a:xfrm>
          <a:prstGeom prst="rect">
            <a:avLst/>
          </a:prstGeom>
          <a:solidFill>
            <a:srgbClr val="00FFFF"/>
          </a:solidFill>
          <a:ln cap="flat" cmpd="sng" w="9525">
            <a:solidFill>
              <a:srgbClr val="00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18" name="Google Shape;218;p30"/>
          <p:cNvSpPr txBox="1"/>
          <p:nvPr/>
        </p:nvSpPr>
        <p:spPr>
          <a:xfrm>
            <a:off x="0" y="0"/>
            <a:ext cx="1831500" cy="114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rPr>
              <a:t>Unit 2</a:t>
            </a:r>
            <a:endParaRPr>
              <a:solidFill>
                <a:srgbClr val="FFFFFF"/>
              </a:solidFill>
            </a:endParaRPr>
          </a:p>
          <a:p>
            <a:pPr indent="0" lvl="0" marL="0" rtl="0" algn="l">
              <a:lnSpc>
                <a:spcPct val="115000"/>
              </a:lnSpc>
              <a:spcBef>
                <a:spcPts val="0"/>
              </a:spcBef>
              <a:spcAft>
                <a:spcPts val="0"/>
              </a:spcAft>
              <a:buNone/>
            </a:pPr>
            <a:r>
              <a:rPr lang="en-GB">
                <a:solidFill>
                  <a:srgbClr val="FFFFFF"/>
                </a:solidFill>
              </a:rPr>
              <a:t>Lesson 8</a:t>
            </a:r>
            <a:endParaRPr>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