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134D224-8B8A-485C-9D07-5AE2B61FEE05}">
  <a:tblStyle styleId="{3134D224-8B8A-485C-9D07-5AE2B61FEE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FB9D4E3-0CC6-48DD-B743-6F3DE18AD542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CFC"/>
          </a:solidFill>
        </a:fill>
      </a:tcStyle>
    </a:wholeTbl>
    <a:band1H>
      <a:tcTxStyle/>
      <a:tcStyle>
        <a:fill>
          <a:solidFill>
            <a:srgbClr val="F1F8F9"/>
          </a:solidFill>
        </a:fill>
      </a:tcStyle>
    </a:band1H>
    <a:band2H>
      <a:tcTxStyle/>
    </a:band2H>
    <a:band1V>
      <a:tcTxStyle/>
      <a:tcStyle>
        <a:fill>
          <a:solidFill>
            <a:srgbClr val="F1F8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a943b3810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38a943b3810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g38a943b3810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6c7b4fb4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e6c7b4fb4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ge6c7b4fb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6c7b4fb4_0_1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6c7b4fb4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e6c7b4fb4_0_18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6c7b4fb4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e6c7b4fb4_0_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ge6c7b4fb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6c7b4fb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e6c7b4fb4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4e137d9a_0_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294e137d9a_0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g294e137d9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94e137d9a_0_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94e137d9a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g294e137d9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5e17affc94_0_1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5e17affc94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15e17affc94_0_1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a943b3810_0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8a943b381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8a943b3810_0_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a943b3810_0_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8a943b381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8a943b3810_0_7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8a943b3810_0_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8a943b381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8a943b3810_0_8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a943b3810_0_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a943b381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8a943b3810_0_9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a943b3810_0_1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8a943b381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8a943b3810_0_10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a943b3810_0_2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8a943b3810_0_2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g38a943b3810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94e137d9a_0_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94e137d9a_0_30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Covalent Bonding</a:t>
            </a:r>
            <a:endParaRPr/>
          </a:p>
        </p:txBody>
      </p:sp>
      <p:sp>
        <p:nvSpPr>
          <p:cNvPr id="222" name="Google Shape;222;g294e137d9a_0_30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3" name="Google Shape;223;g294e137d9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5e17affc94_0_1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5e17affc9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15e17affc94_0_1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a943b3810_0_1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8a943b3810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8a943b3810_0_16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a943b3810_0_1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a943b3810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8a943b3810_0_18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94e137d9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294e137d9a_0_1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e85eb2ea1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e85eb2ea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e85eb2ea1_0_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9be6d0ca8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29be6d0ca8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g29be6d0ca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3.jpg"/><Relationship Id="rId5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BkanfkgjaXEXROMg55wz4jV0Xm71iT_i/view" TargetMode="External"/><Relationship Id="rId4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upload.wikimedia.org/wikipedia/commons/f/f8/Eight_Allotropes_of_Carbon.png" TargetMode="External"/><Relationship Id="rId4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Giant 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Covalent </a:t>
            </a:r>
            <a:r>
              <a:rPr lang="en-GB" sz="4000">
                <a:solidFill>
                  <a:schemeClr val="lt1"/>
                </a:solidFill>
              </a:rPr>
              <a:t>Structures</a:t>
            </a:r>
            <a:endParaRPr/>
          </a:p>
        </p:txBody>
      </p:sp>
      <p:sp>
        <p:nvSpPr>
          <p:cNvPr id="65" name="Google Shape;65;p16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7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6" name="Google Shape;6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000" y="2218325"/>
            <a:ext cx="8755925" cy="28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6"/>
          <p:cNvSpPr txBox="1"/>
          <p:nvPr/>
        </p:nvSpPr>
        <p:spPr>
          <a:xfrm>
            <a:off x="6478709" y="2052674"/>
            <a:ext cx="866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b="1" baseline="-25000" lang="en-GB" sz="2600">
                <a:latin typeface="Times New Roman"/>
                <a:ea typeface="Times New Roman"/>
                <a:cs typeface="Times New Roman"/>
                <a:sym typeface="Times New Roman"/>
              </a:rPr>
              <a:t>60</a:t>
            </a:r>
            <a:endParaRPr b="1" baseline="-2500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u="sng">
                <a:solidFill>
                  <a:schemeClr val="lt1"/>
                </a:solidFill>
              </a:rPr>
              <a:t>Starter</a:t>
            </a:r>
            <a:r>
              <a:rPr lang="en-GB" sz="3600">
                <a:solidFill>
                  <a:schemeClr val="lt1"/>
                </a:solidFill>
              </a:rPr>
              <a:t>:  recap of molecular substances</a:t>
            </a:r>
            <a:endParaRPr sz="3600"/>
          </a:p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250800" y="1256724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2500"/>
              <a:buAutoNum type="arabicPeriod"/>
            </a:pPr>
            <a:r>
              <a:rPr lang="en-GB" sz="2500">
                <a:solidFill>
                  <a:srgbClr val="323232"/>
                </a:solidFill>
                <a:highlight>
                  <a:srgbClr val="FFFFFF"/>
                </a:highlight>
              </a:rPr>
              <a:t>Give 3 examples of some molecular substances.</a:t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3232"/>
              </a:buClr>
              <a:buSzPts val="2500"/>
              <a:buAutoNum type="arabicPeriod"/>
            </a:pPr>
            <a:r>
              <a:rPr lang="en-GB" sz="2500">
                <a:solidFill>
                  <a:srgbClr val="323232"/>
                </a:solidFill>
                <a:highlight>
                  <a:srgbClr val="FFFFFF"/>
                </a:highlight>
              </a:rPr>
              <a:t>State how molecular substances are bonded.</a:t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3232"/>
              </a:buClr>
              <a:buSzPts val="2500"/>
              <a:buAutoNum type="arabicPeriod"/>
            </a:pPr>
            <a:r>
              <a:rPr lang="en-GB" sz="2500">
                <a:solidFill>
                  <a:srgbClr val="323232"/>
                </a:solidFill>
                <a:highlight>
                  <a:srgbClr val="FFFFFF"/>
                </a:highlight>
              </a:rPr>
              <a:t>What state of matter are most molecular substances at room temperature?</a:t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23232"/>
              </a:buClr>
              <a:buSzPts val="2500"/>
              <a:buAutoNum type="arabicPeriod"/>
            </a:pPr>
            <a:r>
              <a:rPr lang="en-GB" sz="2500">
                <a:solidFill>
                  <a:srgbClr val="323232"/>
                </a:solidFill>
                <a:highlight>
                  <a:srgbClr val="FFFFFF"/>
                </a:highlight>
              </a:rPr>
              <a:t>Explain why molecular substances have low boiling points.</a:t>
            </a:r>
            <a:endParaRPr sz="2700"/>
          </a:p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250800" y="1753849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350">
                <a:solidFill>
                  <a:srgbClr val="FF0000"/>
                </a:solidFill>
              </a:rPr>
              <a:t>hydrogen, oxygen, nitrogen, iodine, water, carbon dioxide</a:t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350">
                <a:solidFill>
                  <a:srgbClr val="FF0000"/>
                </a:solidFill>
              </a:rPr>
              <a:t>Covalent bonds </a:t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350">
                <a:solidFill>
                  <a:srgbClr val="FF0000"/>
                </a:solidFill>
              </a:rPr>
              <a:t>Mostly gases</a:t>
            </a:r>
            <a:r>
              <a:rPr lang="en-GB" sz="2350">
                <a:solidFill>
                  <a:srgbClr val="FF0000"/>
                </a:solidFill>
              </a:rPr>
              <a:t> (although there are some liquids and solids)</a:t>
            </a:r>
            <a:endParaRPr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350">
                <a:solidFill>
                  <a:srgbClr val="FF0000"/>
                </a:solidFill>
              </a:rPr>
              <a:t>                  </a:t>
            </a:r>
            <a:r>
              <a:rPr b="1" lang="en-GB" sz="2350">
                <a:solidFill>
                  <a:srgbClr val="FF0000"/>
                </a:solidFill>
              </a:rPr>
              <a:t>There are weak intermolecular forces between the different molecules </a:t>
            </a:r>
            <a:r>
              <a:rPr b="1" lang="en-GB" sz="2350">
                <a:solidFill>
                  <a:srgbClr val="FF0000"/>
                </a:solidFill>
              </a:rPr>
              <a:t>which</a:t>
            </a:r>
            <a:r>
              <a:rPr b="1" lang="en-GB" sz="2350">
                <a:solidFill>
                  <a:srgbClr val="FF0000"/>
                </a:solidFill>
              </a:rPr>
              <a:t> do not require much energy to overcome.</a:t>
            </a:r>
            <a:endParaRPr b="1" sz="235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411175" y="2394070"/>
            <a:ext cx="8262000" cy="17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</a:t>
            </a:r>
            <a:r>
              <a:rPr lang="en-GB" sz="3200">
                <a:solidFill>
                  <a:schemeClr val="dk1"/>
                </a:solidFill>
              </a:rPr>
              <a:t>o state and </a:t>
            </a:r>
            <a:r>
              <a:rPr lang="en-GB" sz="3200">
                <a:solidFill>
                  <a:schemeClr val="dk1"/>
                </a:solidFill>
              </a:rPr>
              <a:t>explain</a:t>
            </a:r>
            <a:r>
              <a:rPr lang="en-GB" sz="3200">
                <a:solidFill>
                  <a:schemeClr val="dk1"/>
                </a:solidFill>
              </a:rPr>
              <a:t> the properties of </a:t>
            </a:r>
            <a:r>
              <a:rPr lang="en-GB" sz="3200">
                <a:solidFill>
                  <a:srgbClr val="0000FF"/>
                </a:solidFill>
              </a:rPr>
              <a:t>giant covalent structures</a:t>
            </a:r>
            <a:endParaRPr sz="3200">
              <a:solidFill>
                <a:srgbClr val="0000FF"/>
              </a:solidFill>
            </a:endParaRPr>
          </a:p>
        </p:txBody>
      </p:sp>
      <p:sp>
        <p:nvSpPr>
          <p:cNvPr id="83" name="Google Shape;83;p18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7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Giant c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ovalent structures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9"/>
          <p:cNvSpPr/>
          <p:nvPr/>
        </p:nvSpPr>
        <p:spPr>
          <a:xfrm>
            <a:off x="144475" y="1508125"/>
            <a:ext cx="87075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In some substances, such as sand, diamond and graphite, </a:t>
            </a:r>
            <a:r>
              <a:rPr lang="en-GB" sz="2400">
                <a:solidFill>
                  <a:srgbClr val="010066"/>
                </a:solidFill>
              </a:rPr>
              <a:t>billions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of atoms are joined together by covalent bonds. </a:t>
            </a:r>
            <a:endParaRPr/>
          </a:p>
        </p:txBody>
      </p:sp>
      <p:sp>
        <p:nvSpPr>
          <p:cNvPr id="91" name="Google Shape;91;p19"/>
          <p:cNvSpPr/>
          <p:nvPr/>
        </p:nvSpPr>
        <p:spPr>
          <a:xfrm>
            <a:off x="144475" y="5251451"/>
            <a:ext cx="8792400" cy="13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resulting </a:t>
            </a:r>
            <a:r>
              <a:rPr lang="en-GB" sz="2400">
                <a:solidFill>
                  <a:srgbClr val="010066"/>
                </a:solidFill>
              </a:rPr>
              <a:t>structure of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these substances </a:t>
            </a:r>
            <a:r>
              <a:rPr lang="en-GB" sz="2400">
                <a:solidFill>
                  <a:srgbClr val="010066"/>
                </a:solidFill>
              </a:rPr>
              <a:t>is </a:t>
            </a:r>
            <a:r>
              <a:rPr i="1" lang="en-GB" sz="2400">
                <a:solidFill>
                  <a:srgbClr val="010066"/>
                </a:solidFill>
              </a:rPr>
              <a:t>not</a:t>
            </a:r>
            <a:r>
              <a:rPr lang="en-GB" sz="2400">
                <a:solidFill>
                  <a:srgbClr val="010066"/>
                </a:solidFill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molecul</a:t>
            </a:r>
            <a:r>
              <a:rPr lang="en-GB" sz="2400">
                <a:solidFill>
                  <a:srgbClr val="010066"/>
                </a:solidFill>
              </a:rPr>
              <a:t>ar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, instead</a:t>
            </a:r>
            <a:r>
              <a:rPr lang="en-GB" sz="2400">
                <a:solidFill>
                  <a:srgbClr val="010066"/>
                </a:solidFill>
              </a:rPr>
              <a:t> the billions of atoms form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vast networks called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giant covalent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structures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</p:txBody>
      </p:sp>
      <p:pic>
        <p:nvPicPr>
          <p:cNvPr descr="pencil_named" id="92" name="Google Shape;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2988" y="2646363"/>
            <a:ext cx="2541600" cy="220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mond_named" id="93" name="Google Shape;9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70225" y="2646375"/>
            <a:ext cx="2952900" cy="220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nd_named" id="94" name="Google Shape;9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5" y="2646325"/>
            <a:ext cx="2754300" cy="220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143998" cy="571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</a:rPr>
              <a:t>Giant </a:t>
            </a:r>
            <a:r>
              <a:rPr lang="en-GB" sz="4000">
                <a:solidFill>
                  <a:schemeClr val="lt1"/>
                </a:solidFill>
              </a:rPr>
              <a:t>covalent structures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250825" y="2322514"/>
            <a:ext cx="8642400" cy="5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010066"/>
                </a:solidFill>
                <a:highlight>
                  <a:srgbClr val="FFFFFF"/>
                </a:highlight>
              </a:rPr>
              <a:t>The general properties of giant covalent structures are: </a:t>
            </a:r>
            <a:endParaRPr sz="2600">
              <a:solidFill>
                <a:srgbClr val="010066"/>
              </a:solidFill>
              <a:highlight>
                <a:srgbClr val="FFFFFF"/>
              </a:highlight>
            </a:endParaRPr>
          </a:p>
        </p:txBody>
      </p:sp>
      <p:sp>
        <p:nvSpPr>
          <p:cNvPr id="103" name="Google Shape;103;p20"/>
          <p:cNvSpPr/>
          <p:nvPr/>
        </p:nvSpPr>
        <p:spPr>
          <a:xfrm>
            <a:off x="350650" y="3377725"/>
            <a:ext cx="84378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lang="en-GB" sz="2600">
                <a:solidFill>
                  <a:srgbClr val="010066"/>
                </a:solidFill>
                <a:highlight>
                  <a:srgbClr val="FFFFFF"/>
                </a:highlight>
              </a:rPr>
              <a:t>V</a:t>
            </a:r>
            <a:r>
              <a:rPr b="0" i="0" lang="en-GB" sz="2600" u="none" cap="none" strike="noStrike">
                <a:solidFill>
                  <a:srgbClr val="01006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ery</a:t>
            </a:r>
            <a:r>
              <a:rPr b="1" i="0" lang="en-GB" sz="2600" u="none" cap="none" strike="noStrike">
                <a:solidFill>
                  <a:srgbClr val="01006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600" u="none" cap="none" strike="noStrike">
                <a:solidFill>
                  <a:srgbClr val="FF66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hard</a:t>
            </a:r>
            <a:r>
              <a:rPr b="1" i="0" lang="en-GB" sz="2600" u="none" cap="none" strike="noStrike">
                <a:solidFill>
                  <a:srgbClr val="FF99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600">
                <a:solidFill>
                  <a:srgbClr val="010066"/>
                </a:solidFill>
                <a:highlight>
                  <a:srgbClr val="FFFFFF"/>
                </a:highlight>
              </a:rPr>
              <a:t>and</a:t>
            </a:r>
            <a:r>
              <a:rPr b="0" i="0" lang="en-GB" sz="2600" u="none" cap="none" strike="noStrike">
                <a:solidFill>
                  <a:srgbClr val="FF99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GB" sz="2600">
                <a:solidFill>
                  <a:srgbClr val="FF6600"/>
                </a:solidFill>
                <a:highlight>
                  <a:srgbClr val="FFFFFF"/>
                </a:highlight>
              </a:rPr>
              <a:t>strong</a:t>
            </a:r>
            <a:r>
              <a:rPr lang="en-GB" sz="2600">
                <a:solidFill>
                  <a:srgbClr val="010066"/>
                </a:solidFill>
                <a:highlight>
                  <a:srgbClr val="FFFFFF"/>
                </a:highlight>
              </a:rPr>
              <a:t>.</a:t>
            </a:r>
            <a:endParaRPr sz="2600">
              <a:solidFill>
                <a:srgbClr val="010066"/>
              </a:solidFill>
              <a:highlight>
                <a:srgbClr val="FFFFFF"/>
              </a:highlight>
            </a:endParaRPr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10066"/>
              </a:solidFill>
              <a:highlight>
                <a:srgbClr val="FFFFFF"/>
              </a:highlight>
            </a:endParaRPr>
          </a:p>
          <a:p>
            <a:pPr indent="-374650" lvl="0" marL="36195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b="1" lang="en-GB" sz="2600">
                <a:solidFill>
                  <a:srgbClr val="FF6600"/>
                </a:solidFill>
                <a:highlight>
                  <a:schemeClr val="lt1"/>
                </a:highlight>
              </a:rPr>
              <a:t>High melting and boiling point</a:t>
            </a:r>
            <a:r>
              <a:rPr b="1" lang="en-GB" sz="2600">
                <a:solidFill>
                  <a:srgbClr val="FF9900"/>
                </a:solidFill>
                <a:highlight>
                  <a:schemeClr val="lt1"/>
                </a:highlight>
              </a:rPr>
              <a:t> </a:t>
            </a:r>
            <a:r>
              <a:rPr lang="en-GB" sz="2600">
                <a:solidFill>
                  <a:srgbClr val="010066"/>
                </a:solidFill>
                <a:highlight>
                  <a:schemeClr val="lt1"/>
                </a:highlight>
              </a:rPr>
              <a:t>– a lot of energy is needed to break the many covalent bonds - and so they are all solid at room temperature.</a:t>
            </a:r>
            <a:endParaRPr sz="2600">
              <a:solidFill>
                <a:srgbClr val="010066"/>
              </a:solidFill>
              <a:highlight>
                <a:schemeClr val="lt1"/>
              </a:highlight>
            </a:endParaRPr>
          </a:p>
          <a:p>
            <a:pPr indent="0" lvl="0" marL="36195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10066"/>
              </a:solidFill>
              <a:highlight>
                <a:schemeClr val="lt1"/>
              </a:highlight>
            </a:endParaRPr>
          </a:p>
          <a:p>
            <a:pPr indent="-374650" lvl="0" marL="36195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b="1" lang="en-GB" sz="2600">
                <a:solidFill>
                  <a:srgbClr val="FF6600"/>
                </a:solidFill>
                <a:highlight>
                  <a:schemeClr val="lt1"/>
                </a:highlight>
              </a:rPr>
              <a:t>Non conductors</a:t>
            </a:r>
            <a:r>
              <a:rPr lang="en-GB" sz="2600">
                <a:solidFill>
                  <a:srgbClr val="010066"/>
                </a:solidFill>
                <a:highlight>
                  <a:schemeClr val="lt1"/>
                </a:highlight>
              </a:rPr>
              <a:t> due to no ions and no free electrons </a:t>
            </a:r>
            <a:endParaRPr sz="2600">
              <a:solidFill>
                <a:srgbClr val="010066"/>
              </a:solidFill>
              <a:highlight>
                <a:schemeClr val="lt1"/>
              </a:highlight>
            </a:endParaRPr>
          </a:p>
          <a:p>
            <a:pPr indent="0" lvl="0" marL="3619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10066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10066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0" y="0"/>
            <a:ext cx="9144000" cy="112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Allotropes of carbon</a:t>
            </a:r>
            <a:endParaRPr/>
          </a:p>
        </p:txBody>
      </p:sp>
      <p:sp>
        <p:nvSpPr>
          <p:cNvPr id="110" name="Google Shape;110;p21"/>
          <p:cNvSpPr/>
          <p:nvPr/>
        </p:nvSpPr>
        <p:spPr>
          <a:xfrm>
            <a:off x="319088" y="1355725"/>
            <a:ext cx="85803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Diamond and graphite appear to be very different substances but </a:t>
            </a:r>
            <a:r>
              <a:rPr lang="en-GB" sz="2400">
                <a:solidFill>
                  <a:srgbClr val="010066"/>
                </a:solidFill>
              </a:rPr>
              <a:t>they are both made up of just carbon!</a:t>
            </a:r>
            <a:endParaRPr/>
          </a:p>
        </p:txBody>
      </p:sp>
      <p:sp>
        <p:nvSpPr>
          <p:cNvPr id="111" name="Google Shape;111;p21"/>
          <p:cNvSpPr/>
          <p:nvPr/>
        </p:nvSpPr>
        <p:spPr>
          <a:xfrm>
            <a:off x="319100" y="5005434"/>
            <a:ext cx="8636100" cy="16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Different forms of the same element are called </a:t>
            </a:r>
            <a:r>
              <a:rPr b="1" lang="en-GB" sz="2400">
                <a:solidFill>
                  <a:srgbClr val="FF6600"/>
                </a:solidFill>
              </a:rPr>
              <a:t>allotropes</a:t>
            </a:r>
            <a:r>
              <a:rPr lang="en-GB" sz="2400">
                <a:solidFill>
                  <a:srgbClr val="010066"/>
                </a:solidFill>
              </a:rPr>
              <a:t>. These allotropes of carbon have different properties because the atoms are bonded in different arrangements which create different giant structures.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</p:txBody>
      </p:sp>
      <p:grpSp>
        <p:nvGrpSpPr>
          <p:cNvPr id="112" name="Google Shape;112;p21"/>
          <p:cNvGrpSpPr/>
          <p:nvPr/>
        </p:nvGrpSpPr>
        <p:grpSpPr>
          <a:xfrm>
            <a:off x="563613" y="2316121"/>
            <a:ext cx="3940400" cy="2689192"/>
            <a:chOff x="868363" y="2316163"/>
            <a:chExt cx="3544800" cy="2397212"/>
          </a:xfrm>
        </p:grpSpPr>
        <p:pic>
          <p:nvPicPr>
            <p:cNvPr descr="ring_named" id="113" name="Google Shape;11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68363" y="2316163"/>
              <a:ext cx="3544800" cy="2363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21"/>
            <p:cNvSpPr/>
            <p:nvPr/>
          </p:nvSpPr>
          <p:spPr>
            <a:xfrm>
              <a:off x="870650" y="4487175"/>
              <a:ext cx="1098300" cy="22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0675" y="2114700"/>
            <a:ext cx="3366201" cy="27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4097825" y="2477100"/>
            <a:ext cx="12105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6600"/>
                </a:solidFill>
              </a:rPr>
              <a:t>carbon</a:t>
            </a:r>
            <a:endParaRPr b="1" sz="2400">
              <a:solidFill>
                <a:srgbClr val="FF6600"/>
              </a:solidFill>
            </a:endParaRPr>
          </a:p>
        </p:txBody>
      </p:sp>
      <p:cxnSp>
        <p:nvCxnSpPr>
          <p:cNvPr id="117" name="Google Shape;117;p21"/>
          <p:cNvCxnSpPr>
            <a:stCxn id="116" idx="1"/>
          </p:cNvCxnSpPr>
          <p:nvPr/>
        </p:nvCxnSpPr>
        <p:spPr>
          <a:xfrm flipH="1">
            <a:off x="2853125" y="2778450"/>
            <a:ext cx="1244700" cy="47700"/>
          </a:xfrm>
          <a:prstGeom prst="straightConnector1">
            <a:avLst/>
          </a:prstGeom>
          <a:noFill/>
          <a:ln cap="flat" cmpd="sng" w="28575">
            <a:solidFill>
              <a:srgbClr val="FF6600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8" name="Google Shape;118;p21"/>
          <p:cNvCxnSpPr>
            <a:stCxn id="116" idx="3"/>
          </p:cNvCxnSpPr>
          <p:nvPr/>
        </p:nvCxnSpPr>
        <p:spPr>
          <a:xfrm>
            <a:off x="5308325" y="2778450"/>
            <a:ext cx="1121100" cy="7500"/>
          </a:xfrm>
          <a:prstGeom prst="straightConnector1">
            <a:avLst/>
          </a:prstGeom>
          <a:noFill/>
          <a:ln cap="flat" cmpd="sng" w="28575">
            <a:solidFill>
              <a:srgbClr val="FF6600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Allotropes of carbon</a:t>
            </a:r>
            <a:endParaRPr sz="4400">
              <a:solidFill>
                <a:schemeClr val="lt1"/>
              </a:solidFill>
            </a:endParaRPr>
          </a:p>
        </p:txBody>
      </p:sp>
      <p:pic>
        <p:nvPicPr>
          <p:cNvPr id="124" name="Google Shape;124;p22" title="Lesson 2 Video - graphite and diamond.av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Properties of graphite</a:t>
            </a:r>
            <a:endParaRPr/>
          </a:p>
        </p:txBody>
      </p:sp>
      <p:sp>
        <p:nvSpPr>
          <p:cNvPr id="131" name="Google Shape;131;p23"/>
          <p:cNvSpPr/>
          <p:nvPr/>
        </p:nvSpPr>
        <p:spPr>
          <a:xfrm>
            <a:off x="71400" y="1201787"/>
            <a:ext cx="87870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In graphite, only </a:t>
            </a:r>
            <a:r>
              <a:rPr b="1" i="0" lang="en-GB" sz="2400" cap="none" strike="noStrike">
                <a:solidFill>
                  <a:srgbClr val="FF6600"/>
                </a:solidFill>
              </a:rPr>
              <a:t>three</a:t>
            </a:r>
            <a:r>
              <a:rPr b="0" i="0" lang="en-GB" sz="24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of the four electrons in the outer shell of each carbon atom are involved in covalent bonds. This means: </a:t>
            </a:r>
            <a:endParaRPr b="0" i="0" sz="12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71406" y="2282808"/>
            <a:ext cx="50721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Graphite is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soft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slippery</a:t>
            </a:r>
            <a:r>
              <a:rPr b="0" i="0" lang="en-GB" sz="24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– layers can easily slide over each other because the weak forces of attraction are easily broken. This is why graphite is used as a lubricant.</a:t>
            </a:r>
            <a:endParaRPr/>
          </a:p>
        </p:txBody>
      </p:sp>
      <p:sp>
        <p:nvSpPr>
          <p:cNvPr id="133" name="Google Shape;133;p23"/>
          <p:cNvSpPr/>
          <p:nvPr/>
        </p:nvSpPr>
        <p:spPr>
          <a:xfrm>
            <a:off x="71400" y="4744851"/>
            <a:ext cx="5109900" cy="21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Graphite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conducts electricity</a:t>
            </a:r>
            <a:r>
              <a:rPr b="1" i="0" lang="en-GB" sz="24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– the only non-metal to do so. The </a:t>
            </a:r>
            <a:r>
              <a:rPr lang="en-GB" sz="2400">
                <a:solidFill>
                  <a:srgbClr val="010066"/>
                </a:solidFill>
              </a:rPr>
              <a:t>‘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free</a:t>
            </a:r>
            <a:r>
              <a:rPr lang="en-GB" sz="2400">
                <a:solidFill>
                  <a:srgbClr val="010066"/>
                </a:solidFill>
              </a:rPr>
              <a:t>’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electron from each carbon means </a:t>
            </a:r>
            <a:r>
              <a:rPr lang="en-GB" sz="2400">
                <a:solidFill>
                  <a:srgbClr val="010066"/>
                </a:solidFill>
              </a:rPr>
              <a:t>there are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delocalised electrons </a:t>
            </a:r>
            <a:r>
              <a:rPr lang="en-GB" sz="2400">
                <a:solidFill>
                  <a:srgbClr val="010066"/>
                </a:solidFill>
              </a:rPr>
              <a:t>that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can carry charge. </a:t>
            </a:r>
            <a:endParaRPr/>
          </a:p>
        </p:txBody>
      </p:sp>
      <p:pic>
        <p:nvPicPr>
          <p:cNvPr descr="graphite" id="134" name="Google Shape;1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2106" y="2786058"/>
            <a:ext cx="3757500" cy="31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Properties of diamond</a:t>
            </a:r>
            <a:endParaRPr/>
          </a:p>
        </p:txBody>
      </p:sp>
      <p:sp>
        <p:nvSpPr>
          <p:cNvPr id="141" name="Google Shape;141;p24"/>
          <p:cNvSpPr/>
          <p:nvPr/>
        </p:nvSpPr>
        <p:spPr>
          <a:xfrm>
            <a:off x="179512" y="1284183"/>
            <a:ext cx="86082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In diamond, all </a:t>
            </a:r>
            <a:r>
              <a:rPr b="1" lang="en-GB" sz="2400">
                <a:solidFill>
                  <a:srgbClr val="FF6600"/>
                </a:solidFill>
              </a:rPr>
              <a:t>four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electrons in the outer shell of each carbon atom are involved in forming covalent bonds which affects the </a:t>
            </a:r>
            <a:r>
              <a:rPr i="0" lang="en-GB" sz="2400" cap="none" strike="noStrike">
                <a:solidFill>
                  <a:schemeClr val="accent6"/>
                </a:solidFill>
              </a:rPr>
              <a:t>properties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of this allotrope of carbon:</a:t>
            </a:r>
            <a:endParaRPr/>
          </a:p>
        </p:txBody>
      </p:sp>
      <p:sp>
        <p:nvSpPr>
          <p:cNvPr id="142" name="Google Shape;142;p24"/>
          <p:cNvSpPr/>
          <p:nvPr/>
        </p:nvSpPr>
        <p:spPr>
          <a:xfrm>
            <a:off x="198238" y="2615723"/>
            <a:ext cx="5587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Diamond is very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400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hard</a:t>
            </a:r>
            <a:r>
              <a:rPr b="0" i="0" lang="en-GB" sz="2400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– the hardest natural substance.</a:t>
            </a:r>
            <a:endParaRPr/>
          </a:p>
        </p:txBody>
      </p:sp>
      <p:sp>
        <p:nvSpPr>
          <p:cNvPr id="143" name="Google Shape;143;p24"/>
          <p:cNvSpPr/>
          <p:nvPr/>
        </p:nvSpPr>
        <p:spPr>
          <a:xfrm>
            <a:off x="198238" y="3531710"/>
            <a:ext cx="49497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Diamond has a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very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high melting and boiling point</a:t>
            </a:r>
            <a:r>
              <a:rPr b="1" i="0" lang="en-GB" sz="24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– a lot of energy is needed to break the covalent bonds.</a:t>
            </a:r>
            <a:endParaRPr/>
          </a:p>
        </p:txBody>
      </p:sp>
      <p:sp>
        <p:nvSpPr>
          <p:cNvPr id="144" name="Google Shape;144;p24"/>
          <p:cNvSpPr/>
          <p:nvPr/>
        </p:nvSpPr>
        <p:spPr>
          <a:xfrm>
            <a:off x="198250" y="5168425"/>
            <a:ext cx="5878200" cy="1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Diamond, like most giant covalent structures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cannot conduct electricity</a:t>
            </a:r>
            <a:r>
              <a:rPr b="1" i="0" lang="en-GB" sz="24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>
                <a:solidFill>
                  <a:srgbClr val="010066"/>
                </a:solidFill>
              </a:rPr>
              <a:t>as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there are no free electrons or ions to carry a charge.</a:t>
            </a:r>
            <a:endParaRPr/>
          </a:p>
        </p:txBody>
      </p:sp>
      <p:pic>
        <p:nvPicPr>
          <p:cNvPr descr="diamond" id="145" name="Google Shape;14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4281" y="2605930"/>
            <a:ext cx="3606900" cy="39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lt1"/>
                </a:solidFill>
              </a:rPr>
              <a:t>Summary of giant covalent structures - </a:t>
            </a:r>
            <a:r>
              <a:rPr b="1" lang="en-GB" sz="3100">
                <a:solidFill>
                  <a:srgbClr val="FFFF00"/>
                </a:solidFill>
              </a:rPr>
              <a:t>page 37</a:t>
            </a:r>
            <a:endParaRPr b="1" sz="3100">
              <a:solidFill>
                <a:srgbClr val="FFFF00"/>
              </a:solidFill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313" y="1407863"/>
            <a:ext cx="8739375" cy="404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lt1"/>
                </a:solidFill>
              </a:rPr>
              <a:t>       Complete worksheets on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66" y="1295400"/>
            <a:ext cx="3707966" cy="54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7288" y="1295400"/>
            <a:ext cx="3668155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5385400" y="0"/>
            <a:ext cx="2870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FF00"/>
                </a:solidFill>
              </a:rPr>
              <a:t>page 39 </a:t>
            </a:r>
            <a:r>
              <a:rPr lang="en-GB" sz="2200">
                <a:solidFill>
                  <a:schemeClr val="lt1"/>
                </a:solidFill>
              </a:rPr>
              <a:t>(diamond)</a:t>
            </a:r>
            <a:endParaRPr sz="2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</a:rPr>
              <a:t>    and</a:t>
            </a:r>
            <a:endParaRPr b="1" sz="22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FF00"/>
                </a:solidFill>
              </a:rPr>
              <a:t>page 40 </a:t>
            </a:r>
            <a:r>
              <a:rPr lang="en-GB" sz="2200">
                <a:solidFill>
                  <a:schemeClr val="lt1"/>
                </a:solidFill>
              </a:rPr>
              <a:t>(graphite)</a:t>
            </a:r>
            <a:endParaRPr sz="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7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69" name="Google Shape;169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Graphite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70" name="Google Shape;170;p27"/>
          <p:cNvPicPr preferRelativeResize="0"/>
          <p:nvPr/>
        </p:nvPicPr>
        <p:blipFill rotWithShape="1">
          <a:blip r:embed="rId3">
            <a:alphaModFix/>
          </a:blip>
          <a:srcRect b="0" l="0" r="0" t="6951"/>
          <a:stretch/>
        </p:blipFill>
        <p:spPr>
          <a:xfrm>
            <a:off x="893275" y="238250"/>
            <a:ext cx="7357500" cy="6381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7"/>
          <p:cNvSpPr/>
          <p:nvPr/>
        </p:nvSpPr>
        <p:spPr>
          <a:xfrm>
            <a:off x="4356650" y="993575"/>
            <a:ext cx="3728400" cy="294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7"/>
          <p:cNvSpPr/>
          <p:nvPr/>
        </p:nvSpPr>
        <p:spPr>
          <a:xfrm>
            <a:off x="4291350" y="4386275"/>
            <a:ext cx="3728400" cy="789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7"/>
          <p:cNvSpPr/>
          <p:nvPr/>
        </p:nvSpPr>
        <p:spPr>
          <a:xfrm>
            <a:off x="4291350" y="5175575"/>
            <a:ext cx="3728400" cy="698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7"/>
          <p:cNvSpPr/>
          <p:nvPr/>
        </p:nvSpPr>
        <p:spPr>
          <a:xfrm>
            <a:off x="4291350" y="5873975"/>
            <a:ext cx="3728400" cy="698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8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82" name="Google Shape;182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Diamond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" y="2133600"/>
            <a:ext cx="89154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244844"/>
            <a:ext cx="9144000" cy="2673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92" name="Google Shape;192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Graphite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021" y="0"/>
            <a:ext cx="743795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4637875" y="812150"/>
            <a:ext cx="3728400" cy="294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9"/>
          <p:cNvSpPr/>
          <p:nvPr/>
        </p:nvSpPr>
        <p:spPr>
          <a:xfrm>
            <a:off x="3865000" y="4086925"/>
            <a:ext cx="4356000" cy="87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9"/>
          <p:cNvSpPr/>
          <p:nvPr/>
        </p:nvSpPr>
        <p:spPr>
          <a:xfrm>
            <a:off x="3865000" y="4965025"/>
            <a:ext cx="4356000" cy="751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9"/>
          <p:cNvSpPr/>
          <p:nvPr/>
        </p:nvSpPr>
        <p:spPr>
          <a:xfrm>
            <a:off x="3865000" y="5716225"/>
            <a:ext cx="4356000" cy="114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05" name="Google Shape;205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Graphite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206" name="Google Shape;20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" y="2095500"/>
            <a:ext cx="88773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61330"/>
            <a:ext cx="9143999" cy="3440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Covalent </a:t>
            </a:r>
            <a:r>
              <a:rPr lang="en-GB" sz="4000">
                <a:solidFill>
                  <a:schemeClr val="lt1"/>
                </a:solidFill>
              </a:rPr>
              <a:t>Structures</a:t>
            </a:r>
            <a:endParaRPr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000" y="1465791"/>
            <a:ext cx="8755925" cy="28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 txBox="1"/>
          <p:nvPr/>
        </p:nvSpPr>
        <p:spPr>
          <a:xfrm>
            <a:off x="245455" y="4409667"/>
            <a:ext cx="5594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accent6"/>
                </a:solidFill>
              </a:rPr>
              <a:t>Note that both diamond and </a:t>
            </a:r>
            <a:r>
              <a:rPr lang="en-GB" sz="2400">
                <a:solidFill>
                  <a:schemeClr val="accent6"/>
                </a:solidFill>
              </a:rPr>
              <a:t>graphite</a:t>
            </a:r>
            <a:r>
              <a:rPr lang="en-GB" sz="2400">
                <a:solidFill>
                  <a:schemeClr val="accent6"/>
                </a:solidFill>
              </a:rPr>
              <a:t> have a vast lattice network with billions of atoms. They have </a:t>
            </a:r>
            <a:r>
              <a:rPr b="1" lang="en-GB" sz="2400">
                <a:solidFill>
                  <a:srgbClr val="FF6600"/>
                </a:solidFill>
              </a:rPr>
              <a:t>giant </a:t>
            </a:r>
            <a:r>
              <a:rPr lang="en-GB" sz="2400">
                <a:solidFill>
                  <a:schemeClr val="accent6"/>
                </a:solidFill>
              </a:rPr>
              <a:t>covalent structures.</a:t>
            </a:r>
            <a:endParaRPr sz="2400">
              <a:solidFill>
                <a:schemeClr val="accent6"/>
              </a:solidFill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5839850" y="4409650"/>
            <a:ext cx="33042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accent6"/>
                </a:solidFill>
              </a:rPr>
              <a:t>The next substance to learn about is called</a:t>
            </a:r>
            <a:r>
              <a:rPr lang="en-GB" sz="1900">
                <a:solidFill>
                  <a:schemeClr val="accent6"/>
                </a:solidFill>
              </a:rPr>
              <a:t> </a:t>
            </a:r>
            <a:r>
              <a:rPr b="1" lang="en-GB" sz="1900">
                <a:solidFill>
                  <a:srgbClr val="FF6600"/>
                </a:solidFill>
              </a:rPr>
              <a:t>C</a:t>
            </a:r>
            <a:r>
              <a:rPr b="1" baseline="-25000" lang="en-GB" sz="1900">
                <a:solidFill>
                  <a:srgbClr val="FF6600"/>
                </a:solidFill>
              </a:rPr>
              <a:t>60</a:t>
            </a:r>
            <a:r>
              <a:rPr b="1" lang="en-GB" sz="1900">
                <a:solidFill>
                  <a:srgbClr val="FF6600"/>
                </a:solidFill>
              </a:rPr>
              <a:t> fullerene</a:t>
            </a:r>
            <a:r>
              <a:rPr lang="en-GB" sz="1900">
                <a:solidFill>
                  <a:schemeClr val="accent6"/>
                </a:solidFill>
              </a:rPr>
              <a:t>. It has only 60 atoms of carbon in its </a:t>
            </a:r>
            <a:r>
              <a:rPr lang="en-GB" sz="1900">
                <a:solidFill>
                  <a:schemeClr val="accent6"/>
                </a:solidFill>
              </a:rPr>
              <a:t>structure. It therefore has the properties of molecular structures</a:t>
            </a:r>
            <a:endParaRPr sz="1900">
              <a:solidFill>
                <a:schemeClr val="accent6"/>
              </a:solidFill>
            </a:endParaRPr>
          </a:p>
        </p:txBody>
      </p:sp>
      <p:cxnSp>
        <p:nvCxnSpPr>
          <p:cNvPr id="217" name="Google Shape;217;p31"/>
          <p:cNvCxnSpPr/>
          <p:nvPr/>
        </p:nvCxnSpPr>
        <p:spPr>
          <a:xfrm>
            <a:off x="5825575" y="1385325"/>
            <a:ext cx="0" cy="523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" name="Google Shape;218;p31"/>
          <p:cNvSpPr txBox="1"/>
          <p:nvPr/>
        </p:nvSpPr>
        <p:spPr>
          <a:xfrm>
            <a:off x="6450311" y="1285941"/>
            <a:ext cx="866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b="1" baseline="-25000" lang="en-GB" sz="2600">
                <a:latin typeface="Times New Roman"/>
                <a:ea typeface="Times New Roman"/>
                <a:cs typeface="Times New Roman"/>
                <a:sym typeface="Times New Roman"/>
              </a:rPr>
              <a:t>60</a:t>
            </a:r>
            <a:endParaRPr b="1" baseline="-2500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</a:t>
            </a:r>
            <a:r>
              <a:rPr baseline="-25000" lang="en-GB" sz="4000">
                <a:solidFill>
                  <a:schemeClr val="lt1"/>
                </a:solidFill>
              </a:rPr>
              <a:t>60</a:t>
            </a:r>
            <a:r>
              <a:rPr lang="en-GB" sz="4000">
                <a:solidFill>
                  <a:schemeClr val="lt1"/>
                </a:solidFill>
              </a:rPr>
              <a:t> fullerene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26" name="Google Shape;226;p32"/>
          <p:cNvSpPr/>
          <p:nvPr/>
        </p:nvSpPr>
        <p:spPr>
          <a:xfrm>
            <a:off x="285721" y="1281098"/>
            <a:ext cx="85917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200" u="none" cap="none" strike="noStrike">
                <a:solidFill>
                  <a:schemeClr val="accent6"/>
                </a:solidFill>
              </a:rPr>
              <a:t>Buckminsterfullerene, </a:t>
            </a:r>
            <a:r>
              <a:rPr b="1" i="0" lang="en-GB" sz="2200" u="none" cap="none" strike="noStrike">
                <a:solidFill>
                  <a:srgbClr val="FF6600"/>
                </a:solidFill>
              </a:rPr>
              <a:t>C</a:t>
            </a:r>
            <a:r>
              <a:rPr b="1" baseline="-25000" i="0" lang="en-GB" sz="2200" u="none" cap="none" strike="noStrike">
                <a:solidFill>
                  <a:srgbClr val="FF6600"/>
                </a:solidFill>
              </a:rPr>
              <a:t>60</a:t>
            </a:r>
            <a:r>
              <a:rPr i="0" lang="en-GB" sz="2200" u="none" cap="none" strike="noStrike">
                <a:solidFill>
                  <a:schemeClr val="accent6"/>
                </a:solidFill>
              </a:rPr>
              <a:t>,</a:t>
            </a:r>
            <a:r>
              <a:rPr b="1" i="0" lang="en-GB" sz="2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is one type of </a:t>
            </a:r>
            <a:r>
              <a:rPr b="1" i="0" lang="en-GB" sz="2200" u="none" cap="none" strike="noStrike">
                <a:solidFill>
                  <a:srgbClr val="FF6600"/>
                </a:solidFill>
              </a:rPr>
              <a:t>fullerene</a:t>
            </a:r>
            <a:r>
              <a:rPr b="0" i="0" lang="en-GB" sz="2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. It contains 60 carbon atoms, each of which is bonded to three others by two single bonds and one double bond.</a:t>
            </a:r>
            <a:endParaRPr sz="2200">
              <a:solidFill>
                <a:schemeClr val="accent6"/>
              </a:solidFill>
            </a:endParaRPr>
          </a:p>
        </p:txBody>
      </p:sp>
      <p:sp>
        <p:nvSpPr>
          <p:cNvPr id="227" name="Google Shape;227;p32"/>
          <p:cNvSpPr/>
          <p:nvPr/>
        </p:nvSpPr>
        <p:spPr>
          <a:xfrm>
            <a:off x="285752" y="5286219"/>
            <a:ext cx="8858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The atoms in this allotrope of carbon form a sphere, like the shape of a football. The molecules can be called ‘bucky balls’. They are large but </a:t>
            </a:r>
            <a:r>
              <a:rPr lang="en-GB" sz="2200">
                <a:solidFill>
                  <a:schemeClr val="accent6"/>
                </a:solidFill>
              </a:rPr>
              <a:t>still count as </a:t>
            </a:r>
            <a:r>
              <a:rPr b="1" lang="en-GB" sz="2200">
                <a:solidFill>
                  <a:srgbClr val="FF6600"/>
                </a:solidFill>
              </a:rPr>
              <a:t>molecular</a:t>
            </a:r>
            <a:r>
              <a:rPr lang="en-GB" sz="2200">
                <a:solidFill>
                  <a:schemeClr val="accent6"/>
                </a:solidFill>
              </a:rPr>
              <a:t> substances as they have relatively few atoms</a:t>
            </a:r>
            <a:r>
              <a:rPr b="0" i="0" lang="en-GB" sz="2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>
              <a:solidFill>
                <a:schemeClr val="accent6"/>
              </a:solidFill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3830638" y="3303592"/>
            <a:ext cx="1485900" cy="539700"/>
          </a:xfrm>
          <a:prstGeom prst="rightArrow">
            <a:avLst>
              <a:gd fmla="val 50000" name="adj1"/>
              <a:gd fmla="val 68824" name="adj2"/>
            </a:avLst>
          </a:prstGeom>
          <a:solidFill>
            <a:srgbClr val="FF66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32"/>
          <p:cNvGrpSpPr/>
          <p:nvPr/>
        </p:nvGrpSpPr>
        <p:grpSpPr>
          <a:xfrm>
            <a:off x="785786" y="2586038"/>
            <a:ext cx="2663825" cy="2266950"/>
            <a:chOff x="576" y="1773"/>
            <a:chExt cx="1678" cy="1428"/>
          </a:xfrm>
        </p:grpSpPr>
        <p:cxnSp>
          <p:nvCxnSpPr>
            <p:cNvPr id="230" name="Google Shape;230;p32"/>
            <p:cNvCxnSpPr/>
            <p:nvPr/>
          </p:nvCxnSpPr>
          <p:spPr>
            <a:xfrm>
              <a:off x="1337" y="1988"/>
              <a:ext cx="0" cy="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1" name="Google Shape;231;p32"/>
            <p:cNvCxnSpPr/>
            <p:nvPr/>
          </p:nvCxnSpPr>
          <p:spPr>
            <a:xfrm>
              <a:off x="1410" y="1988"/>
              <a:ext cx="0" cy="60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2" name="Google Shape;232;p32"/>
            <p:cNvCxnSpPr/>
            <p:nvPr/>
          </p:nvCxnSpPr>
          <p:spPr>
            <a:xfrm rot="10800000">
              <a:off x="1706" y="2436"/>
              <a:ext cx="0" cy="671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3" name="Google Shape;233;p32"/>
            <p:cNvCxnSpPr/>
            <p:nvPr/>
          </p:nvCxnSpPr>
          <p:spPr>
            <a:xfrm rot="10800000">
              <a:off x="1039" y="2437"/>
              <a:ext cx="0" cy="671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234" name="Google Shape;234;p32"/>
            <p:cNvGrpSpPr/>
            <p:nvPr/>
          </p:nvGrpSpPr>
          <p:grpSpPr>
            <a:xfrm>
              <a:off x="1924" y="2859"/>
              <a:ext cx="330" cy="342"/>
              <a:chOff x="1924" y="3627"/>
              <a:chExt cx="330" cy="342"/>
            </a:xfrm>
          </p:grpSpPr>
          <p:pic>
            <p:nvPicPr>
              <p:cNvPr descr="carbon_atom" id="235" name="Google Shape;235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4" y="3627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6" name="Google Shape;236;p32"/>
              <p:cNvSpPr txBox="1"/>
              <p:nvPr/>
            </p:nvSpPr>
            <p:spPr>
              <a:xfrm>
                <a:off x="1954" y="3669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  <p:grpSp>
          <p:nvGrpSpPr>
            <p:cNvPr id="237" name="Google Shape;237;p32"/>
            <p:cNvGrpSpPr/>
            <p:nvPr/>
          </p:nvGrpSpPr>
          <p:grpSpPr>
            <a:xfrm>
              <a:off x="1220" y="2437"/>
              <a:ext cx="330" cy="342"/>
              <a:chOff x="1924" y="3627"/>
              <a:chExt cx="330" cy="342"/>
            </a:xfrm>
          </p:grpSpPr>
          <p:pic>
            <p:nvPicPr>
              <p:cNvPr descr="carbon_atom" id="238" name="Google Shape;238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4" y="3627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9" name="Google Shape;239;p32"/>
              <p:cNvSpPr txBox="1"/>
              <p:nvPr/>
            </p:nvSpPr>
            <p:spPr>
              <a:xfrm>
                <a:off x="1954" y="3669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  <p:grpSp>
          <p:nvGrpSpPr>
            <p:cNvPr id="240" name="Google Shape;240;p32"/>
            <p:cNvGrpSpPr/>
            <p:nvPr/>
          </p:nvGrpSpPr>
          <p:grpSpPr>
            <a:xfrm>
              <a:off x="576" y="2849"/>
              <a:ext cx="330" cy="342"/>
              <a:chOff x="1924" y="3627"/>
              <a:chExt cx="330" cy="342"/>
            </a:xfrm>
          </p:grpSpPr>
          <p:pic>
            <p:nvPicPr>
              <p:cNvPr descr="carbon_atom" id="241" name="Google Shape;241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4" y="3627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2" name="Google Shape;242;p32"/>
              <p:cNvSpPr txBox="1"/>
              <p:nvPr/>
            </p:nvSpPr>
            <p:spPr>
              <a:xfrm>
                <a:off x="1954" y="3669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  <p:grpSp>
          <p:nvGrpSpPr>
            <p:cNvPr id="243" name="Google Shape;243;p32"/>
            <p:cNvGrpSpPr/>
            <p:nvPr/>
          </p:nvGrpSpPr>
          <p:grpSpPr>
            <a:xfrm>
              <a:off x="1228" y="1773"/>
              <a:ext cx="330" cy="342"/>
              <a:chOff x="1924" y="3627"/>
              <a:chExt cx="330" cy="342"/>
            </a:xfrm>
          </p:grpSpPr>
          <p:pic>
            <p:nvPicPr>
              <p:cNvPr descr="carbon_atom" id="244" name="Google Shape;244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4" y="3627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5" name="Google Shape;245;p32"/>
              <p:cNvSpPr txBox="1"/>
              <p:nvPr/>
            </p:nvSpPr>
            <p:spPr>
              <a:xfrm>
                <a:off x="1954" y="3669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</p:grpSp>
      <p:pic>
        <p:nvPicPr>
          <p:cNvPr id="246" name="Google Shape;24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5152" y="2274950"/>
            <a:ext cx="2907100" cy="287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</a:rPr>
              <a:t>Complete the worksheet on </a:t>
            </a:r>
            <a:r>
              <a:rPr b="1" lang="en-GB" sz="3600">
                <a:solidFill>
                  <a:srgbClr val="FFFF00"/>
                </a:solidFill>
              </a:rPr>
              <a:t>page 41</a:t>
            </a:r>
            <a:endParaRPr b="1" sz="3600">
              <a:solidFill>
                <a:srgbClr val="FFFF00"/>
              </a:solidFill>
            </a:endParaRPr>
          </a:p>
        </p:txBody>
      </p:sp>
      <p:pic>
        <p:nvPicPr>
          <p:cNvPr id="253" name="Google Shape;2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2275" y="1281225"/>
            <a:ext cx="3659454" cy="541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61" name="Google Shape;261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</a:t>
            </a:r>
            <a:r>
              <a:rPr baseline="-25000" lang="en-GB" sz="4000">
                <a:solidFill>
                  <a:schemeClr val="lt1"/>
                </a:solidFill>
              </a:rPr>
              <a:t>60</a:t>
            </a:r>
            <a:r>
              <a:rPr lang="en-GB" sz="4000">
                <a:solidFill>
                  <a:schemeClr val="lt1"/>
                </a:solidFill>
              </a:rPr>
              <a:t> fullerene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262" name="Google Shape;26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213" y="1146975"/>
            <a:ext cx="6251625" cy="57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 txBox="1"/>
          <p:nvPr/>
        </p:nvSpPr>
        <p:spPr>
          <a:xfrm>
            <a:off x="4381500" y="4426850"/>
            <a:ext cx="40755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Char char="●"/>
            </a:pP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There are weak intermolecular forces between individual buckyballs</a:t>
            </a:r>
            <a:endParaRPr sz="12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Char char="●"/>
            </a:pP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Little energy is needed to overcome these forces</a:t>
            </a:r>
            <a:endParaRPr sz="12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4033725" y="5982850"/>
            <a:ext cx="51252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Char char="●"/>
            </a:pP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Although the fourth electron in C</a:t>
            </a:r>
            <a:r>
              <a:rPr lang="en-GB" sz="900">
                <a:solidFill>
                  <a:srgbClr val="FF0000"/>
                </a:solidFill>
                <a:highlight>
                  <a:srgbClr val="FFFFFF"/>
                </a:highlight>
              </a:rPr>
              <a:t>60</a:t>
            </a: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 is not bonded, the electrons are only freely moving within the buckyballs and cannot migrate from one buckyball to another, so C</a:t>
            </a:r>
            <a:r>
              <a:rPr lang="en-GB" sz="900">
                <a:solidFill>
                  <a:srgbClr val="FF0000"/>
                </a:solidFill>
                <a:highlight>
                  <a:srgbClr val="FFFFFF"/>
                </a:highlight>
              </a:rPr>
              <a:t>60</a:t>
            </a: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 does not conduct electricity</a:t>
            </a:r>
            <a:endParaRPr sz="12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265" name="Google Shape;265;p34"/>
          <p:cNvSpPr txBox="1"/>
          <p:nvPr/>
        </p:nvSpPr>
        <p:spPr>
          <a:xfrm>
            <a:off x="4572000" y="2222500"/>
            <a:ext cx="3000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Each carbon atom forms 3 covalent bonds to other carbon atoms. In this fullerene, 60 carbon atoms are joined together forming 20 hexagons and 12 pentagons which produce a hollow sphere that is the exact shape of a soccer ball</a:t>
            </a:r>
            <a:endParaRPr sz="12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266" name="Google Shape;266;p34"/>
          <p:cNvSpPr txBox="1"/>
          <p:nvPr/>
        </p:nvSpPr>
        <p:spPr>
          <a:xfrm>
            <a:off x="4381500" y="5220950"/>
            <a:ext cx="407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Char char="●"/>
            </a:pPr>
            <a:r>
              <a:rPr lang="en-GB" sz="1200">
                <a:solidFill>
                  <a:srgbClr val="FF0000"/>
                </a:solidFill>
                <a:highlight>
                  <a:srgbClr val="FFFFFF"/>
                </a:highlight>
              </a:rPr>
              <a:t>Covalent bonds are strong</a:t>
            </a:r>
            <a:endParaRPr sz="12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5"/>
          <p:cNvSpPr txBox="1"/>
          <p:nvPr>
            <p:ph idx="1" type="body"/>
          </p:nvPr>
        </p:nvSpPr>
        <p:spPr>
          <a:xfrm>
            <a:off x="250825" y="1484313"/>
            <a:ext cx="8642400" cy="504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74" name="Google Shape;274;p3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</a:t>
            </a:r>
            <a:r>
              <a:rPr baseline="-25000" lang="en-GB" sz="4000">
                <a:solidFill>
                  <a:schemeClr val="lt1"/>
                </a:solidFill>
              </a:rPr>
              <a:t>60</a:t>
            </a:r>
            <a:r>
              <a:rPr lang="en-GB" sz="4000">
                <a:solidFill>
                  <a:schemeClr val="lt1"/>
                </a:solidFill>
              </a:rPr>
              <a:t> fullerene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275" name="Google Shape;2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" y="2162175"/>
            <a:ext cx="8877300" cy="25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5"/>
          <p:cNvSpPr txBox="1"/>
          <p:nvPr/>
        </p:nvSpPr>
        <p:spPr>
          <a:xfrm>
            <a:off x="250825" y="2439075"/>
            <a:ext cx="8642400" cy="28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>
                <a:solidFill>
                  <a:srgbClr val="FF0000"/>
                </a:solidFill>
                <a:highlight>
                  <a:srgbClr val="FFFFFF"/>
                </a:highlight>
              </a:rPr>
              <a:t>Fullerenes can be used to trap other molecules by forming around the target molecule and capturing it, making them useful for targeted drug delivery systems</a:t>
            </a:r>
            <a:endParaRPr sz="19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>
                <a:solidFill>
                  <a:srgbClr val="FF0000"/>
                </a:solidFill>
                <a:highlight>
                  <a:srgbClr val="FFFFFF"/>
                </a:highlight>
              </a:rPr>
              <a:t>They also have a huge surface area and are useful for trapping catalyst molecules onto their surfaces making them easily accessible to reactants, so catalysis can take place</a:t>
            </a:r>
            <a:endParaRPr sz="19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>
                <a:solidFill>
                  <a:srgbClr val="FF0000"/>
                </a:solidFill>
                <a:highlight>
                  <a:srgbClr val="FFFFFF"/>
                </a:highlight>
              </a:rPr>
              <a:t>Some fullerenes are excellent lubricants and are starting to be used in many industrial processes</a:t>
            </a:r>
            <a:endParaRPr sz="190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/>
          <p:nvPr/>
        </p:nvSpPr>
        <p:spPr>
          <a:xfrm>
            <a:off x="6715140" y="1643050"/>
            <a:ext cx="24288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allotropes of carbon: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R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Diamond</a:t>
            </a:r>
            <a:endParaRPr/>
          </a:p>
          <a:p>
            <a:pPr indent="-3286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R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Graphite</a:t>
            </a:r>
            <a:endParaRPr/>
          </a:p>
          <a:p>
            <a:pPr indent="-3286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R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Lonsdaleite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86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d-f)  fullerenes; C</a:t>
            </a:r>
            <a:r>
              <a:rPr b="0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</a:t>
            </a:r>
            <a:r>
              <a:rPr b="0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540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C</a:t>
            </a:r>
            <a:r>
              <a:rPr b="0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R" startAt="7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amorphous carbon</a:t>
            </a:r>
            <a:endParaRPr/>
          </a:p>
          <a:p>
            <a:pPr indent="-3286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2913" lvl="0" marL="4429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arenR" startAt="7"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carbon nanotube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ome allotropes of carbon: a) diamond; b) graphite; c) lonsdaleite; d-f) fullerenes (C60, C540, C70); g) amorphous carbon; h) carbon nanotube." id="282" name="Google Shape;282;p3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23" y="1174770"/>
            <a:ext cx="6548400" cy="54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6"/>
          <p:cNvSpPr txBox="1"/>
          <p:nvPr/>
        </p:nvSpPr>
        <p:spPr>
          <a:xfrm>
            <a:off x="0" y="0"/>
            <a:ext cx="9144000" cy="112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lang="en-GB" sz="4000">
                <a:solidFill>
                  <a:schemeClr val="lt1"/>
                </a:solidFill>
              </a:rPr>
              <a:t>There are many 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carbon allotropes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rgbClr val="FFFFFF"/>
                </a:solidFill>
              </a:rPr>
              <a:t>Plenary:</a:t>
            </a:r>
            <a:r>
              <a:rPr lang="en-GB" sz="4000">
                <a:solidFill>
                  <a:srgbClr val="FFFFFF"/>
                </a:solidFill>
              </a:rPr>
              <a:t>  covalent comparisons</a:t>
            </a:r>
            <a:endParaRPr sz="4000">
              <a:solidFill>
                <a:srgbClr val="FFFFFF"/>
              </a:solidFill>
            </a:endParaRPr>
          </a:p>
        </p:txBody>
      </p:sp>
      <p:graphicFrame>
        <p:nvGraphicFramePr>
          <p:cNvPr id="290" name="Google Shape;290;p37"/>
          <p:cNvGraphicFramePr/>
          <p:nvPr/>
        </p:nvGraphicFramePr>
        <p:xfrm>
          <a:off x="277925" y="145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{3134D224-8B8A-485C-9D07-5AE2B61FEE05}</a:tableStyleId>
              </a:tblPr>
              <a:tblGrid>
                <a:gridCol w="1779625"/>
                <a:gridCol w="3353475"/>
                <a:gridCol w="3353475"/>
              </a:tblGrid>
              <a:tr h="651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Molecular covalent</a:t>
                      </a:r>
                      <a:endParaRPr b="1"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Giant covalent lattice</a:t>
                      </a:r>
                      <a:endParaRPr b="1"/>
                    </a:p>
                  </a:txBody>
                  <a:tcPr marT="91425" marB="91425" marR="91425" marL="91425" anchor="ctr"/>
                </a:tc>
              </a:tr>
              <a:tr h="64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</a:rPr>
                        <a:t>Type of bonding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</a:rPr>
                        <a:t>covalent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</a:rPr>
                        <a:t>covalent</a:t>
                      </a:r>
                      <a:endParaRPr b="1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64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FF0000"/>
                          </a:solidFill>
                        </a:rPr>
                        <a:t>Number of atoms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FF0000"/>
                          </a:solidFill>
                        </a:rPr>
                        <a:t>Few 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</a:rPr>
                        <a:t>(2, 3, 4+)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FF0000"/>
                          </a:solidFill>
                        </a:rPr>
                        <a:t>Lots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 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</a:rPr>
                        <a:t>(bizillions, gizzilions, qwadrizilions)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64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9900"/>
                          </a:solidFill>
                        </a:rPr>
                        <a:t>State at room temperature</a:t>
                      </a:r>
                      <a:endParaRPr b="1"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9900"/>
                          </a:solidFill>
                        </a:rPr>
                        <a:t>Mainly </a:t>
                      </a:r>
                      <a:r>
                        <a:rPr b="1" lang="en-GB">
                          <a:solidFill>
                            <a:srgbClr val="009900"/>
                          </a:solidFill>
                        </a:rPr>
                        <a:t>gases </a:t>
                      </a:r>
                      <a:r>
                        <a:rPr lang="en-GB">
                          <a:solidFill>
                            <a:srgbClr val="009900"/>
                          </a:solidFill>
                        </a:rPr>
                        <a:t>(some liquids and solids)</a:t>
                      </a:r>
                      <a:endParaRPr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9900"/>
                          </a:solidFill>
                        </a:rPr>
                        <a:t>Solid</a:t>
                      </a:r>
                      <a:endParaRPr b="1"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651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9900"/>
                          </a:solidFill>
                        </a:rPr>
                        <a:t>Why this state?</a:t>
                      </a:r>
                      <a:endParaRPr b="1"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9900"/>
                          </a:solidFill>
                        </a:rPr>
                        <a:t>Weak </a:t>
                      </a:r>
                      <a:r>
                        <a:rPr lang="en-GB">
                          <a:solidFill>
                            <a:srgbClr val="009900"/>
                          </a:solidFill>
                        </a:rPr>
                        <a:t>intermolecular forces between individual molecules</a:t>
                      </a:r>
                      <a:endParaRPr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9900"/>
                          </a:solidFill>
                        </a:rPr>
                        <a:t>Vast numbers of </a:t>
                      </a:r>
                      <a:r>
                        <a:rPr b="1" lang="en-GB">
                          <a:solidFill>
                            <a:srgbClr val="009900"/>
                          </a:solidFill>
                        </a:rPr>
                        <a:t>strong </a:t>
                      </a:r>
                      <a:r>
                        <a:rPr lang="en-GB">
                          <a:solidFill>
                            <a:srgbClr val="009900"/>
                          </a:solidFill>
                        </a:rPr>
                        <a:t>covalent     bonds in all directions</a:t>
                      </a:r>
                      <a:endParaRPr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1125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009900"/>
                          </a:solidFill>
                        </a:rPr>
                        <a:t>What’s this got to do with energy?</a:t>
                      </a:r>
                      <a:endParaRPr b="1"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9900"/>
                          </a:solidFill>
                        </a:rPr>
                        <a:t>Only a </a:t>
                      </a:r>
                      <a:r>
                        <a:rPr b="1" lang="en-GB">
                          <a:solidFill>
                            <a:srgbClr val="009900"/>
                          </a:solidFill>
                        </a:rPr>
                        <a:t>small amount of energy</a:t>
                      </a:r>
                      <a:r>
                        <a:rPr lang="en-GB">
                          <a:solidFill>
                            <a:srgbClr val="009900"/>
                          </a:solidFill>
                        </a:rPr>
                        <a:t> is needed to overcome these forces of attraction and so room temperature is enough to boil them into gases</a:t>
                      </a:r>
                      <a:endParaRPr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9900"/>
                          </a:solidFill>
                        </a:rPr>
                        <a:t>A </a:t>
                      </a:r>
                      <a:r>
                        <a:rPr b="1" lang="en-GB">
                          <a:solidFill>
                            <a:srgbClr val="009900"/>
                          </a:solidFill>
                        </a:rPr>
                        <a:t>lot of energy</a:t>
                      </a:r>
                      <a:r>
                        <a:rPr lang="en-GB">
                          <a:solidFill>
                            <a:srgbClr val="009900"/>
                          </a:solidFill>
                        </a:rPr>
                        <a:t> is needed to break all these bonds and so they remain solid at room temperature</a:t>
                      </a:r>
                      <a:endParaRPr>
                        <a:solidFill>
                          <a:srgbClr val="009900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  <a:tr h="651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FF00FF"/>
                          </a:solidFill>
                        </a:rPr>
                        <a:t>Examples</a:t>
                      </a:r>
                      <a:endParaRPr b="1">
                        <a:solidFill>
                          <a:srgbClr val="FF00FF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FF"/>
                          </a:solidFill>
                        </a:rPr>
                        <a:t>methane, water, hydrogen, oxygen</a:t>
                      </a:r>
                      <a:endParaRPr>
                        <a:solidFill>
                          <a:srgbClr val="FF00FF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FF"/>
                          </a:solidFill>
                        </a:rPr>
                        <a:t>diamond, graphite, sand</a:t>
                      </a:r>
                      <a:endParaRPr>
                        <a:solidFill>
                          <a:srgbClr val="FF00FF"/>
                        </a:solidFill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291" name="Google Shape;291;p37"/>
          <p:cNvSpPr/>
          <p:nvPr/>
        </p:nvSpPr>
        <p:spPr>
          <a:xfrm>
            <a:off x="2851550" y="2309775"/>
            <a:ext cx="1710900" cy="28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7"/>
          <p:cNvSpPr/>
          <p:nvPr/>
        </p:nvSpPr>
        <p:spPr>
          <a:xfrm>
            <a:off x="6240475" y="2309775"/>
            <a:ext cx="1710900" cy="28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7"/>
          <p:cNvSpPr/>
          <p:nvPr/>
        </p:nvSpPr>
        <p:spPr>
          <a:xfrm>
            <a:off x="2738450" y="2889900"/>
            <a:ext cx="1890900" cy="40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7"/>
          <p:cNvSpPr/>
          <p:nvPr/>
        </p:nvSpPr>
        <p:spPr>
          <a:xfrm>
            <a:off x="5642625" y="2889900"/>
            <a:ext cx="2912100" cy="40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7"/>
          <p:cNvSpPr/>
          <p:nvPr/>
        </p:nvSpPr>
        <p:spPr>
          <a:xfrm>
            <a:off x="2119100" y="3527075"/>
            <a:ext cx="3175800" cy="21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7"/>
          <p:cNvSpPr/>
          <p:nvPr/>
        </p:nvSpPr>
        <p:spPr>
          <a:xfrm>
            <a:off x="5508025" y="3527075"/>
            <a:ext cx="3175800" cy="21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7"/>
          <p:cNvSpPr/>
          <p:nvPr/>
        </p:nvSpPr>
        <p:spPr>
          <a:xfrm>
            <a:off x="2227850" y="5936650"/>
            <a:ext cx="3061800" cy="40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7"/>
          <p:cNvSpPr/>
          <p:nvPr/>
        </p:nvSpPr>
        <p:spPr>
          <a:xfrm>
            <a:off x="5567775" y="5936650"/>
            <a:ext cx="3061800" cy="40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305" name="Google Shape;305;p38"/>
          <p:cNvSpPr txBox="1"/>
          <p:nvPr>
            <p:ph idx="1" type="body"/>
          </p:nvPr>
        </p:nvSpPr>
        <p:spPr>
          <a:xfrm>
            <a:off x="452274" y="1414675"/>
            <a:ext cx="4904700" cy="51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1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 u="sng"/>
              <a:t>1.49 </a:t>
            </a:r>
            <a:endParaRPr b="1" sz="1900" u="sng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900"/>
              <a:t>explain why substances with giant covalent structures are solids with high melting and boiling points.</a:t>
            </a:r>
            <a:endParaRPr sz="19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 u="sng"/>
              <a:t>1.50</a:t>
            </a:r>
            <a:endParaRPr b="1" sz="1900" u="sng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900"/>
              <a:t>explain how the structures of diamond, graphite and C</a:t>
            </a:r>
            <a:r>
              <a:rPr baseline="-25000" lang="en-GB" sz="1900"/>
              <a:t>60</a:t>
            </a:r>
            <a:r>
              <a:rPr lang="en-GB" sz="1900"/>
              <a:t> fullerene influence their physical properties, including electrical conductivity and hardness.</a:t>
            </a:r>
            <a:endParaRPr sz="19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 u="sng"/>
              <a:t>1.51</a:t>
            </a:r>
            <a:endParaRPr b="1" sz="1900" u="sng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900"/>
              <a:t>know that covalent compounds do not usually conduct electricity</a:t>
            </a:r>
            <a:r>
              <a:rPr lang="en-GB" sz="2100"/>
              <a:t>.</a:t>
            </a:r>
            <a:endParaRPr b="1" sz="2100" u="sng">
              <a:solidFill>
                <a:schemeClr val="dk1"/>
              </a:solidFill>
            </a:endParaRPr>
          </a:p>
        </p:txBody>
      </p:sp>
      <p:graphicFrame>
        <p:nvGraphicFramePr>
          <p:cNvPr id="306" name="Google Shape;306;p38"/>
          <p:cNvGraphicFramePr/>
          <p:nvPr/>
        </p:nvGraphicFramePr>
        <p:xfrm>
          <a:off x="6231024" y="28468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{AFB9D4E3-0CC6-48DD-B743-6F3DE18AD542}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chemeClr val="dk1"/>
                          </a:solidFill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307" name="Google Shape;30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9697" y="33653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8"/>
          <p:cNvSpPr/>
          <p:nvPr/>
        </p:nvSpPr>
        <p:spPr>
          <a:xfrm>
            <a:off x="7701610" y="38016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8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7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