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9144000"/>
  <p:notesSz cx="6858000" cy="9144000"/>
  <p:embeddedFontLst>
    <p:embeddedFont>
      <p:font typeface="Ubuntu"/>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C45D6B6-3AD6-45E0-A609-EB9F2C0062FB}">
  <a:tblStyle styleId="{2C45D6B6-3AD6-45E0-A609-EB9F2C0062FB}"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8FCFC"/>
          </a:solidFill>
        </a:fill>
      </a:tcStyle>
    </a:wholeTbl>
    <a:band1H>
      <a:tcTxStyle/>
      <a:tcStyle>
        <a:fill>
          <a:solidFill>
            <a:srgbClr val="F1F8F9"/>
          </a:solidFill>
        </a:fill>
      </a:tcStyle>
    </a:band1H>
    <a:band2H>
      <a:tcTxStyle/>
    </a:band2H>
    <a:band1V>
      <a:tcTxStyle/>
      <a:tcStyle>
        <a:fill>
          <a:solidFill>
            <a:srgbClr val="F1F8F9"/>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Ubuntu-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Ubuntu-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Ubuntu-boldItalic.fntdata"/><Relationship Id="rId30" Type="http://schemas.openxmlformats.org/officeDocument/2006/relationships/font" Target="fonts/Ubuntu-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360"/>
              </a:spcBef>
              <a:spcAft>
                <a:spcPts val="0"/>
              </a:spcAft>
              <a:buSzPts val="1400"/>
              <a:buChar char="●"/>
              <a:defRPr/>
            </a:lvl1pPr>
            <a:lvl2pPr indent="-317500" lvl="1" marL="914400" marR="0" rtl="0" algn="l">
              <a:spcBef>
                <a:spcPts val="360"/>
              </a:spcBef>
              <a:spcAft>
                <a:spcPts val="0"/>
              </a:spcAft>
              <a:buSzPts val="1400"/>
              <a:buChar char="○"/>
              <a:defRPr/>
            </a:lvl2pPr>
            <a:lvl3pPr indent="-317500" lvl="2" marL="1371600" marR="0" rtl="0" algn="l">
              <a:spcBef>
                <a:spcPts val="360"/>
              </a:spcBef>
              <a:spcAft>
                <a:spcPts val="0"/>
              </a:spcAft>
              <a:buSzPts val="1400"/>
              <a:buChar char="■"/>
              <a:defRPr/>
            </a:lvl3pPr>
            <a:lvl4pPr indent="-317500" lvl="3" marL="1828800" marR="0" rtl="0" algn="l">
              <a:spcBef>
                <a:spcPts val="360"/>
              </a:spcBef>
              <a:spcAft>
                <a:spcPts val="0"/>
              </a:spcAft>
              <a:buSzPts val="1400"/>
              <a:buChar char="●"/>
              <a:defRPr/>
            </a:lvl4pPr>
            <a:lvl5pPr indent="-317500" lvl="4" marL="2286000" marR="0" rtl="0" algn="l">
              <a:spcBef>
                <a:spcPts val="360"/>
              </a:spcBef>
              <a:spcAft>
                <a:spcPts val="0"/>
              </a:spcAft>
              <a:buSzPts val="1400"/>
              <a:buChar char="○"/>
              <a:defRPr/>
            </a:lvl5pPr>
            <a:lvl6pPr indent="-317500" lvl="5" marL="2743200" marR="0" rtl="0" algn="l">
              <a:spcBef>
                <a:spcPts val="0"/>
              </a:spcBef>
              <a:spcAft>
                <a:spcPts val="0"/>
              </a:spcAft>
              <a:buSzPts val="1400"/>
              <a:buChar char="■"/>
              <a:defRPr/>
            </a:lvl6pPr>
            <a:lvl7pPr indent="-317500" lvl="6" marL="3200400" marR="0" rtl="0" algn="l">
              <a:spcBef>
                <a:spcPts val="0"/>
              </a:spcBef>
              <a:spcAft>
                <a:spcPts val="0"/>
              </a:spcAft>
              <a:buSzPts val="1400"/>
              <a:buChar char="●"/>
              <a:defRPr/>
            </a:lvl7pPr>
            <a:lvl8pPr indent="-317500" lvl="7" marL="3657600" marR="0" rtl="0" algn="l">
              <a:spcBef>
                <a:spcPts val="0"/>
              </a:spcBef>
              <a:spcAft>
                <a:spcPts val="0"/>
              </a:spcAft>
              <a:buSzPts val="1400"/>
              <a:buChar char="○"/>
              <a:defRPr/>
            </a:lvl8pPr>
            <a:lvl9pPr indent="-317500" lvl="8" marL="4114800" marR="0" rtl="0" algn="l">
              <a:spcBef>
                <a:spcPts val="0"/>
              </a:spcBef>
              <a:spcAft>
                <a:spcPts val="0"/>
              </a:spcAft>
              <a:buSzPts val="1400"/>
              <a:buChar char="■"/>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a:p>
          <a:p>
            <a:pPr indent="-88900" lvl="1" marL="457200" marR="0" rtl="0" algn="l">
              <a:spcBef>
                <a:spcPts val="0"/>
              </a:spcBef>
              <a:spcAft>
                <a:spcPts val="0"/>
              </a:spcAft>
              <a:buSzPts val="1400"/>
              <a:buChar char="○"/>
            </a:pPr>
            <a:r>
              <a:t/>
            </a:r>
            <a:endParaRPr/>
          </a:p>
          <a:p>
            <a:pPr indent="-88900" lvl="2" marL="914400" marR="0" rtl="0" algn="l">
              <a:spcBef>
                <a:spcPts val="0"/>
              </a:spcBef>
              <a:spcAft>
                <a:spcPts val="0"/>
              </a:spcAft>
              <a:buSzPts val="1400"/>
              <a:buChar char="■"/>
            </a:pPr>
            <a:r>
              <a:t/>
            </a:r>
            <a:endParaRPr/>
          </a:p>
          <a:p>
            <a:pPr indent="-88900" lvl="3" marL="1371600" marR="0" rtl="0" algn="l">
              <a:spcBef>
                <a:spcPts val="0"/>
              </a:spcBef>
              <a:spcAft>
                <a:spcPts val="0"/>
              </a:spcAft>
              <a:buSzPts val="1400"/>
              <a:buChar char="●"/>
            </a:pPr>
            <a:r>
              <a:t/>
            </a:r>
            <a:endParaRPr/>
          </a:p>
          <a:p>
            <a:pPr indent="-88900" lvl="4" marL="1828800" marR="0" rtl="0" algn="l">
              <a:spcBef>
                <a:spcPts val="0"/>
              </a:spcBef>
              <a:spcAft>
                <a:spcPts val="0"/>
              </a:spcAft>
              <a:buSzPts val="1400"/>
              <a:buChar char="○"/>
            </a:pPr>
            <a:r>
              <a:t/>
            </a:r>
            <a:endParaRPr/>
          </a:p>
          <a:p>
            <a:pPr indent="-88900" lvl="5" marL="2286000" marR="0" rtl="0" algn="l">
              <a:spcBef>
                <a:spcPts val="0"/>
              </a:spcBef>
              <a:spcAft>
                <a:spcPts val="0"/>
              </a:spcAft>
              <a:buSzPts val="1400"/>
              <a:buChar char="■"/>
            </a:pPr>
            <a:r>
              <a:t/>
            </a:r>
            <a:endParaRPr/>
          </a:p>
          <a:p>
            <a:pPr indent="-88900" lvl="6" marL="2743200" marR="0" rtl="0" algn="l">
              <a:spcBef>
                <a:spcPts val="0"/>
              </a:spcBef>
              <a:spcAft>
                <a:spcPts val="0"/>
              </a:spcAft>
              <a:buSzPts val="1400"/>
              <a:buChar char="●"/>
            </a:pPr>
            <a:r>
              <a:t/>
            </a:r>
            <a:endParaRPr/>
          </a:p>
          <a:p>
            <a:pPr indent="-88900" lvl="7" marL="3200400" marR="0" rtl="0" algn="l">
              <a:spcBef>
                <a:spcPts val="0"/>
              </a:spcBef>
              <a:spcAft>
                <a:spcPts val="0"/>
              </a:spcAft>
              <a:buSzPts val="1400"/>
              <a:buChar char="○"/>
            </a:pPr>
            <a:r>
              <a:t/>
            </a:r>
            <a:endParaRPr/>
          </a:p>
          <a:p>
            <a:pPr indent="-88900" lvl="8" marL="3657600" marR="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61" name="Google Shape;6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 name="Google Shape;6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69" name="Google Shape;6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 name="Google Shape;70;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81" name="Google Shape;8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 name="Google Shape;82;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7f990d3739_0_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89" name="Google Shape;89;g37f990d3739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 name="Google Shape;90;g37f990d3739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98" name="Google Shape;9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9" name="Google Shape;99;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sng" cap="none" strike="noStrike">
                <a:solidFill>
                  <a:schemeClr val="dk1"/>
                </a:solidFill>
                <a:latin typeface="Arial"/>
                <a:ea typeface="Arial"/>
                <a:cs typeface="Arial"/>
                <a:sym typeface="Arial"/>
              </a:rPr>
              <a:t>What the picture shows:</a:t>
            </a:r>
            <a:endParaRPr b="0" i="0" sz="1200" u="sng" cap="none" strike="noStrike">
              <a:solidFill>
                <a:schemeClr val="dk1"/>
              </a:solidFill>
              <a:latin typeface="Arial"/>
              <a:ea typeface="Arial"/>
              <a:cs typeface="Arial"/>
              <a:sym typeface="Arial"/>
            </a:endParaRPr>
          </a:p>
          <a:p>
            <a:pPr indent="0" lvl="0" marL="0" marR="0" rtl="0" algn="l">
              <a:spcBef>
                <a:spcPts val="36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 The common room is only for non-metals – no metals allowed - </a:t>
            </a:r>
            <a:r>
              <a:rPr b="0" i="0" lang="en-GB" sz="1200" u="none" cap="none" strike="noStrike">
                <a:solidFill>
                  <a:schemeClr val="dk1"/>
                </a:solidFill>
                <a:latin typeface="Arial"/>
                <a:ea typeface="Arial"/>
                <a:cs typeface="Arial"/>
                <a:sym typeface="Arial"/>
              </a:rPr>
              <a:t>Covalent bonding only occurs between non-metals.</a:t>
            </a:r>
            <a:endParaRPr/>
          </a:p>
          <a:p>
            <a:pPr indent="0" lvl="0" marL="0" marR="0" rtl="0" algn="l">
              <a:spcBef>
                <a:spcPts val="36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 iPod sharing - i</a:t>
            </a:r>
            <a:r>
              <a:rPr b="0" i="0" lang="en-GB" sz="1200" u="none" cap="none" strike="noStrike">
                <a:solidFill>
                  <a:schemeClr val="dk1"/>
                </a:solidFill>
                <a:latin typeface="Arial"/>
                <a:ea typeface="Arial"/>
                <a:cs typeface="Arial"/>
                <a:sym typeface="Arial"/>
              </a:rPr>
              <a:t>ndicating the presence of covalent bonds. The iPods represent shared electrons. All the elements sharing iPods are happy indicating they are stable.</a:t>
            </a:r>
            <a:endParaRPr/>
          </a:p>
          <a:p>
            <a:pPr indent="0" lvl="0" marL="0" marR="0" rtl="0" algn="l">
              <a:spcBef>
                <a:spcPts val="36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 iPod and drink sharing between oxygen atoms - </a:t>
            </a:r>
            <a:r>
              <a:rPr b="0" i="0" lang="en-GB" sz="1200" u="none" cap="none" strike="noStrike">
                <a:solidFill>
                  <a:schemeClr val="dk1"/>
                </a:solidFill>
                <a:latin typeface="Arial"/>
                <a:ea typeface="Arial"/>
                <a:cs typeface="Arial"/>
                <a:sym typeface="Arial"/>
              </a:rPr>
              <a:t>Indicating the presence of a double covalent bond.</a:t>
            </a:r>
            <a:endParaRPr/>
          </a:p>
          <a:p>
            <a:pPr indent="0" lvl="0" marL="0" marR="0" rtl="0" algn="l">
              <a:spcBef>
                <a:spcPts val="36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 Unstable non-metal atom not bonded to anything else - </a:t>
            </a:r>
            <a:r>
              <a:rPr b="0" i="0" lang="en-GB" sz="1200" u="none" cap="none" strike="noStrike">
                <a:solidFill>
                  <a:schemeClr val="dk1"/>
                </a:solidFill>
                <a:latin typeface="Arial"/>
                <a:ea typeface="Arial"/>
                <a:cs typeface="Arial"/>
                <a:sym typeface="Arial"/>
              </a:rPr>
              <a:t>Non-metals need to bond to become stable (apart from the noble gases).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05" name="Google Shape;105;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31" name="Google Shape;13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b0867e2512_0_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49" name="Google Shape;149;gb0867e2512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0" name="Google Shape;150;gb0867e2512_0_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8" name="Google Shape;18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6" name="Google Shape;196;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e758787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0" name="Google Shape;210;ge7587870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e85eb2ea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6" name="Google Shape;216;ge85eb2ea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e85eb2ea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2" name="Google Shape;222;ge85eb2ea1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28" name="Google Shape;228;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9" name="Google Shape;229;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7f990d3739_0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7f990d373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67" name="Google Shape;267;g37f990d3739_0_11: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74" name="Google Shape;27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5" name="Google Shape;275;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d802d51bb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d802d51b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89" name="Google Shape;289;gd802d51bb_1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d802d51bb_1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d802d51bb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99" name="Google Shape;299;gd802d51bb_1_6: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a:p>
            <a:pPr indent="0" lvl="1" marL="457200" rtl="0" algn="l">
              <a:spcBef>
                <a:spcPts val="0"/>
              </a:spcBef>
              <a:spcAft>
                <a:spcPts val="0"/>
              </a:spcAft>
              <a:buNone/>
            </a:pPr>
            <a:r>
              <a:t/>
            </a:r>
            <a:endParaRPr/>
          </a:p>
          <a:p>
            <a:pPr indent="0" lvl="2" marL="914400" rtl="0" algn="l">
              <a:spcBef>
                <a:spcPts val="0"/>
              </a:spcBef>
              <a:spcAft>
                <a:spcPts val="0"/>
              </a:spcAft>
              <a:buNone/>
            </a:pPr>
            <a:r>
              <a:t/>
            </a:r>
            <a:endParaRPr/>
          </a:p>
          <a:p>
            <a:pPr indent="0" lvl="3" marL="1371600" rtl="0" algn="l">
              <a:spcBef>
                <a:spcPts val="0"/>
              </a:spcBef>
              <a:spcAft>
                <a:spcPts val="0"/>
              </a:spcAft>
              <a:buNone/>
            </a:pPr>
            <a:r>
              <a:t/>
            </a:r>
            <a:endParaRPr/>
          </a:p>
          <a:p>
            <a:pPr indent="0" lvl="4" marL="1828800" rtl="0" algn="l">
              <a:spcBef>
                <a:spcPts val="0"/>
              </a:spcBef>
              <a:spcAft>
                <a:spcPts val="0"/>
              </a:spcAft>
              <a:buNone/>
            </a:pPr>
            <a:r>
              <a:t/>
            </a:r>
            <a:endParaRPr/>
          </a:p>
          <a:p>
            <a:pPr indent="0" lvl="5" marL="2286000" rtl="0" algn="l">
              <a:spcBef>
                <a:spcPts val="0"/>
              </a:spcBef>
              <a:spcAft>
                <a:spcPts val="0"/>
              </a:spcAft>
              <a:buNone/>
            </a:pPr>
            <a:r>
              <a:t/>
            </a:r>
            <a:endParaRPr/>
          </a:p>
          <a:p>
            <a:pPr indent="0" lvl="6" marL="2743200" rtl="0" algn="l">
              <a:spcBef>
                <a:spcPts val="0"/>
              </a:spcBef>
              <a:spcAft>
                <a:spcPts val="0"/>
              </a:spcAft>
              <a:buNone/>
            </a:pPr>
            <a:r>
              <a:t/>
            </a:r>
            <a:endParaRPr/>
          </a:p>
          <a:p>
            <a:pPr indent="0" lvl="7" marL="3200400" rtl="0" algn="l">
              <a:spcBef>
                <a:spcPts val="0"/>
              </a:spcBef>
              <a:spcAft>
                <a:spcPts val="0"/>
              </a:spcAft>
              <a:buNone/>
            </a:pPr>
            <a:r>
              <a:t/>
            </a:r>
            <a:endParaRPr/>
          </a:p>
          <a:p>
            <a:pPr indent="0" lvl="8" marL="365760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09" name="Google Shape;309;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7f990d3739_0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7f990d373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17" name="Google Shape;317;g37f990d3739_0_2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91c275b8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91c275b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32" name="Google Shape;332;g191c275b87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338" name="Google Shape;338;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9" name="Google Shape;339;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30425"/>
            <a:ext cx="7772400" cy="1470025"/>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4" name="Google Shape;14;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7" name="Google Shape;17;p3"/>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722313" y="4406900"/>
            <a:ext cx="7772400" cy="1362075"/>
          </a:xfrm>
          <a:prstGeom prst="rect">
            <a:avLst/>
          </a:prstGeom>
          <a:solidFill>
            <a:schemeClr val="dk1"/>
          </a:solid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 name="Google Shape;2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23" name="Google Shape;23;p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4" name="Google Shape;24;p5"/>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6"/>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28" name="Google Shape;28;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9" name="Google Shape;29;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30" name="Google Shape;30;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9"/>
          <p:cNvSpPr txBox="1"/>
          <p:nvPr>
            <p:ph type="title"/>
          </p:nvPr>
        </p:nvSpPr>
        <p:spPr>
          <a:xfrm>
            <a:off x="457200" y="273050"/>
            <a:ext cx="3008313" cy="1162050"/>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 name="Google Shape;36;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7" name="Google Shape;37;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0"/>
          <p:cNvSpPr txBox="1"/>
          <p:nvPr>
            <p:ph type="title"/>
          </p:nvPr>
        </p:nvSpPr>
        <p:spPr>
          <a:xfrm>
            <a:off x="1792288" y="4800600"/>
            <a:ext cx="5486400" cy="566738"/>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40" name="Google Shape;40;p10"/>
          <p:cNvSpPr/>
          <p:nvPr>
            <p:ph idx="2" type="pic"/>
          </p:nvPr>
        </p:nvSpPr>
        <p:spPr>
          <a:xfrm>
            <a:off x="1792288" y="612775"/>
            <a:ext cx="5486400" cy="4114800"/>
          </a:xfrm>
          <a:prstGeom prst="rect">
            <a:avLst/>
          </a:prstGeom>
          <a:noFill/>
          <a:ln>
            <a:noFill/>
          </a:ln>
        </p:spPr>
      </p:sp>
      <p:sp>
        <p:nvSpPr>
          <p:cNvPr id="41" name="Google Shape;41;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2" name="Shape 42"/>
        <p:cNvGrpSpPr/>
        <p:nvPr/>
      </p:nvGrpSpPr>
      <p:grpSpPr>
        <a:xfrm>
          <a:off x="0" y="0"/>
          <a:ext cx="0" cy="0"/>
          <a:chOff x="0" y="0"/>
          <a:chExt cx="0" cy="0"/>
        </a:xfrm>
      </p:grpSpPr>
      <p:sp>
        <p:nvSpPr>
          <p:cNvPr id="43" name="Google Shape;43;p1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4" name="Google Shape;44;p11"/>
          <p:cNvSpPr txBox="1"/>
          <p:nvPr>
            <p:ph idx="1" type="body"/>
          </p:nvPr>
        </p:nvSpPr>
        <p:spPr>
          <a:xfrm rot="5400000">
            <a:off x="2051844" y="-316706"/>
            <a:ext cx="5040312" cy="86423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 name="Shape 45"/>
        <p:cNvGrpSpPr/>
        <p:nvPr/>
      </p:nvGrpSpPr>
      <p:grpSpPr>
        <a:xfrm>
          <a:off x="0" y="0"/>
          <a:ext cx="0" cy="0"/>
          <a:chOff x="0" y="0"/>
          <a:chExt cx="0" cy="0"/>
        </a:xfrm>
      </p:grpSpPr>
      <p:sp>
        <p:nvSpPr>
          <p:cNvPr id="46" name="Google Shape;46;p12"/>
          <p:cNvSpPr txBox="1"/>
          <p:nvPr>
            <p:ph type="title"/>
          </p:nvPr>
        </p:nvSpPr>
        <p:spPr>
          <a:xfrm rot="5400000">
            <a:off x="4738687" y="2119312"/>
            <a:ext cx="6524625" cy="2286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7" name="Google Shape;47;p12"/>
          <p:cNvSpPr txBox="1"/>
          <p:nvPr>
            <p:ph idx="1" type="body"/>
          </p:nvPr>
        </p:nvSpPr>
        <p:spPr>
          <a:xfrm rot="5400000">
            <a:off x="90488" y="-90487"/>
            <a:ext cx="6524625" cy="6705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48" name="Shape 48"/>
        <p:cNvGrpSpPr/>
        <p:nvPr/>
      </p:nvGrpSpPr>
      <p:grpSpPr>
        <a:xfrm>
          <a:off x="0" y="0"/>
          <a:ext cx="0" cy="0"/>
          <a:chOff x="0" y="0"/>
          <a:chExt cx="0" cy="0"/>
        </a:xfrm>
      </p:grpSpPr>
      <p:sp>
        <p:nvSpPr>
          <p:cNvPr id="49" name="Google Shape;49;p13"/>
          <p:cNvSpPr txBox="1"/>
          <p:nvPr>
            <p:ph idx="1" type="body"/>
          </p:nvPr>
        </p:nvSpPr>
        <p:spPr>
          <a:xfrm>
            <a:off x="0" y="0"/>
            <a:ext cx="9144000" cy="6524625"/>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50" name="Shape 50"/>
        <p:cNvGrpSpPr/>
        <p:nvPr/>
      </p:nvGrpSpPr>
      <p:grpSpPr>
        <a:xfrm>
          <a:off x="0" y="0"/>
          <a:ext cx="0" cy="0"/>
          <a:chOff x="0" y="0"/>
          <a:chExt cx="0" cy="0"/>
        </a:xfrm>
      </p:grpSpPr>
      <p:sp>
        <p:nvSpPr>
          <p:cNvPr id="51" name="Google Shape;51;p14"/>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2" name="Google Shape;52;p14"/>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3" name="Google Shape;53;p14"/>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4" name="Shape 54"/>
        <p:cNvGrpSpPr/>
        <p:nvPr/>
      </p:nvGrpSpPr>
      <p:grpSpPr>
        <a:xfrm>
          <a:off x="0" y="0"/>
          <a:ext cx="0" cy="0"/>
          <a:chOff x="0" y="0"/>
          <a:chExt cx="0" cy="0"/>
        </a:xfrm>
      </p:grpSpPr>
      <p:sp>
        <p:nvSpPr>
          <p:cNvPr id="55" name="Google Shape;55;p1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6" name="Google Shape;56;p1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7" name="Google Shape;57;p15"/>
          <p:cNvSpPr txBox="1"/>
          <p:nvPr>
            <p:ph idx="2" type="body"/>
          </p:nvPr>
        </p:nvSpPr>
        <p:spPr>
          <a:xfrm>
            <a:off x="4648200" y="1484313"/>
            <a:ext cx="4244975" cy="244316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8" name="Google Shape;58;p15"/>
          <p:cNvSpPr txBox="1"/>
          <p:nvPr>
            <p:ph idx="3" type="body"/>
          </p:nvPr>
        </p:nvSpPr>
        <p:spPr>
          <a:xfrm>
            <a:off x="4648200" y="4079875"/>
            <a:ext cx="4244975" cy="24447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1" name="Google Shape;11;p1"/>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google.pt/url?sa=i&amp;rct=j&amp;q=&amp;esrc=s&amp;source=images&amp;cd=&amp;cad=rja&amp;uact=8&amp;docid=My9mcGOsw3z0jM&amp;tbnid=YSTc-XmCf_K6rM:&amp;ved=0CAcQjRw&amp;url=http://www.tumblr.com/search/covalent%20bonds&amp;ei=vuI8VMOPN4X7aoaJgtAP&amp;bvm=bv.77161500,d.d2s&amp;psig=AFQjCNFqhC8RnNwnaVNzzUb0QA2S6flNiA&amp;ust=1413362727846469" TargetMode="External"/><Relationship Id="rId4" Type="http://schemas.openxmlformats.org/officeDocument/2006/relationships/image" Target="../media/image14.jp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9.pn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23.png"/><Relationship Id="rId5"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27.png"/><Relationship Id="rId5" Type="http://schemas.openxmlformats.org/officeDocument/2006/relationships/image" Target="../media/image19.png"/><Relationship Id="rId6"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2.gif"/><Relationship Id="rId5" Type="http://schemas.openxmlformats.org/officeDocument/2006/relationships/image" Target="../media/image28.png"/><Relationship Id="rId6" Type="http://schemas.openxmlformats.org/officeDocument/2006/relationships/image" Target="../media/image16.png"/><Relationship Id="rId7" Type="http://schemas.openxmlformats.org/officeDocument/2006/relationships/image" Target="../media/image15.png"/><Relationship Id="rId8"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descr="bonding_cartoon_v2" id="64" name="Google Shape;64;p16"/>
          <p:cNvPicPr preferRelativeResize="0"/>
          <p:nvPr/>
        </p:nvPicPr>
        <p:blipFill rotWithShape="1">
          <a:blip r:embed="rId3">
            <a:alphaModFix/>
          </a:blip>
          <a:srcRect b="0" l="0" r="0" t="0"/>
          <a:stretch/>
        </p:blipFill>
        <p:spPr>
          <a:xfrm>
            <a:off x="0" y="1125538"/>
            <a:ext cx="9144000" cy="5732400"/>
          </a:xfrm>
          <a:prstGeom prst="rect">
            <a:avLst/>
          </a:prstGeom>
          <a:noFill/>
          <a:ln>
            <a:noFill/>
          </a:ln>
        </p:spPr>
      </p:pic>
      <p:sp>
        <p:nvSpPr>
          <p:cNvPr id="65" name="Google Shape;65;p1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a:t>
            </a:r>
            <a:endParaRPr/>
          </a:p>
        </p:txBody>
      </p:sp>
      <p:sp>
        <p:nvSpPr>
          <p:cNvPr id="66" name="Google Shape;66;p16"/>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a:t>
            </a:r>
            <a:r>
              <a:rPr lang="en-GB">
                <a:solidFill>
                  <a:srgbClr val="FFFFFF"/>
                </a:solidFill>
              </a:rPr>
              <a:t>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5</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7"/>
          <p:cNvSpPr/>
          <p:nvPr/>
        </p:nvSpPr>
        <p:spPr>
          <a:xfrm>
            <a:off x="563563" y="1477963"/>
            <a:ext cx="6440400" cy="82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0" lang="en-GB" sz="2400" u="none" cap="none" strike="noStrike">
                <a:solidFill>
                  <a:srgbClr val="010066"/>
                </a:solidFill>
              </a:rPr>
              <a:t>The atoms of noble gases have completely full outer shells and so are stable. </a:t>
            </a:r>
            <a:endParaRPr i="0" sz="1200" u="none" cap="none" strike="noStrike">
              <a:solidFill>
                <a:srgbClr val="010066"/>
              </a:solidFill>
            </a:endParaRPr>
          </a:p>
        </p:txBody>
      </p:sp>
      <p:sp>
        <p:nvSpPr>
          <p:cNvPr id="73" name="Google Shape;73;p17"/>
          <p:cNvSpPr/>
          <p:nvPr/>
        </p:nvSpPr>
        <p:spPr>
          <a:xfrm>
            <a:off x="3514725" y="4005275"/>
            <a:ext cx="5045400" cy="1187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The atoms of all the other elements have </a:t>
            </a:r>
            <a:r>
              <a:rPr b="1" i="0" lang="en-GB" sz="2400" u="none" cap="none" strike="noStrike">
                <a:solidFill>
                  <a:srgbClr val="FF6600"/>
                </a:solidFill>
                <a:latin typeface="Arial"/>
                <a:ea typeface="Arial"/>
                <a:cs typeface="Arial"/>
                <a:sym typeface="Arial"/>
              </a:rPr>
              <a:t>incomplete</a:t>
            </a:r>
            <a:r>
              <a:rPr b="0" i="0" lang="en-GB" sz="2400" u="none" cap="none" strike="noStrike">
                <a:solidFill>
                  <a:srgbClr val="010066"/>
                </a:solidFill>
                <a:latin typeface="Arial"/>
                <a:ea typeface="Arial"/>
                <a:cs typeface="Arial"/>
                <a:sym typeface="Arial"/>
              </a:rPr>
              <a:t> outer electron shells and so are </a:t>
            </a:r>
            <a:r>
              <a:rPr b="1" i="0" lang="en-GB" sz="2400" u="none" cap="none" strike="noStrike">
                <a:solidFill>
                  <a:srgbClr val="FF6600"/>
                </a:solidFill>
                <a:latin typeface="Arial"/>
                <a:ea typeface="Arial"/>
                <a:cs typeface="Arial"/>
                <a:sym typeface="Arial"/>
              </a:rPr>
              <a:t>unstable</a:t>
            </a:r>
            <a:r>
              <a:rPr b="1" i="0" lang="en-GB" sz="2400" u="none" cap="none" strike="noStrike">
                <a:solidFill>
                  <a:srgbClr val="010066"/>
                </a:solidFill>
                <a:latin typeface="Arial"/>
                <a:ea typeface="Arial"/>
                <a:cs typeface="Arial"/>
                <a:sym typeface="Arial"/>
              </a:rPr>
              <a:t>.</a:t>
            </a:r>
            <a:r>
              <a:rPr b="0" i="0" lang="en-GB" sz="2400" u="none" cap="none" strike="noStrike">
                <a:solidFill>
                  <a:srgbClr val="010066"/>
                </a:solidFill>
                <a:latin typeface="Arial"/>
                <a:ea typeface="Arial"/>
                <a:cs typeface="Arial"/>
                <a:sym typeface="Arial"/>
              </a:rPr>
              <a:t> </a:t>
            </a:r>
            <a:endParaRPr b="0" i="0" sz="1200" u="none" cap="none" strike="noStrike">
              <a:solidFill>
                <a:srgbClr val="010066"/>
              </a:solidFill>
              <a:latin typeface="Arial"/>
              <a:ea typeface="Arial"/>
              <a:cs typeface="Arial"/>
              <a:sym typeface="Arial"/>
            </a:endParaRPr>
          </a:p>
        </p:txBody>
      </p:sp>
      <p:pic>
        <p:nvPicPr>
          <p:cNvPr descr="neon cartoon" id="74" name="Google Shape;74;p17"/>
          <p:cNvPicPr preferRelativeResize="0"/>
          <p:nvPr/>
        </p:nvPicPr>
        <p:blipFill rotWithShape="1">
          <a:blip r:embed="rId3">
            <a:alphaModFix/>
          </a:blip>
          <a:srcRect b="0" l="0" r="0" t="0"/>
          <a:stretch/>
        </p:blipFill>
        <p:spPr>
          <a:xfrm>
            <a:off x="6727825" y="1328738"/>
            <a:ext cx="1752600" cy="2452687"/>
          </a:xfrm>
          <a:prstGeom prst="rect">
            <a:avLst/>
          </a:prstGeom>
          <a:noFill/>
          <a:ln>
            <a:noFill/>
          </a:ln>
        </p:spPr>
      </p:pic>
      <p:pic>
        <p:nvPicPr>
          <p:cNvPr descr="chlorine cartoon" id="75" name="Google Shape;75;p17"/>
          <p:cNvPicPr preferRelativeResize="0"/>
          <p:nvPr/>
        </p:nvPicPr>
        <p:blipFill rotWithShape="1">
          <a:blip r:embed="rId4">
            <a:alphaModFix/>
          </a:blip>
          <a:srcRect b="0" l="0" r="0" t="0"/>
          <a:stretch/>
        </p:blipFill>
        <p:spPr>
          <a:xfrm>
            <a:off x="606425" y="3703638"/>
            <a:ext cx="3048000" cy="2857500"/>
          </a:xfrm>
          <a:prstGeom prst="rect">
            <a:avLst/>
          </a:prstGeom>
          <a:noFill/>
          <a:ln>
            <a:noFill/>
          </a:ln>
        </p:spPr>
      </p:pic>
      <p:sp>
        <p:nvSpPr>
          <p:cNvPr id="76" name="Google Shape;76;p17"/>
          <p:cNvSpPr/>
          <p:nvPr/>
        </p:nvSpPr>
        <p:spPr>
          <a:xfrm>
            <a:off x="563563" y="2436813"/>
            <a:ext cx="6332400" cy="82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0" lang="en-GB" sz="2400" u="none" cap="none" strike="noStrike">
                <a:solidFill>
                  <a:srgbClr val="010066"/>
                </a:solidFill>
              </a:rPr>
              <a:t>This makes the noble gases very unreactive and so they do not usually form bonds.</a:t>
            </a:r>
            <a:endParaRPr/>
          </a:p>
        </p:txBody>
      </p:sp>
      <p:sp>
        <p:nvSpPr>
          <p:cNvPr id="77" name="Google Shape;77;p17"/>
          <p:cNvSpPr/>
          <p:nvPr/>
        </p:nvSpPr>
        <p:spPr>
          <a:xfrm>
            <a:off x="3514725" y="5329238"/>
            <a:ext cx="5235600" cy="1187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By forming bonds, the atoms of these elements are able to have filled outer shells and become stable.</a:t>
            </a:r>
            <a:endParaRPr/>
          </a:p>
        </p:txBody>
      </p:sp>
      <p:sp>
        <p:nvSpPr>
          <p:cNvPr id="78" name="Google Shape;78;p17"/>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sng" cap="none" strike="noStrike">
                <a:solidFill>
                  <a:schemeClr val="lt1"/>
                </a:solidFill>
                <a:latin typeface="Arial"/>
                <a:ea typeface="Arial"/>
                <a:cs typeface="Arial"/>
                <a:sym typeface="Arial"/>
              </a:rPr>
              <a:t>Recap:</a:t>
            </a:r>
            <a:r>
              <a:rPr b="0" i="0" lang="en-GB" sz="4000" u="none" cap="none" strike="noStrike">
                <a:solidFill>
                  <a:schemeClr val="lt1"/>
                </a:solidFill>
                <a:latin typeface="Arial"/>
                <a:ea typeface="Arial"/>
                <a:cs typeface="Arial"/>
                <a:sym typeface="Arial"/>
              </a:rPr>
              <a:t>  why do atoms form bonds?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
                                        </p:tgtEl>
                                        <p:attrNameLst>
                                          <p:attrName>style.visibility</p:attrName>
                                        </p:attrNameLst>
                                      </p:cBhvr>
                                      <p:to>
                                        <p:strVal val="visible"/>
                                      </p:to>
                                    </p:set>
                                    <p:animEffect filter="fade" transition="in">
                                      <p:cBhvr>
                                        <p:cTn dur="500"/>
                                        <p:tgtEl>
                                          <p:spTgt spid="73"/>
                                        </p:tgtEl>
                                      </p:cBhvr>
                                    </p:animEffect>
                                  </p:childTnLst>
                                </p:cTn>
                              </p:par>
                              <p:par>
                                <p:cTn fill="hold" nodeType="with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500"/>
                                        <p:tgtEl>
                                          <p:spTgt spid="77"/>
                                        </p:tgtEl>
                                      </p:cBhvr>
                                    </p:animEffect>
                                  </p:childTnLst>
                                </p:cTn>
                              </p:par>
                              <p:par>
                                <p:cTn fill="hold" nodeType="with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500"/>
                                        <p:tgtEl>
                                          <p:spTgt spid="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Today’s Aim</a:t>
            </a:r>
            <a:endParaRPr/>
          </a:p>
        </p:txBody>
      </p:sp>
      <p:sp>
        <p:nvSpPr>
          <p:cNvPr id="85" name="Google Shape;85;p18"/>
          <p:cNvSpPr txBox="1"/>
          <p:nvPr>
            <p:ph idx="1" type="body"/>
          </p:nvPr>
        </p:nvSpPr>
        <p:spPr>
          <a:xfrm>
            <a:off x="720600" y="2330075"/>
            <a:ext cx="7702800" cy="3546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Arial"/>
              <a:buNone/>
            </a:pPr>
            <a:r>
              <a:rPr b="0" i="0" lang="en-GB" sz="3200" u="none" cap="none" strike="noStrike">
                <a:solidFill>
                  <a:schemeClr val="dk1"/>
                </a:solidFill>
                <a:latin typeface="Arial"/>
                <a:ea typeface="Arial"/>
                <a:cs typeface="Arial"/>
                <a:sym typeface="Arial"/>
              </a:rPr>
              <a:t>By the end of this lesson I will be able t</a:t>
            </a:r>
            <a:r>
              <a:rPr lang="en-GB" sz="3200">
                <a:solidFill>
                  <a:schemeClr val="dk1"/>
                </a:solidFill>
              </a:rPr>
              <a:t>o </a:t>
            </a:r>
            <a:r>
              <a:rPr lang="en-GB" sz="3200">
                <a:solidFill>
                  <a:schemeClr val="dk1"/>
                </a:solidFill>
              </a:rPr>
              <a:t>use dot and cross diagrams to represent </a:t>
            </a:r>
            <a:r>
              <a:rPr lang="en-GB" sz="3200">
                <a:solidFill>
                  <a:srgbClr val="0000FF"/>
                </a:solidFill>
              </a:rPr>
              <a:t>covalent</a:t>
            </a:r>
            <a:r>
              <a:rPr lang="en-GB" sz="3200">
                <a:solidFill>
                  <a:schemeClr val="dk1"/>
                </a:solidFill>
              </a:rPr>
              <a:t> </a:t>
            </a:r>
            <a:r>
              <a:rPr lang="en-GB" sz="3200">
                <a:solidFill>
                  <a:srgbClr val="0000FF"/>
                </a:solidFill>
              </a:rPr>
              <a:t>bonding</a:t>
            </a:r>
            <a:r>
              <a:rPr lang="en-GB" sz="3200">
                <a:solidFill>
                  <a:schemeClr val="dk1"/>
                </a:solidFill>
              </a:rPr>
              <a:t> in molecules</a:t>
            </a:r>
            <a:endParaRPr sz="1000">
              <a:solidFill>
                <a:schemeClr val="dk1"/>
              </a:solidFill>
            </a:endParaRPr>
          </a:p>
          <a:p>
            <a:pPr indent="0" lvl="0" marL="0" rtl="0" algn="ctr">
              <a:spcBef>
                <a:spcPts val="0"/>
              </a:spcBef>
              <a:spcAft>
                <a:spcPts val="0"/>
              </a:spcAft>
              <a:buClr>
                <a:srgbClr val="000000"/>
              </a:buClr>
              <a:buSzPts val="1100"/>
              <a:buNone/>
            </a:pPr>
            <a:r>
              <a:t/>
            </a:r>
            <a:endParaRPr sz="1000">
              <a:solidFill>
                <a:schemeClr val="dk1"/>
              </a:solidFill>
            </a:endParaRPr>
          </a:p>
          <a:p>
            <a:pPr indent="0" lvl="0" marL="0" rtl="0" algn="ctr">
              <a:spcBef>
                <a:spcPts val="0"/>
              </a:spcBef>
              <a:spcAft>
                <a:spcPts val="0"/>
              </a:spcAft>
              <a:buNone/>
            </a:pPr>
            <a:r>
              <a:t/>
            </a:r>
            <a:endParaRPr sz="1000">
              <a:solidFill>
                <a:srgbClr val="999999"/>
              </a:solidFill>
            </a:endParaRPr>
          </a:p>
        </p:txBody>
      </p:sp>
      <p:sp>
        <p:nvSpPr>
          <p:cNvPr id="86" name="Google Shape;86;p18"/>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a:t>
            </a:r>
            <a:r>
              <a:rPr lang="en-GB">
                <a:solidFill>
                  <a:srgbClr val="FFFFFF"/>
                </a:solidFill>
              </a:rPr>
              <a:t>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5</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does the </a:t>
            </a:r>
            <a:r>
              <a:rPr lang="en-GB" sz="4000">
                <a:solidFill>
                  <a:schemeClr val="lt1"/>
                </a:solidFill>
              </a:rPr>
              <a:t>prefix</a:t>
            </a:r>
            <a:r>
              <a:rPr lang="en-GB" sz="4000">
                <a:solidFill>
                  <a:schemeClr val="lt1"/>
                </a:solidFill>
              </a:rPr>
              <a:t> ‘</a:t>
            </a:r>
            <a:r>
              <a:rPr b="1" lang="en-GB" sz="4000">
                <a:solidFill>
                  <a:srgbClr val="0000FF"/>
                </a:solidFill>
              </a:rPr>
              <a:t>co</a:t>
            </a:r>
            <a:r>
              <a:rPr b="1" lang="en-GB" sz="4000">
                <a:solidFill>
                  <a:schemeClr val="lt1"/>
                </a:solidFill>
              </a:rPr>
              <a:t>-</a:t>
            </a:r>
            <a:r>
              <a:rPr lang="en-GB" sz="4000">
                <a:solidFill>
                  <a:schemeClr val="lt1"/>
                </a:solidFill>
              </a:rPr>
              <a:t>’ mean?</a:t>
            </a:r>
            <a:endParaRPr/>
          </a:p>
        </p:txBody>
      </p:sp>
      <p:sp>
        <p:nvSpPr>
          <p:cNvPr id="93" name="Google Shape;93;p19"/>
          <p:cNvSpPr txBox="1"/>
          <p:nvPr>
            <p:ph idx="1" type="body"/>
          </p:nvPr>
        </p:nvSpPr>
        <p:spPr>
          <a:xfrm>
            <a:off x="720600" y="2330075"/>
            <a:ext cx="7702800" cy="3546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Arial"/>
              <a:buNone/>
            </a:pPr>
            <a:r>
              <a:rPr b="0" i="0" lang="en-GB" sz="3200" u="none" cap="none" strike="noStrike">
                <a:solidFill>
                  <a:schemeClr val="lt1"/>
                </a:solidFill>
                <a:latin typeface="Arial"/>
                <a:ea typeface="Arial"/>
                <a:cs typeface="Arial"/>
                <a:sym typeface="Arial"/>
              </a:rPr>
              <a:t>By the end of this lesson I will be able t</a:t>
            </a:r>
            <a:r>
              <a:rPr lang="en-GB" sz="3200">
                <a:solidFill>
                  <a:schemeClr val="lt1"/>
                </a:solidFill>
              </a:rPr>
              <a:t>o use dot and cross diagrams to represent </a:t>
            </a:r>
            <a:r>
              <a:rPr b="1" lang="en-GB" sz="3200" u="sng">
                <a:solidFill>
                  <a:srgbClr val="0000FF"/>
                </a:solidFill>
              </a:rPr>
              <a:t>co</a:t>
            </a:r>
            <a:r>
              <a:rPr lang="en-GB" sz="3200">
                <a:solidFill>
                  <a:srgbClr val="0000FF"/>
                </a:solidFill>
              </a:rPr>
              <a:t>valent</a:t>
            </a:r>
            <a:r>
              <a:rPr lang="en-GB" sz="3200">
                <a:solidFill>
                  <a:schemeClr val="dk1"/>
                </a:solidFill>
              </a:rPr>
              <a:t> </a:t>
            </a:r>
            <a:r>
              <a:rPr lang="en-GB" sz="3200">
                <a:solidFill>
                  <a:srgbClr val="0000FF"/>
                </a:solidFill>
              </a:rPr>
              <a:t>bonding</a:t>
            </a:r>
            <a:r>
              <a:rPr lang="en-GB" sz="3200">
                <a:solidFill>
                  <a:schemeClr val="lt1"/>
                </a:solidFill>
              </a:rPr>
              <a:t> in molecules</a:t>
            </a:r>
            <a:endParaRPr sz="1000">
              <a:solidFill>
                <a:schemeClr val="lt1"/>
              </a:solidFill>
            </a:endParaRPr>
          </a:p>
          <a:p>
            <a:pPr indent="0" lvl="0" marL="0" rtl="0" algn="ctr">
              <a:spcBef>
                <a:spcPts val="0"/>
              </a:spcBef>
              <a:spcAft>
                <a:spcPts val="0"/>
              </a:spcAft>
              <a:buClr>
                <a:srgbClr val="000000"/>
              </a:buClr>
              <a:buSzPts val="1100"/>
              <a:buNone/>
            </a:pPr>
            <a:r>
              <a:t/>
            </a:r>
            <a:endParaRPr sz="1000">
              <a:solidFill>
                <a:schemeClr val="dk1"/>
              </a:solidFill>
            </a:endParaRPr>
          </a:p>
          <a:p>
            <a:pPr indent="0" lvl="0" marL="0" rtl="0" algn="ctr">
              <a:spcBef>
                <a:spcPts val="0"/>
              </a:spcBef>
              <a:spcAft>
                <a:spcPts val="0"/>
              </a:spcAft>
              <a:buNone/>
            </a:pPr>
            <a:r>
              <a:t/>
            </a:r>
            <a:endParaRPr sz="1000">
              <a:solidFill>
                <a:srgbClr val="999999"/>
              </a:solidFill>
            </a:endParaRPr>
          </a:p>
        </p:txBody>
      </p:sp>
      <p:sp>
        <p:nvSpPr>
          <p:cNvPr id="94" name="Google Shape;94;p19"/>
          <p:cNvSpPr txBox="1"/>
          <p:nvPr/>
        </p:nvSpPr>
        <p:spPr>
          <a:xfrm>
            <a:off x="344849" y="1765150"/>
            <a:ext cx="50973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3200" u="sng"/>
              <a:t>What does ‘co-’ mean?</a:t>
            </a:r>
            <a:endParaRPr b="1" sz="3200" u="sng"/>
          </a:p>
          <a:p>
            <a:pPr indent="457200" lvl="0" marL="0" rtl="0" algn="l">
              <a:spcBef>
                <a:spcPts val="0"/>
              </a:spcBef>
              <a:spcAft>
                <a:spcPts val="0"/>
              </a:spcAft>
              <a:buNone/>
            </a:pPr>
            <a:r>
              <a:rPr b="1" lang="en-GB" sz="3200" u="sng">
                <a:solidFill>
                  <a:srgbClr val="0000FF"/>
                </a:solidFill>
              </a:rPr>
              <a:t>c</a:t>
            </a:r>
            <a:r>
              <a:rPr b="1" lang="en-GB" sz="3200" u="sng">
                <a:solidFill>
                  <a:srgbClr val="0000FF"/>
                </a:solidFill>
              </a:rPr>
              <a:t>o</a:t>
            </a:r>
            <a:r>
              <a:rPr lang="en-GB" sz="3200"/>
              <a:t>operation</a:t>
            </a:r>
            <a:endParaRPr sz="3200"/>
          </a:p>
          <a:p>
            <a:pPr indent="457200" lvl="0" marL="457200" rtl="0" algn="l">
              <a:spcBef>
                <a:spcPts val="0"/>
              </a:spcBef>
              <a:spcAft>
                <a:spcPts val="0"/>
              </a:spcAft>
              <a:buNone/>
            </a:pPr>
            <a:r>
              <a:rPr b="1" lang="en-GB" sz="3200" u="sng">
                <a:solidFill>
                  <a:srgbClr val="0000FF"/>
                </a:solidFill>
              </a:rPr>
              <a:t>c</a:t>
            </a:r>
            <a:r>
              <a:rPr b="1" lang="en-GB" sz="3200" u="sng">
                <a:solidFill>
                  <a:srgbClr val="0000FF"/>
                </a:solidFill>
              </a:rPr>
              <a:t>o</a:t>
            </a:r>
            <a:r>
              <a:rPr lang="en-GB" sz="3200"/>
              <a:t>habit</a:t>
            </a:r>
            <a:endParaRPr sz="3200"/>
          </a:p>
        </p:txBody>
      </p:sp>
      <p:sp>
        <p:nvSpPr>
          <p:cNvPr id="95" name="Google Shape;95;p19"/>
          <p:cNvSpPr txBox="1"/>
          <p:nvPr/>
        </p:nvSpPr>
        <p:spPr>
          <a:xfrm>
            <a:off x="1722156" y="4324479"/>
            <a:ext cx="67260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200"/>
              <a:t>‘co-’ means to ‘</a:t>
            </a:r>
            <a:r>
              <a:rPr lang="en-GB" sz="3200">
                <a:solidFill>
                  <a:srgbClr val="FF0000"/>
                </a:solidFill>
              </a:rPr>
              <a:t>share</a:t>
            </a:r>
            <a:r>
              <a:rPr lang="en-GB" sz="3200"/>
              <a:t>’. What do you think is being ‘shared’ in covalent bonding?</a:t>
            </a:r>
            <a:endParaRPr sz="3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idx="4294967295"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How are covalent bonds formed?</a:t>
            </a:r>
            <a:endParaRPr/>
          </a:p>
        </p:txBody>
      </p:sp>
      <p:pic>
        <p:nvPicPr>
          <p:cNvPr descr="bonding_cartoon_v2" id="102" name="Google Shape;102;p20"/>
          <p:cNvPicPr preferRelativeResize="0"/>
          <p:nvPr/>
        </p:nvPicPr>
        <p:blipFill rotWithShape="1">
          <a:blip r:embed="rId3">
            <a:alphaModFix/>
          </a:blip>
          <a:srcRect b="0" l="0" r="0" t="0"/>
          <a:stretch/>
        </p:blipFill>
        <p:spPr>
          <a:xfrm>
            <a:off x="0" y="1125538"/>
            <a:ext cx="9144000" cy="573246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grpSp>
        <p:nvGrpSpPr>
          <p:cNvPr id="108" name="Google Shape;108;p21"/>
          <p:cNvGrpSpPr/>
          <p:nvPr/>
        </p:nvGrpSpPr>
        <p:grpSpPr>
          <a:xfrm>
            <a:off x="2562225" y="4862534"/>
            <a:ext cx="1638300" cy="1638300"/>
            <a:chOff x="944" y="904"/>
            <a:chExt cx="1096" cy="1096"/>
          </a:xfrm>
        </p:grpSpPr>
        <p:pic>
          <p:nvPicPr>
            <p:cNvPr descr="chlorine_atom1" id="109" name="Google Shape;109;p21"/>
            <p:cNvPicPr preferRelativeResize="0"/>
            <p:nvPr/>
          </p:nvPicPr>
          <p:blipFill rotWithShape="1">
            <a:blip r:embed="rId3">
              <a:alphaModFix/>
            </a:blip>
            <a:srcRect b="0" l="0" r="0" t="0"/>
            <a:stretch/>
          </p:blipFill>
          <p:spPr>
            <a:xfrm>
              <a:off x="944" y="904"/>
              <a:ext cx="1096" cy="1096"/>
            </a:xfrm>
            <a:prstGeom prst="rect">
              <a:avLst/>
            </a:prstGeom>
            <a:noFill/>
            <a:ln>
              <a:noFill/>
            </a:ln>
          </p:spPr>
        </p:pic>
        <p:sp>
          <p:nvSpPr>
            <p:cNvPr id="110" name="Google Shape;110;p21"/>
            <p:cNvSpPr txBox="1"/>
            <p:nvPr/>
          </p:nvSpPr>
          <p:spPr>
            <a:xfrm>
              <a:off x="1326"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sp>
        <p:nvSpPr>
          <p:cNvPr id="111" name="Google Shape;111;p2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a:t>
            </a:r>
            <a:endParaRPr b="0" i="0" sz="4000" u="none" cap="none" strike="noStrike">
              <a:solidFill>
                <a:schemeClr val="lt1"/>
              </a:solidFill>
              <a:latin typeface="Arial"/>
              <a:ea typeface="Arial"/>
              <a:cs typeface="Arial"/>
              <a:sym typeface="Arial"/>
            </a:endParaRPr>
          </a:p>
        </p:txBody>
      </p:sp>
      <p:sp>
        <p:nvSpPr>
          <p:cNvPr id="112" name="Google Shape;112;p21"/>
          <p:cNvSpPr txBox="1"/>
          <p:nvPr/>
        </p:nvSpPr>
        <p:spPr>
          <a:xfrm>
            <a:off x="323850" y="1293831"/>
            <a:ext cx="8315325" cy="8223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Non-metal elements usually just need one or two electrons to fill their outer shells. So how do they form a bond?</a:t>
            </a:r>
            <a:endParaRPr/>
          </a:p>
        </p:txBody>
      </p:sp>
      <p:sp>
        <p:nvSpPr>
          <p:cNvPr id="113" name="Google Shape;113;p21"/>
          <p:cNvSpPr txBox="1"/>
          <p:nvPr/>
        </p:nvSpPr>
        <p:spPr>
          <a:xfrm>
            <a:off x="3203575" y="2538414"/>
            <a:ext cx="2222500" cy="714375"/>
          </a:xfrm>
          <a:prstGeom prst="rect">
            <a:avLst/>
          </a:pr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None/>
            </a:pPr>
            <a:r>
              <a:rPr b="1" i="0" lang="en-GB" sz="2400" u="none" cap="none" strike="noStrike">
                <a:solidFill>
                  <a:srgbClr val="010066"/>
                </a:solidFill>
                <a:latin typeface="Arial"/>
                <a:ea typeface="Arial"/>
                <a:cs typeface="Arial"/>
                <a:sym typeface="Arial"/>
              </a:rPr>
              <a:t>incomplete outer shells</a:t>
            </a:r>
            <a:endParaRPr/>
          </a:p>
        </p:txBody>
      </p:sp>
      <p:cxnSp>
        <p:nvCxnSpPr>
          <p:cNvPr id="114" name="Google Shape;114;p21"/>
          <p:cNvCxnSpPr/>
          <p:nvPr/>
        </p:nvCxnSpPr>
        <p:spPr>
          <a:xfrm>
            <a:off x="5154613" y="2857502"/>
            <a:ext cx="922337" cy="0"/>
          </a:xfrm>
          <a:prstGeom prst="straightConnector1">
            <a:avLst/>
          </a:prstGeom>
          <a:noFill/>
          <a:ln cap="flat" cmpd="sng" w="50800">
            <a:solidFill>
              <a:schemeClr val="dk1"/>
            </a:solidFill>
            <a:prstDash val="solid"/>
            <a:round/>
            <a:headEnd len="sm" w="sm" type="oval"/>
            <a:tailEnd len="lg" w="lg" type="triangle"/>
          </a:ln>
        </p:spPr>
      </p:cxnSp>
      <p:cxnSp>
        <p:nvCxnSpPr>
          <p:cNvPr id="115" name="Google Shape;115;p21"/>
          <p:cNvCxnSpPr/>
          <p:nvPr/>
        </p:nvCxnSpPr>
        <p:spPr>
          <a:xfrm rot="10800000">
            <a:off x="2471738" y="2857502"/>
            <a:ext cx="922337" cy="0"/>
          </a:xfrm>
          <a:prstGeom prst="straightConnector1">
            <a:avLst/>
          </a:prstGeom>
          <a:noFill/>
          <a:ln cap="flat" cmpd="sng" w="50800">
            <a:solidFill>
              <a:schemeClr val="dk1"/>
            </a:solidFill>
            <a:prstDash val="solid"/>
            <a:round/>
            <a:headEnd len="sm" w="sm" type="oval"/>
            <a:tailEnd len="lg" w="lg" type="triangle"/>
          </a:ln>
        </p:spPr>
      </p:cxnSp>
      <p:sp>
        <p:nvSpPr>
          <p:cNvPr id="116" name="Google Shape;116;p21"/>
          <p:cNvSpPr/>
          <p:nvPr/>
        </p:nvSpPr>
        <p:spPr>
          <a:xfrm>
            <a:off x="323850" y="4062434"/>
            <a:ext cx="8580438" cy="8223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The two non-metal atoms cannot form a bond by transferring electrons from one to another. Instead, they </a:t>
            </a:r>
            <a:r>
              <a:rPr b="1" i="0" lang="en-GB" sz="2400" u="none" cap="none" strike="noStrike">
                <a:solidFill>
                  <a:srgbClr val="FF6600"/>
                </a:solidFill>
                <a:latin typeface="Arial"/>
                <a:ea typeface="Arial"/>
                <a:cs typeface="Arial"/>
                <a:sym typeface="Arial"/>
              </a:rPr>
              <a:t>share </a:t>
            </a:r>
            <a:r>
              <a:rPr b="0" i="0" lang="en-GB" sz="2400" u="none" cap="none" strike="noStrike">
                <a:solidFill>
                  <a:srgbClr val="010066"/>
                </a:solidFill>
                <a:latin typeface="Arial"/>
                <a:ea typeface="Arial"/>
                <a:cs typeface="Arial"/>
                <a:sym typeface="Arial"/>
              </a:rPr>
              <a:t>electrons.</a:t>
            </a:r>
            <a:endParaRPr/>
          </a:p>
        </p:txBody>
      </p:sp>
      <p:sp>
        <p:nvSpPr>
          <p:cNvPr id="117" name="Google Shape;117;p21"/>
          <p:cNvSpPr txBox="1"/>
          <p:nvPr/>
        </p:nvSpPr>
        <p:spPr>
          <a:xfrm>
            <a:off x="6305550" y="5441971"/>
            <a:ext cx="2573400" cy="1187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400" u="none" cap="none" strike="noStrike">
                <a:solidFill>
                  <a:srgbClr val="010066"/>
                </a:solidFill>
                <a:latin typeface="Arial"/>
                <a:ea typeface="Arial"/>
                <a:cs typeface="Arial"/>
                <a:sym typeface="Arial"/>
              </a:rPr>
              <a:t>Each atom now has a full, stable outer shell.</a:t>
            </a:r>
            <a:endParaRPr/>
          </a:p>
        </p:txBody>
      </p:sp>
      <p:cxnSp>
        <p:nvCxnSpPr>
          <p:cNvPr id="118" name="Google Shape;118;p21"/>
          <p:cNvCxnSpPr/>
          <p:nvPr/>
        </p:nvCxnSpPr>
        <p:spPr>
          <a:xfrm rot="10800000">
            <a:off x="5643563" y="5611834"/>
            <a:ext cx="658812" cy="19050"/>
          </a:xfrm>
          <a:prstGeom prst="straightConnector1">
            <a:avLst/>
          </a:prstGeom>
          <a:noFill/>
          <a:ln cap="flat" cmpd="sng" w="50800">
            <a:solidFill>
              <a:schemeClr val="dk1"/>
            </a:solidFill>
            <a:prstDash val="solid"/>
            <a:round/>
            <a:headEnd len="sm" w="sm" type="oval"/>
            <a:tailEnd len="lg" w="lg" type="triangle"/>
          </a:ln>
        </p:spPr>
      </p:cxnSp>
      <p:grpSp>
        <p:nvGrpSpPr>
          <p:cNvPr id="119" name="Google Shape;119;p21"/>
          <p:cNvGrpSpPr/>
          <p:nvPr/>
        </p:nvGrpSpPr>
        <p:grpSpPr>
          <a:xfrm>
            <a:off x="763588" y="2076452"/>
            <a:ext cx="1638300" cy="1638300"/>
            <a:chOff x="944" y="904"/>
            <a:chExt cx="1096" cy="1096"/>
          </a:xfrm>
        </p:grpSpPr>
        <p:pic>
          <p:nvPicPr>
            <p:cNvPr descr="chlorine_atom1" id="120" name="Google Shape;120;p21"/>
            <p:cNvPicPr preferRelativeResize="0"/>
            <p:nvPr/>
          </p:nvPicPr>
          <p:blipFill rotWithShape="1">
            <a:blip r:embed="rId3">
              <a:alphaModFix/>
            </a:blip>
            <a:srcRect b="0" l="0" r="0" t="0"/>
            <a:stretch/>
          </p:blipFill>
          <p:spPr>
            <a:xfrm>
              <a:off x="944" y="904"/>
              <a:ext cx="1096" cy="1096"/>
            </a:xfrm>
            <a:prstGeom prst="rect">
              <a:avLst/>
            </a:prstGeom>
            <a:noFill/>
            <a:ln>
              <a:noFill/>
            </a:ln>
          </p:spPr>
        </p:pic>
        <p:sp>
          <p:nvSpPr>
            <p:cNvPr id="121" name="Google Shape;121;p21"/>
            <p:cNvSpPr txBox="1"/>
            <p:nvPr/>
          </p:nvSpPr>
          <p:spPr>
            <a:xfrm>
              <a:off x="1326"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grpSp>
        <p:nvGrpSpPr>
          <p:cNvPr id="122" name="Google Shape;122;p21"/>
          <p:cNvGrpSpPr/>
          <p:nvPr/>
        </p:nvGrpSpPr>
        <p:grpSpPr>
          <a:xfrm>
            <a:off x="6122988" y="2076452"/>
            <a:ext cx="1638300" cy="1638300"/>
            <a:chOff x="4016" y="904"/>
            <a:chExt cx="1096" cy="1096"/>
          </a:xfrm>
        </p:grpSpPr>
        <p:pic>
          <p:nvPicPr>
            <p:cNvPr descr="chlorine_atom2" id="123" name="Google Shape;123;p21"/>
            <p:cNvPicPr preferRelativeResize="0"/>
            <p:nvPr/>
          </p:nvPicPr>
          <p:blipFill rotWithShape="1">
            <a:blip r:embed="rId4">
              <a:alphaModFix/>
            </a:blip>
            <a:srcRect b="0" l="0" r="0" t="0"/>
            <a:stretch/>
          </p:blipFill>
          <p:spPr>
            <a:xfrm>
              <a:off x="4016" y="904"/>
              <a:ext cx="1096" cy="1096"/>
            </a:xfrm>
            <a:prstGeom prst="rect">
              <a:avLst/>
            </a:prstGeom>
            <a:noFill/>
            <a:ln>
              <a:noFill/>
            </a:ln>
          </p:spPr>
        </p:pic>
        <p:sp>
          <p:nvSpPr>
            <p:cNvPr id="124" name="Google Shape;124;p21"/>
            <p:cNvSpPr txBox="1"/>
            <p:nvPr/>
          </p:nvSpPr>
          <p:spPr>
            <a:xfrm>
              <a:off x="4398"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grpSp>
        <p:nvGrpSpPr>
          <p:cNvPr id="125" name="Google Shape;125;p21"/>
          <p:cNvGrpSpPr/>
          <p:nvPr/>
        </p:nvGrpSpPr>
        <p:grpSpPr>
          <a:xfrm>
            <a:off x="3989388" y="4862534"/>
            <a:ext cx="1638300" cy="1638300"/>
            <a:chOff x="4016" y="904"/>
            <a:chExt cx="1096" cy="1096"/>
          </a:xfrm>
        </p:grpSpPr>
        <p:pic>
          <p:nvPicPr>
            <p:cNvPr descr="chlorine_atom2" id="126" name="Google Shape;126;p21"/>
            <p:cNvPicPr preferRelativeResize="0"/>
            <p:nvPr/>
          </p:nvPicPr>
          <p:blipFill rotWithShape="1">
            <a:blip r:embed="rId4">
              <a:alphaModFix/>
            </a:blip>
            <a:srcRect b="0" l="0" r="0" t="0"/>
            <a:stretch/>
          </p:blipFill>
          <p:spPr>
            <a:xfrm>
              <a:off x="4016" y="904"/>
              <a:ext cx="1096" cy="1096"/>
            </a:xfrm>
            <a:prstGeom prst="rect">
              <a:avLst/>
            </a:prstGeom>
            <a:noFill/>
            <a:ln>
              <a:noFill/>
            </a:ln>
          </p:spPr>
        </p:pic>
        <p:sp>
          <p:nvSpPr>
            <p:cNvPr id="127" name="Google Shape;127;p21"/>
            <p:cNvSpPr txBox="1"/>
            <p:nvPr/>
          </p:nvSpPr>
          <p:spPr>
            <a:xfrm>
              <a:off x="4398"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pic>
        <p:nvPicPr>
          <p:cNvPr descr="electron" id="128" name="Google Shape;128;p21"/>
          <p:cNvPicPr preferRelativeResize="0"/>
          <p:nvPr/>
        </p:nvPicPr>
        <p:blipFill rotWithShape="1">
          <a:blip r:embed="rId5">
            <a:alphaModFix/>
          </a:blip>
          <a:srcRect b="0" l="0" r="0" t="0"/>
          <a:stretch/>
        </p:blipFill>
        <p:spPr>
          <a:xfrm>
            <a:off x="4019550" y="5510234"/>
            <a:ext cx="171450" cy="171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500"/>
                                        <p:tgtEl>
                                          <p:spTgt spid="1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500"/>
                                        <p:tgtEl>
                                          <p:spTgt spid="108"/>
                                        </p:tgtEl>
                                      </p:cBhvr>
                                    </p:animEffect>
                                  </p:childTnLst>
                                </p:cTn>
                              </p:par>
                              <p:par>
                                <p:cTn fill="hold" nodeType="withEffect" presetClass="entr" presetID="10" presetSubtype="0">
                                  <p:stCondLst>
                                    <p:cond delay="300"/>
                                  </p:stCondLst>
                                  <p:childTnLst>
                                    <p:set>
                                      <p:cBhvr>
                                        <p:cTn dur="1" fill="hold">
                                          <p:stCondLst>
                                            <p:cond delay="0"/>
                                          </p:stCondLst>
                                        </p:cTn>
                                        <p:tgtEl>
                                          <p:spTgt spid="128"/>
                                        </p:tgtEl>
                                        <p:attrNameLst>
                                          <p:attrName>style.visibility</p:attrName>
                                        </p:attrNameLst>
                                      </p:cBhvr>
                                      <p:to>
                                        <p:strVal val="visible"/>
                                      </p:to>
                                    </p:set>
                                    <p:animEffect filter="fade" transition="in">
                                      <p:cBhvr>
                                        <p:cTn dur="500"/>
                                        <p:tgtEl>
                                          <p:spTgt spid="12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500"/>
                                        <p:tgtEl>
                                          <p:spTgt spid="12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500"/>
                                        <p:tgtEl>
                                          <p:spTgt spid="11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2"/>
          <p:cNvSpPr/>
          <p:nvPr/>
        </p:nvSpPr>
        <p:spPr>
          <a:xfrm>
            <a:off x="1289637" y="1412400"/>
            <a:ext cx="6723000" cy="1006500"/>
          </a:xfrm>
          <a:prstGeom prst="roundRect">
            <a:avLst>
              <a:gd fmla="val 12148" name="adj"/>
            </a:avLst>
          </a:prstGeom>
          <a:solidFill>
            <a:srgbClr val="FFFFCC"/>
          </a:solidFill>
          <a:ln cap="flat" cmpd="sng" w="38100">
            <a:solidFill>
              <a:srgbClr val="FF66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spcBef>
                <a:spcPts val="0"/>
              </a:spcBef>
              <a:spcAft>
                <a:spcPts val="0"/>
              </a:spcAft>
              <a:buNone/>
            </a:pPr>
            <a:r>
              <a:rPr lang="en-GB" sz="2600">
                <a:solidFill>
                  <a:srgbClr val="010066"/>
                </a:solidFill>
              </a:rPr>
              <a:t>A covalent bond consists of a </a:t>
            </a:r>
            <a:r>
              <a:rPr b="1" lang="en-GB" sz="2600">
                <a:solidFill>
                  <a:srgbClr val="FF6600"/>
                </a:solidFill>
              </a:rPr>
              <a:t>shared pair</a:t>
            </a:r>
            <a:r>
              <a:rPr lang="en-GB" sz="2600">
                <a:solidFill>
                  <a:srgbClr val="010066"/>
                </a:solidFill>
              </a:rPr>
              <a:t> of electrons.</a:t>
            </a:r>
            <a:endParaRPr sz="1800">
              <a:solidFill>
                <a:schemeClr val="dk1"/>
              </a:solidFill>
            </a:endParaRPr>
          </a:p>
        </p:txBody>
      </p:sp>
      <p:grpSp>
        <p:nvGrpSpPr>
          <p:cNvPr id="135" name="Google Shape;135;p22"/>
          <p:cNvGrpSpPr/>
          <p:nvPr/>
        </p:nvGrpSpPr>
        <p:grpSpPr>
          <a:xfrm>
            <a:off x="2706688" y="2911475"/>
            <a:ext cx="1638300" cy="1638300"/>
            <a:chOff x="944" y="904"/>
            <a:chExt cx="1096" cy="1096"/>
          </a:xfrm>
        </p:grpSpPr>
        <p:pic>
          <p:nvPicPr>
            <p:cNvPr descr="chlorine_atom1" id="136" name="Google Shape;136;p22"/>
            <p:cNvPicPr preferRelativeResize="0"/>
            <p:nvPr/>
          </p:nvPicPr>
          <p:blipFill rotWithShape="1">
            <a:blip r:embed="rId3">
              <a:alphaModFix/>
            </a:blip>
            <a:srcRect b="0" l="0" r="0" t="0"/>
            <a:stretch/>
          </p:blipFill>
          <p:spPr>
            <a:xfrm>
              <a:off x="944" y="904"/>
              <a:ext cx="1096" cy="1096"/>
            </a:xfrm>
            <a:prstGeom prst="rect">
              <a:avLst/>
            </a:prstGeom>
            <a:noFill/>
            <a:ln>
              <a:noFill/>
            </a:ln>
          </p:spPr>
        </p:pic>
        <p:sp>
          <p:nvSpPr>
            <p:cNvPr id="137" name="Google Shape;137;p22"/>
            <p:cNvSpPr txBox="1"/>
            <p:nvPr/>
          </p:nvSpPr>
          <p:spPr>
            <a:xfrm>
              <a:off x="1326"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grpSp>
        <p:nvGrpSpPr>
          <p:cNvPr id="138" name="Google Shape;138;p22"/>
          <p:cNvGrpSpPr/>
          <p:nvPr/>
        </p:nvGrpSpPr>
        <p:grpSpPr>
          <a:xfrm>
            <a:off x="4133850" y="2911475"/>
            <a:ext cx="1638300" cy="1638300"/>
            <a:chOff x="4016" y="904"/>
            <a:chExt cx="1096" cy="1096"/>
          </a:xfrm>
        </p:grpSpPr>
        <p:pic>
          <p:nvPicPr>
            <p:cNvPr descr="chlorine_atom2" id="139" name="Google Shape;139;p22"/>
            <p:cNvPicPr preferRelativeResize="0"/>
            <p:nvPr/>
          </p:nvPicPr>
          <p:blipFill rotWithShape="1">
            <a:blip r:embed="rId4">
              <a:alphaModFix/>
            </a:blip>
            <a:srcRect b="0" l="0" r="0" t="0"/>
            <a:stretch/>
          </p:blipFill>
          <p:spPr>
            <a:xfrm>
              <a:off x="4016" y="904"/>
              <a:ext cx="1096" cy="1096"/>
            </a:xfrm>
            <a:prstGeom prst="rect">
              <a:avLst/>
            </a:prstGeom>
            <a:noFill/>
            <a:ln>
              <a:noFill/>
            </a:ln>
          </p:spPr>
        </p:pic>
        <p:sp>
          <p:nvSpPr>
            <p:cNvPr id="140" name="Google Shape;140;p22"/>
            <p:cNvSpPr txBox="1"/>
            <p:nvPr/>
          </p:nvSpPr>
          <p:spPr>
            <a:xfrm>
              <a:off x="4398" y="1290"/>
              <a:ext cx="327" cy="30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pic>
        <p:nvPicPr>
          <p:cNvPr descr="electron" id="141" name="Google Shape;141;p22"/>
          <p:cNvPicPr preferRelativeResize="0"/>
          <p:nvPr/>
        </p:nvPicPr>
        <p:blipFill rotWithShape="1">
          <a:blip r:embed="rId5">
            <a:alphaModFix/>
          </a:blip>
          <a:srcRect b="0" l="0" r="0" t="0"/>
          <a:stretch/>
        </p:blipFill>
        <p:spPr>
          <a:xfrm>
            <a:off x="4164013" y="3559175"/>
            <a:ext cx="171300" cy="171300"/>
          </a:xfrm>
          <a:prstGeom prst="rect">
            <a:avLst/>
          </a:prstGeom>
          <a:noFill/>
          <a:ln>
            <a:noFill/>
          </a:ln>
        </p:spPr>
      </p:pic>
      <p:cxnSp>
        <p:nvCxnSpPr>
          <p:cNvPr id="142" name="Google Shape;142;p22"/>
          <p:cNvCxnSpPr/>
          <p:nvPr/>
        </p:nvCxnSpPr>
        <p:spPr>
          <a:xfrm rot="10800000">
            <a:off x="4340138" y="3749625"/>
            <a:ext cx="1903500" cy="374700"/>
          </a:xfrm>
          <a:prstGeom prst="straightConnector1">
            <a:avLst/>
          </a:prstGeom>
          <a:noFill/>
          <a:ln cap="flat" cmpd="sng" w="50800">
            <a:solidFill>
              <a:schemeClr val="dk1"/>
            </a:solidFill>
            <a:prstDash val="solid"/>
            <a:round/>
            <a:headEnd len="sm" w="sm" type="oval"/>
            <a:tailEnd len="lg" w="lg" type="triangle"/>
          </a:ln>
        </p:spPr>
      </p:cxnSp>
      <p:sp>
        <p:nvSpPr>
          <p:cNvPr id="143" name="Google Shape;143;p22"/>
          <p:cNvSpPr txBox="1"/>
          <p:nvPr/>
        </p:nvSpPr>
        <p:spPr>
          <a:xfrm>
            <a:off x="6216650" y="3927475"/>
            <a:ext cx="25020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covalent bond</a:t>
            </a:r>
            <a:endParaRPr/>
          </a:p>
        </p:txBody>
      </p:sp>
      <p:sp>
        <p:nvSpPr>
          <p:cNvPr id="144" name="Google Shape;144;p22"/>
          <p:cNvSpPr/>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a:t>
            </a:r>
            <a:endParaRPr b="0" i="0" sz="4000" u="none" cap="none" strike="noStrike">
              <a:solidFill>
                <a:schemeClr val="lt1"/>
              </a:solidFill>
              <a:latin typeface="Arial"/>
              <a:ea typeface="Arial"/>
              <a:cs typeface="Arial"/>
              <a:sym typeface="Arial"/>
            </a:endParaRPr>
          </a:p>
        </p:txBody>
      </p:sp>
      <p:sp>
        <p:nvSpPr>
          <p:cNvPr id="145" name="Google Shape;145;p22"/>
          <p:cNvSpPr/>
          <p:nvPr/>
        </p:nvSpPr>
        <p:spPr>
          <a:xfrm>
            <a:off x="341325" y="4957600"/>
            <a:ext cx="8262900" cy="175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600" u="sng">
                <a:solidFill>
                  <a:schemeClr val="accent6"/>
                </a:solidFill>
              </a:rPr>
              <a:t>Note:</a:t>
            </a:r>
            <a:endParaRPr sz="2600" u="sng">
              <a:solidFill>
                <a:schemeClr val="accent6"/>
              </a:solidFill>
            </a:endParaRPr>
          </a:p>
          <a:p>
            <a:pPr indent="0" lvl="0" marL="0" marR="0" rtl="0" algn="l">
              <a:spcBef>
                <a:spcPts val="0"/>
              </a:spcBef>
              <a:spcAft>
                <a:spcPts val="0"/>
              </a:spcAft>
              <a:buNone/>
            </a:pPr>
            <a:r>
              <a:rPr lang="en-GB" sz="2600">
                <a:solidFill>
                  <a:schemeClr val="accent6"/>
                </a:solidFill>
              </a:rPr>
              <a:t>When drawing a covalent bond, there must always be a dot and a cross next to each other (i.e. a shared pair of electrons).</a:t>
            </a:r>
            <a:endParaRPr sz="2600">
              <a:solidFill>
                <a:schemeClr val="accent6"/>
              </a:solidFill>
            </a:endParaRPr>
          </a:p>
        </p:txBody>
      </p:sp>
      <p:sp>
        <p:nvSpPr>
          <p:cNvPr id="146" name="Google Shape;146;p22"/>
          <p:cNvSpPr txBox="1"/>
          <p:nvPr/>
        </p:nvSpPr>
        <p:spPr>
          <a:xfrm>
            <a:off x="7056300" y="0"/>
            <a:ext cx="2087700" cy="110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solidFill>
                  <a:schemeClr val="lt1"/>
                </a:solidFill>
              </a:rPr>
              <a:t>Copy these notes onto the </a:t>
            </a:r>
            <a:r>
              <a:rPr lang="en-GB" sz="2000">
                <a:solidFill>
                  <a:schemeClr val="lt1"/>
                </a:solidFill>
              </a:rPr>
              <a:t>blank</a:t>
            </a:r>
            <a:r>
              <a:rPr lang="en-GB" sz="2000">
                <a:solidFill>
                  <a:schemeClr val="lt1"/>
                </a:solidFill>
              </a:rPr>
              <a:t> </a:t>
            </a:r>
            <a:r>
              <a:rPr b="1" lang="en-GB" sz="2000">
                <a:solidFill>
                  <a:srgbClr val="FFFF00"/>
                </a:solidFill>
              </a:rPr>
              <a:t>page 29</a:t>
            </a:r>
            <a:endParaRPr b="1" sz="2000">
              <a:solidFill>
                <a:srgbClr val="FFFF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par>
                                <p:cTn fill="hold" nodeType="withEffect" presetClass="entr" presetID="10" presetSubtype="0">
                                  <p:stCondLst>
                                    <p:cond delay="300"/>
                                  </p:stCondLst>
                                  <p:childTnLst>
                                    <p:set>
                                      <p:cBhvr>
                                        <p:cTn dur="1" fill="hold">
                                          <p:stCondLst>
                                            <p:cond delay="0"/>
                                          </p:stCondLst>
                                        </p:cTn>
                                        <p:tgtEl>
                                          <p:spTgt spid="141"/>
                                        </p:tgtEl>
                                        <p:attrNameLst>
                                          <p:attrName>style.visibility</p:attrName>
                                        </p:attrNameLst>
                                      </p:cBhvr>
                                      <p:to>
                                        <p:strVal val="visible"/>
                                      </p:to>
                                    </p:set>
                                    <p:animEffect filter="fade" transition="in">
                                      <p:cBhvr>
                                        <p:cTn dur="500"/>
                                        <p:tgtEl>
                                          <p:spTgt spid="14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3"/>
          <p:cNvSpPr/>
          <p:nvPr/>
        </p:nvSpPr>
        <p:spPr>
          <a:xfrm>
            <a:off x="234750" y="3411450"/>
            <a:ext cx="8514000" cy="2397600"/>
          </a:xfrm>
          <a:prstGeom prst="roundRect">
            <a:avLst>
              <a:gd fmla="val 4806" name="adj"/>
            </a:avLst>
          </a:prstGeom>
          <a:noFill/>
          <a:ln cap="flat" cmpd="sng" w="38100">
            <a:solidFill>
              <a:srgbClr val="FF66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3" name="Google Shape;153;p23"/>
          <p:cNvSpPr/>
          <p:nvPr/>
        </p:nvSpPr>
        <p:spPr>
          <a:xfrm>
            <a:off x="234825" y="1465302"/>
            <a:ext cx="8514000" cy="1492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600" u="none" cap="none" strike="noStrike">
                <a:solidFill>
                  <a:srgbClr val="010066"/>
                </a:solidFill>
                <a:latin typeface="Arial"/>
                <a:ea typeface="Arial"/>
                <a:cs typeface="Arial"/>
                <a:sym typeface="Arial"/>
              </a:rPr>
              <a:t>Only outer shells of electrons are involved in bonding, so the inner shells do not always have to be included in diagrams.</a:t>
            </a:r>
            <a:r>
              <a:rPr lang="en-GB" sz="2600">
                <a:solidFill>
                  <a:srgbClr val="010066"/>
                </a:solidFill>
              </a:rPr>
              <a:t> </a:t>
            </a:r>
            <a:r>
              <a:rPr lang="en-GB" sz="2600">
                <a:solidFill>
                  <a:srgbClr val="010066"/>
                </a:solidFill>
              </a:rPr>
              <a:t>Some </a:t>
            </a:r>
            <a:r>
              <a:rPr b="0" i="0" lang="en-GB" sz="2600" u="none" cap="none" strike="noStrike">
                <a:solidFill>
                  <a:srgbClr val="010066"/>
                </a:solidFill>
                <a:latin typeface="Arial"/>
                <a:ea typeface="Arial"/>
                <a:cs typeface="Arial"/>
                <a:sym typeface="Arial"/>
              </a:rPr>
              <a:t>common ways to represent a covalent bond are:</a:t>
            </a:r>
            <a:endParaRPr b="0" i="0" sz="2600" u="none" cap="none" strike="noStrike">
              <a:solidFill>
                <a:srgbClr val="010066"/>
              </a:solidFill>
              <a:latin typeface="Arial"/>
              <a:ea typeface="Arial"/>
              <a:cs typeface="Arial"/>
              <a:sym typeface="Arial"/>
            </a:endParaRPr>
          </a:p>
        </p:txBody>
      </p:sp>
      <p:sp>
        <p:nvSpPr>
          <p:cNvPr id="154" name="Google Shape;154;p23"/>
          <p:cNvSpPr txBox="1"/>
          <p:nvPr/>
        </p:nvSpPr>
        <p:spPr>
          <a:xfrm>
            <a:off x="5800725" y="4171951"/>
            <a:ext cx="951000" cy="822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solid line</a:t>
            </a:r>
            <a:endParaRPr/>
          </a:p>
        </p:txBody>
      </p:sp>
      <p:sp>
        <p:nvSpPr>
          <p:cNvPr id="155" name="Google Shape;155;p23"/>
          <p:cNvSpPr txBox="1"/>
          <p:nvPr/>
        </p:nvSpPr>
        <p:spPr>
          <a:xfrm>
            <a:off x="7288225" y="4832475"/>
            <a:ext cx="654600" cy="457200"/>
          </a:xfrm>
          <a:prstGeom prst="rect">
            <a:avLst/>
          </a:prstGeom>
          <a:noFill/>
          <a:ln>
            <a:noFill/>
          </a:ln>
        </p:spPr>
        <p:txBody>
          <a:bodyPr anchorCtr="0" anchor="t" bIns="45700" lIns="91425" spcFirstLastPara="1" rIns="91425" wrap="square" tIns="45700">
            <a:noAutofit/>
          </a:bodyPr>
          <a:lstStyle/>
          <a:p>
            <a:pPr indent="0" lvl="0" marL="0" marR="0" rtl="0" algn="ctr">
              <a:lnSpc>
                <a:spcPct val="75000"/>
              </a:lnSpc>
              <a:spcBef>
                <a:spcPts val="0"/>
              </a:spcBef>
              <a:spcAft>
                <a:spcPts val="0"/>
              </a:spcAft>
              <a:buNone/>
            </a:pPr>
            <a:r>
              <a:rPr b="1" i="0" lang="en-GB" sz="4400" u="none" cap="none" strike="noStrike">
                <a:solidFill>
                  <a:srgbClr val="010066"/>
                </a:solidFill>
                <a:latin typeface="Arial"/>
                <a:ea typeface="Arial"/>
                <a:cs typeface="Arial"/>
                <a:sym typeface="Arial"/>
              </a:rPr>
              <a:t>–</a:t>
            </a:r>
            <a:endParaRPr/>
          </a:p>
        </p:txBody>
      </p:sp>
      <p:grpSp>
        <p:nvGrpSpPr>
          <p:cNvPr id="156" name="Google Shape;156;p23"/>
          <p:cNvGrpSpPr/>
          <p:nvPr/>
        </p:nvGrpSpPr>
        <p:grpSpPr>
          <a:xfrm>
            <a:off x="7019926" y="4894263"/>
            <a:ext cx="514350" cy="477865"/>
            <a:chOff x="1194" y="3360"/>
            <a:chExt cx="324" cy="301"/>
          </a:xfrm>
        </p:grpSpPr>
        <p:pic>
          <p:nvPicPr>
            <p:cNvPr descr="hydrogen_atom" id="157" name="Google Shape;157;p23"/>
            <p:cNvPicPr preferRelativeResize="0"/>
            <p:nvPr/>
          </p:nvPicPr>
          <p:blipFill rotWithShape="1">
            <a:blip r:embed="rId3">
              <a:alphaModFix/>
            </a:blip>
            <a:srcRect b="0" l="0" r="0" t="0"/>
            <a:stretch/>
          </p:blipFill>
          <p:spPr>
            <a:xfrm>
              <a:off x="1194" y="3360"/>
              <a:ext cx="300" cy="300"/>
            </a:xfrm>
            <a:prstGeom prst="rect">
              <a:avLst/>
            </a:prstGeom>
            <a:noFill/>
            <a:ln>
              <a:noFill/>
            </a:ln>
          </p:spPr>
        </p:pic>
        <p:sp>
          <p:nvSpPr>
            <p:cNvPr id="158" name="Google Shape;158;p23"/>
            <p:cNvSpPr txBox="1"/>
            <p:nvPr/>
          </p:nvSpPr>
          <p:spPr>
            <a:xfrm>
              <a:off x="1218" y="3361"/>
              <a:ext cx="300" cy="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grpSp>
        <p:nvGrpSpPr>
          <p:cNvPr id="159" name="Google Shape;159;p23"/>
          <p:cNvGrpSpPr/>
          <p:nvPr/>
        </p:nvGrpSpPr>
        <p:grpSpPr>
          <a:xfrm>
            <a:off x="7739051" y="4923638"/>
            <a:ext cx="514350" cy="477865"/>
            <a:chOff x="1194" y="3360"/>
            <a:chExt cx="324" cy="301"/>
          </a:xfrm>
        </p:grpSpPr>
        <p:pic>
          <p:nvPicPr>
            <p:cNvPr descr="hydrogen_atom" id="160" name="Google Shape;160;p23"/>
            <p:cNvPicPr preferRelativeResize="0"/>
            <p:nvPr/>
          </p:nvPicPr>
          <p:blipFill rotWithShape="1">
            <a:blip r:embed="rId3">
              <a:alphaModFix/>
            </a:blip>
            <a:srcRect b="0" l="0" r="0" t="0"/>
            <a:stretch/>
          </p:blipFill>
          <p:spPr>
            <a:xfrm>
              <a:off x="1194" y="3360"/>
              <a:ext cx="300" cy="300"/>
            </a:xfrm>
            <a:prstGeom prst="rect">
              <a:avLst/>
            </a:prstGeom>
            <a:noFill/>
            <a:ln>
              <a:noFill/>
            </a:ln>
          </p:spPr>
        </p:pic>
        <p:sp>
          <p:nvSpPr>
            <p:cNvPr id="161" name="Google Shape;161;p23"/>
            <p:cNvSpPr txBox="1"/>
            <p:nvPr/>
          </p:nvSpPr>
          <p:spPr>
            <a:xfrm>
              <a:off x="1218" y="3361"/>
              <a:ext cx="300" cy="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grpSp>
      <p:pic>
        <p:nvPicPr>
          <p:cNvPr descr="atom_1_shell_v3" id="162" name="Google Shape;162;p23"/>
          <p:cNvPicPr preferRelativeResize="0"/>
          <p:nvPr/>
        </p:nvPicPr>
        <p:blipFill rotWithShape="1">
          <a:blip r:embed="rId4">
            <a:alphaModFix/>
          </a:blip>
          <a:srcRect b="0" l="0" r="0" t="0"/>
          <a:stretch/>
        </p:blipFill>
        <p:spPr>
          <a:xfrm>
            <a:off x="2019301" y="3908425"/>
            <a:ext cx="1492200" cy="1492200"/>
          </a:xfrm>
          <a:prstGeom prst="rect">
            <a:avLst/>
          </a:prstGeom>
          <a:noFill/>
          <a:ln>
            <a:noFill/>
          </a:ln>
        </p:spPr>
      </p:pic>
      <p:sp>
        <p:nvSpPr>
          <p:cNvPr id="163" name="Google Shape;163;p23"/>
          <p:cNvSpPr txBox="1"/>
          <p:nvPr/>
        </p:nvSpPr>
        <p:spPr>
          <a:xfrm>
            <a:off x="2495551" y="4429125"/>
            <a:ext cx="5334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sp>
        <p:nvSpPr>
          <p:cNvPr id="164" name="Google Shape;164;p23"/>
          <p:cNvSpPr txBox="1"/>
          <p:nvPr/>
        </p:nvSpPr>
        <p:spPr>
          <a:xfrm>
            <a:off x="407999" y="4040275"/>
            <a:ext cx="1492200" cy="1270200"/>
          </a:xfrm>
          <a:prstGeom prst="rect">
            <a:avLst/>
          </a:prstGeom>
          <a:noFill/>
          <a:ln>
            <a:noFill/>
          </a:ln>
        </p:spPr>
        <p:txBody>
          <a:bodyPr anchorCtr="0" anchor="t" bIns="45700" lIns="91425" spcFirstLastPara="1" rIns="91425" wrap="square" tIns="45700">
            <a:noAutofit/>
          </a:bodyPr>
          <a:lstStyle/>
          <a:p>
            <a:pPr indent="0" lvl="0" marL="0" marR="0" rtl="0" algn="ctr">
              <a:lnSpc>
                <a:spcPct val="85000"/>
              </a:lnSpc>
              <a:spcBef>
                <a:spcPts val="0"/>
              </a:spcBef>
              <a:spcAft>
                <a:spcPts val="0"/>
              </a:spcAft>
              <a:buNone/>
            </a:pPr>
            <a:r>
              <a:rPr b="1" i="0" lang="en-GB" sz="2400" u="none" cap="none" strike="noStrike">
                <a:solidFill>
                  <a:srgbClr val="010066"/>
                </a:solidFill>
                <a:latin typeface="Arial"/>
                <a:ea typeface="Arial"/>
                <a:cs typeface="Arial"/>
                <a:sym typeface="Arial"/>
              </a:rPr>
              <a:t>dot and cross diagram</a:t>
            </a:r>
            <a:endParaRPr/>
          </a:p>
        </p:txBody>
      </p:sp>
      <p:pic>
        <p:nvPicPr>
          <p:cNvPr descr="electron" id="165" name="Google Shape;165;p23"/>
          <p:cNvPicPr preferRelativeResize="0"/>
          <p:nvPr/>
        </p:nvPicPr>
        <p:blipFill rotWithShape="1">
          <a:blip r:embed="rId5">
            <a:alphaModFix/>
          </a:blip>
          <a:srcRect b="0" l="0" r="0" t="0"/>
          <a:stretch/>
        </p:blipFill>
        <p:spPr>
          <a:xfrm>
            <a:off x="2563813" y="3763963"/>
            <a:ext cx="200100" cy="200100"/>
          </a:xfrm>
          <a:prstGeom prst="rect">
            <a:avLst/>
          </a:prstGeom>
          <a:noFill/>
          <a:ln>
            <a:noFill/>
          </a:ln>
        </p:spPr>
      </p:pic>
      <p:pic>
        <p:nvPicPr>
          <p:cNvPr descr="atom_1_shell_v3" id="166" name="Google Shape;166;p23"/>
          <p:cNvPicPr preferRelativeResize="0"/>
          <p:nvPr/>
        </p:nvPicPr>
        <p:blipFill rotWithShape="1">
          <a:blip r:embed="rId4">
            <a:alphaModFix/>
          </a:blip>
          <a:srcRect b="0" l="0" r="0" t="0"/>
          <a:stretch/>
        </p:blipFill>
        <p:spPr>
          <a:xfrm>
            <a:off x="3454400" y="3908425"/>
            <a:ext cx="1492200" cy="1492200"/>
          </a:xfrm>
          <a:prstGeom prst="rect">
            <a:avLst/>
          </a:prstGeom>
          <a:noFill/>
          <a:ln>
            <a:noFill/>
          </a:ln>
        </p:spPr>
      </p:pic>
      <p:pic>
        <p:nvPicPr>
          <p:cNvPr descr="cross" id="167" name="Google Shape;167;p23"/>
          <p:cNvPicPr preferRelativeResize="0"/>
          <p:nvPr/>
        </p:nvPicPr>
        <p:blipFill rotWithShape="1">
          <a:blip r:embed="rId6">
            <a:alphaModFix/>
          </a:blip>
          <a:srcRect b="0" l="0" r="0" t="0"/>
          <a:stretch/>
        </p:blipFill>
        <p:spPr>
          <a:xfrm>
            <a:off x="3319463" y="4629151"/>
            <a:ext cx="303300" cy="257100"/>
          </a:xfrm>
          <a:prstGeom prst="rect">
            <a:avLst/>
          </a:prstGeom>
          <a:noFill/>
          <a:ln>
            <a:noFill/>
          </a:ln>
        </p:spPr>
      </p:pic>
      <p:sp>
        <p:nvSpPr>
          <p:cNvPr id="168" name="Google Shape;168;p23"/>
          <p:cNvSpPr txBox="1"/>
          <p:nvPr/>
        </p:nvSpPr>
        <p:spPr>
          <a:xfrm>
            <a:off x="3930650" y="4429125"/>
            <a:ext cx="533400" cy="45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rgbClr val="010066"/>
                </a:solidFill>
              </a:rPr>
              <a:t>F</a:t>
            </a:r>
            <a:endParaRPr/>
          </a:p>
        </p:txBody>
      </p:sp>
      <p:pic>
        <p:nvPicPr>
          <p:cNvPr descr="cross" id="169" name="Google Shape;169;p23"/>
          <p:cNvPicPr preferRelativeResize="0"/>
          <p:nvPr/>
        </p:nvPicPr>
        <p:blipFill rotWithShape="1">
          <a:blip r:embed="rId6">
            <a:alphaModFix/>
          </a:blip>
          <a:srcRect b="0" l="0" r="0" t="0"/>
          <a:stretch/>
        </p:blipFill>
        <p:spPr>
          <a:xfrm>
            <a:off x="3932238" y="3740150"/>
            <a:ext cx="303300" cy="257100"/>
          </a:xfrm>
          <a:prstGeom prst="rect">
            <a:avLst/>
          </a:prstGeom>
          <a:noFill/>
          <a:ln>
            <a:noFill/>
          </a:ln>
        </p:spPr>
      </p:pic>
      <p:pic>
        <p:nvPicPr>
          <p:cNvPr descr="cross" id="170" name="Google Shape;170;p23"/>
          <p:cNvPicPr preferRelativeResize="0"/>
          <p:nvPr/>
        </p:nvPicPr>
        <p:blipFill rotWithShape="1">
          <a:blip r:embed="rId6">
            <a:alphaModFix/>
          </a:blip>
          <a:srcRect b="0" l="0" r="0" t="0"/>
          <a:stretch/>
        </p:blipFill>
        <p:spPr>
          <a:xfrm>
            <a:off x="4208463" y="5238751"/>
            <a:ext cx="303300" cy="257100"/>
          </a:xfrm>
          <a:prstGeom prst="rect">
            <a:avLst/>
          </a:prstGeom>
          <a:noFill/>
          <a:ln>
            <a:noFill/>
          </a:ln>
        </p:spPr>
      </p:pic>
      <p:pic>
        <p:nvPicPr>
          <p:cNvPr descr="cross" id="171" name="Google Shape;171;p23"/>
          <p:cNvPicPr preferRelativeResize="0"/>
          <p:nvPr/>
        </p:nvPicPr>
        <p:blipFill rotWithShape="1">
          <a:blip r:embed="rId6">
            <a:alphaModFix/>
          </a:blip>
          <a:srcRect b="0" l="0" r="0" t="0"/>
          <a:stretch/>
        </p:blipFill>
        <p:spPr>
          <a:xfrm>
            <a:off x="3957638" y="5245100"/>
            <a:ext cx="303300" cy="257100"/>
          </a:xfrm>
          <a:prstGeom prst="rect">
            <a:avLst/>
          </a:prstGeom>
          <a:noFill/>
          <a:ln>
            <a:noFill/>
          </a:ln>
        </p:spPr>
      </p:pic>
      <p:pic>
        <p:nvPicPr>
          <p:cNvPr descr="cross" id="172" name="Google Shape;172;p23"/>
          <p:cNvPicPr preferRelativeResize="0"/>
          <p:nvPr/>
        </p:nvPicPr>
        <p:blipFill rotWithShape="1">
          <a:blip r:embed="rId6">
            <a:alphaModFix/>
          </a:blip>
          <a:srcRect b="0" l="0" r="0" t="0"/>
          <a:stretch/>
        </p:blipFill>
        <p:spPr>
          <a:xfrm>
            <a:off x="4183063" y="3724275"/>
            <a:ext cx="303300" cy="257100"/>
          </a:xfrm>
          <a:prstGeom prst="rect">
            <a:avLst/>
          </a:prstGeom>
          <a:noFill/>
          <a:ln>
            <a:noFill/>
          </a:ln>
        </p:spPr>
      </p:pic>
      <p:pic>
        <p:nvPicPr>
          <p:cNvPr descr="cross" id="173" name="Google Shape;173;p23"/>
          <p:cNvPicPr preferRelativeResize="0"/>
          <p:nvPr/>
        </p:nvPicPr>
        <p:blipFill rotWithShape="1">
          <a:blip r:embed="rId6">
            <a:alphaModFix/>
          </a:blip>
          <a:srcRect b="0" l="0" r="0" t="0"/>
          <a:stretch/>
        </p:blipFill>
        <p:spPr>
          <a:xfrm>
            <a:off x="4760913" y="4375150"/>
            <a:ext cx="303300" cy="257100"/>
          </a:xfrm>
          <a:prstGeom prst="rect">
            <a:avLst/>
          </a:prstGeom>
          <a:noFill/>
          <a:ln>
            <a:noFill/>
          </a:ln>
        </p:spPr>
      </p:pic>
      <p:pic>
        <p:nvPicPr>
          <p:cNvPr descr="cross" id="174" name="Google Shape;174;p23"/>
          <p:cNvPicPr preferRelativeResize="0"/>
          <p:nvPr/>
        </p:nvPicPr>
        <p:blipFill rotWithShape="1">
          <a:blip r:embed="rId6">
            <a:alphaModFix/>
          </a:blip>
          <a:srcRect b="0" l="0" r="0" t="0"/>
          <a:stretch/>
        </p:blipFill>
        <p:spPr>
          <a:xfrm>
            <a:off x="4786313" y="4619625"/>
            <a:ext cx="303300" cy="257100"/>
          </a:xfrm>
          <a:prstGeom prst="rect">
            <a:avLst/>
          </a:prstGeom>
          <a:noFill/>
          <a:ln>
            <a:noFill/>
          </a:ln>
        </p:spPr>
      </p:pic>
      <p:pic>
        <p:nvPicPr>
          <p:cNvPr descr="electron" id="175" name="Google Shape;175;p23"/>
          <p:cNvPicPr preferRelativeResize="0"/>
          <p:nvPr/>
        </p:nvPicPr>
        <p:blipFill rotWithShape="1">
          <a:blip r:embed="rId5">
            <a:alphaModFix/>
          </a:blip>
          <a:srcRect b="0" l="0" r="0" t="0"/>
          <a:stretch/>
        </p:blipFill>
        <p:spPr>
          <a:xfrm>
            <a:off x="2779713" y="3763963"/>
            <a:ext cx="200100" cy="200100"/>
          </a:xfrm>
          <a:prstGeom prst="rect">
            <a:avLst/>
          </a:prstGeom>
          <a:noFill/>
          <a:ln>
            <a:noFill/>
          </a:ln>
        </p:spPr>
      </p:pic>
      <p:pic>
        <p:nvPicPr>
          <p:cNvPr descr="electron" id="176" name="Google Shape;176;p23"/>
          <p:cNvPicPr preferRelativeResize="0"/>
          <p:nvPr/>
        </p:nvPicPr>
        <p:blipFill rotWithShape="1">
          <a:blip r:embed="rId5">
            <a:alphaModFix/>
          </a:blip>
          <a:srcRect b="0" l="0" r="0" t="0"/>
          <a:stretch/>
        </p:blipFill>
        <p:spPr>
          <a:xfrm>
            <a:off x="2792413" y="5262563"/>
            <a:ext cx="200100" cy="200100"/>
          </a:xfrm>
          <a:prstGeom prst="rect">
            <a:avLst/>
          </a:prstGeom>
          <a:noFill/>
          <a:ln>
            <a:noFill/>
          </a:ln>
        </p:spPr>
      </p:pic>
      <p:pic>
        <p:nvPicPr>
          <p:cNvPr descr="electron" id="177" name="Google Shape;177;p23"/>
          <p:cNvPicPr preferRelativeResize="0"/>
          <p:nvPr/>
        </p:nvPicPr>
        <p:blipFill rotWithShape="1">
          <a:blip r:embed="rId5">
            <a:alphaModFix/>
          </a:blip>
          <a:srcRect b="0" l="0" r="0" t="0"/>
          <a:stretch/>
        </p:blipFill>
        <p:spPr>
          <a:xfrm>
            <a:off x="2576513" y="5262563"/>
            <a:ext cx="200100" cy="200100"/>
          </a:xfrm>
          <a:prstGeom prst="rect">
            <a:avLst/>
          </a:prstGeom>
          <a:noFill/>
          <a:ln>
            <a:noFill/>
          </a:ln>
        </p:spPr>
      </p:pic>
      <p:pic>
        <p:nvPicPr>
          <p:cNvPr descr="electron" id="178" name="Google Shape;178;p23"/>
          <p:cNvPicPr preferRelativeResize="0"/>
          <p:nvPr/>
        </p:nvPicPr>
        <p:blipFill rotWithShape="1">
          <a:blip r:embed="rId5">
            <a:alphaModFix/>
          </a:blip>
          <a:srcRect b="0" l="0" r="0" t="0"/>
          <a:stretch/>
        </p:blipFill>
        <p:spPr>
          <a:xfrm>
            <a:off x="3376613" y="4424363"/>
            <a:ext cx="200100" cy="200100"/>
          </a:xfrm>
          <a:prstGeom prst="rect">
            <a:avLst/>
          </a:prstGeom>
          <a:noFill/>
          <a:ln>
            <a:noFill/>
          </a:ln>
        </p:spPr>
      </p:pic>
      <p:pic>
        <p:nvPicPr>
          <p:cNvPr descr="electron" id="179" name="Google Shape;179;p23"/>
          <p:cNvPicPr preferRelativeResize="0"/>
          <p:nvPr/>
        </p:nvPicPr>
        <p:blipFill rotWithShape="1">
          <a:blip r:embed="rId5">
            <a:alphaModFix/>
          </a:blip>
          <a:srcRect b="0" l="0" r="0" t="0"/>
          <a:stretch/>
        </p:blipFill>
        <p:spPr>
          <a:xfrm>
            <a:off x="1954213" y="4665663"/>
            <a:ext cx="200100" cy="200100"/>
          </a:xfrm>
          <a:prstGeom prst="rect">
            <a:avLst/>
          </a:prstGeom>
          <a:noFill/>
          <a:ln>
            <a:noFill/>
          </a:ln>
        </p:spPr>
      </p:pic>
      <p:pic>
        <p:nvPicPr>
          <p:cNvPr descr="electron" id="180" name="Google Shape;180;p23"/>
          <p:cNvPicPr preferRelativeResize="0"/>
          <p:nvPr/>
        </p:nvPicPr>
        <p:blipFill rotWithShape="1">
          <a:blip r:embed="rId5">
            <a:alphaModFix/>
          </a:blip>
          <a:srcRect b="0" l="0" r="0" t="0"/>
          <a:stretch/>
        </p:blipFill>
        <p:spPr>
          <a:xfrm>
            <a:off x="1954213" y="4449763"/>
            <a:ext cx="200100" cy="200100"/>
          </a:xfrm>
          <a:prstGeom prst="rect">
            <a:avLst/>
          </a:prstGeom>
          <a:noFill/>
          <a:ln>
            <a:noFill/>
          </a:ln>
        </p:spPr>
      </p:pic>
      <p:sp>
        <p:nvSpPr>
          <p:cNvPr id="181" name="Google Shape;181;p23"/>
          <p:cNvSpPr/>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a:t>
            </a:r>
            <a:endParaRPr b="0" i="0" sz="4000" u="none" cap="none" strike="noStrike">
              <a:solidFill>
                <a:schemeClr val="lt1"/>
              </a:solidFill>
              <a:latin typeface="Arial"/>
              <a:ea typeface="Arial"/>
              <a:cs typeface="Arial"/>
              <a:sym typeface="Arial"/>
            </a:endParaRPr>
          </a:p>
        </p:txBody>
      </p:sp>
      <p:grpSp>
        <p:nvGrpSpPr>
          <p:cNvPr id="182" name="Google Shape;182;p23"/>
          <p:cNvGrpSpPr/>
          <p:nvPr/>
        </p:nvGrpSpPr>
        <p:grpSpPr>
          <a:xfrm>
            <a:off x="7085700" y="3922713"/>
            <a:ext cx="1335988" cy="514362"/>
            <a:chOff x="1395" y="2891"/>
            <a:chExt cx="842" cy="324"/>
          </a:xfrm>
        </p:grpSpPr>
        <p:sp>
          <p:nvSpPr>
            <p:cNvPr id="183" name="Google Shape;183;p23"/>
            <p:cNvSpPr txBox="1"/>
            <p:nvPr/>
          </p:nvSpPr>
          <p:spPr>
            <a:xfrm>
              <a:off x="1637" y="2891"/>
              <a:ext cx="600" cy="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800">
                  <a:solidFill>
                    <a:srgbClr val="010066"/>
                  </a:solidFill>
                </a:rPr>
                <a:t>F</a:t>
              </a:r>
              <a:endParaRPr/>
            </a:p>
          </p:txBody>
        </p:sp>
        <p:sp>
          <p:nvSpPr>
            <p:cNvPr id="184" name="Google Shape;184;p23"/>
            <p:cNvSpPr txBox="1"/>
            <p:nvPr/>
          </p:nvSpPr>
          <p:spPr>
            <a:xfrm>
              <a:off x="1576" y="2915"/>
              <a:ext cx="300" cy="300"/>
            </a:xfrm>
            <a:prstGeom prst="rect">
              <a:avLst/>
            </a:prstGeom>
            <a:noFill/>
            <a:ln>
              <a:noFill/>
            </a:ln>
          </p:spPr>
          <p:txBody>
            <a:bodyPr anchorCtr="0" anchor="t" bIns="45700" lIns="91425" spcFirstLastPara="1" rIns="91425" wrap="square" tIns="45700">
              <a:noAutofit/>
            </a:bodyPr>
            <a:lstStyle/>
            <a:p>
              <a:pPr indent="0" lvl="0" marL="0" marR="0" rtl="0" algn="ctr">
                <a:lnSpc>
                  <a:spcPct val="75000"/>
                </a:lnSpc>
                <a:spcBef>
                  <a:spcPts val="0"/>
                </a:spcBef>
                <a:spcAft>
                  <a:spcPts val="0"/>
                </a:spcAft>
                <a:buNone/>
              </a:pPr>
              <a:r>
                <a:rPr b="1" i="0" lang="en-GB" sz="2800" u="none" cap="none" strike="noStrike">
                  <a:solidFill>
                    <a:srgbClr val="010066"/>
                  </a:solidFill>
                  <a:latin typeface="Arial"/>
                  <a:ea typeface="Arial"/>
                  <a:cs typeface="Arial"/>
                  <a:sym typeface="Arial"/>
                </a:rPr>
                <a:t>–</a:t>
              </a:r>
              <a:endParaRPr/>
            </a:p>
          </p:txBody>
        </p:sp>
        <p:sp>
          <p:nvSpPr>
            <p:cNvPr id="185" name="Google Shape;185;p23"/>
            <p:cNvSpPr txBox="1"/>
            <p:nvPr/>
          </p:nvSpPr>
          <p:spPr>
            <a:xfrm>
              <a:off x="1395" y="2891"/>
              <a:ext cx="300" cy="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800">
                  <a:solidFill>
                    <a:srgbClr val="010066"/>
                  </a:solidFill>
                </a:rPr>
                <a:t>F</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600" u="none" cap="none" strike="noStrike">
                <a:solidFill>
                  <a:schemeClr val="lt1"/>
                </a:solidFill>
                <a:latin typeface="Arial"/>
                <a:ea typeface="Arial"/>
                <a:cs typeface="Arial"/>
                <a:sym typeface="Arial"/>
              </a:rPr>
              <a:t>How does the covalent bond work?</a:t>
            </a:r>
            <a:endParaRPr b="0" i="0" sz="3600" u="none" cap="none" strike="noStrike">
              <a:solidFill>
                <a:schemeClr val="lt1"/>
              </a:solidFill>
              <a:latin typeface="Arial"/>
              <a:ea typeface="Arial"/>
              <a:cs typeface="Arial"/>
              <a:sym typeface="Arial"/>
            </a:endParaRPr>
          </a:p>
        </p:txBody>
      </p:sp>
      <p:pic>
        <p:nvPicPr>
          <p:cNvPr descr="https://encrypted-tbn0.gstatic.com/images?q=tbn:ANd9GcRdBAzm5T6QGEoz4iFLAEByYtdGjrf0L7ws1wGW7Ow6qGfgpvVc" id="191" name="Google Shape;191;p24">
            <a:hlinkClick r:id="rId3"/>
          </p:cNvPr>
          <p:cNvPicPr preferRelativeResize="0"/>
          <p:nvPr/>
        </p:nvPicPr>
        <p:blipFill rotWithShape="1">
          <a:blip r:embed="rId4">
            <a:alphaModFix/>
          </a:blip>
          <a:srcRect b="0" l="0" r="0" t="0"/>
          <a:stretch/>
        </p:blipFill>
        <p:spPr>
          <a:xfrm>
            <a:off x="1403648" y="1628800"/>
            <a:ext cx="6552728" cy="4807375"/>
          </a:xfrm>
          <a:prstGeom prst="rect">
            <a:avLst/>
          </a:prstGeom>
          <a:noFill/>
          <a:ln>
            <a:noFill/>
          </a:ln>
        </p:spPr>
      </p:pic>
      <p:sp>
        <p:nvSpPr>
          <p:cNvPr id="192" name="Google Shape;192;p24"/>
          <p:cNvSpPr txBox="1"/>
          <p:nvPr/>
        </p:nvSpPr>
        <p:spPr>
          <a:xfrm>
            <a:off x="7528004" y="6309320"/>
            <a:ext cx="1364476"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1" lang="en-GB" sz="1800" u="none" cap="none" strike="noStrike">
                <a:solidFill>
                  <a:schemeClr val="dk1"/>
                </a:solidFill>
                <a:latin typeface="Arial"/>
                <a:ea typeface="Arial"/>
                <a:cs typeface="Arial"/>
                <a:sym typeface="Arial"/>
              </a:rPr>
              <a:t>not to scale</a:t>
            </a:r>
            <a:endParaRPr b="0" i="1" sz="1800" u="none" cap="none" strike="noStrike">
              <a:solidFill>
                <a:schemeClr val="dk1"/>
              </a:solidFill>
              <a:latin typeface="Arial"/>
              <a:ea typeface="Arial"/>
              <a:cs typeface="Arial"/>
              <a:sym typeface="Arial"/>
            </a:endParaRPr>
          </a:p>
        </p:txBody>
      </p:sp>
      <p:pic>
        <p:nvPicPr>
          <p:cNvPr id="193" name="Google Shape;193;p24"/>
          <p:cNvPicPr preferRelativeResize="0"/>
          <p:nvPr/>
        </p:nvPicPr>
        <p:blipFill>
          <a:blip r:embed="rId5">
            <a:alphaModFix/>
          </a:blip>
          <a:stretch>
            <a:fillRect/>
          </a:stretch>
        </p:blipFill>
        <p:spPr>
          <a:xfrm>
            <a:off x="272575" y="1561375"/>
            <a:ext cx="8623924" cy="4807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193"/>
                                        </p:tgtEl>
                                      </p:cBhvr>
                                    </p:animEffect>
                                    <p:set>
                                      <p:cBhvr>
                                        <p:cTn dur="1" fill="hold">
                                          <p:stCondLst>
                                            <p:cond delay="1000"/>
                                          </p:stCondLst>
                                        </p:cTn>
                                        <p:tgtEl>
                                          <p:spTgt spid="19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5"/>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GB" sz="4000">
                <a:solidFill>
                  <a:schemeClr val="lt1"/>
                </a:solidFill>
              </a:rPr>
              <a:t>How does the covalent bond work?</a:t>
            </a:r>
            <a:endParaRPr sz="4400">
              <a:solidFill>
                <a:schemeClr val="lt1"/>
              </a:solidFill>
            </a:endParaRPr>
          </a:p>
        </p:txBody>
      </p:sp>
      <p:sp>
        <p:nvSpPr>
          <p:cNvPr id="199" name="Google Shape;199;p25"/>
          <p:cNvSpPr txBox="1"/>
          <p:nvPr>
            <p:ph idx="1" type="body"/>
          </p:nvPr>
        </p:nvSpPr>
        <p:spPr>
          <a:xfrm>
            <a:off x="179500" y="1340775"/>
            <a:ext cx="8888400" cy="504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Arial"/>
              <a:buNone/>
            </a:pPr>
            <a:r>
              <a:rPr b="0" i="0" lang="en-GB" sz="2800" u="none" cap="none" strike="noStrike">
                <a:solidFill>
                  <a:schemeClr val="accent6"/>
                </a:solidFill>
                <a:latin typeface="Arial"/>
                <a:ea typeface="Arial"/>
                <a:cs typeface="Arial"/>
                <a:sym typeface="Arial"/>
              </a:rPr>
              <a:t>Atoms in a covalent bond are held together by </a:t>
            </a:r>
            <a:r>
              <a:rPr b="1" i="0" lang="en-GB" sz="2800" u="none" cap="none" strike="noStrike">
                <a:solidFill>
                  <a:srgbClr val="00FF00"/>
                </a:solidFill>
              </a:rPr>
              <a:t>strong electrostatic forces of attraction</a:t>
            </a:r>
            <a:r>
              <a:rPr b="0" i="0" lang="en-GB" sz="2800" u="none" cap="none" strike="noStrike">
                <a:solidFill>
                  <a:schemeClr val="accent6"/>
                </a:solidFill>
                <a:latin typeface="Arial"/>
                <a:ea typeface="Arial"/>
                <a:cs typeface="Arial"/>
                <a:sym typeface="Arial"/>
              </a:rPr>
              <a:t> between the </a:t>
            </a:r>
            <a:r>
              <a:rPr b="0" i="0" lang="en-GB" sz="2800" u="none" cap="none" strike="noStrike">
                <a:solidFill>
                  <a:srgbClr val="FF0000"/>
                </a:solidFill>
                <a:latin typeface="Arial"/>
                <a:ea typeface="Arial"/>
                <a:cs typeface="Arial"/>
                <a:sym typeface="Arial"/>
              </a:rPr>
              <a:t>positively </a:t>
            </a:r>
            <a:r>
              <a:rPr b="0" i="0" lang="en-GB" sz="2800" u="none" cap="none" strike="noStrike">
                <a:solidFill>
                  <a:schemeClr val="accent6"/>
                </a:solidFill>
                <a:latin typeface="Arial"/>
                <a:ea typeface="Arial"/>
                <a:cs typeface="Arial"/>
                <a:sym typeface="Arial"/>
              </a:rPr>
              <a:t>charged nuclei and the </a:t>
            </a:r>
            <a:r>
              <a:rPr b="0" i="0" lang="en-GB" sz="2800" u="none" cap="none" strike="noStrike">
                <a:solidFill>
                  <a:srgbClr val="0000FF"/>
                </a:solidFill>
                <a:latin typeface="Arial"/>
                <a:ea typeface="Arial"/>
                <a:cs typeface="Arial"/>
                <a:sym typeface="Arial"/>
              </a:rPr>
              <a:t>negatively </a:t>
            </a:r>
            <a:r>
              <a:rPr b="0" i="0" lang="en-GB" sz="2800" u="none" cap="none" strike="noStrike">
                <a:solidFill>
                  <a:schemeClr val="accent6"/>
                </a:solidFill>
                <a:latin typeface="Arial"/>
                <a:ea typeface="Arial"/>
                <a:cs typeface="Arial"/>
                <a:sym typeface="Arial"/>
              </a:rPr>
              <a:t>charged </a:t>
            </a:r>
            <a:r>
              <a:rPr lang="en-GB" sz="2800">
                <a:solidFill>
                  <a:schemeClr val="accent6"/>
                </a:solidFill>
              </a:rPr>
              <a:t>shared </a:t>
            </a:r>
            <a:r>
              <a:rPr lang="en-GB" sz="2800">
                <a:solidFill>
                  <a:schemeClr val="accent6"/>
                </a:solidFill>
              </a:rPr>
              <a:t>pair of </a:t>
            </a:r>
            <a:r>
              <a:rPr b="0" i="0" lang="en-GB" sz="2800" u="none" cap="none" strike="noStrike">
                <a:solidFill>
                  <a:schemeClr val="accent6"/>
                </a:solidFill>
                <a:latin typeface="Arial"/>
                <a:ea typeface="Arial"/>
                <a:cs typeface="Arial"/>
                <a:sym typeface="Arial"/>
              </a:rPr>
              <a:t>electrons</a:t>
            </a:r>
            <a:endParaRPr b="0" i="0" sz="2800" u="none" cap="none" strike="noStrike">
              <a:solidFill>
                <a:schemeClr val="accent6"/>
              </a:solidFill>
              <a:latin typeface="Arial"/>
              <a:ea typeface="Arial"/>
              <a:cs typeface="Arial"/>
              <a:sym typeface="Arial"/>
            </a:endParaRPr>
          </a:p>
        </p:txBody>
      </p:sp>
      <p:cxnSp>
        <p:nvCxnSpPr>
          <p:cNvPr id="200" name="Google Shape;200;p25"/>
          <p:cNvCxnSpPr/>
          <p:nvPr/>
        </p:nvCxnSpPr>
        <p:spPr>
          <a:xfrm>
            <a:off x="4499992" y="5013176"/>
            <a:ext cx="118417" cy="0"/>
          </a:xfrm>
          <a:prstGeom prst="straightConnector1">
            <a:avLst/>
          </a:prstGeom>
          <a:noFill/>
          <a:ln cap="flat" cmpd="sng" w="38100">
            <a:solidFill>
              <a:schemeClr val="lt1"/>
            </a:solidFill>
            <a:prstDash val="solid"/>
            <a:round/>
            <a:headEnd len="sm" w="sm" type="none"/>
            <a:tailEnd len="sm" w="sm" type="none"/>
          </a:ln>
        </p:spPr>
      </p:cxnSp>
      <p:pic>
        <p:nvPicPr>
          <p:cNvPr id="201" name="Google Shape;201;p25"/>
          <p:cNvPicPr preferRelativeResize="0"/>
          <p:nvPr/>
        </p:nvPicPr>
        <p:blipFill>
          <a:blip r:embed="rId3">
            <a:alphaModFix/>
          </a:blip>
          <a:stretch>
            <a:fillRect/>
          </a:stretch>
        </p:blipFill>
        <p:spPr>
          <a:xfrm>
            <a:off x="1429100" y="3186725"/>
            <a:ext cx="6312500" cy="3518875"/>
          </a:xfrm>
          <a:prstGeom prst="rect">
            <a:avLst/>
          </a:prstGeom>
          <a:noFill/>
          <a:ln>
            <a:noFill/>
          </a:ln>
        </p:spPr>
      </p:pic>
      <p:sp>
        <p:nvSpPr>
          <p:cNvPr id="202" name="Google Shape;202;p25"/>
          <p:cNvSpPr/>
          <p:nvPr/>
        </p:nvSpPr>
        <p:spPr>
          <a:xfrm>
            <a:off x="2868125" y="4678413"/>
            <a:ext cx="535500" cy="535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3000"/>
              <a:t>+</a:t>
            </a:r>
            <a:endParaRPr b="1" sz="3000"/>
          </a:p>
        </p:txBody>
      </p:sp>
      <p:sp>
        <p:nvSpPr>
          <p:cNvPr id="203" name="Google Shape;203;p25"/>
          <p:cNvSpPr/>
          <p:nvPr/>
        </p:nvSpPr>
        <p:spPr>
          <a:xfrm>
            <a:off x="5611325" y="4678413"/>
            <a:ext cx="535500" cy="5355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3000"/>
              <a:t>+</a:t>
            </a:r>
            <a:endParaRPr b="1" sz="3000"/>
          </a:p>
        </p:txBody>
      </p:sp>
      <p:sp>
        <p:nvSpPr>
          <p:cNvPr id="204" name="Google Shape;204;p25"/>
          <p:cNvSpPr/>
          <p:nvPr/>
        </p:nvSpPr>
        <p:spPr>
          <a:xfrm>
            <a:off x="4271400" y="4538300"/>
            <a:ext cx="337800" cy="3312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3000"/>
              <a:t>-</a:t>
            </a:r>
            <a:endParaRPr b="1" sz="3000">
              <a:solidFill>
                <a:srgbClr val="0000FF"/>
              </a:solidFill>
            </a:endParaRPr>
          </a:p>
        </p:txBody>
      </p:sp>
      <p:sp>
        <p:nvSpPr>
          <p:cNvPr id="205" name="Google Shape;205;p25"/>
          <p:cNvSpPr/>
          <p:nvPr/>
        </p:nvSpPr>
        <p:spPr>
          <a:xfrm>
            <a:off x="4271400" y="4919300"/>
            <a:ext cx="337800" cy="331200"/>
          </a:xfrm>
          <a:prstGeom prst="ellipse">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3000"/>
              <a:t>-</a:t>
            </a:r>
            <a:endParaRPr b="1" sz="3000">
              <a:solidFill>
                <a:srgbClr val="0000FF"/>
              </a:solidFill>
            </a:endParaRPr>
          </a:p>
        </p:txBody>
      </p:sp>
      <p:sp>
        <p:nvSpPr>
          <p:cNvPr id="206" name="Google Shape;206;p25"/>
          <p:cNvSpPr/>
          <p:nvPr/>
        </p:nvSpPr>
        <p:spPr>
          <a:xfrm>
            <a:off x="3505200" y="4805425"/>
            <a:ext cx="713700" cy="283800"/>
          </a:xfrm>
          <a:prstGeom prst="lef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5"/>
          <p:cNvSpPr/>
          <p:nvPr/>
        </p:nvSpPr>
        <p:spPr>
          <a:xfrm>
            <a:off x="4800600" y="4805425"/>
            <a:ext cx="713700" cy="283800"/>
          </a:xfrm>
          <a:prstGeom prst="leftRightArrow">
            <a:avLst>
              <a:gd fmla="val 50000" name="adj1"/>
              <a:gd fmla="val 50000" name="adj2"/>
            </a:avLst>
          </a:prstGeom>
          <a:solidFill>
            <a:srgbClr val="00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
                                        </p:tgtEl>
                                        <p:attrNameLst>
                                          <p:attrName>style.visibility</p:attrName>
                                        </p:attrNameLst>
                                      </p:cBhvr>
                                      <p:to>
                                        <p:strVal val="visible"/>
                                      </p:to>
                                    </p:set>
                                    <p:animEffect filter="fade" transition="in">
                                      <p:cBhvr>
                                        <p:cTn dur="1000"/>
                                        <p:tgtEl>
                                          <p:spTgt spid="202"/>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par>
                                <p:cTn fill="hold" nodeType="withEffect" presetClass="emph" presetID="8" presetSubtype="0">
                                  <p:stCondLst>
                                    <p:cond delay="0"/>
                                  </p:stCondLst>
                                  <p:childTnLst>
                                    <p:animRot by="-21600000">
                                      <p:cBhvr>
                                        <p:cTn dur="1000" fill="hold"/>
                                        <p:tgtEl>
                                          <p:spTgt spid="206"/>
                                        </p:tgtEl>
                                        <p:attrNameLst>
                                          <p:attrName>r</p:attrName>
                                        </p:attrNameLst>
                                      </p:cBhvr>
                                    </p:animRot>
                                  </p:childTnLst>
                                </p:cTn>
                              </p:par>
                              <p:par>
                                <p:cTn fill="hold" nodeType="withEffect" presetClass="emph" presetID="8" presetSubtype="0">
                                  <p:stCondLst>
                                    <p:cond delay="0"/>
                                  </p:stCondLst>
                                  <p:childTnLst>
                                    <p:animRot by="-21600000">
                                      <p:cBhvr>
                                        <p:cTn dur="1000" fill="hold"/>
                                        <p:tgtEl>
                                          <p:spTgt spid="207"/>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How might </a:t>
            </a:r>
            <a:r>
              <a:rPr lang="en-GB" sz="4000">
                <a:solidFill>
                  <a:schemeClr val="lt1"/>
                </a:solidFill>
              </a:rPr>
              <a:t>hydrogen (H</a:t>
            </a:r>
            <a:r>
              <a:rPr baseline="-25000" lang="en-GB" sz="4000">
                <a:solidFill>
                  <a:schemeClr val="lt1"/>
                </a:solidFill>
              </a:rPr>
              <a:t>2</a:t>
            </a:r>
            <a:r>
              <a:rPr lang="en-GB" sz="4000">
                <a:solidFill>
                  <a:schemeClr val="lt1"/>
                </a:solidFill>
              </a:rPr>
              <a:t>) </a:t>
            </a:r>
            <a:r>
              <a:rPr b="0" i="0" lang="en-GB" sz="4000" u="none" cap="none" strike="noStrike">
                <a:solidFill>
                  <a:schemeClr val="lt1"/>
                </a:solidFill>
                <a:latin typeface="Arial"/>
                <a:ea typeface="Arial"/>
                <a:cs typeface="Arial"/>
                <a:sym typeface="Arial"/>
              </a:rPr>
              <a:t>bond?</a:t>
            </a:r>
            <a:endParaRPr b="0" i="0" sz="4000" u="none" cap="none" strike="noStrike">
              <a:solidFill>
                <a:schemeClr val="lt1"/>
              </a:solidFill>
              <a:latin typeface="Arial"/>
              <a:ea typeface="Arial"/>
              <a:cs typeface="Arial"/>
              <a:sym typeface="Arial"/>
            </a:endParaRPr>
          </a:p>
        </p:txBody>
      </p:sp>
      <p:sp>
        <p:nvSpPr>
          <p:cNvPr id="213" name="Google Shape;213;p26"/>
          <p:cNvSpPr txBox="1"/>
          <p:nvPr>
            <p:ph idx="1" type="body"/>
          </p:nvPr>
        </p:nvSpPr>
        <p:spPr>
          <a:xfrm>
            <a:off x="250825" y="1484313"/>
            <a:ext cx="8642400" cy="504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3200">
                <a:solidFill>
                  <a:schemeClr val="dk1"/>
                </a:solidFill>
              </a:rPr>
              <a:t>Hydrogen exists as a molecule of two atoms bonded together. </a:t>
            </a:r>
            <a:r>
              <a:rPr lang="en-GB" sz="3200">
                <a:solidFill>
                  <a:schemeClr val="dk1"/>
                </a:solidFill>
              </a:rPr>
              <a:t>The</a:t>
            </a:r>
            <a:r>
              <a:rPr b="0" i="0" lang="en-GB" sz="3200" u="none" cap="none" strike="noStrike">
                <a:solidFill>
                  <a:schemeClr val="dk1"/>
                </a:solidFill>
                <a:latin typeface="Arial"/>
                <a:ea typeface="Arial"/>
                <a:cs typeface="Arial"/>
                <a:sym typeface="Arial"/>
              </a:rPr>
              <a:t> formula for </a:t>
            </a:r>
            <a:r>
              <a:rPr lang="en-GB" sz="3200">
                <a:solidFill>
                  <a:schemeClr val="dk1"/>
                </a:solidFill>
              </a:rPr>
              <a:t>hydrogen gas is H</a:t>
            </a:r>
            <a:r>
              <a:rPr baseline="-25000" lang="en-GB" sz="3200">
                <a:solidFill>
                  <a:schemeClr val="dk1"/>
                </a:solidFill>
              </a:rPr>
              <a:t>2</a:t>
            </a:r>
            <a:r>
              <a:rPr b="0" i="0" lang="en-GB" sz="3200" u="none" cap="none" strike="noStrike">
                <a:solidFill>
                  <a:schemeClr val="dk1"/>
                </a:solidFill>
                <a:latin typeface="Arial"/>
                <a:ea typeface="Arial"/>
                <a:cs typeface="Arial"/>
                <a:sym typeface="Arial"/>
              </a:rPr>
              <a:t>.</a:t>
            </a:r>
            <a:r>
              <a:rPr lang="en-GB"/>
              <a:t> </a:t>
            </a:r>
            <a:endParaRPr/>
          </a:p>
          <a:p>
            <a:pPr indent="0" lvl="0" marL="0" marR="0" rtl="0" algn="l">
              <a:spcBef>
                <a:spcPts val="0"/>
              </a:spcBef>
              <a:spcAft>
                <a:spcPts val="0"/>
              </a:spcAft>
              <a:buNone/>
            </a:pPr>
            <a:r>
              <a:t/>
            </a:r>
            <a:endParaRPr sz="3200">
              <a:solidFill>
                <a:schemeClr val="dk1"/>
              </a:solidFill>
            </a:endParaRPr>
          </a:p>
          <a:p>
            <a:pPr indent="0" lvl="0" marL="0" marR="0" rtl="0" algn="l">
              <a:spcBef>
                <a:spcPts val="0"/>
              </a:spcBef>
              <a:spcAft>
                <a:spcPts val="0"/>
              </a:spcAft>
              <a:buNone/>
            </a:pPr>
            <a:r>
              <a:rPr b="1" lang="en-GB" sz="3200" u="sng">
                <a:solidFill>
                  <a:srgbClr val="0000FF"/>
                </a:solidFill>
              </a:rPr>
              <a:t>TO DO:</a:t>
            </a:r>
            <a:r>
              <a:rPr lang="en-GB" sz="3200">
                <a:solidFill>
                  <a:schemeClr val="dk1"/>
                </a:solidFill>
              </a:rPr>
              <a:t> </a:t>
            </a:r>
            <a:endParaRPr sz="3200">
              <a:solidFill>
                <a:schemeClr val="dk1"/>
              </a:solidFill>
            </a:endParaRPr>
          </a:p>
          <a:p>
            <a:pPr indent="-431800" lvl="0" marL="457200" marR="0" rtl="0" algn="l">
              <a:spcBef>
                <a:spcPts val="0"/>
              </a:spcBef>
              <a:spcAft>
                <a:spcPts val="0"/>
              </a:spcAft>
              <a:buClr>
                <a:schemeClr val="dk1"/>
              </a:buClr>
              <a:buSzPts val="3200"/>
              <a:buAutoNum type="arabicPeriod"/>
            </a:pPr>
            <a:r>
              <a:rPr lang="en-GB" sz="3200">
                <a:solidFill>
                  <a:schemeClr val="dk1"/>
                </a:solidFill>
              </a:rPr>
              <a:t>On a mini whiteboard, d</a:t>
            </a:r>
            <a:r>
              <a:rPr b="0" i="0" lang="en-GB" sz="3200" u="none" cap="none" strike="noStrike">
                <a:solidFill>
                  <a:schemeClr val="dk1"/>
                </a:solidFill>
                <a:latin typeface="Arial"/>
                <a:ea typeface="Arial"/>
                <a:cs typeface="Arial"/>
                <a:sym typeface="Arial"/>
              </a:rPr>
              <a:t>raw a dot-cross diagram for a covalently bonded </a:t>
            </a:r>
            <a:r>
              <a:rPr lang="en-GB" sz="3200">
                <a:solidFill>
                  <a:schemeClr val="dk1"/>
                </a:solidFill>
              </a:rPr>
              <a:t>hydrogen </a:t>
            </a:r>
            <a:r>
              <a:rPr b="0" i="0" lang="en-GB" sz="3200" u="none" cap="none" strike="noStrike">
                <a:solidFill>
                  <a:schemeClr val="dk1"/>
                </a:solidFill>
                <a:latin typeface="Arial"/>
                <a:ea typeface="Arial"/>
                <a:cs typeface="Arial"/>
                <a:sym typeface="Arial"/>
              </a:rPr>
              <a:t>molecule.</a:t>
            </a:r>
            <a:endParaRPr b="0" i="0" sz="32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sz="1000">
              <a:solidFill>
                <a:schemeClr val="dk1"/>
              </a:solidFill>
            </a:endParaRPr>
          </a:p>
          <a:p>
            <a:pPr indent="-431800" lvl="0" marL="457200" rtl="0" algn="l">
              <a:spcBef>
                <a:spcPts val="0"/>
              </a:spcBef>
              <a:spcAft>
                <a:spcPts val="0"/>
              </a:spcAft>
              <a:buSzPts val="3200"/>
              <a:buAutoNum type="arabicPeriod"/>
            </a:pPr>
            <a:r>
              <a:rPr lang="en-GB" sz="3200">
                <a:solidFill>
                  <a:schemeClr val="dk1"/>
                </a:solidFill>
              </a:rPr>
              <a:t>Using the model kits, build a</a:t>
            </a:r>
            <a:r>
              <a:rPr lang="en-GB" sz="3200">
                <a:solidFill>
                  <a:schemeClr val="dk1"/>
                </a:solidFill>
              </a:rPr>
              <a:t> hydrogen molecule (white = hydrogen atom).</a:t>
            </a:r>
            <a:endParaRPr sz="32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How might </a:t>
            </a:r>
            <a:r>
              <a:rPr lang="en-GB" sz="4000">
                <a:solidFill>
                  <a:schemeClr val="lt1"/>
                </a:solidFill>
              </a:rPr>
              <a:t>chlorine (C</a:t>
            </a:r>
            <a:r>
              <a:rPr lang="en-GB" sz="3900">
                <a:solidFill>
                  <a:schemeClr val="lt1"/>
                </a:solidFill>
                <a:latin typeface="Ubuntu"/>
                <a:ea typeface="Ubuntu"/>
                <a:cs typeface="Ubuntu"/>
                <a:sym typeface="Ubuntu"/>
              </a:rPr>
              <a:t>l</a:t>
            </a:r>
            <a:r>
              <a:rPr baseline="-25000" lang="en-GB" sz="4000">
                <a:solidFill>
                  <a:schemeClr val="lt1"/>
                </a:solidFill>
              </a:rPr>
              <a:t>2</a:t>
            </a:r>
            <a:r>
              <a:rPr lang="en-GB" sz="4000">
                <a:solidFill>
                  <a:schemeClr val="lt1"/>
                </a:solidFill>
              </a:rPr>
              <a:t>) </a:t>
            </a:r>
            <a:r>
              <a:rPr b="0" i="0" lang="en-GB" sz="4000" u="none" cap="none" strike="noStrike">
                <a:solidFill>
                  <a:schemeClr val="lt1"/>
                </a:solidFill>
                <a:latin typeface="Arial"/>
                <a:ea typeface="Arial"/>
                <a:cs typeface="Arial"/>
                <a:sym typeface="Arial"/>
              </a:rPr>
              <a:t>bond?</a:t>
            </a:r>
            <a:endParaRPr b="0" i="0" sz="4000" u="none" cap="none" strike="noStrike">
              <a:solidFill>
                <a:schemeClr val="lt1"/>
              </a:solidFill>
              <a:latin typeface="Arial"/>
              <a:ea typeface="Arial"/>
              <a:cs typeface="Arial"/>
              <a:sym typeface="Arial"/>
            </a:endParaRPr>
          </a:p>
        </p:txBody>
      </p:sp>
      <p:sp>
        <p:nvSpPr>
          <p:cNvPr id="219" name="Google Shape;219;p27"/>
          <p:cNvSpPr txBox="1"/>
          <p:nvPr>
            <p:ph idx="1" type="body"/>
          </p:nvPr>
        </p:nvSpPr>
        <p:spPr>
          <a:xfrm>
            <a:off x="250825" y="1484313"/>
            <a:ext cx="8642400" cy="504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3200">
                <a:solidFill>
                  <a:schemeClr val="dk1"/>
                </a:solidFill>
              </a:rPr>
              <a:t>Chlorine also exists as a diatomic molecule with t</a:t>
            </a:r>
            <a:r>
              <a:rPr lang="en-GB" sz="3200">
                <a:solidFill>
                  <a:schemeClr val="dk1"/>
                </a:solidFill>
              </a:rPr>
              <a:t>he</a:t>
            </a:r>
            <a:r>
              <a:rPr b="0" i="0" lang="en-GB" sz="3200" u="none" cap="none" strike="noStrike">
                <a:solidFill>
                  <a:schemeClr val="dk1"/>
                </a:solidFill>
                <a:latin typeface="Arial"/>
                <a:ea typeface="Arial"/>
                <a:cs typeface="Arial"/>
                <a:sym typeface="Arial"/>
              </a:rPr>
              <a:t> formula for </a:t>
            </a:r>
            <a:r>
              <a:rPr lang="en-GB" sz="3200">
                <a:solidFill>
                  <a:schemeClr val="dk1"/>
                </a:solidFill>
              </a:rPr>
              <a:t>chlorine gas being</a:t>
            </a:r>
            <a:r>
              <a:rPr lang="en-GB" sz="3200">
                <a:solidFill>
                  <a:schemeClr val="dk1"/>
                </a:solidFill>
              </a:rPr>
              <a:t> </a:t>
            </a:r>
            <a:r>
              <a:rPr b="1" lang="en-GB" sz="3200">
                <a:solidFill>
                  <a:srgbClr val="009900"/>
                </a:solidFill>
              </a:rPr>
              <a:t>C</a:t>
            </a:r>
            <a:r>
              <a:rPr b="1" lang="en-GB" sz="3000">
                <a:solidFill>
                  <a:srgbClr val="009900"/>
                </a:solidFill>
                <a:latin typeface="Ubuntu"/>
                <a:ea typeface="Ubuntu"/>
                <a:cs typeface="Ubuntu"/>
                <a:sym typeface="Ubuntu"/>
              </a:rPr>
              <a:t>l</a:t>
            </a:r>
            <a:r>
              <a:rPr b="1" baseline="-25000" lang="en-GB" sz="3200">
                <a:solidFill>
                  <a:srgbClr val="009900"/>
                </a:solidFill>
              </a:rPr>
              <a:t>2</a:t>
            </a:r>
            <a:r>
              <a:rPr b="0" i="0" lang="en-GB" sz="3200" u="none" cap="none" strike="noStrike">
                <a:solidFill>
                  <a:schemeClr val="dk1"/>
                </a:solidFill>
                <a:latin typeface="Arial"/>
                <a:ea typeface="Arial"/>
                <a:cs typeface="Arial"/>
                <a:sym typeface="Arial"/>
              </a:rPr>
              <a:t>.</a:t>
            </a:r>
            <a:r>
              <a:rPr lang="en-GB"/>
              <a:t> </a:t>
            </a:r>
            <a:endParaRPr/>
          </a:p>
          <a:p>
            <a:pPr indent="0" lvl="0" marL="0" marR="0" rtl="0" algn="l">
              <a:spcBef>
                <a:spcPts val="0"/>
              </a:spcBef>
              <a:spcAft>
                <a:spcPts val="0"/>
              </a:spcAft>
              <a:buNone/>
            </a:pPr>
            <a:r>
              <a:t/>
            </a:r>
            <a:endParaRPr sz="3200">
              <a:solidFill>
                <a:schemeClr val="dk1"/>
              </a:solidFill>
            </a:endParaRPr>
          </a:p>
          <a:p>
            <a:pPr indent="0" lvl="0" marL="0" marR="0" rtl="0" algn="l">
              <a:spcBef>
                <a:spcPts val="0"/>
              </a:spcBef>
              <a:spcAft>
                <a:spcPts val="0"/>
              </a:spcAft>
              <a:buNone/>
            </a:pPr>
            <a:r>
              <a:rPr b="1" lang="en-GB" sz="3200" u="sng">
                <a:solidFill>
                  <a:srgbClr val="009900"/>
                </a:solidFill>
              </a:rPr>
              <a:t>TO DO:</a:t>
            </a:r>
            <a:endParaRPr sz="3200">
              <a:solidFill>
                <a:srgbClr val="009900"/>
              </a:solidFill>
            </a:endParaRPr>
          </a:p>
          <a:p>
            <a:pPr indent="-431800" lvl="0" marL="457200" marR="0" rtl="0" algn="l">
              <a:spcBef>
                <a:spcPts val="0"/>
              </a:spcBef>
              <a:spcAft>
                <a:spcPts val="0"/>
              </a:spcAft>
              <a:buSzPts val="3200"/>
              <a:buAutoNum type="arabicPeriod"/>
            </a:pPr>
            <a:r>
              <a:rPr lang="en-GB" sz="3200">
                <a:solidFill>
                  <a:schemeClr val="dk1"/>
                </a:solidFill>
              </a:rPr>
              <a:t>On a mini whiteboard, d</a:t>
            </a:r>
            <a:r>
              <a:rPr b="0" i="0" lang="en-GB" sz="3200" u="none" cap="none" strike="noStrike">
                <a:solidFill>
                  <a:schemeClr val="dk1"/>
                </a:solidFill>
                <a:latin typeface="Arial"/>
                <a:ea typeface="Arial"/>
                <a:cs typeface="Arial"/>
                <a:sym typeface="Arial"/>
              </a:rPr>
              <a:t>raw a dot-cross diagram for a covalently bonded </a:t>
            </a:r>
            <a:r>
              <a:rPr b="1" lang="en-GB" sz="3200">
                <a:solidFill>
                  <a:srgbClr val="009900"/>
                </a:solidFill>
              </a:rPr>
              <a:t>chlorine </a:t>
            </a:r>
            <a:r>
              <a:rPr b="1" i="0" lang="en-GB" sz="3200" u="none" cap="none" strike="noStrike">
                <a:solidFill>
                  <a:srgbClr val="009900"/>
                </a:solidFill>
                <a:latin typeface="Arial"/>
                <a:ea typeface="Arial"/>
                <a:cs typeface="Arial"/>
                <a:sym typeface="Arial"/>
              </a:rPr>
              <a:t>molecule</a:t>
            </a:r>
            <a:r>
              <a:rPr b="0" i="0" lang="en-GB" sz="3200" u="none" cap="none" strike="noStrike">
                <a:solidFill>
                  <a:schemeClr val="dk1"/>
                </a:solidFill>
                <a:latin typeface="Arial"/>
                <a:ea typeface="Arial"/>
                <a:cs typeface="Arial"/>
                <a:sym typeface="Arial"/>
              </a:rPr>
              <a:t>.</a:t>
            </a:r>
            <a:r>
              <a:rPr i="1" lang="en-GB" sz="3200">
                <a:solidFill>
                  <a:schemeClr val="dk1"/>
                </a:solidFill>
              </a:rPr>
              <a:t> Draw outer electrons only</a:t>
            </a:r>
            <a:r>
              <a:rPr lang="en-GB" sz="3200">
                <a:solidFill>
                  <a:schemeClr val="dk1"/>
                </a:solidFill>
              </a:rPr>
              <a:t>.</a:t>
            </a:r>
            <a:endParaRPr sz="3200">
              <a:solidFill>
                <a:schemeClr val="dk1"/>
              </a:solidFill>
            </a:endParaRPr>
          </a:p>
          <a:p>
            <a:pPr indent="0" lvl="0" marL="0" marR="0" rtl="0" algn="l">
              <a:spcBef>
                <a:spcPts val="0"/>
              </a:spcBef>
              <a:spcAft>
                <a:spcPts val="0"/>
              </a:spcAft>
              <a:buNone/>
            </a:pPr>
            <a:r>
              <a:t/>
            </a:r>
            <a:endParaRPr sz="1000">
              <a:solidFill>
                <a:schemeClr val="dk1"/>
              </a:solidFill>
            </a:endParaRPr>
          </a:p>
          <a:p>
            <a:pPr indent="-431800" lvl="0" marL="457200" marR="0" rtl="0" algn="l">
              <a:spcBef>
                <a:spcPts val="0"/>
              </a:spcBef>
              <a:spcAft>
                <a:spcPts val="0"/>
              </a:spcAft>
              <a:buClr>
                <a:schemeClr val="dk1"/>
              </a:buClr>
              <a:buSzPts val="3200"/>
              <a:buAutoNum type="arabicPeriod"/>
            </a:pPr>
            <a:r>
              <a:rPr lang="en-GB" sz="3200">
                <a:solidFill>
                  <a:schemeClr val="dk1"/>
                </a:solidFill>
              </a:rPr>
              <a:t>Build a chlorine molecule. (green = Group 7 elements)</a:t>
            </a:r>
            <a:endParaRPr sz="32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Hydrogen chloride</a:t>
            </a:r>
            <a:endParaRPr b="0" i="0" sz="4000" u="none" cap="none" strike="noStrike">
              <a:solidFill>
                <a:schemeClr val="lt1"/>
              </a:solidFill>
              <a:latin typeface="Arial"/>
              <a:ea typeface="Arial"/>
              <a:cs typeface="Arial"/>
              <a:sym typeface="Arial"/>
            </a:endParaRPr>
          </a:p>
        </p:txBody>
      </p:sp>
      <p:sp>
        <p:nvSpPr>
          <p:cNvPr id="225" name="Google Shape;225;p28"/>
          <p:cNvSpPr txBox="1"/>
          <p:nvPr>
            <p:ph idx="1" type="body"/>
          </p:nvPr>
        </p:nvSpPr>
        <p:spPr>
          <a:xfrm>
            <a:off x="250800" y="1440988"/>
            <a:ext cx="8642400" cy="504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3200">
                <a:solidFill>
                  <a:schemeClr val="dk1"/>
                </a:solidFill>
              </a:rPr>
              <a:t>The</a:t>
            </a:r>
            <a:r>
              <a:rPr b="0" i="0" lang="en-GB" sz="3200" u="none" cap="none" strike="noStrike">
                <a:solidFill>
                  <a:schemeClr val="dk1"/>
                </a:solidFill>
                <a:latin typeface="Arial"/>
                <a:ea typeface="Arial"/>
                <a:cs typeface="Arial"/>
                <a:sym typeface="Arial"/>
              </a:rPr>
              <a:t> formula for </a:t>
            </a:r>
            <a:r>
              <a:rPr lang="en-GB" sz="3200">
                <a:solidFill>
                  <a:schemeClr val="dk1"/>
                </a:solidFill>
              </a:rPr>
              <a:t>hydrogen chloride is </a:t>
            </a:r>
            <a:r>
              <a:rPr b="1" lang="en-GB" sz="3200">
                <a:solidFill>
                  <a:srgbClr val="FF0000"/>
                </a:solidFill>
              </a:rPr>
              <a:t>HC</a:t>
            </a:r>
            <a:r>
              <a:rPr b="1" lang="en-GB" sz="3200">
                <a:solidFill>
                  <a:srgbClr val="FF0000"/>
                </a:solidFill>
                <a:latin typeface="Ubuntu"/>
                <a:ea typeface="Ubuntu"/>
                <a:cs typeface="Ubuntu"/>
                <a:sym typeface="Ubuntu"/>
              </a:rPr>
              <a:t>l</a:t>
            </a:r>
            <a:r>
              <a:rPr b="0" i="0" lang="en-GB" sz="3200" u="none" cap="none" strike="noStrike">
                <a:solidFill>
                  <a:schemeClr val="dk1"/>
                </a:solidFill>
                <a:latin typeface="Arial"/>
                <a:ea typeface="Arial"/>
                <a:cs typeface="Arial"/>
                <a:sym typeface="Arial"/>
              </a:rPr>
              <a:t>.</a:t>
            </a:r>
            <a:r>
              <a:rPr lang="en-GB"/>
              <a:t> </a:t>
            </a:r>
            <a:endParaRPr/>
          </a:p>
          <a:p>
            <a:pPr indent="0" lvl="0" marL="0" marR="0" rtl="0" algn="l">
              <a:spcBef>
                <a:spcPts val="0"/>
              </a:spcBef>
              <a:spcAft>
                <a:spcPts val="0"/>
              </a:spcAft>
              <a:buNone/>
            </a:pPr>
            <a:r>
              <a:t/>
            </a:r>
            <a:endParaRPr sz="3200">
              <a:solidFill>
                <a:schemeClr val="dk1"/>
              </a:solidFill>
            </a:endParaRPr>
          </a:p>
          <a:p>
            <a:pPr indent="0" lvl="0" marL="0" marR="0" rtl="0" algn="l">
              <a:spcBef>
                <a:spcPts val="0"/>
              </a:spcBef>
              <a:spcAft>
                <a:spcPts val="0"/>
              </a:spcAft>
              <a:buNone/>
            </a:pPr>
            <a:r>
              <a:rPr b="1" lang="en-GB" sz="3200" u="sng">
                <a:solidFill>
                  <a:srgbClr val="FF0000"/>
                </a:solidFill>
              </a:rPr>
              <a:t>TO DO:</a:t>
            </a:r>
            <a:endParaRPr sz="3200">
              <a:solidFill>
                <a:srgbClr val="FF0000"/>
              </a:solidFill>
            </a:endParaRPr>
          </a:p>
          <a:p>
            <a:pPr indent="-431800" lvl="0" marL="457200" marR="0" rtl="0" algn="l">
              <a:spcBef>
                <a:spcPts val="0"/>
              </a:spcBef>
              <a:spcAft>
                <a:spcPts val="0"/>
              </a:spcAft>
              <a:buSzPts val="3200"/>
              <a:buAutoNum type="arabicPeriod"/>
            </a:pPr>
            <a:r>
              <a:rPr lang="en-GB" sz="3200">
                <a:solidFill>
                  <a:schemeClr val="dk1"/>
                </a:solidFill>
              </a:rPr>
              <a:t>On a mini whiteboard, d</a:t>
            </a:r>
            <a:r>
              <a:rPr b="0" i="0" lang="en-GB" sz="3200" u="none" cap="none" strike="noStrike">
                <a:solidFill>
                  <a:schemeClr val="dk1"/>
                </a:solidFill>
                <a:latin typeface="Arial"/>
                <a:ea typeface="Arial"/>
                <a:cs typeface="Arial"/>
                <a:sym typeface="Arial"/>
              </a:rPr>
              <a:t>raw a dot-cross diagram for a covalently bonded </a:t>
            </a:r>
            <a:r>
              <a:rPr b="1" lang="en-GB" sz="3200">
                <a:solidFill>
                  <a:srgbClr val="FF0000"/>
                </a:solidFill>
              </a:rPr>
              <a:t>hydrogen chloride </a:t>
            </a:r>
            <a:r>
              <a:rPr b="1" i="0" lang="en-GB" sz="3200" u="none" cap="none" strike="noStrike">
                <a:solidFill>
                  <a:srgbClr val="FF0000"/>
                </a:solidFill>
                <a:latin typeface="Arial"/>
                <a:ea typeface="Arial"/>
                <a:cs typeface="Arial"/>
                <a:sym typeface="Arial"/>
              </a:rPr>
              <a:t>molecule</a:t>
            </a:r>
            <a:r>
              <a:rPr b="0" i="0" lang="en-GB" sz="3200" u="none" cap="none" strike="noStrike">
                <a:solidFill>
                  <a:schemeClr val="dk1"/>
                </a:solidFill>
                <a:latin typeface="Arial"/>
                <a:ea typeface="Arial"/>
                <a:cs typeface="Arial"/>
                <a:sym typeface="Arial"/>
              </a:rPr>
              <a:t>.</a:t>
            </a:r>
            <a:r>
              <a:rPr lang="en-GB" sz="3200">
                <a:solidFill>
                  <a:schemeClr val="dk1"/>
                </a:solidFill>
              </a:rPr>
              <a:t> </a:t>
            </a:r>
            <a:r>
              <a:rPr i="1" lang="en-GB" sz="3200">
                <a:solidFill>
                  <a:schemeClr val="dk1"/>
                </a:solidFill>
              </a:rPr>
              <a:t>Draw outer electrons only</a:t>
            </a:r>
            <a:r>
              <a:rPr lang="en-GB" sz="3200">
                <a:solidFill>
                  <a:schemeClr val="dk1"/>
                </a:solidFill>
              </a:rPr>
              <a:t>.</a:t>
            </a:r>
            <a:endParaRPr sz="3200">
              <a:solidFill>
                <a:schemeClr val="dk1"/>
              </a:solidFill>
            </a:endParaRPr>
          </a:p>
          <a:p>
            <a:pPr indent="0" lvl="0" marL="0" marR="0" rtl="0" algn="l">
              <a:spcBef>
                <a:spcPts val="0"/>
              </a:spcBef>
              <a:spcAft>
                <a:spcPts val="0"/>
              </a:spcAft>
              <a:buNone/>
            </a:pPr>
            <a:r>
              <a:t/>
            </a:r>
            <a:endParaRPr sz="1000">
              <a:solidFill>
                <a:schemeClr val="dk1"/>
              </a:solidFill>
            </a:endParaRPr>
          </a:p>
          <a:p>
            <a:pPr indent="-431800" lvl="0" marL="457200" marR="0" rtl="0" algn="l">
              <a:spcBef>
                <a:spcPts val="0"/>
              </a:spcBef>
              <a:spcAft>
                <a:spcPts val="0"/>
              </a:spcAft>
              <a:buClr>
                <a:schemeClr val="dk1"/>
              </a:buClr>
              <a:buSzPts val="3200"/>
              <a:buAutoNum type="arabicPeriod"/>
            </a:pPr>
            <a:r>
              <a:rPr lang="en-GB" sz="3200">
                <a:solidFill>
                  <a:schemeClr val="dk1"/>
                </a:solidFill>
              </a:rPr>
              <a:t>Using the model kits, build a molecule of HC</a:t>
            </a:r>
            <a:r>
              <a:rPr lang="en-GB" sz="3200">
                <a:solidFill>
                  <a:schemeClr val="dk1"/>
                </a:solidFill>
                <a:latin typeface="Ubuntu"/>
                <a:ea typeface="Ubuntu"/>
                <a:cs typeface="Ubuntu"/>
                <a:sym typeface="Ubuntu"/>
              </a:rPr>
              <a:t>l</a:t>
            </a:r>
            <a:r>
              <a:rPr lang="en-GB" sz="3200">
                <a:solidFill>
                  <a:schemeClr val="dk1"/>
                </a:solidFill>
              </a:rPr>
              <a:t>.</a:t>
            </a:r>
            <a:endParaRPr sz="32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9"/>
          <p:cNvSpPr txBox="1"/>
          <p:nvPr>
            <p:ph type="title"/>
          </p:nvPr>
        </p:nvSpPr>
        <p:spPr>
          <a:xfrm>
            <a:off x="0" y="0"/>
            <a:ext cx="9144000" cy="1052513"/>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a:t>
            </a:r>
            <a:endParaRPr b="0" i="0" sz="4000" u="none" cap="none" strike="noStrike">
              <a:solidFill>
                <a:schemeClr val="lt1"/>
              </a:solidFill>
              <a:latin typeface="Arial"/>
              <a:ea typeface="Arial"/>
              <a:cs typeface="Arial"/>
              <a:sym typeface="Arial"/>
            </a:endParaRPr>
          </a:p>
        </p:txBody>
      </p:sp>
      <p:sp>
        <p:nvSpPr>
          <p:cNvPr id="232" name="Google Shape;232;p29"/>
          <p:cNvSpPr/>
          <p:nvPr/>
        </p:nvSpPr>
        <p:spPr>
          <a:xfrm>
            <a:off x="312738" y="1169243"/>
            <a:ext cx="8575675"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Covalent bonding can also occur between atoms of different non-metals to create molecules of </a:t>
            </a:r>
            <a:r>
              <a:rPr b="1" i="0" lang="en-GB" sz="2400" u="none" cap="none" strike="noStrike">
                <a:solidFill>
                  <a:srgbClr val="FF6600"/>
                </a:solidFill>
                <a:latin typeface="Arial"/>
                <a:ea typeface="Arial"/>
                <a:cs typeface="Arial"/>
                <a:sym typeface="Arial"/>
              </a:rPr>
              <a:t>covalent compounds</a:t>
            </a:r>
            <a:r>
              <a:rPr b="0" i="0" lang="en-GB" sz="2400" u="none" cap="none" strike="noStrike">
                <a:solidFill>
                  <a:srgbClr val="010066"/>
                </a:solidFill>
                <a:latin typeface="Arial"/>
                <a:ea typeface="Arial"/>
                <a:cs typeface="Arial"/>
                <a:sym typeface="Arial"/>
              </a:rPr>
              <a:t>.</a:t>
            </a:r>
            <a:endParaRPr b="0" i="0" sz="2400" u="none" cap="none" strike="noStrike">
              <a:solidFill>
                <a:srgbClr val="010066"/>
              </a:solidFill>
              <a:latin typeface="Arial"/>
              <a:ea typeface="Arial"/>
              <a:cs typeface="Arial"/>
              <a:sym typeface="Arial"/>
            </a:endParaRPr>
          </a:p>
        </p:txBody>
      </p:sp>
      <p:sp>
        <p:nvSpPr>
          <p:cNvPr id="233" name="Google Shape;233;p29"/>
          <p:cNvSpPr/>
          <p:nvPr/>
        </p:nvSpPr>
        <p:spPr>
          <a:xfrm>
            <a:off x="312738" y="2071678"/>
            <a:ext cx="8580437"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The covalent bond formed in </a:t>
            </a:r>
            <a:r>
              <a:rPr i="0" lang="en-GB" sz="2400" u="none" cap="none" strike="noStrike">
                <a:solidFill>
                  <a:srgbClr val="010066"/>
                </a:solidFill>
              </a:rPr>
              <a:t>hydrogen chloride</a:t>
            </a:r>
            <a:r>
              <a:rPr b="0" i="0" lang="en-GB" sz="2400" u="none" cap="none" strike="noStrike">
                <a:solidFill>
                  <a:srgbClr val="010066"/>
                </a:solidFill>
                <a:latin typeface="Arial"/>
                <a:ea typeface="Arial"/>
                <a:cs typeface="Arial"/>
                <a:sym typeface="Arial"/>
              </a:rPr>
              <a:t>,</a:t>
            </a:r>
            <a:r>
              <a:rPr b="1" i="0" lang="en-GB" sz="2400" u="none" cap="none" strike="noStrike">
                <a:solidFill>
                  <a:srgbClr val="010066"/>
                </a:solidFill>
                <a:latin typeface="Arial"/>
                <a:ea typeface="Arial"/>
                <a:cs typeface="Arial"/>
                <a:sym typeface="Arial"/>
              </a:rPr>
              <a:t> </a:t>
            </a:r>
            <a:r>
              <a:rPr b="0" i="0" lang="en-GB" sz="2400" u="none" cap="none" strike="noStrike">
                <a:solidFill>
                  <a:srgbClr val="010066"/>
                </a:solidFill>
                <a:latin typeface="Arial"/>
                <a:ea typeface="Arial"/>
                <a:cs typeface="Arial"/>
                <a:sym typeface="Arial"/>
              </a:rPr>
              <a:t>HC</a:t>
            </a:r>
            <a:r>
              <a:rPr i="0" lang="en-GB" sz="2300" u="none" cap="none" strike="noStrike">
                <a:solidFill>
                  <a:srgbClr val="010066"/>
                </a:solidFill>
                <a:latin typeface="Ubuntu"/>
                <a:ea typeface="Ubuntu"/>
                <a:cs typeface="Ubuntu"/>
                <a:sym typeface="Ubuntu"/>
              </a:rPr>
              <a:t>l</a:t>
            </a:r>
            <a:r>
              <a:rPr b="0" i="0" lang="en-GB" sz="2400" u="none" cap="none" strike="noStrike">
                <a:solidFill>
                  <a:srgbClr val="010066"/>
                </a:solidFill>
                <a:latin typeface="Arial"/>
                <a:ea typeface="Arial"/>
                <a:cs typeface="Arial"/>
                <a:sym typeface="Arial"/>
              </a:rPr>
              <a:t>, can also be represented as H–C</a:t>
            </a:r>
            <a:r>
              <a:rPr i="0" lang="en-GB" sz="2300" u="none" cap="none" strike="noStrike">
                <a:solidFill>
                  <a:srgbClr val="010066"/>
                </a:solidFill>
                <a:latin typeface="Ubuntu"/>
                <a:ea typeface="Ubuntu"/>
                <a:cs typeface="Ubuntu"/>
                <a:sym typeface="Ubuntu"/>
              </a:rPr>
              <a:t>l</a:t>
            </a:r>
            <a:endParaRPr i="0" sz="2300" u="none" cap="none" strike="noStrike">
              <a:solidFill>
                <a:srgbClr val="010066"/>
              </a:solidFill>
              <a:latin typeface="Ubuntu"/>
              <a:ea typeface="Ubuntu"/>
              <a:cs typeface="Ubuntu"/>
              <a:sym typeface="Ubuntu"/>
            </a:endParaRPr>
          </a:p>
        </p:txBody>
      </p:sp>
      <p:grpSp>
        <p:nvGrpSpPr>
          <p:cNvPr id="234" name="Google Shape;234;p29"/>
          <p:cNvGrpSpPr/>
          <p:nvPr/>
        </p:nvGrpSpPr>
        <p:grpSpPr>
          <a:xfrm>
            <a:off x="5222875" y="3262309"/>
            <a:ext cx="1466850" cy="1466850"/>
            <a:chOff x="3448" y="1722"/>
            <a:chExt cx="924" cy="924"/>
          </a:xfrm>
        </p:grpSpPr>
        <p:pic>
          <p:nvPicPr>
            <p:cNvPr descr="atom_1_shell" id="235" name="Google Shape;235;p29"/>
            <p:cNvPicPr preferRelativeResize="0"/>
            <p:nvPr/>
          </p:nvPicPr>
          <p:blipFill rotWithShape="1">
            <a:blip r:embed="rId3">
              <a:alphaModFix/>
            </a:blip>
            <a:srcRect b="0" l="0" r="0" t="0"/>
            <a:stretch/>
          </p:blipFill>
          <p:spPr>
            <a:xfrm>
              <a:off x="3448" y="1722"/>
              <a:ext cx="924" cy="924"/>
            </a:xfrm>
            <a:prstGeom prst="rect">
              <a:avLst/>
            </a:prstGeom>
            <a:noFill/>
            <a:ln>
              <a:noFill/>
            </a:ln>
          </p:spPr>
        </p:pic>
        <p:sp>
          <p:nvSpPr>
            <p:cNvPr id="236" name="Google Shape;236;p29"/>
            <p:cNvSpPr txBox="1"/>
            <p:nvPr/>
          </p:nvSpPr>
          <p:spPr>
            <a:xfrm>
              <a:off x="3740" y="2040"/>
              <a:ext cx="366"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H</a:t>
              </a:r>
              <a:endParaRPr/>
            </a:p>
          </p:txBody>
        </p:sp>
      </p:grpSp>
      <p:grpSp>
        <p:nvGrpSpPr>
          <p:cNvPr id="237" name="Google Shape;237;p29"/>
          <p:cNvGrpSpPr/>
          <p:nvPr/>
        </p:nvGrpSpPr>
        <p:grpSpPr>
          <a:xfrm>
            <a:off x="6465888" y="2928934"/>
            <a:ext cx="2176462" cy="2146300"/>
            <a:chOff x="4231" y="1512"/>
            <a:chExt cx="1371" cy="1352"/>
          </a:xfrm>
        </p:grpSpPr>
        <p:pic>
          <p:nvPicPr>
            <p:cNvPr descr="atom_1_shell_v3" id="238" name="Google Shape;238;p29"/>
            <p:cNvPicPr preferRelativeResize="0"/>
            <p:nvPr/>
          </p:nvPicPr>
          <p:blipFill rotWithShape="1">
            <a:blip r:embed="rId4">
              <a:alphaModFix/>
            </a:blip>
            <a:srcRect b="0" l="0" r="0" t="0"/>
            <a:stretch/>
          </p:blipFill>
          <p:spPr>
            <a:xfrm>
              <a:off x="4292" y="1572"/>
              <a:ext cx="1236" cy="1236"/>
            </a:xfrm>
            <a:prstGeom prst="rect">
              <a:avLst/>
            </a:prstGeom>
            <a:noFill/>
            <a:ln>
              <a:noFill/>
            </a:ln>
          </p:spPr>
        </p:pic>
        <p:pic>
          <p:nvPicPr>
            <p:cNvPr descr="cross" id="239" name="Google Shape;239;p29"/>
            <p:cNvPicPr preferRelativeResize="0"/>
            <p:nvPr/>
          </p:nvPicPr>
          <p:blipFill rotWithShape="1">
            <a:blip r:embed="rId5">
              <a:alphaModFix/>
            </a:blip>
            <a:srcRect b="0" l="0" r="0" t="0"/>
            <a:stretch/>
          </p:blipFill>
          <p:spPr>
            <a:xfrm>
              <a:off x="4231" y="2226"/>
              <a:ext cx="191" cy="162"/>
            </a:xfrm>
            <a:prstGeom prst="rect">
              <a:avLst/>
            </a:prstGeom>
            <a:noFill/>
            <a:ln>
              <a:noFill/>
            </a:ln>
          </p:spPr>
        </p:pic>
        <p:sp>
          <p:nvSpPr>
            <p:cNvPr id="240" name="Google Shape;240;p29"/>
            <p:cNvSpPr txBox="1"/>
            <p:nvPr/>
          </p:nvSpPr>
          <p:spPr>
            <a:xfrm>
              <a:off x="4736" y="2028"/>
              <a:ext cx="336"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C</a:t>
              </a:r>
              <a:r>
                <a:rPr b="1" i="0" lang="en-GB" sz="2300" u="none" cap="none" strike="noStrike">
                  <a:solidFill>
                    <a:srgbClr val="010066"/>
                  </a:solidFill>
                  <a:latin typeface="Ubuntu"/>
                  <a:ea typeface="Ubuntu"/>
                  <a:cs typeface="Ubuntu"/>
                  <a:sym typeface="Ubuntu"/>
                </a:rPr>
                <a:t>l</a:t>
              </a:r>
              <a:endParaRPr sz="1300">
                <a:latin typeface="Ubuntu"/>
                <a:ea typeface="Ubuntu"/>
                <a:cs typeface="Ubuntu"/>
                <a:sym typeface="Ubuntu"/>
              </a:endParaRPr>
            </a:p>
          </p:txBody>
        </p:sp>
        <p:pic>
          <p:nvPicPr>
            <p:cNvPr descr="cross" id="241" name="Google Shape;241;p29"/>
            <p:cNvPicPr preferRelativeResize="0"/>
            <p:nvPr/>
          </p:nvPicPr>
          <p:blipFill rotWithShape="1">
            <a:blip r:embed="rId5">
              <a:alphaModFix/>
            </a:blip>
            <a:srcRect b="0" l="0" r="0" t="0"/>
            <a:stretch/>
          </p:blipFill>
          <p:spPr>
            <a:xfrm>
              <a:off x="4705" y="1522"/>
              <a:ext cx="191" cy="162"/>
            </a:xfrm>
            <a:prstGeom prst="rect">
              <a:avLst/>
            </a:prstGeom>
            <a:noFill/>
            <a:ln>
              <a:noFill/>
            </a:ln>
          </p:spPr>
        </p:pic>
        <p:pic>
          <p:nvPicPr>
            <p:cNvPr descr="cross" id="242" name="Google Shape;242;p29"/>
            <p:cNvPicPr preferRelativeResize="0"/>
            <p:nvPr/>
          </p:nvPicPr>
          <p:blipFill rotWithShape="1">
            <a:blip r:embed="rId5">
              <a:alphaModFix/>
            </a:blip>
            <a:srcRect b="0" l="0" r="0" t="0"/>
            <a:stretch/>
          </p:blipFill>
          <p:spPr>
            <a:xfrm>
              <a:off x="4903" y="2698"/>
              <a:ext cx="191" cy="162"/>
            </a:xfrm>
            <a:prstGeom prst="rect">
              <a:avLst/>
            </a:prstGeom>
            <a:noFill/>
            <a:ln>
              <a:noFill/>
            </a:ln>
          </p:spPr>
        </p:pic>
        <p:pic>
          <p:nvPicPr>
            <p:cNvPr descr="cross" id="243" name="Google Shape;243;p29"/>
            <p:cNvPicPr preferRelativeResize="0"/>
            <p:nvPr/>
          </p:nvPicPr>
          <p:blipFill rotWithShape="1">
            <a:blip r:embed="rId5">
              <a:alphaModFix/>
            </a:blip>
            <a:srcRect b="0" l="0" r="0" t="0"/>
            <a:stretch/>
          </p:blipFill>
          <p:spPr>
            <a:xfrm>
              <a:off x="4745" y="2702"/>
              <a:ext cx="191" cy="162"/>
            </a:xfrm>
            <a:prstGeom prst="rect">
              <a:avLst/>
            </a:prstGeom>
            <a:noFill/>
            <a:ln>
              <a:noFill/>
            </a:ln>
          </p:spPr>
        </p:pic>
        <p:pic>
          <p:nvPicPr>
            <p:cNvPr descr="cross" id="244" name="Google Shape;244;p29"/>
            <p:cNvPicPr preferRelativeResize="0"/>
            <p:nvPr/>
          </p:nvPicPr>
          <p:blipFill rotWithShape="1">
            <a:blip r:embed="rId5">
              <a:alphaModFix/>
            </a:blip>
            <a:srcRect b="0" l="0" r="0" t="0"/>
            <a:stretch/>
          </p:blipFill>
          <p:spPr>
            <a:xfrm>
              <a:off x="4863" y="1512"/>
              <a:ext cx="191" cy="162"/>
            </a:xfrm>
            <a:prstGeom prst="rect">
              <a:avLst/>
            </a:prstGeom>
            <a:noFill/>
            <a:ln>
              <a:noFill/>
            </a:ln>
          </p:spPr>
        </p:pic>
        <p:pic>
          <p:nvPicPr>
            <p:cNvPr descr="cross" id="245" name="Google Shape;245;p29"/>
            <p:cNvPicPr preferRelativeResize="0"/>
            <p:nvPr/>
          </p:nvPicPr>
          <p:blipFill rotWithShape="1">
            <a:blip r:embed="rId5">
              <a:alphaModFix/>
            </a:blip>
            <a:srcRect b="0" l="0" r="0" t="0"/>
            <a:stretch/>
          </p:blipFill>
          <p:spPr>
            <a:xfrm>
              <a:off x="5395" y="1978"/>
              <a:ext cx="191" cy="162"/>
            </a:xfrm>
            <a:prstGeom prst="rect">
              <a:avLst/>
            </a:prstGeom>
            <a:noFill/>
            <a:ln>
              <a:noFill/>
            </a:ln>
          </p:spPr>
        </p:pic>
        <p:pic>
          <p:nvPicPr>
            <p:cNvPr descr="cross" id="246" name="Google Shape;246;p29"/>
            <p:cNvPicPr preferRelativeResize="0"/>
            <p:nvPr/>
          </p:nvPicPr>
          <p:blipFill rotWithShape="1">
            <a:blip r:embed="rId5">
              <a:alphaModFix/>
            </a:blip>
            <a:srcRect b="0" l="0" r="0" t="0"/>
            <a:stretch/>
          </p:blipFill>
          <p:spPr>
            <a:xfrm>
              <a:off x="5411" y="2132"/>
              <a:ext cx="191" cy="162"/>
            </a:xfrm>
            <a:prstGeom prst="rect">
              <a:avLst/>
            </a:prstGeom>
            <a:noFill/>
            <a:ln>
              <a:noFill/>
            </a:ln>
          </p:spPr>
        </p:pic>
      </p:grpSp>
      <p:grpSp>
        <p:nvGrpSpPr>
          <p:cNvPr id="247" name="Google Shape;247;p29"/>
          <p:cNvGrpSpPr/>
          <p:nvPr/>
        </p:nvGrpSpPr>
        <p:grpSpPr>
          <a:xfrm>
            <a:off x="155575" y="3363909"/>
            <a:ext cx="1509713" cy="1466850"/>
            <a:chOff x="256" y="1786"/>
            <a:chExt cx="951" cy="924"/>
          </a:xfrm>
        </p:grpSpPr>
        <p:pic>
          <p:nvPicPr>
            <p:cNvPr descr="atom_1_shell" id="248" name="Google Shape;248;p29"/>
            <p:cNvPicPr preferRelativeResize="0"/>
            <p:nvPr/>
          </p:nvPicPr>
          <p:blipFill rotWithShape="1">
            <a:blip r:embed="rId3">
              <a:alphaModFix/>
            </a:blip>
            <a:srcRect b="0" l="0" r="0" t="0"/>
            <a:stretch/>
          </p:blipFill>
          <p:spPr>
            <a:xfrm>
              <a:off x="256" y="1786"/>
              <a:ext cx="924" cy="924"/>
            </a:xfrm>
            <a:prstGeom prst="rect">
              <a:avLst/>
            </a:prstGeom>
            <a:noFill/>
            <a:ln>
              <a:noFill/>
            </a:ln>
          </p:spPr>
        </p:pic>
        <p:pic>
          <p:nvPicPr>
            <p:cNvPr descr="electron" id="249" name="Google Shape;249;p29"/>
            <p:cNvPicPr preferRelativeResize="0"/>
            <p:nvPr/>
          </p:nvPicPr>
          <p:blipFill rotWithShape="1">
            <a:blip r:embed="rId6">
              <a:alphaModFix/>
            </a:blip>
            <a:srcRect b="0" l="0" r="0" t="0"/>
            <a:stretch/>
          </p:blipFill>
          <p:spPr>
            <a:xfrm>
              <a:off x="1081" y="2081"/>
              <a:ext cx="126" cy="126"/>
            </a:xfrm>
            <a:prstGeom prst="rect">
              <a:avLst/>
            </a:prstGeom>
            <a:noFill/>
            <a:ln>
              <a:noFill/>
            </a:ln>
          </p:spPr>
        </p:pic>
        <p:sp>
          <p:nvSpPr>
            <p:cNvPr id="250" name="Google Shape;250;p29"/>
            <p:cNvSpPr txBox="1"/>
            <p:nvPr/>
          </p:nvSpPr>
          <p:spPr>
            <a:xfrm>
              <a:off x="532" y="2104"/>
              <a:ext cx="366"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H</a:t>
              </a:r>
              <a:endParaRPr/>
            </a:p>
          </p:txBody>
        </p:sp>
      </p:grpSp>
      <p:grpSp>
        <p:nvGrpSpPr>
          <p:cNvPr id="251" name="Google Shape;251;p29"/>
          <p:cNvGrpSpPr/>
          <p:nvPr/>
        </p:nvGrpSpPr>
        <p:grpSpPr>
          <a:xfrm>
            <a:off x="1957388" y="3030534"/>
            <a:ext cx="2176462" cy="2146300"/>
            <a:chOff x="1391" y="1576"/>
            <a:chExt cx="1371" cy="1352"/>
          </a:xfrm>
        </p:grpSpPr>
        <p:pic>
          <p:nvPicPr>
            <p:cNvPr descr="atom_1_shell_v3" id="252" name="Google Shape;252;p29"/>
            <p:cNvPicPr preferRelativeResize="0"/>
            <p:nvPr/>
          </p:nvPicPr>
          <p:blipFill rotWithShape="1">
            <a:blip r:embed="rId4">
              <a:alphaModFix/>
            </a:blip>
            <a:srcRect b="0" l="0" r="0" t="0"/>
            <a:stretch/>
          </p:blipFill>
          <p:spPr>
            <a:xfrm>
              <a:off x="1452" y="1636"/>
              <a:ext cx="1236" cy="1236"/>
            </a:xfrm>
            <a:prstGeom prst="rect">
              <a:avLst/>
            </a:prstGeom>
            <a:noFill/>
            <a:ln>
              <a:noFill/>
            </a:ln>
          </p:spPr>
        </p:pic>
        <p:pic>
          <p:nvPicPr>
            <p:cNvPr descr="cross" id="253" name="Google Shape;253;p29"/>
            <p:cNvPicPr preferRelativeResize="0"/>
            <p:nvPr/>
          </p:nvPicPr>
          <p:blipFill rotWithShape="1">
            <a:blip r:embed="rId5">
              <a:alphaModFix/>
            </a:blip>
            <a:srcRect b="0" l="0" r="0" t="0"/>
            <a:stretch/>
          </p:blipFill>
          <p:spPr>
            <a:xfrm>
              <a:off x="1391" y="2282"/>
              <a:ext cx="191" cy="162"/>
            </a:xfrm>
            <a:prstGeom prst="rect">
              <a:avLst/>
            </a:prstGeom>
            <a:noFill/>
            <a:ln>
              <a:noFill/>
            </a:ln>
          </p:spPr>
        </p:pic>
        <p:sp>
          <p:nvSpPr>
            <p:cNvPr id="254" name="Google Shape;254;p29"/>
            <p:cNvSpPr txBox="1"/>
            <p:nvPr/>
          </p:nvSpPr>
          <p:spPr>
            <a:xfrm>
              <a:off x="1896" y="2092"/>
              <a:ext cx="336" cy="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GB" sz="2400" u="none" cap="none" strike="noStrike">
                  <a:solidFill>
                    <a:srgbClr val="010066"/>
                  </a:solidFill>
                  <a:latin typeface="Arial"/>
                  <a:ea typeface="Arial"/>
                  <a:cs typeface="Arial"/>
                  <a:sym typeface="Arial"/>
                </a:rPr>
                <a:t>C</a:t>
              </a:r>
              <a:r>
                <a:rPr b="1" i="0" lang="en-GB" sz="2300" u="none" cap="none" strike="noStrike">
                  <a:solidFill>
                    <a:srgbClr val="010066"/>
                  </a:solidFill>
                  <a:latin typeface="Ubuntu"/>
                  <a:ea typeface="Ubuntu"/>
                  <a:cs typeface="Ubuntu"/>
                  <a:sym typeface="Ubuntu"/>
                </a:rPr>
                <a:t>l</a:t>
              </a:r>
              <a:endParaRPr sz="1300">
                <a:latin typeface="Ubuntu"/>
                <a:ea typeface="Ubuntu"/>
                <a:cs typeface="Ubuntu"/>
                <a:sym typeface="Ubuntu"/>
              </a:endParaRPr>
            </a:p>
          </p:txBody>
        </p:sp>
        <p:pic>
          <p:nvPicPr>
            <p:cNvPr descr="cross" id="255" name="Google Shape;255;p29"/>
            <p:cNvPicPr preferRelativeResize="0"/>
            <p:nvPr/>
          </p:nvPicPr>
          <p:blipFill rotWithShape="1">
            <a:blip r:embed="rId5">
              <a:alphaModFix/>
            </a:blip>
            <a:srcRect b="0" l="0" r="0" t="0"/>
            <a:stretch/>
          </p:blipFill>
          <p:spPr>
            <a:xfrm>
              <a:off x="1865" y="1586"/>
              <a:ext cx="191" cy="162"/>
            </a:xfrm>
            <a:prstGeom prst="rect">
              <a:avLst/>
            </a:prstGeom>
            <a:noFill/>
            <a:ln>
              <a:noFill/>
            </a:ln>
          </p:spPr>
        </p:pic>
        <p:pic>
          <p:nvPicPr>
            <p:cNvPr descr="cross" id="256" name="Google Shape;256;p29"/>
            <p:cNvPicPr preferRelativeResize="0"/>
            <p:nvPr/>
          </p:nvPicPr>
          <p:blipFill rotWithShape="1">
            <a:blip r:embed="rId5">
              <a:alphaModFix/>
            </a:blip>
            <a:srcRect b="0" l="0" r="0" t="0"/>
            <a:stretch/>
          </p:blipFill>
          <p:spPr>
            <a:xfrm>
              <a:off x="2063" y="2762"/>
              <a:ext cx="191" cy="162"/>
            </a:xfrm>
            <a:prstGeom prst="rect">
              <a:avLst/>
            </a:prstGeom>
            <a:noFill/>
            <a:ln>
              <a:noFill/>
            </a:ln>
          </p:spPr>
        </p:pic>
        <p:pic>
          <p:nvPicPr>
            <p:cNvPr descr="cross" id="257" name="Google Shape;257;p29"/>
            <p:cNvPicPr preferRelativeResize="0"/>
            <p:nvPr/>
          </p:nvPicPr>
          <p:blipFill rotWithShape="1">
            <a:blip r:embed="rId5">
              <a:alphaModFix/>
            </a:blip>
            <a:srcRect b="0" l="0" r="0" t="0"/>
            <a:stretch/>
          </p:blipFill>
          <p:spPr>
            <a:xfrm>
              <a:off x="1905" y="2766"/>
              <a:ext cx="191" cy="162"/>
            </a:xfrm>
            <a:prstGeom prst="rect">
              <a:avLst/>
            </a:prstGeom>
            <a:noFill/>
            <a:ln>
              <a:noFill/>
            </a:ln>
          </p:spPr>
        </p:pic>
        <p:pic>
          <p:nvPicPr>
            <p:cNvPr descr="cross" id="258" name="Google Shape;258;p29"/>
            <p:cNvPicPr preferRelativeResize="0"/>
            <p:nvPr/>
          </p:nvPicPr>
          <p:blipFill rotWithShape="1">
            <a:blip r:embed="rId5">
              <a:alphaModFix/>
            </a:blip>
            <a:srcRect b="0" l="0" r="0" t="0"/>
            <a:stretch/>
          </p:blipFill>
          <p:spPr>
            <a:xfrm>
              <a:off x="2023" y="1576"/>
              <a:ext cx="191" cy="162"/>
            </a:xfrm>
            <a:prstGeom prst="rect">
              <a:avLst/>
            </a:prstGeom>
            <a:noFill/>
            <a:ln>
              <a:noFill/>
            </a:ln>
          </p:spPr>
        </p:pic>
        <p:pic>
          <p:nvPicPr>
            <p:cNvPr descr="cross" id="259" name="Google Shape;259;p29"/>
            <p:cNvPicPr preferRelativeResize="0"/>
            <p:nvPr/>
          </p:nvPicPr>
          <p:blipFill rotWithShape="1">
            <a:blip r:embed="rId5">
              <a:alphaModFix/>
            </a:blip>
            <a:srcRect b="0" l="0" r="0" t="0"/>
            <a:stretch/>
          </p:blipFill>
          <p:spPr>
            <a:xfrm>
              <a:off x="2555" y="2042"/>
              <a:ext cx="191" cy="162"/>
            </a:xfrm>
            <a:prstGeom prst="rect">
              <a:avLst/>
            </a:prstGeom>
            <a:noFill/>
            <a:ln>
              <a:noFill/>
            </a:ln>
          </p:spPr>
        </p:pic>
        <p:pic>
          <p:nvPicPr>
            <p:cNvPr descr="cross" id="260" name="Google Shape;260;p29"/>
            <p:cNvPicPr preferRelativeResize="0"/>
            <p:nvPr/>
          </p:nvPicPr>
          <p:blipFill rotWithShape="1">
            <a:blip r:embed="rId5">
              <a:alphaModFix/>
            </a:blip>
            <a:srcRect b="0" l="0" r="0" t="0"/>
            <a:stretch/>
          </p:blipFill>
          <p:spPr>
            <a:xfrm>
              <a:off x="2571" y="2196"/>
              <a:ext cx="191" cy="162"/>
            </a:xfrm>
            <a:prstGeom prst="rect">
              <a:avLst/>
            </a:prstGeom>
            <a:noFill/>
            <a:ln>
              <a:noFill/>
            </a:ln>
          </p:spPr>
        </p:pic>
      </p:grpSp>
      <p:sp>
        <p:nvSpPr>
          <p:cNvPr id="261" name="Google Shape;261;p29"/>
          <p:cNvSpPr/>
          <p:nvPr/>
        </p:nvSpPr>
        <p:spPr>
          <a:xfrm>
            <a:off x="312738" y="5410200"/>
            <a:ext cx="8042275" cy="1187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400" u="none" cap="none" strike="noStrike">
                <a:solidFill>
                  <a:srgbClr val="010066"/>
                </a:solidFill>
                <a:latin typeface="Arial"/>
                <a:ea typeface="Arial"/>
                <a:cs typeface="Arial"/>
                <a:sym typeface="Arial"/>
              </a:rPr>
              <a:t>Hydrogen and chlorine both need one more electron to fill outer shells. By sharing one electron each, they both have a stable outer shell and a covalent bond is formed.</a:t>
            </a:r>
            <a:endParaRPr/>
          </a:p>
        </p:txBody>
      </p:sp>
      <p:cxnSp>
        <p:nvCxnSpPr>
          <p:cNvPr id="262" name="Google Shape;262;p29"/>
          <p:cNvCxnSpPr/>
          <p:nvPr/>
        </p:nvCxnSpPr>
        <p:spPr>
          <a:xfrm>
            <a:off x="4191000" y="4027484"/>
            <a:ext cx="1017588" cy="0"/>
          </a:xfrm>
          <a:prstGeom prst="straightConnector1">
            <a:avLst/>
          </a:prstGeom>
          <a:noFill/>
          <a:ln cap="flat" cmpd="sng" w="50800">
            <a:solidFill>
              <a:srgbClr val="FF6600"/>
            </a:solidFill>
            <a:prstDash val="solid"/>
            <a:round/>
            <a:headEnd len="sm" w="sm" type="none"/>
            <a:tailEnd len="lg" w="lg" type="triangle"/>
          </a:ln>
        </p:spPr>
      </p:cxnSp>
      <p:pic>
        <p:nvPicPr>
          <p:cNvPr descr="electron" id="263" name="Google Shape;263;p29"/>
          <p:cNvPicPr preferRelativeResize="0"/>
          <p:nvPr/>
        </p:nvPicPr>
        <p:blipFill rotWithShape="1">
          <a:blip r:embed="rId6">
            <a:alphaModFix/>
          </a:blip>
          <a:srcRect b="0" l="0" r="0" t="0"/>
          <a:stretch/>
        </p:blipFill>
        <p:spPr>
          <a:xfrm>
            <a:off x="6519863" y="3730622"/>
            <a:ext cx="200025" cy="20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par>
                                <p:cTn fill="hold" nodeType="withEffect" presetClass="entr" presetID="10" presetSubtype="0">
                                  <p:stCondLst>
                                    <p:cond delay="300"/>
                                  </p:stCondLst>
                                  <p:childTnLst>
                                    <p:set>
                                      <p:cBhvr>
                                        <p:cTn dur="1" fill="hold">
                                          <p:stCondLst>
                                            <p:cond delay="0"/>
                                          </p:stCondLst>
                                        </p:cTn>
                                        <p:tgtEl>
                                          <p:spTgt spid="263"/>
                                        </p:tgtEl>
                                        <p:attrNameLst>
                                          <p:attrName>style.visibility</p:attrName>
                                        </p:attrNameLst>
                                      </p:cBhvr>
                                      <p:to>
                                        <p:strVal val="visible"/>
                                      </p:to>
                                    </p:set>
                                    <p:animEffect filter="fade" transition="in">
                                      <p:cBhvr>
                                        <p:cTn dur="500"/>
                                        <p:tgtEl>
                                          <p:spTgt spid="26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500"/>
                                        <p:tgtEl>
                                          <p:spTgt spid="23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0"/>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Covalent Bonding (</a:t>
            </a:r>
            <a:r>
              <a:rPr b="1" lang="en-GB" sz="4000">
                <a:solidFill>
                  <a:srgbClr val="FFFF00"/>
                </a:solidFill>
              </a:rPr>
              <a:t>page 30</a:t>
            </a:r>
            <a:r>
              <a:rPr lang="en-GB" sz="4000">
                <a:solidFill>
                  <a:schemeClr val="lt1"/>
                </a:solidFill>
              </a:rPr>
              <a:t>)</a:t>
            </a:r>
            <a:endParaRPr/>
          </a:p>
        </p:txBody>
      </p:sp>
      <p:pic>
        <p:nvPicPr>
          <p:cNvPr id="270" name="Google Shape;270;p30"/>
          <p:cNvPicPr preferRelativeResize="0"/>
          <p:nvPr/>
        </p:nvPicPr>
        <p:blipFill>
          <a:blip r:embed="rId3">
            <a:alphaModFix/>
          </a:blip>
          <a:stretch>
            <a:fillRect/>
          </a:stretch>
        </p:blipFill>
        <p:spPr>
          <a:xfrm>
            <a:off x="358813" y="1522589"/>
            <a:ext cx="8426375" cy="4789725"/>
          </a:xfrm>
          <a:prstGeom prst="rect">
            <a:avLst/>
          </a:prstGeom>
          <a:noFill/>
          <a:ln>
            <a:noFill/>
          </a:ln>
        </p:spPr>
      </p:pic>
      <p:sp>
        <p:nvSpPr>
          <p:cNvPr id="271" name="Google Shape;271;p30"/>
          <p:cNvSpPr txBox="1"/>
          <p:nvPr/>
        </p:nvSpPr>
        <p:spPr>
          <a:xfrm>
            <a:off x="5640975" y="1015211"/>
            <a:ext cx="2010900" cy="857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GB" sz="1800">
                <a:solidFill>
                  <a:srgbClr val="0000FF"/>
                </a:solidFill>
              </a:rPr>
              <a:t>‘Sticks’ represent the bonds</a:t>
            </a:r>
            <a:endParaRPr sz="1800">
              <a:solidFill>
                <a:srgbClr val="0000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Covalent bonding in water</a:t>
            </a:r>
            <a:endParaRPr/>
          </a:p>
        </p:txBody>
      </p:sp>
      <p:grpSp>
        <p:nvGrpSpPr>
          <p:cNvPr id="278" name="Google Shape;278;p31"/>
          <p:cNvGrpSpPr/>
          <p:nvPr/>
        </p:nvGrpSpPr>
        <p:grpSpPr>
          <a:xfrm>
            <a:off x="4528023" y="1635160"/>
            <a:ext cx="5002710" cy="5036642"/>
            <a:chOff x="3291100" y="2185975"/>
            <a:chExt cx="6239350" cy="6238100"/>
          </a:xfrm>
        </p:grpSpPr>
        <p:pic>
          <p:nvPicPr>
            <p:cNvPr id="279" name="Google Shape;279;p31"/>
            <p:cNvPicPr preferRelativeResize="0"/>
            <p:nvPr/>
          </p:nvPicPr>
          <p:blipFill>
            <a:blip r:embed="rId3">
              <a:alphaModFix/>
            </a:blip>
            <a:stretch>
              <a:fillRect/>
            </a:stretch>
          </p:blipFill>
          <p:spPr>
            <a:xfrm rot="-2899078">
              <a:off x="4205249" y="3091700"/>
              <a:ext cx="4411052" cy="4426651"/>
            </a:xfrm>
            <a:prstGeom prst="rect">
              <a:avLst/>
            </a:prstGeom>
            <a:noFill/>
            <a:ln>
              <a:noFill/>
            </a:ln>
          </p:spPr>
        </p:pic>
        <p:sp>
          <p:nvSpPr>
            <p:cNvPr id="280" name="Google Shape;280;p31"/>
            <p:cNvSpPr/>
            <p:nvPr/>
          </p:nvSpPr>
          <p:spPr>
            <a:xfrm>
              <a:off x="5838500" y="3620375"/>
              <a:ext cx="1070400" cy="10704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000">
                  <a:solidFill>
                    <a:srgbClr val="FF0000"/>
                  </a:solidFill>
                </a:rPr>
                <a:t>O</a:t>
              </a:r>
              <a:endParaRPr b="1" sz="4000">
                <a:solidFill>
                  <a:srgbClr val="FF0000"/>
                </a:solidFill>
              </a:endParaRPr>
            </a:p>
          </p:txBody>
        </p:sp>
        <p:sp>
          <p:nvSpPr>
            <p:cNvPr id="281" name="Google Shape;281;p31"/>
            <p:cNvSpPr/>
            <p:nvPr/>
          </p:nvSpPr>
          <p:spPr>
            <a:xfrm>
              <a:off x="4448475" y="5200450"/>
              <a:ext cx="1070400" cy="10704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000">
                  <a:solidFill>
                    <a:srgbClr val="999999"/>
                  </a:solidFill>
                </a:rPr>
                <a:t>H</a:t>
              </a:r>
              <a:endParaRPr b="1" sz="4000">
                <a:solidFill>
                  <a:srgbClr val="999999"/>
                </a:solidFill>
              </a:endParaRPr>
            </a:p>
          </p:txBody>
        </p:sp>
        <p:sp>
          <p:nvSpPr>
            <p:cNvPr id="282" name="Google Shape;282;p31"/>
            <p:cNvSpPr/>
            <p:nvPr/>
          </p:nvSpPr>
          <p:spPr>
            <a:xfrm>
              <a:off x="7367025" y="5021425"/>
              <a:ext cx="1070400" cy="10704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4000">
                  <a:solidFill>
                    <a:srgbClr val="999999"/>
                  </a:solidFill>
                </a:rPr>
                <a:t>H</a:t>
              </a:r>
              <a:endParaRPr b="1" sz="4000">
                <a:solidFill>
                  <a:srgbClr val="999999"/>
                </a:solidFill>
              </a:endParaRPr>
            </a:p>
          </p:txBody>
        </p:sp>
      </p:grpSp>
      <p:sp>
        <p:nvSpPr>
          <p:cNvPr id="283" name="Google Shape;283;p31"/>
          <p:cNvSpPr/>
          <p:nvPr/>
        </p:nvSpPr>
        <p:spPr>
          <a:xfrm>
            <a:off x="323850" y="2266950"/>
            <a:ext cx="5002800" cy="2922000"/>
          </a:xfrm>
          <a:prstGeom prst="rect">
            <a:avLst/>
          </a:prstGeom>
          <a:noFill/>
          <a:ln>
            <a:noFill/>
          </a:ln>
        </p:spPr>
        <p:txBody>
          <a:bodyPr anchorCtr="0" anchor="t" bIns="45700" lIns="91425" spcFirstLastPara="1" rIns="91425" wrap="square" tIns="45700">
            <a:noAutofit/>
          </a:bodyPr>
          <a:lstStyle/>
          <a:p>
            <a:pPr indent="0" lvl="0" marL="0" rtl="0" algn="l">
              <a:spcBef>
                <a:spcPts val="640"/>
              </a:spcBef>
              <a:spcAft>
                <a:spcPts val="0"/>
              </a:spcAft>
              <a:buClr>
                <a:schemeClr val="dk1"/>
              </a:buClr>
              <a:buSzPts val="1100"/>
              <a:buFont typeface="Arial"/>
              <a:buNone/>
            </a:pPr>
            <a:r>
              <a:rPr b="1" lang="en-GB" sz="2800" u="sng">
                <a:solidFill>
                  <a:srgbClr val="FF00FF"/>
                </a:solidFill>
              </a:rPr>
              <a:t>TO DO:</a:t>
            </a:r>
            <a:endParaRPr b="1" sz="2800" u="sng">
              <a:solidFill>
                <a:srgbClr val="FF00FF"/>
              </a:solidFill>
            </a:endParaRPr>
          </a:p>
          <a:p>
            <a:pPr indent="0" lvl="0" marL="0" rtl="0" algn="l">
              <a:spcBef>
                <a:spcPts val="640"/>
              </a:spcBef>
              <a:spcAft>
                <a:spcPts val="0"/>
              </a:spcAft>
              <a:buClr>
                <a:schemeClr val="dk1"/>
              </a:buClr>
              <a:buSzPts val="1100"/>
              <a:buFont typeface="Arial"/>
              <a:buNone/>
            </a:pPr>
            <a:r>
              <a:rPr lang="en-GB" sz="2800">
                <a:solidFill>
                  <a:schemeClr val="dk1"/>
                </a:solidFill>
              </a:rPr>
              <a:t>Draw a dot-cross diagram for a covalently bonded </a:t>
            </a:r>
            <a:r>
              <a:rPr b="1" lang="en-GB" sz="2800">
                <a:solidFill>
                  <a:srgbClr val="FF00FF"/>
                </a:solidFill>
              </a:rPr>
              <a:t>water molecule</a:t>
            </a:r>
            <a:r>
              <a:rPr lang="en-GB" sz="2800">
                <a:solidFill>
                  <a:schemeClr val="dk1"/>
                </a:solidFill>
              </a:rPr>
              <a:t> and build a model using white for hydrogen and red for oxygen.</a:t>
            </a:r>
            <a:endParaRPr sz="2800">
              <a:solidFill>
                <a:schemeClr val="dk1"/>
              </a:solidFill>
            </a:endParaRPr>
          </a:p>
          <a:p>
            <a:pPr indent="0" lvl="0" marL="0" marR="0" rtl="0" algn="l">
              <a:spcBef>
                <a:spcPts val="0"/>
              </a:spcBef>
              <a:spcAft>
                <a:spcPts val="0"/>
              </a:spcAft>
              <a:buNone/>
            </a:pPr>
            <a:r>
              <a:t/>
            </a:r>
            <a:endParaRPr sz="2800">
              <a:solidFill>
                <a:srgbClr val="010066"/>
              </a:solidFill>
            </a:endParaRPr>
          </a:p>
        </p:txBody>
      </p:sp>
      <p:sp>
        <p:nvSpPr>
          <p:cNvPr id="284" name="Google Shape;284;p31"/>
          <p:cNvSpPr/>
          <p:nvPr/>
        </p:nvSpPr>
        <p:spPr>
          <a:xfrm>
            <a:off x="328625" y="5271575"/>
            <a:ext cx="8575800" cy="1496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800" u="none" cap="none" strike="noStrike">
                <a:solidFill>
                  <a:srgbClr val="010066"/>
                </a:solidFill>
                <a:latin typeface="Arial"/>
                <a:ea typeface="Arial"/>
                <a:cs typeface="Arial"/>
                <a:sym typeface="Arial"/>
              </a:rPr>
              <a:t>The oxygen atom shares </a:t>
            </a:r>
            <a:r>
              <a:rPr lang="en-GB" sz="2800">
                <a:solidFill>
                  <a:srgbClr val="010066"/>
                </a:solidFill>
              </a:rPr>
              <a:t>one</a:t>
            </a:r>
            <a:r>
              <a:rPr b="0" i="0" lang="en-GB" sz="2800" u="none" cap="none" strike="noStrike">
                <a:solidFill>
                  <a:srgbClr val="010066"/>
                </a:solidFill>
                <a:latin typeface="Arial"/>
                <a:ea typeface="Arial"/>
                <a:cs typeface="Arial"/>
                <a:sym typeface="Arial"/>
              </a:rPr>
              <a:t> electron with </a:t>
            </a:r>
            <a:r>
              <a:rPr lang="en-GB" sz="2800">
                <a:solidFill>
                  <a:srgbClr val="010066"/>
                </a:solidFill>
              </a:rPr>
              <a:t>one</a:t>
            </a:r>
            <a:r>
              <a:rPr b="0" i="0" lang="en-GB" sz="2800" u="none" cap="none" strike="noStrike">
                <a:solidFill>
                  <a:srgbClr val="010066"/>
                </a:solidFill>
                <a:latin typeface="Arial"/>
                <a:ea typeface="Arial"/>
                <a:cs typeface="Arial"/>
                <a:sym typeface="Arial"/>
              </a:rPr>
              <a:t> hydrogen atom, and a second electron with </a:t>
            </a:r>
            <a:r>
              <a:rPr lang="en-GB" sz="2800">
                <a:solidFill>
                  <a:srgbClr val="010066"/>
                </a:solidFill>
              </a:rPr>
              <a:t>a different </a:t>
            </a:r>
            <a:r>
              <a:rPr b="0" i="0" lang="en-GB" sz="2800" u="none" cap="none" strike="noStrike">
                <a:solidFill>
                  <a:srgbClr val="010066"/>
                </a:solidFill>
                <a:latin typeface="Arial"/>
                <a:ea typeface="Arial"/>
                <a:cs typeface="Arial"/>
                <a:sym typeface="Arial"/>
              </a:rPr>
              <a:t>hydrogen atom.</a:t>
            </a:r>
            <a:endParaRPr sz="2800"/>
          </a:p>
        </p:txBody>
      </p:sp>
      <p:sp>
        <p:nvSpPr>
          <p:cNvPr id="285" name="Google Shape;285;p31"/>
          <p:cNvSpPr/>
          <p:nvPr/>
        </p:nvSpPr>
        <p:spPr>
          <a:xfrm>
            <a:off x="323850" y="1341461"/>
            <a:ext cx="8575800" cy="925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2800" u="none" cap="none" strike="noStrike">
                <a:solidFill>
                  <a:srgbClr val="010066"/>
                </a:solidFill>
                <a:latin typeface="Arial"/>
                <a:ea typeface="Arial"/>
                <a:cs typeface="Arial"/>
                <a:sym typeface="Arial"/>
              </a:rPr>
              <a:t>Compounds can contain more than one covalent bond. </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5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500"/>
                                        <p:tgtEl>
                                          <p:spTgt spid="284"/>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par>
                                <p:cTn fill="hold" nodeType="withEffect" presetClass="exit" presetID="10" presetSubtype="0">
                                  <p:stCondLst>
                                    <p:cond delay="0"/>
                                  </p:stCondLst>
                                  <p:childTnLst>
                                    <p:animEffect filter="fade" transition="out">
                                      <p:cBhvr>
                                        <p:cTn dur="1000"/>
                                        <p:tgtEl>
                                          <p:spTgt spid="283"/>
                                        </p:tgtEl>
                                      </p:cBhvr>
                                    </p:animEffect>
                                    <p:set>
                                      <p:cBhvr>
                                        <p:cTn dur="1" fill="hold">
                                          <p:stCondLst>
                                            <p:cond delay="1000"/>
                                          </p:stCondLst>
                                        </p:cTn>
                                        <p:tgtEl>
                                          <p:spTgt spid="28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2"/>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Font typeface="Arial"/>
              <a:buNone/>
            </a:pPr>
            <a:r>
              <a:rPr lang="en-GB" sz="4000">
                <a:solidFill>
                  <a:schemeClr val="lt1"/>
                </a:solidFill>
              </a:rPr>
              <a:t>Covalent bonding - </a:t>
            </a:r>
            <a:r>
              <a:rPr b="1" lang="en-GB" sz="4000">
                <a:solidFill>
                  <a:srgbClr val="FFFF00"/>
                </a:solidFill>
              </a:rPr>
              <a:t>page 30</a:t>
            </a:r>
            <a:endParaRPr b="1">
              <a:solidFill>
                <a:srgbClr val="FFFF00"/>
              </a:solidFill>
            </a:endParaRPr>
          </a:p>
        </p:txBody>
      </p:sp>
      <p:sp>
        <p:nvSpPr>
          <p:cNvPr id="292" name="Google Shape;292;p32"/>
          <p:cNvSpPr txBox="1"/>
          <p:nvPr>
            <p:ph idx="1" type="body"/>
          </p:nvPr>
        </p:nvSpPr>
        <p:spPr>
          <a:xfrm>
            <a:off x="250825" y="1484313"/>
            <a:ext cx="8642400" cy="50403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b="1" lang="en-GB" sz="3000" u="sng"/>
              <a:t>Try the following:</a:t>
            </a:r>
            <a:endParaRPr b="1" sz="3000" u="sng"/>
          </a:p>
          <a:p>
            <a:pPr indent="0" lvl="0" marL="0" rtl="0" algn="l">
              <a:spcBef>
                <a:spcPts val="640"/>
              </a:spcBef>
              <a:spcAft>
                <a:spcPts val="0"/>
              </a:spcAft>
              <a:buNone/>
            </a:pPr>
            <a:r>
              <a:t/>
            </a:r>
            <a:endParaRPr sz="3000"/>
          </a:p>
          <a:p>
            <a:pPr indent="0" lvl="0" marL="0" rtl="0" algn="l">
              <a:spcBef>
                <a:spcPts val="640"/>
              </a:spcBef>
              <a:spcAft>
                <a:spcPts val="0"/>
              </a:spcAft>
              <a:buNone/>
            </a:pPr>
            <a:r>
              <a:rPr lang="en-GB" sz="3000"/>
              <a:t>methane, CH</a:t>
            </a:r>
            <a:r>
              <a:rPr baseline="-25000" lang="en-GB" sz="3000"/>
              <a:t>4</a:t>
            </a:r>
            <a:endParaRPr baseline="-25000" sz="3000"/>
          </a:p>
          <a:p>
            <a:pPr indent="0" lvl="0" marL="0" rtl="0" algn="l">
              <a:spcBef>
                <a:spcPts val="640"/>
              </a:spcBef>
              <a:spcAft>
                <a:spcPts val="0"/>
              </a:spcAft>
              <a:buNone/>
            </a:pPr>
            <a:r>
              <a:t/>
            </a:r>
            <a:endParaRPr sz="4000"/>
          </a:p>
          <a:p>
            <a:pPr indent="0" lvl="0" marL="0" rtl="0" algn="l">
              <a:spcBef>
                <a:spcPts val="640"/>
              </a:spcBef>
              <a:spcAft>
                <a:spcPts val="0"/>
              </a:spcAft>
              <a:buNone/>
            </a:pPr>
            <a:r>
              <a:rPr lang="en-GB" sz="3000"/>
              <a:t>ammonia, NH</a:t>
            </a:r>
            <a:r>
              <a:rPr baseline="-25000" lang="en-GB" sz="3000"/>
              <a:t>3</a:t>
            </a:r>
            <a:endParaRPr baseline="-25000" sz="3000"/>
          </a:p>
          <a:p>
            <a:pPr indent="0" lvl="0" marL="0" rtl="0" algn="l">
              <a:spcBef>
                <a:spcPts val="640"/>
              </a:spcBef>
              <a:spcAft>
                <a:spcPts val="0"/>
              </a:spcAft>
              <a:buNone/>
            </a:pPr>
            <a:r>
              <a:t/>
            </a:r>
            <a:endParaRPr sz="5000"/>
          </a:p>
          <a:p>
            <a:pPr indent="0" lvl="0" marL="0" rtl="0" algn="l">
              <a:spcBef>
                <a:spcPts val="640"/>
              </a:spcBef>
              <a:spcAft>
                <a:spcPts val="0"/>
              </a:spcAft>
              <a:buClr>
                <a:schemeClr val="dk1"/>
              </a:buClr>
              <a:buSzPts val="1100"/>
              <a:buFont typeface="Arial"/>
              <a:buNone/>
            </a:pPr>
            <a:r>
              <a:rPr lang="en-GB" sz="3000">
                <a:solidFill>
                  <a:schemeClr val="dk1"/>
                </a:solidFill>
              </a:rPr>
              <a:t>phosphorus</a:t>
            </a:r>
            <a:r>
              <a:rPr lang="en-GB" sz="3000">
                <a:solidFill>
                  <a:schemeClr val="dk1"/>
                </a:solidFill>
              </a:rPr>
              <a:t> chloride, PC</a:t>
            </a:r>
            <a:r>
              <a:rPr lang="en-GB" sz="2900">
                <a:solidFill>
                  <a:schemeClr val="dk1"/>
                </a:solidFill>
                <a:latin typeface="Ubuntu"/>
                <a:ea typeface="Ubuntu"/>
                <a:cs typeface="Ubuntu"/>
                <a:sym typeface="Ubuntu"/>
              </a:rPr>
              <a:t>l</a:t>
            </a:r>
            <a:r>
              <a:rPr baseline="-25000" lang="en-GB" sz="3000">
                <a:solidFill>
                  <a:schemeClr val="dk1"/>
                </a:solidFill>
              </a:rPr>
              <a:t>3</a:t>
            </a:r>
            <a:endParaRPr baseline="-25000" sz="3000">
              <a:solidFill>
                <a:schemeClr val="dk1"/>
              </a:solidFill>
            </a:endParaRPr>
          </a:p>
          <a:p>
            <a:pPr indent="0" lvl="0" marL="0" rtl="0" algn="l">
              <a:spcBef>
                <a:spcPts val="640"/>
              </a:spcBef>
              <a:spcAft>
                <a:spcPts val="0"/>
              </a:spcAft>
              <a:buNone/>
            </a:pPr>
            <a:r>
              <a:t/>
            </a:r>
            <a:endParaRPr b="1" sz="3000"/>
          </a:p>
        </p:txBody>
      </p:sp>
      <p:pic>
        <p:nvPicPr>
          <p:cNvPr id="293" name="Google Shape;293;p32"/>
          <p:cNvPicPr preferRelativeResize="0"/>
          <p:nvPr/>
        </p:nvPicPr>
        <p:blipFill>
          <a:blip r:embed="rId3">
            <a:alphaModFix/>
          </a:blip>
          <a:stretch>
            <a:fillRect/>
          </a:stretch>
        </p:blipFill>
        <p:spPr>
          <a:xfrm>
            <a:off x="4817375" y="1242775"/>
            <a:ext cx="2095500" cy="2095500"/>
          </a:xfrm>
          <a:prstGeom prst="rect">
            <a:avLst/>
          </a:prstGeom>
          <a:noFill/>
          <a:ln>
            <a:noFill/>
          </a:ln>
        </p:spPr>
      </p:pic>
      <p:pic>
        <p:nvPicPr>
          <p:cNvPr id="294" name="Google Shape;294;p32"/>
          <p:cNvPicPr preferRelativeResize="0"/>
          <p:nvPr/>
        </p:nvPicPr>
        <p:blipFill>
          <a:blip r:embed="rId4">
            <a:alphaModFix/>
          </a:blip>
          <a:stretch>
            <a:fillRect/>
          </a:stretch>
        </p:blipFill>
        <p:spPr>
          <a:xfrm>
            <a:off x="2942800" y="3273575"/>
            <a:ext cx="2286000" cy="1752600"/>
          </a:xfrm>
          <a:prstGeom prst="rect">
            <a:avLst/>
          </a:prstGeom>
          <a:noFill/>
          <a:ln>
            <a:noFill/>
          </a:ln>
        </p:spPr>
      </p:pic>
      <p:pic>
        <p:nvPicPr>
          <p:cNvPr id="295" name="Google Shape;295;p32"/>
          <p:cNvPicPr preferRelativeResize="0"/>
          <p:nvPr/>
        </p:nvPicPr>
        <p:blipFill>
          <a:blip r:embed="rId5">
            <a:alphaModFix/>
          </a:blip>
          <a:stretch>
            <a:fillRect/>
          </a:stretch>
        </p:blipFill>
        <p:spPr>
          <a:xfrm>
            <a:off x="5503183" y="4721383"/>
            <a:ext cx="2655748" cy="1910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10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1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3"/>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U</a:t>
            </a:r>
            <a:r>
              <a:rPr lang="en-GB" sz="4000">
                <a:solidFill>
                  <a:schemeClr val="lt1"/>
                </a:solidFill>
              </a:rPr>
              <a:t>se the mini </a:t>
            </a:r>
            <a:r>
              <a:rPr lang="en-GB" sz="4000">
                <a:solidFill>
                  <a:schemeClr val="lt1"/>
                </a:solidFill>
              </a:rPr>
              <a:t>whiteboard</a:t>
            </a:r>
            <a:r>
              <a:rPr lang="en-GB" sz="4000">
                <a:solidFill>
                  <a:schemeClr val="lt1"/>
                </a:solidFill>
              </a:rPr>
              <a:t> first!</a:t>
            </a:r>
            <a:endParaRPr/>
          </a:p>
        </p:txBody>
      </p:sp>
      <p:sp>
        <p:nvSpPr>
          <p:cNvPr id="302" name="Google Shape;302;p33"/>
          <p:cNvSpPr txBox="1"/>
          <p:nvPr>
            <p:ph idx="1" type="body"/>
          </p:nvPr>
        </p:nvSpPr>
        <p:spPr>
          <a:xfrm>
            <a:off x="250825" y="1484313"/>
            <a:ext cx="8642400" cy="50403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b="1" lang="en-GB" sz="3000" u="sng"/>
              <a:t>Now draw these</a:t>
            </a:r>
            <a:r>
              <a:rPr b="1" lang="en-GB" sz="3000" u="sng"/>
              <a:t>:</a:t>
            </a:r>
            <a:endParaRPr b="1" sz="3000" u="sng"/>
          </a:p>
          <a:p>
            <a:pPr indent="0" lvl="0" marL="0" rtl="0" algn="l">
              <a:spcBef>
                <a:spcPts val="640"/>
              </a:spcBef>
              <a:spcAft>
                <a:spcPts val="0"/>
              </a:spcAft>
              <a:buNone/>
            </a:pPr>
            <a:r>
              <a:t/>
            </a:r>
            <a:endParaRPr sz="2000"/>
          </a:p>
          <a:p>
            <a:pPr indent="0" lvl="0" marL="0" rtl="0" algn="l">
              <a:spcBef>
                <a:spcPts val="640"/>
              </a:spcBef>
              <a:spcAft>
                <a:spcPts val="0"/>
              </a:spcAft>
              <a:buNone/>
            </a:pPr>
            <a:r>
              <a:rPr lang="en-GB" sz="3000"/>
              <a:t>oxygen, O</a:t>
            </a:r>
            <a:r>
              <a:rPr baseline="-25000" lang="en-GB" sz="3000"/>
              <a:t>2</a:t>
            </a:r>
            <a:endParaRPr baseline="-25000" sz="3000"/>
          </a:p>
          <a:p>
            <a:pPr indent="0" lvl="0" marL="0" rtl="0" algn="l">
              <a:spcBef>
                <a:spcPts val="640"/>
              </a:spcBef>
              <a:spcAft>
                <a:spcPts val="0"/>
              </a:spcAft>
              <a:buNone/>
            </a:pPr>
            <a:r>
              <a:t/>
            </a:r>
            <a:endParaRPr sz="2600"/>
          </a:p>
          <a:p>
            <a:pPr indent="0" lvl="0" marL="0" rtl="0" algn="l">
              <a:spcBef>
                <a:spcPts val="640"/>
              </a:spcBef>
              <a:spcAft>
                <a:spcPts val="0"/>
              </a:spcAft>
              <a:buNone/>
            </a:pPr>
            <a:r>
              <a:rPr lang="en-GB" sz="3000"/>
              <a:t>carbon dioxide, CO</a:t>
            </a:r>
            <a:r>
              <a:rPr baseline="-25000" lang="en-GB" sz="3000"/>
              <a:t>2</a:t>
            </a:r>
            <a:endParaRPr baseline="-25000" sz="3000"/>
          </a:p>
          <a:p>
            <a:pPr indent="0" lvl="0" marL="0" rtl="0" algn="l">
              <a:spcBef>
                <a:spcPts val="640"/>
              </a:spcBef>
              <a:spcAft>
                <a:spcPts val="0"/>
              </a:spcAft>
              <a:buNone/>
            </a:pPr>
            <a:r>
              <a:t/>
            </a:r>
            <a:endParaRPr sz="2600"/>
          </a:p>
          <a:p>
            <a:pPr indent="0" lvl="0" marL="0" rtl="0" algn="l">
              <a:spcBef>
                <a:spcPts val="640"/>
              </a:spcBef>
              <a:spcAft>
                <a:spcPts val="0"/>
              </a:spcAft>
              <a:buNone/>
            </a:pPr>
            <a:r>
              <a:rPr lang="en-GB" sz="3000"/>
              <a:t>nitrogen, </a:t>
            </a:r>
            <a:r>
              <a:rPr lang="en-GB" sz="3000">
                <a:solidFill>
                  <a:schemeClr val="dk1"/>
                </a:solidFill>
              </a:rPr>
              <a:t>N</a:t>
            </a:r>
            <a:r>
              <a:rPr baseline="-25000" lang="en-GB" sz="3000">
                <a:solidFill>
                  <a:schemeClr val="dk1"/>
                </a:solidFill>
              </a:rPr>
              <a:t>2</a:t>
            </a:r>
            <a:endParaRPr baseline="-25000" sz="3000">
              <a:solidFill>
                <a:schemeClr val="dk1"/>
              </a:solidFill>
            </a:endParaRPr>
          </a:p>
          <a:p>
            <a:pPr indent="0" lvl="0" marL="0" rtl="0" algn="l">
              <a:spcBef>
                <a:spcPts val="640"/>
              </a:spcBef>
              <a:spcAft>
                <a:spcPts val="0"/>
              </a:spcAft>
              <a:buNone/>
            </a:pPr>
            <a:r>
              <a:t/>
            </a:r>
            <a:endParaRPr baseline="-25000" sz="2600">
              <a:solidFill>
                <a:schemeClr val="dk1"/>
              </a:solidFill>
            </a:endParaRPr>
          </a:p>
          <a:p>
            <a:pPr indent="0" lvl="0" marL="0" rtl="0" algn="l">
              <a:spcBef>
                <a:spcPts val="640"/>
              </a:spcBef>
              <a:spcAft>
                <a:spcPts val="0"/>
              </a:spcAft>
              <a:buClr>
                <a:schemeClr val="dk1"/>
              </a:buClr>
              <a:buSzPts val="1100"/>
              <a:buFont typeface="Arial"/>
              <a:buNone/>
            </a:pPr>
            <a:r>
              <a:rPr lang="en-GB" sz="3000">
                <a:solidFill>
                  <a:schemeClr val="dk1"/>
                </a:solidFill>
              </a:rPr>
              <a:t>hydrogen cyanide, HCN</a:t>
            </a:r>
            <a:endParaRPr b="1" sz="3000">
              <a:solidFill>
                <a:schemeClr val="dk1"/>
              </a:solidFill>
            </a:endParaRPr>
          </a:p>
          <a:p>
            <a:pPr indent="0" lvl="0" marL="0" rtl="0" algn="l">
              <a:spcBef>
                <a:spcPts val="640"/>
              </a:spcBef>
              <a:spcAft>
                <a:spcPts val="0"/>
              </a:spcAft>
              <a:buClr>
                <a:schemeClr val="dk1"/>
              </a:buClr>
              <a:buSzPts val="1100"/>
              <a:buFont typeface="Arial"/>
              <a:buNone/>
            </a:pPr>
            <a:r>
              <a:t/>
            </a:r>
            <a:endParaRPr baseline="-25000" sz="3000">
              <a:solidFill>
                <a:schemeClr val="dk1"/>
              </a:solidFill>
            </a:endParaRPr>
          </a:p>
        </p:txBody>
      </p:sp>
      <p:pic>
        <p:nvPicPr>
          <p:cNvPr id="303" name="Google Shape;303;p33"/>
          <p:cNvPicPr preferRelativeResize="0"/>
          <p:nvPr/>
        </p:nvPicPr>
        <p:blipFill>
          <a:blip r:embed="rId3">
            <a:alphaModFix/>
          </a:blip>
          <a:stretch>
            <a:fillRect/>
          </a:stretch>
        </p:blipFill>
        <p:spPr>
          <a:xfrm>
            <a:off x="4518700" y="1390575"/>
            <a:ext cx="2374200" cy="1483875"/>
          </a:xfrm>
          <a:prstGeom prst="rect">
            <a:avLst/>
          </a:prstGeom>
          <a:noFill/>
          <a:ln>
            <a:noFill/>
          </a:ln>
        </p:spPr>
      </p:pic>
      <p:pic>
        <p:nvPicPr>
          <p:cNvPr id="304" name="Google Shape;304;p33"/>
          <p:cNvPicPr preferRelativeResize="0"/>
          <p:nvPr/>
        </p:nvPicPr>
        <p:blipFill>
          <a:blip r:embed="rId4">
            <a:alphaModFix/>
          </a:blip>
          <a:stretch>
            <a:fillRect/>
          </a:stretch>
        </p:blipFill>
        <p:spPr>
          <a:xfrm>
            <a:off x="6044225" y="3009900"/>
            <a:ext cx="2857500" cy="1143000"/>
          </a:xfrm>
          <a:prstGeom prst="rect">
            <a:avLst/>
          </a:prstGeom>
          <a:noFill/>
          <a:ln>
            <a:noFill/>
          </a:ln>
        </p:spPr>
      </p:pic>
      <p:pic>
        <p:nvPicPr>
          <p:cNvPr id="305" name="Google Shape;305;p33"/>
          <p:cNvPicPr preferRelativeResize="0"/>
          <p:nvPr/>
        </p:nvPicPr>
        <p:blipFill>
          <a:blip r:embed="rId5">
            <a:alphaModFix/>
          </a:blip>
          <a:stretch>
            <a:fillRect/>
          </a:stretch>
        </p:blipFill>
        <p:spPr>
          <a:xfrm>
            <a:off x="3111975" y="4140375"/>
            <a:ext cx="2819400" cy="1428750"/>
          </a:xfrm>
          <a:prstGeom prst="rect">
            <a:avLst/>
          </a:prstGeom>
          <a:noFill/>
          <a:ln>
            <a:noFill/>
          </a:ln>
        </p:spPr>
      </p:pic>
      <p:pic>
        <p:nvPicPr>
          <p:cNvPr id="306" name="Google Shape;306;p33"/>
          <p:cNvPicPr preferRelativeResize="0"/>
          <p:nvPr/>
        </p:nvPicPr>
        <p:blipFill>
          <a:blip r:embed="rId6">
            <a:alphaModFix/>
          </a:blip>
          <a:stretch>
            <a:fillRect/>
          </a:stretch>
        </p:blipFill>
        <p:spPr>
          <a:xfrm>
            <a:off x="5549949" y="5360400"/>
            <a:ext cx="3571875" cy="1428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1000"/>
                                        <p:tgtEl>
                                          <p:spTgt spid="3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4"/>
                                        </p:tgtEl>
                                        <p:attrNameLst>
                                          <p:attrName>style.visibility</p:attrName>
                                        </p:attrNameLst>
                                      </p:cBhvr>
                                      <p:to>
                                        <p:strVal val="visible"/>
                                      </p:to>
                                    </p:set>
                                    <p:animEffect filter="fade" transition="in">
                                      <p:cBhvr>
                                        <p:cTn dur="1000"/>
                                        <p:tgtEl>
                                          <p:spTgt spid="3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1000"/>
                                        <p:tgtEl>
                                          <p:spTgt spid="3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Make sure you can!</a:t>
            </a:r>
            <a:endParaRPr b="0" i="0" sz="4000" u="none" cap="none" strike="noStrike">
              <a:solidFill>
                <a:schemeClr val="lt1"/>
              </a:solidFill>
              <a:latin typeface="Arial"/>
              <a:ea typeface="Arial"/>
              <a:cs typeface="Arial"/>
              <a:sym typeface="Arial"/>
            </a:endParaRPr>
          </a:p>
        </p:txBody>
      </p:sp>
      <p:sp>
        <p:nvSpPr>
          <p:cNvPr id="312" name="Google Shape;312;p34"/>
          <p:cNvSpPr txBox="1"/>
          <p:nvPr/>
        </p:nvSpPr>
        <p:spPr>
          <a:xfrm>
            <a:off x="214282" y="1423088"/>
            <a:ext cx="8572528" cy="10772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3200" u="none" cap="none" strike="noStrike">
                <a:solidFill>
                  <a:srgbClr val="FF0000"/>
                </a:solidFill>
                <a:latin typeface="Arial"/>
                <a:ea typeface="Arial"/>
                <a:cs typeface="Arial"/>
                <a:sym typeface="Arial"/>
              </a:rPr>
              <a:t>You need to be able to draw dot and cross diagrams for each of these molecules </a:t>
            </a:r>
            <a:endParaRPr b="0" i="0" sz="3200" u="none" cap="none" strike="noStrike">
              <a:solidFill>
                <a:srgbClr val="FF0000"/>
              </a:solidFill>
              <a:latin typeface="Arial"/>
              <a:ea typeface="Arial"/>
              <a:cs typeface="Arial"/>
              <a:sym typeface="Arial"/>
            </a:endParaRPr>
          </a:p>
        </p:txBody>
      </p:sp>
      <p:pic>
        <p:nvPicPr>
          <p:cNvPr id="313" name="Google Shape;313;p34"/>
          <p:cNvPicPr preferRelativeResize="0"/>
          <p:nvPr/>
        </p:nvPicPr>
        <p:blipFill>
          <a:blip r:embed="rId3">
            <a:alphaModFix/>
          </a:blip>
          <a:stretch>
            <a:fillRect/>
          </a:stretch>
        </p:blipFill>
        <p:spPr>
          <a:xfrm>
            <a:off x="489700" y="2723250"/>
            <a:ext cx="8334650" cy="38112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5"/>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Extension</a:t>
            </a:r>
            <a:r>
              <a:rPr lang="en-GB" sz="3000">
                <a:solidFill>
                  <a:schemeClr val="lt1"/>
                </a:solidFill>
              </a:rPr>
              <a:t>  (will be covered in Y11)</a:t>
            </a:r>
            <a:endParaRPr sz="3000">
              <a:solidFill>
                <a:schemeClr val="lt1"/>
              </a:solidFill>
            </a:endParaRPr>
          </a:p>
        </p:txBody>
      </p:sp>
      <p:pic>
        <p:nvPicPr>
          <p:cNvPr id="320" name="Google Shape;320;p35"/>
          <p:cNvPicPr preferRelativeResize="0"/>
          <p:nvPr/>
        </p:nvPicPr>
        <p:blipFill>
          <a:blip r:embed="rId3">
            <a:alphaModFix/>
          </a:blip>
          <a:stretch>
            <a:fillRect/>
          </a:stretch>
        </p:blipFill>
        <p:spPr>
          <a:xfrm>
            <a:off x="737375" y="1309600"/>
            <a:ext cx="7669250" cy="5045300"/>
          </a:xfrm>
          <a:prstGeom prst="rect">
            <a:avLst/>
          </a:prstGeom>
          <a:noFill/>
          <a:ln>
            <a:noFill/>
          </a:ln>
        </p:spPr>
      </p:pic>
      <p:pic>
        <p:nvPicPr>
          <p:cNvPr descr="chemguide: CIE A level chemistry support: Learning outcome 3.4.1" id="321" name="Google Shape;321;p35"/>
          <p:cNvPicPr preferRelativeResize="0"/>
          <p:nvPr/>
        </p:nvPicPr>
        <p:blipFill rotWithShape="1">
          <a:blip r:embed="rId4">
            <a:alphaModFix/>
          </a:blip>
          <a:srcRect b="0" l="0" r="36972" t="0"/>
          <a:stretch/>
        </p:blipFill>
        <p:spPr>
          <a:xfrm>
            <a:off x="2394198" y="1498748"/>
            <a:ext cx="1940850" cy="1334850"/>
          </a:xfrm>
          <a:prstGeom prst="rect">
            <a:avLst/>
          </a:prstGeom>
          <a:noFill/>
          <a:ln>
            <a:noFill/>
          </a:ln>
        </p:spPr>
      </p:pic>
      <p:pic>
        <p:nvPicPr>
          <p:cNvPr descr="covalent bonding Flashcards | Quizlet" id="322" name="Google Shape;322;p35"/>
          <p:cNvPicPr preferRelativeResize="0"/>
          <p:nvPr/>
        </p:nvPicPr>
        <p:blipFill rotWithShape="1">
          <a:blip r:embed="rId5">
            <a:alphaModFix/>
          </a:blip>
          <a:srcRect b="0" l="0" r="0" t="0"/>
          <a:stretch/>
        </p:blipFill>
        <p:spPr>
          <a:xfrm>
            <a:off x="2394205" y="3290350"/>
            <a:ext cx="1478428" cy="1083810"/>
          </a:xfrm>
          <a:prstGeom prst="rect">
            <a:avLst/>
          </a:prstGeom>
          <a:noFill/>
          <a:ln>
            <a:noFill/>
          </a:ln>
        </p:spPr>
      </p:pic>
      <p:grpSp>
        <p:nvGrpSpPr>
          <p:cNvPr id="323" name="Google Shape;323;p35"/>
          <p:cNvGrpSpPr/>
          <p:nvPr/>
        </p:nvGrpSpPr>
        <p:grpSpPr>
          <a:xfrm>
            <a:off x="2148100" y="4788304"/>
            <a:ext cx="2959975" cy="1438821"/>
            <a:chOff x="2148100" y="4788304"/>
            <a:chExt cx="2959975" cy="1438821"/>
          </a:xfrm>
        </p:grpSpPr>
        <p:pic>
          <p:nvPicPr>
            <p:cNvPr id="324" name="Google Shape;324;p35"/>
            <p:cNvPicPr preferRelativeResize="0"/>
            <p:nvPr/>
          </p:nvPicPr>
          <p:blipFill rotWithShape="1">
            <a:blip r:embed="rId6">
              <a:alphaModFix/>
            </a:blip>
            <a:srcRect b="25541" l="2316" r="35102" t="20394"/>
            <a:stretch/>
          </p:blipFill>
          <p:spPr>
            <a:xfrm>
              <a:off x="2148100" y="4788304"/>
              <a:ext cx="2959824" cy="1438800"/>
            </a:xfrm>
            <a:prstGeom prst="rect">
              <a:avLst/>
            </a:prstGeom>
            <a:noFill/>
            <a:ln>
              <a:noFill/>
            </a:ln>
          </p:spPr>
        </p:pic>
        <p:sp>
          <p:nvSpPr>
            <p:cNvPr id="325" name="Google Shape;325;p35"/>
            <p:cNvSpPr/>
            <p:nvPr/>
          </p:nvSpPr>
          <p:spPr>
            <a:xfrm>
              <a:off x="4256075" y="5973625"/>
              <a:ext cx="852000" cy="25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326" name="Google Shape;326;p35"/>
          <p:cNvPicPr preferRelativeResize="0"/>
          <p:nvPr/>
        </p:nvPicPr>
        <p:blipFill>
          <a:blip r:embed="rId7">
            <a:alphaModFix/>
          </a:blip>
          <a:stretch>
            <a:fillRect/>
          </a:stretch>
        </p:blipFill>
        <p:spPr>
          <a:xfrm>
            <a:off x="5108075" y="1690586"/>
            <a:ext cx="1478425" cy="1115791"/>
          </a:xfrm>
          <a:prstGeom prst="rect">
            <a:avLst/>
          </a:prstGeom>
          <a:noFill/>
          <a:ln>
            <a:noFill/>
          </a:ln>
        </p:spPr>
      </p:pic>
      <p:pic>
        <p:nvPicPr>
          <p:cNvPr id="327" name="Google Shape;327;p35"/>
          <p:cNvPicPr preferRelativeResize="0"/>
          <p:nvPr/>
        </p:nvPicPr>
        <p:blipFill>
          <a:blip r:embed="rId8">
            <a:alphaModFix/>
          </a:blip>
          <a:stretch>
            <a:fillRect/>
          </a:stretch>
        </p:blipFill>
        <p:spPr>
          <a:xfrm>
            <a:off x="5297100" y="3353951"/>
            <a:ext cx="1100375" cy="1013650"/>
          </a:xfrm>
          <a:prstGeom prst="rect">
            <a:avLst/>
          </a:prstGeom>
          <a:noFill/>
          <a:ln>
            <a:noFill/>
          </a:ln>
        </p:spPr>
      </p:pic>
      <p:sp>
        <p:nvSpPr>
          <p:cNvPr id="328" name="Google Shape;328;p35"/>
          <p:cNvSpPr txBox="1"/>
          <p:nvPr/>
        </p:nvSpPr>
        <p:spPr>
          <a:xfrm>
            <a:off x="7309504" y="5344229"/>
            <a:ext cx="960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t>C</a:t>
            </a:r>
            <a:r>
              <a:rPr baseline="-25000" lang="en-GB" sz="1600"/>
              <a:t>2</a:t>
            </a:r>
            <a:r>
              <a:rPr lang="en-GB" sz="1600"/>
              <a:t>H</a:t>
            </a:r>
            <a:r>
              <a:rPr baseline="-25000" lang="en-GB" sz="1600">
                <a:solidFill>
                  <a:schemeClr val="dk1"/>
                </a:solidFill>
              </a:rPr>
              <a:t>5</a:t>
            </a:r>
            <a:r>
              <a:rPr lang="en-GB" sz="1600"/>
              <a:t>OH</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6"/>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u="sng">
                <a:solidFill>
                  <a:srgbClr val="FFFFFF"/>
                </a:solidFill>
              </a:rPr>
              <a:t>Plenary:</a:t>
            </a:r>
            <a:r>
              <a:rPr lang="en-GB" sz="4000">
                <a:solidFill>
                  <a:srgbClr val="FFFFFF"/>
                </a:solidFill>
              </a:rPr>
              <a:t>  s</a:t>
            </a:r>
            <a:r>
              <a:rPr lang="en-GB" sz="4000">
                <a:solidFill>
                  <a:srgbClr val="FFFFFF"/>
                </a:solidFill>
              </a:rPr>
              <a:t>ome more to practise with</a:t>
            </a:r>
            <a:endParaRPr sz="4000">
              <a:solidFill>
                <a:srgbClr val="FFFFFF"/>
              </a:solidFill>
            </a:endParaRPr>
          </a:p>
        </p:txBody>
      </p:sp>
      <p:sp>
        <p:nvSpPr>
          <p:cNvPr id="335" name="Google Shape;335;p36"/>
          <p:cNvSpPr txBox="1"/>
          <p:nvPr>
            <p:ph idx="1" type="body"/>
          </p:nvPr>
        </p:nvSpPr>
        <p:spPr>
          <a:xfrm>
            <a:off x="315200" y="1331925"/>
            <a:ext cx="8615100" cy="50403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GB" sz="2600"/>
              <a:t>If you can do the ones that the exam board expects you to be able to do, you should be able to do lots of different covalent molecules. For example, these three only contain single bonds:</a:t>
            </a:r>
            <a:endParaRPr sz="2600"/>
          </a:p>
          <a:p>
            <a:pPr indent="0" lvl="0" marL="0" rtl="0" algn="l">
              <a:spcBef>
                <a:spcPts val="640"/>
              </a:spcBef>
              <a:spcAft>
                <a:spcPts val="0"/>
              </a:spcAft>
              <a:buNone/>
            </a:pPr>
            <a:r>
              <a:t/>
            </a:r>
            <a:endParaRPr sz="1000"/>
          </a:p>
          <a:p>
            <a:pPr indent="0" lvl="0" marL="0" rtl="0" algn="ctr">
              <a:spcBef>
                <a:spcPts val="640"/>
              </a:spcBef>
              <a:spcAft>
                <a:spcPts val="0"/>
              </a:spcAft>
              <a:buNone/>
            </a:pPr>
            <a:r>
              <a:rPr b="1" lang="en-GB" sz="3200"/>
              <a:t>SiH</a:t>
            </a:r>
            <a:r>
              <a:rPr b="1" baseline="-25000" lang="en-GB" sz="3200"/>
              <a:t>4					</a:t>
            </a:r>
            <a:r>
              <a:rPr b="1" lang="en-GB" sz="3200">
                <a:solidFill>
                  <a:schemeClr val="dk1"/>
                </a:solidFill>
              </a:rPr>
              <a:t>N</a:t>
            </a:r>
            <a:r>
              <a:rPr b="1" baseline="-25000" lang="en-GB" sz="3200">
                <a:solidFill>
                  <a:schemeClr val="dk1"/>
                </a:solidFill>
              </a:rPr>
              <a:t>2</a:t>
            </a:r>
            <a:r>
              <a:rPr b="1" lang="en-GB" sz="3200">
                <a:solidFill>
                  <a:schemeClr val="dk1"/>
                </a:solidFill>
              </a:rPr>
              <a:t>H</a:t>
            </a:r>
            <a:r>
              <a:rPr b="1" baseline="-25000" lang="en-GB" sz="3200">
                <a:solidFill>
                  <a:schemeClr val="dk1"/>
                </a:solidFill>
              </a:rPr>
              <a:t>4			     </a:t>
            </a:r>
            <a:r>
              <a:rPr b="1" lang="en-GB" sz="3200">
                <a:solidFill>
                  <a:schemeClr val="dk1"/>
                </a:solidFill>
              </a:rPr>
              <a:t>CH</a:t>
            </a:r>
            <a:r>
              <a:rPr b="1" baseline="-25000" lang="en-GB" sz="3200">
                <a:solidFill>
                  <a:schemeClr val="dk1"/>
                </a:solidFill>
              </a:rPr>
              <a:t>3</a:t>
            </a:r>
            <a:r>
              <a:rPr b="1" lang="en-GB" sz="3200">
                <a:solidFill>
                  <a:schemeClr val="dk1"/>
                </a:solidFill>
              </a:rPr>
              <a:t>CH</a:t>
            </a:r>
            <a:r>
              <a:rPr b="1" baseline="-25000" lang="en-GB" sz="3200">
                <a:solidFill>
                  <a:schemeClr val="dk1"/>
                </a:solidFill>
              </a:rPr>
              <a:t>2</a:t>
            </a:r>
            <a:r>
              <a:rPr b="1" lang="en-GB" sz="3200">
                <a:solidFill>
                  <a:schemeClr val="dk1"/>
                </a:solidFill>
              </a:rPr>
              <a:t>O</a:t>
            </a:r>
            <a:r>
              <a:rPr b="1" lang="en-GB" sz="3200">
                <a:solidFill>
                  <a:schemeClr val="dk1"/>
                </a:solidFill>
              </a:rPr>
              <a:t>H</a:t>
            </a:r>
            <a:endParaRPr b="1" baseline="-25000" sz="3200"/>
          </a:p>
          <a:p>
            <a:pPr indent="0" lvl="0" marL="0" rtl="0" algn="l">
              <a:spcBef>
                <a:spcPts val="640"/>
              </a:spcBef>
              <a:spcAft>
                <a:spcPts val="0"/>
              </a:spcAft>
              <a:buNone/>
            </a:pPr>
            <a:r>
              <a:t/>
            </a:r>
            <a:endParaRPr sz="2600"/>
          </a:p>
          <a:p>
            <a:pPr indent="0" lvl="0" marL="0" rtl="0" algn="l">
              <a:spcBef>
                <a:spcPts val="640"/>
              </a:spcBef>
              <a:spcAft>
                <a:spcPts val="0"/>
              </a:spcAft>
              <a:buNone/>
            </a:pPr>
            <a:r>
              <a:rPr lang="en-GB" sz="2600"/>
              <a:t>The next two contain at least one double bond:</a:t>
            </a:r>
            <a:endParaRPr sz="2600"/>
          </a:p>
          <a:p>
            <a:pPr indent="0" lvl="0" marL="0" rtl="0" algn="l">
              <a:spcBef>
                <a:spcPts val="640"/>
              </a:spcBef>
              <a:spcAft>
                <a:spcPts val="0"/>
              </a:spcAft>
              <a:buNone/>
            </a:pPr>
            <a:r>
              <a:t/>
            </a:r>
            <a:endParaRPr sz="2000"/>
          </a:p>
          <a:p>
            <a:pPr indent="0" lvl="0" marL="0" rtl="0" algn="ctr">
              <a:spcBef>
                <a:spcPts val="640"/>
              </a:spcBef>
              <a:spcAft>
                <a:spcPts val="0"/>
              </a:spcAft>
              <a:buNone/>
            </a:pPr>
            <a:r>
              <a:rPr b="1" lang="en-GB" sz="3200"/>
              <a:t>CH</a:t>
            </a:r>
            <a:r>
              <a:rPr b="1" baseline="-25000" lang="en-GB" sz="3200"/>
              <a:t>2</a:t>
            </a:r>
            <a:r>
              <a:rPr b="1" lang="en-GB" sz="3200"/>
              <a:t>O				</a:t>
            </a:r>
            <a:r>
              <a:rPr b="1" lang="en-GB" sz="3200">
                <a:solidFill>
                  <a:schemeClr val="dk1"/>
                </a:solidFill>
              </a:rPr>
              <a:t>NOC</a:t>
            </a:r>
            <a:r>
              <a:rPr b="1" lang="en-GB" sz="3200">
                <a:solidFill>
                  <a:schemeClr val="dk1"/>
                </a:solidFill>
                <a:latin typeface="Ubuntu"/>
                <a:ea typeface="Ubuntu"/>
                <a:cs typeface="Ubuntu"/>
                <a:sym typeface="Ubuntu"/>
              </a:rPr>
              <a:t>l</a:t>
            </a:r>
            <a:endParaRPr b="1" sz="3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FF"/>
        </a:solidFill>
      </p:bgPr>
    </p:bg>
    <p:spTree>
      <p:nvGrpSpPr>
        <p:cNvPr id="340" name="Shape 340"/>
        <p:cNvGrpSpPr/>
        <p:nvPr/>
      </p:nvGrpSpPr>
      <p:grpSpPr>
        <a:xfrm>
          <a:off x="0" y="0"/>
          <a:ext cx="0" cy="0"/>
          <a:chOff x="0" y="0"/>
          <a:chExt cx="0" cy="0"/>
        </a:xfrm>
      </p:grpSpPr>
      <p:sp>
        <p:nvSpPr>
          <p:cNvPr id="341" name="Google Shape;341;p37"/>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you need to know</a:t>
            </a:r>
            <a:endParaRPr/>
          </a:p>
        </p:txBody>
      </p:sp>
      <p:sp>
        <p:nvSpPr>
          <p:cNvPr id="342" name="Google Shape;342;p37"/>
          <p:cNvSpPr txBox="1"/>
          <p:nvPr>
            <p:ph idx="1" type="body"/>
          </p:nvPr>
        </p:nvSpPr>
        <p:spPr>
          <a:xfrm>
            <a:off x="310895" y="1377275"/>
            <a:ext cx="5443800" cy="532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Arial"/>
              <a:buNone/>
            </a:pPr>
            <a:r>
              <a:rPr b="1" i="1" lang="en-GB" sz="1700" u="sng" cap="none" strike="noStrike">
                <a:solidFill>
                  <a:schemeClr val="dk1"/>
                </a:solidFill>
                <a:latin typeface="Arial"/>
                <a:ea typeface="Arial"/>
                <a:cs typeface="Arial"/>
                <a:sym typeface="Arial"/>
              </a:rPr>
              <a:t>Syllabus Content</a:t>
            </a:r>
            <a:r>
              <a:rPr b="1" i="1" lang="en-GB" sz="1700" u="sng">
                <a:solidFill>
                  <a:schemeClr val="dk1"/>
                </a:solidFill>
              </a:rPr>
              <a:t>:</a:t>
            </a:r>
            <a:endParaRPr sz="1700"/>
          </a:p>
          <a:p>
            <a:pPr indent="0" lvl="0" marL="0" marR="0" rtl="0" algn="l">
              <a:spcBef>
                <a:spcPts val="0"/>
              </a:spcBef>
              <a:spcAft>
                <a:spcPts val="0"/>
              </a:spcAft>
              <a:buClr>
                <a:schemeClr val="dk1"/>
              </a:buClr>
              <a:buFont typeface="Arial"/>
              <a:buNone/>
            </a:pPr>
            <a:r>
              <a:t/>
            </a:r>
            <a:endParaRPr sz="300"/>
          </a:p>
          <a:p>
            <a:pPr indent="0" lvl="0" marL="42000" rtl="0" algn="l">
              <a:lnSpc>
                <a:spcPct val="115000"/>
              </a:lnSpc>
              <a:spcBef>
                <a:spcPts val="0"/>
              </a:spcBef>
              <a:spcAft>
                <a:spcPts val="0"/>
              </a:spcAft>
              <a:buClr>
                <a:srgbClr val="000000"/>
              </a:buClr>
              <a:buSzPts val="1100"/>
              <a:buFont typeface="Arial"/>
              <a:buNone/>
            </a:pPr>
            <a:r>
              <a:rPr b="1" lang="en-GB" sz="1700" u="sng"/>
              <a:t>1.44</a:t>
            </a:r>
            <a:r>
              <a:rPr lang="en-GB" sz="1700"/>
              <a:t> </a:t>
            </a:r>
            <a:endParaRPr sz="1700"/>
          </a:p>
          <a:p>
            <a:pPr indent="0" lvl="0" marL="42000" rtl="0" algn="l">
              <a:lnSpc>
                <a:spcPct val="115000"/>
              </a:lnSpc>
              <a:spcBef>
                <a:spcPts val="0"/>
              </a:spcBef>
              <a:spcAft>
                <a:spcPts val="0"/>
              </a:spcAft>
              <a:buClr>
                <a:srgbClr val="000000"/>
              </a:buClr>
              <a:buSzPts val="1100"/>
              <a:buFont typeface="Arial"/>
              <a:buNone/>
            </a:pPr>
            <a:r>
              <a:rPr lang="en-GB" sz="1700"/>
              <a:t>know that a covalent bond is formed between atoms by the sharing of a pair of electrons.</a:t>
            </a:r>
            <a:endParaRPr sz="1700"/>
          </a:p>
          <a:p>
            <a:pPr indent="0" lvl="0" marL="0" rtl="0" algn="l">
              <a:lnSpc>
                <a:spcPct val="115000"/>
              </a:lnSpc>
              <a:spcBef>
                <a:spcPts val="0"/>
              </a:spcBef>
              <a:spcAft>
                <a:spcPts val="0"/>
              </a:spcAft>
              <a:buClr>
                <a:srgbClr val="000000"/>
              </a:buClr>
              <a:buSzPts val="1100"/>
              <a:buFont typeface="Arial"/>
              <a:buNone/>
            </a:pPr>
            <a:r>
              <a:t/>
            </a:r>
            <a:endParaRPr b="1" sz="300" u="sng"/>
          </a:p>
          <a:p>
            <a:pPr indent="0" lvl="0" marL="42000" rtl="0" algn="l">
              <a:lnSpc>
                <a:spcPct val="115000"/>
              </a:lnSpc>
              <a:spcBef>
                <a:spcPts val="0"/>
              </a:spcBef>
              <a:spcAft>
                <a:spcPts val="0"/>
              </a:spcAft>
              <a:buClr>
                <a:srgbClr val="000000"/>
              </a:buClr>
              <a:buSzPts val="1100"/>
              <a:buFont typeface="Arial"/>
              <a:buNone/>
            </a:pPr>
            <a:r>
              <a:rPr b="1" lang="en-GB" sz="1700" u="sng"/>
              <a:t>1.45</a:t>
            </a:r>
            <a:endParaRPr b="1" sz="1700" u="sng"/>
          </a:p>
          <a:p>
            <a:pPr indent="0" lvl="0" marL="42000" rtl="0" algn="l">
              <a:lnSpc>
                <a:spcPct val="115000"/>
              </a:lnSpc>
              <a:spcBef>
                <a:spcPts val="0"/>
              </a:spcBef>
              <a:spcAft>
                <a:spcPts val="0"/>
              </a:spcAft>
              <a:buClr>
                <a:srgbClr val="000000"/>
              </a:buClr>
              <a:buSzPts val="1100"/>
              <a:buFont typeface="Arial"/>
              <a:buNone/>
            </a:pPr>
            <a:r>
              <a:rPr lang="en-GB" sz="1700"/>
              <a:t>understand covalent bonds in terms of strong electrostatic forces of attraction</a:t>
            </a:r>
            <a:endParaRPr sz="1700"/>
          </a:p>
          <a:p>
            <a:pPr indent="0" lvl="0" marL="0" rtl="0" algn="l">
              <a:lnSpc>
                <a:spcPct val="115000"/>
              </a:lnSpc>
              <a:spcBef>
                <a:spcPts val="0"/>
              </a:spcBef>
              <a:spcAft>
                <a:spcPts val="0"/>
              </a:spcAft>
              <a:buClr>
                <a:srgbClr val="000000"/>
              </a:buClr>
              <a:buSzPts val="1100"/>
              <a:buFont typeface="Arial"/>
              <a:buNone/>
            </a:pPr>
            <a:r>
              <a:t/>
            </a:r>
            <a:endParaRPr sz="300"/>
          </a:p>
          <a:p>
            <a:pPr indent="0" lvl="0" marL="42000" rtl="0" algn="l">
              <a:lnSpc>
                <a:spcPct val="115000"/>
              </a:lnSpc>
              <a:spcBef>
                <a:spcPts val="0"/>
              </a:spcBef>
              <a:spcAft>
                <a:spcPts val="0"/>
              </a:spcAft>
              <a:buClr>
                <a:srgbClr val="000000"/>
              </a:buClr>
              <a:buSzPts val="1100"/>
              <a:buFont typeface="Arial"/>
              <a:buNone/>
            </a:pPr>
            <a:r>
              <a:rPr b="1" lang="en-GB" sz="1700" u="sng"/>
              <a:t>1.46 </a:t>
            </a:r>
            <a:endParaRPr b="1" sz="1700" u="sng"/>
          </a:p>
          <a:p>
            <a:pPr indent="0" lvl="0" marL="42000" rtl="0" algn="l">
              <a:lnSpc>
                <a:spcPct val="115000"/>
              </a:lnSpc>
              <a:spcBef>
                <a:spcPts val="0"/>
              </a:spcBef>
              <a:spcAft>
                <a:spcPts val="0"/>
              </a:spcAft>
              <a:buClr>
                <a:srgbClr val="000000"/>
              </a:buClr>
              <a:buSzPts val="1100"/>
              <a:buFont typeface="Arial"/>
              <a:buNone/>
            </a:pPr>
            <a:r>
              <a:rPr lang="en-GB" sz="1700"/>
              <a:t>understand how to use dot-and-cross diagrams to represent covalent bonds in:</a:t>
            </a:r>
            <a:endParaRPr sz="1700"/>
          </a:p>
          <a:p>
            <a:pPr indent="0" lvl="0" marL="42000" rtl="0" algn="l">
              <a:lnSpc>
                <a:spcPct val="115000"/>
              </a:lnSpc>
              <a:spcBef>
                <a:spcPts val="0"/>
              </a:spcBef>
              <a:spcAft>
                <a:spcPts val="0"/>
              </a:spcAft>
              <a:buClr>
                <a:srgbClr val="000000"/>
              </a:buClr>
              <a:buSzPts val="1100"/>
              <a:buFont typeface="Arial"/>
              <a:buNone/>
            </a:pPr>
            <a:r>
              <a:rPr lang="en-GB" sz="1700"/>
              <a:t> • diatomic molecules, including hydrogen, oxygen, nitrogen, halogens and hydrogen halides </a:t>
            </a:r>
            <a:endParaRPr sz="1700"/>
          </a:p>
          <a:p>
            <a:pPr indent="0" lvl="0" marL="42000" rtl="0" algn="l">
              <a:lnSpc>
                <a:spcPct val="115000"/>
              </a:lnSpc>
              <a:spcBef>
                <a:spcPts val="0"/>
              </a:spcBef>
              <a:spcAft>
                <a:spcPts val="0"/>
              </a:spcAft>
              <a:buClr>
                <a:srgbClr val="000000"/>
              </a:buClr>
              <a:buSzPts val="1100"/>
              <a:buFont typeface="Arial"/>
              <a:buNone/>
            </a:pPr>
            <a:r>
              <a:rPr lang="en-GB" sz="1700"/>
              <a:t>• inorganic molecules including water, ammonia and carbon dioxide </a:t>
            </a:r>
            <a:endParaRPr sz="1700"/>
          </a:p>
          <a:p>
            <a:pPr indent="0" lvl="0" marL="42000" rtl="0" algn="l">
              <a:lnSpc>
                <a:spcPct val="115000"/>
              </a:lnSpc>
              <a:spcBef>
                <a:spcPts val="0"/>
              </a:spcBef>
              <a:spcAft>
                <a:spcPts val="0"/>
              </a:spcAft>
              <a:buClr>
                <a:srgbClr val="000000"/>
              </a:buClr>
              <a:buSzPts val="1100"/>
              <a:buFont typeface="Arial"/>
              <a:buNone/>
            </a:pPr>
            <a:r>
              <a:rPr lang="en-GB" sz="1700" strike="sngStrike"/>
              <a:t>(• organic molecules containing up to two carbon atoms, including methane, ethane, ethene and those containing halogen atoms</a:t>
            </a:r>
            <a:r>
              <a:rPr lang="en-GB" sz="1700"/>
              <a:t> - later in Year 11)</a:t>
            </a:r>
            <a:endParaRPr b="1" sz="1700" u="sng">
              <a:solidFill>
                <a:schemeClr val="dk1"/>
              </a:solidFill>
            </a:endParaRPr>
          </a:p>
        </p:txBody>
      </p:sp>
      <p:graphicFrame>
        <p:nvGraphicFramePr>
          <p:cNvPr id="343" name="Google Shape;343;p37"/>
          <p:cNvGraphicFramePr/>
          <p:nvPr/>
        </p:nvGraphicFramePr>
        <p:xfrm>
          <a:off x="6644563" y="2846884"/>
          <a:ext cx="3000000" cy="3000000"/>
        </p:xfrm>
        <a:graphic>
          <a:graphicData uri="http://schemas.openxmlformats.org/drawingml/2006/table">
            <a:tbl>
              <a:tblPr bandRow="1" firstRow="1">
                <a:noFill/>
                <a:tableStyleId>{2C45D6B6-3AD6-45E0-A609-EB9F2C0062FB}</a:tableStyleId>
              </a:tblPr>
              <a:tblGrid>
                <a:gridCol w="2214550"/>
              </a:tblGrid>
              <a:tr h="2178875">
                <a:tc>
                  <a:txBody>
                    <a:bodyPr/>
                    <a:lstStyle/>
                    <a:p>
                      <a:pPr indent="0" lvl="0" marL="0" marR="0" rtl="0" algn="ctr">
                        <a:spcBef>
                          <a:spcPts val="0"/>
                        </a:spcBef>
                        <a:spcAft>
                          <a:spcPts val="0"/>
                        </a:spcAft>
                        <a:buNone/>
                      </a:pPr>
                      <a:r>
                        <a:rPr b="1" lang="en-GB" sz="1800" u="sng" cap="none" strike="noStrike">
                          <a:solidFill>
                            <a:schemeClr val="dk1"/>
                          </a:solidFill>
                        </a:rPr>
                        <a:t>My Learning</a:t>
                      </a:r>
                      <a:endParaRPr>
                        <a:solidFill>
                          <a:schemeClr val="dk1"/>
                        </a:solidFill>
                      </a:endParaRPr>
                    </a:p>
                    <a:p>
                      <a:pPr indent="0" lvl="0" marL="0" marR="0" rtl="0" algn="l">
                        <a:spcBef>
                          <a:spcPts val="0"/>
                        </a:spcBef>
                        <a:spcAft>
                          <a:spcPts val="0"/>
                        </a:spcAft>
                        <a:buNone/>
                      </a:pPr>
                      <a:r>
                        <a:t/>
                      </a:r>
                      <a:endParaRPr sz="1800" u="none" cap="none" strike="noStrike"/>
                    </a:p>
                  </a:txBody>
                  <a:tcPr marT="45725" marB="45725" marR="91450" marL="91450">
                    <a:lnL cap="flat" cmpd="sng" w="12700">
                      <a:solidFill>
                        <a:srgbClr val="FF0000">
                          <a:alpha val="0"/>
                        </a:srgbClr>
                      </a:solidFill>
                      <a:prstDash val="solid"/>
                      <a:round/>
                      <a:headEnd len="sm" w="sm" type="none"/>
                      <a:tailEnd len="sm" w="sm" type="none"/>
                    </a:lnL>
                    <a:lnR cap="flat" cmpd="sng" w="12700">
                      <a:solidFill>
                        <a:srgbClr val="FF0000">
                          <a:alpha val="0"/>
                        </a:srgbClr>
                      </a:solidFill>
                      <a:prstDash val="solid"/>
                      <a:round/>
                      <a:headEnd len="sm" w="sm" type="none"/>
                      <a:tailEnd len="sm" w="sm" type="none"/>
                    </a:lnR>
                    <a:lnT cap="flat" cmpd="sng" w="12700">
                      <a:solidFill>
                        <a:srgbClr val="FF0000">
                          <a:alpha val="0"/>
                        </a:srgbClr>
                      </a:solidFill>
                      <a:prstDash val="solid"/>
                      <a:round/>
                      <a:headEnd len="sm" w="sm" type="none"/>
                      <a:tailEnd len="sm" w="sm" type="none"/>
                    </a:lnT>
                    <a:lnB cap="flat" cmpd="sng" w="12700">
                      <a:solidFill>
                        <a:srgbClr val="FF0000">
                          <a:alpha val="0"/>
                        </a:srgbClr>
                      </a:solidFill>
                      <a:prstDash val="solid"/>
                      <a:round/>
                      <a:headEnd len="sm" w="sm" type="none"/>
                      <a:tailEnd len="sm" w="sm" type="none"/>
                    </a:lnB>
                    <a:solidFill>
                      <a:srgbClr val="00FFFF"/>
                    </a:solidFill>
                  </a:tcPr>
                </a:tc>
              </a:tr>
            </a:tbl>
          </a:graphicData>
        </a:graphic>
      </p:graphicFrame>
      <p:pic>
        <p:nvPicPr>
          <p:cNvPr descr="Oops! by Don Mangan and Artie Romero" id="344" name="Google Shape;344;p37"/>
          <p:cNvPicPr preferRelativeResize="0"/>
          <p:nvPr/>
        </p:nvPicPr>
        <p:blipFill rotWithShape="1">
          <a:blip r:embed="rId3">
            <a:alphaModFix/>
          </a:blip>
          <a:srcRect b="0" l="0" r="0" t="0"/>
          <a:stretch/>
        </p:blipFill>
        <p:spPr>
          <a:xfrm>
            <a:off x="7179805" y="3365376"/>
            <a:ext cx="1071600" cy="1366800"/>
          </a:xfrm>
          <a:prstGeom prst="rect">
            <a:avLst/>
          </a:prstGeom>
          <a:noFill/>
          <a:ln cap="flat" cmpd="sng" w="9525">
            <a:solidFill>
              <a:srgbClr val="00FFFF">
                <a:alpha val="0"/>
              </a:srgbClr>
            </a:solidFill>
            <a:prstDash val="solid"/>
            <a:round/>
            <a:headEnd len="sm" w="sm" type="none"/>
            <a:tailEnd len="sm" w="sm" type="none"/>
          </a:ln>
        </p:spPr>
      </p:pic>
      <p:sp>
        <p:nvSpPr>
          <p:cNvPr id="345" name="Google Shape;345;p37"/>
          <p:cNvSpPr/>
          <p:nvPr/>
        </p:nvSpPr>
        <p:spPr>
          <a:xfrm>
            <a:off x="8228739" y="3801616"/>
            <a:ext cx="258600" cy="720000"/>
          </a:xfrm>
          <a:prstGeom prst="rect">
            <a:avLst/>
          </a:prstGeom>
          <a:solidFill>
            <a:srgbClr val="00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6" name="Google Shape;346;p37"/>
          <p:cNvSpPr txBox="1"/>
          <p:nvPr/>
        </p:nvSpPr>
        <p:spPr>
          <a:xfrm>
            <a:off x="0" y="0"/>
            <a:ext cx="18315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a:t>
            </a:r>
            <a:r>
              <a:rPr lang="en-GB">
                <a:solidFill>
                  <a:srgbClr val="FFFFFF"/>
                </a:solidFill>
              </a:rPr>
              <a:t>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5</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