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 id="214748367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6858000" cx="9144000"/>
  <p:notesSz cx="6858000" cy="9144000"/>
  <p:embeddedFontLst>
    <p:embeddedFont>
      <p:font typeface="Ubuntu"/>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FC7C04A-562D-4CA8-AE2D-EA5FEA670532}">
  <a:tblStyle styleId="{1FC7C04A-562D-4CA8-AE2D-EA5FEA67053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B454FAE-A212-4E75-B777-836F9359802F}"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00C5A6A-C10C-413A-9DF9-B9E170199F2B}" styleName="Table_2">
    <a:wholeTbl>
      <a:tcTxStyle b="off" i="off">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F3F9FA"/>
          </a:solidFill>
        </a:fill>
      </a:tcStyle>
    </a:wholeTbl>
    <a:band1H>
      <a:tcTxStyle/>
      <a:tcStyle>
        <a:fill>
          <a:solidFill>
            <a:srgbClr val="E7F3F4"/>
          </a:solidFill>
        </a:fill>
      </a:tcStyle>
    </a:band1H>
    <a:band2H>
      <a:tcTxStyle/>
    </a:band2H>
    <a:band1V>
      <a:tcTxStyle/>
      <a:tcStyle>
        <a:fill>
          <a:solidFill>
            <a:srgbClr val="E7F3F4"/>
          </a:solidFill>
        </a:fill>
      </a:tcStyle>
    </a:band1V>
    <a:band2V>
      <a:tcTxStyle/>
    </a:band2V>
    <a:lastCol>
      <a:tcTxStyle b="on" i="off">
        <a:font>
          <a:latin typeface="Arial"/>
          <a:ea typeface="Arial"/>
          <a:cs typeface="Arial"/>
        </a:font>
        <a:srgbClr val="FFFFFF"/>
      </a:tcTxStyle>
      <a:tcStyle>
        <a:fill>
          <a:solidFill>
            <a:srgbClr val="BBE0E3"/>
          </a:solidFill>
        </a:fill>
      </a:tcStyle>
    </a:lastCol>
    <a:firstCol>
      <a:tcTxStyle b="on" i="off">
        <a:font>
          <a:latin typeface="Arial"/>
          <a:ea typeface="Arial"/>
          <a:cs typeface="Arial"/>
        </a:font>
        <a:srgbClr val="FFFFFF"/>
      </a:tcTxStyle>
      <a:tcStyle>
        <a:fill>
          <a:solidFill>
            <a:srgbClr val="BBE0E3"/>
          </a:solidFill>
        </a:fill>
      </a:tcStyle>
    </a:firstCol>
    <a:lastRow>
      <a:tcTxStyle b="on" i="off">
        <a:font>
          <a:latin typeface="Arial"/>
          <a:ea typeface="Arial"/>
          <a:cs typeface="Arial"/>
        </a:font>
        <a:srgbClr val="FFFFFF"/>
      </a:tcTxStyle>
      <a:tcStyle>
        <a:tcBdr>
          <a:top>
            <a:ln cap="flat" cmpd="sng" w="38100">
              <a:solidFill>
                <a:srgbClr val="FFFFFF"/>
              </a:solidFill>
              <a:prstDash val="solid"/>
              <a:round/>
              <a:headEnd len="sm" w="sm" type="none"/>
              <a:tailEnd len="sm" w="sm" type="none"/>
            </a:ln>
          </a:top>
        </a:tcBdr>
        <a:fill>
          <a:solidFill>
            <a:srgbClr val="BBE0E3"/>
          </a:solidFill>
        </a:fill>
      </a:tcStyle>
    </a:lastRow>
    <a:seCell>
      <a:tcTxStyle/>
    </a:seCell>
    <a:swCell>
      <a:tcTxStyle/>
    </a:swCell>
    <a:firstRow>
      <a:tcTxStyle b="on" i="off">
        <a:font>
          <a:latin typeface="Arial"/>
          <a:ea typeface="Arial"/>
          <a:cs typeface="Arial"/>
        </a:font>
        <a:srgbClr val="FFFFFF"/>
      </a:tcTxStyle>
      <a:tcStyle>
        <a:tcBdr>
          <a:bottom>
            <a:ln cap="flat" cmpd="sng" w="38100">
              <a:solidFill>
                <a:srgbClr val="FFFFFF"/>
              </a:solidFill>
              <a:prstDash val="solid"/>
              <a:round/>
              <a:headEnd len="sm" w="sm" type="none"/>
              <a:tailEnd len="sm" w="sm" type="none"/>
            </a:ln>
          </a:bottom>
        </a:tcBdr>
        <a:fill>
          <a:solidFill>
            <a:srgbClr val="BBE0E3"/>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Ubuntu-bold.fntdata"/><Relationship Id="rId30" Type="http://schemas.openxmlformats.org/officeDocument/2006/relationships/font" Target="fonts/Ubuntu-regular.fntdata"/><Relationship Id="rId11" Type="http://schemas.openxmlformats.org/officeDocument/2006/relationships/slide" Target="slides/slide5.xml"/><Relationship Id="rId33" Type="http://schemas.openxmlformats.org/officeDocument/2006/relationships/font" Target="fonts/Ubuntu-boldItalic.fntdata"/><Relationship Id="rId10" Type="http://schemas.openxmlformats.org/officeDocument/2006/relationships/slide" Target="slides/slide4.xml"/><Relationship Id="rId32" Type="http://schemas.openxmlformats.org/officeDocument/2006/relationships/font" Target="fonts/Ubuntu-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360"/>
              </a:spcBef>
              <a:spcAft>
                <a:spcPts val="0"/>
              </a:spcAft>
              <a:buSzPts val="1400"/>
              <a:buChar char="●"/>
              <a:defRPr/>
            </a:lvl1pPr>
            <a:lvl2pPr indent="-317500" lvl="1" marL="914400" marR="0" rtl="0" algn="l">
              <a:spcBef>
                <a:spcPts val="360"/>
              </a:spcBef>
              <a:spcAft>
                <a:spcPts val="0"/>
              </a:spcAft>
              <a:buSzPts val="1400"/>
              <a:buChar char="○"/>
              <a:defRPr/>
            </a:lvl2pPr>
            <a:lvl3pPr indent="-317500" lvl="2" marL="1371600" marR="0" rtl="0" algn="l">
              <a:spcBef>
                <a:spcPts val="360"/>
              </a:spcBef>
              <a:spcAft>
                <a:spcPts val="0"/>
              </a:spcAft>
              <a:buSzPts val="1400"/>
              <a:buChar char="■"/>
              <a:defRPr/>
            </a:lvl3pPr>
            <a:lvl4pPr indent="-317500" lvl="3" marL="1828800" marR="0" rtl="0" algn="l">
              <a:spcBef>
                <a:spcPts val="360"/>
              </a:spcBef>
              <a:spcAft>
                <a:spcPts val="0"/>
              </a:spcAft>
              <a:buSzPts val="1400"/>
              <a:buChar char="●"/>
              <a:defRPr/>
            </a:lvl4pPr>
            <a:lvl5pPr indent="-317500" lvl="4" marL="2286000" marR="0" rtl="0" algn="l">
              <a:spcBef>
                <a:spcPts val="360"/>
              </a:spcBef>
              <a:spcAft>
                <a:spcPts val="0"/>
              </a:spcAft>
              <a:buSzPts val="1400"/>
              <a:buChar char="○"/>
              <a:defRPr/>
            </a:lvl5pPr>
            <a:lvl6pPr indent="-317500" lvl="5" marL="2743200" marR="0" rtl="0" algn="l">
              <a:spcBef>
                <a:spcPts val="0"/>
              </a:spcBef>
              <a:spcAft>
                <a:spcPts val="0"/>
              </a:spcAft>
              <a:buSzPts val="1400"/>
              <a:buChar char="■"/>
              <a:defRPr/>
            </a:lvl6pPr>
            <a:lvl7pPr indent="-317500" lvl="6" marL="3200400" marR="0" rtl="0" algn="l">
              <a:spcBef>
                <a:spcPts val="0"/>
              </a:spcBef>
              <a:spcAft>
                <a:spcPts val="0"/>
              </a:spcAft>
              <a:buSzPts val="1400"/>
              <a:buChar char="●"/>
              <a:defRPr/>
            </a:lvl7pPr>
            <a:lvl8pPr indent="-317500" lvl="7" marL="3657600" marR="0" rtl="0" algn="l">
              <a:spcBef>
                <a:spcPts val="0"/>
              </a:spcBef>
              <a:spcAft>
                <a:spcPts val="0"/>
              </a:spcAft>
              <a:buSzPts val="1400"/>
              <a:buChar char="○"/>
              <a:defRPr/>
            </a:lvl8pPr>
            <a:lvl9pPr indent="-317500" lvl="8" marL="4114800" marR="0" rtl="0" algn="l">
              <a:spcBef>
                <a:spcPts val="0"/>
              </a:spcBef>
              <a:spcAft>
                <a:spcPts val="0"/>
              </a:spcAft>
              <a:buSzPts val="1400"/>
              <a:buChar char="■"/>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91425" lIns="91425" spcFirstLastPara="1" rIns="91425" wrap="square" tIns="91425">
            <a:noAutofit/>
          </a:bodyPr>
          <a:lstStyle/>
          <a:p>
            <a:pPr indent="-88900" lvl="0" marL="0" marR="0" rtl="0" algn="r">
              <a:spcBef>
                <a:spcPts val="0"/>
              </a:spcBef>
              <a:spcAft>
                <a:spcPts val="0"/>
              </a:spcAft>
              <a:buSzPts val="1400"/>
              <a:buChar char="●"/>
            </a:pPr>
            <a:r>
              <a:t/>
            </a:r>
            <a:endParaRPr/>
          </a:p>
          <a:p>
            <a:pPr indent="-88900" lvl="1" marL="457200" marR="0" rtl="0" algn="l">
              <a:spcBef>
                <a:spcPts val="0"/>
              </a:spcBef>
              <a:spcAft>
                <a:spcPts val="0"/>
              </a:spcAft>
              <a:buSzPts val="1400"/>
              <a:buChar char="○"/>
            </a:pPr>
            <a:r>
              <a:t/>
            </a:r>
            <a:endParaRPr/>
          </a:p>
          <a:p>
            <a:pPr indent="-88900" lvl="2" marL="914400" marR="0" rtl="0" algn="l">
              <a:spcBef>
                <a:spcPts val="0"/>
              </a:spcBef>
              <a:spcAft>
                <a:spcPts val="0"/>
              </a:spcAft>
              <a:buSzPts val="1400"/>
              <a:buChar char="■"/>
            </a:pPr>
            <a:r>
              <a:t/>
            </a:r>
            <a:endParaRPr/>
          </a:p>
          <a:p>
            <a:pPr indent="-88900" lvl="3" marL="1371600" marR="0" rtl="0" algn="l">
              <a:spcBef>
                <a:spcPts val="0"/>
              </a:spcBef>
              <a:spcAft>
                <a:spcPts val="0"/>
              </a:spcAft>
              <a:buSzPts val="1400"/>
              <a:buChar char="●"/>
            </a:pPr>
            <a:r>
              <a:t/>
            </a:r>
            <a:endParaRPr/>
          </a:p>
          <a:p>
            <a:pPr indent="-88900" lvl="4" marL="1828800" marR="0" rtl="0" algn="l">
              <a:spcBef>
                <a:spcPts val="0"/>
              </a:spcBef>
              <a:spcAft>
                <a:spcPts val="0"/>
              </a:spcAft>
              <a:buSzPts val="1400"/>
              <a:buChar char="○"/>
            </a:pPr>
            <a:r>
              <a:t/>
            </a:r>
            <a:endParaRPr/>
          </a:p>
          <a:p>
            <a:pPr indent="-88900" lvl="5" marL="2286000" marR="0" rtl="0" algn="l">
              <a:spcBef>
                <a:spcPts val="0"/>
              </a:spcBef>
              <a:spcAft>
                <a:spcPts val="0"/>
              </a:spcAft>
              <a:buSzPts val="1400"/>
              <a:buChar char="■"/>
            </a:pPr>
            <a:r>
              <a:t/>
            </a:r>
            <a:endParaRPr/>
          </a:p>
          <a:p>
            <a:pPr indent="-88900" lvl="6" marL="2743200" marR="0" rtl="0" algn="l">
              <a:spcBef>
                <a:spcPts val="0"/>
              </a:spcBef>
              <a:spcAft>
                <a:spcPts val="0"/>
              </a:spcAft>
              <a:buSzPts val="1400"/>
              <a:buChar char="●"/>
            </a:pPr>
            <a:r>
              <a:t/>
            </a:r>
            <a:endParaRPr/>
          </a:p>
          <a:p>
            <a:pPr indent="-88900" lvl="7" marL="3200400" marR="0" rtl="0" algn="l">
              <a:spcBef>
                <a:spcPts val="0"/>
              </a:spcBef>
              <a:spcAft>
                <a:spcPts val="0"/>
              </a:spcAft>
              <a:buSzPts val="1400"/>
              <a:buChar char="○"/>
            </a:pPr>
            <a:r>
              <a:t/>
            </a:r>
            <a:endParaRPr/>
          </a:p>
          <a:p>
            <a:pPr indent="-88900" lvl="8" marL="3657600" marR="0" rtl="0" algn="l">
              <a:spcBef>
                <a:spcPts val="0"/>
              </a:spcBef>
              <a:spcAft>
                <a:spcPts val="0"/>
              </a:spcAft>
              <a:buSzPts val="1400"/>
              <a:buChar char="■"/>
            </a:pPr>
            <a:r>
              <a:t/>
            </a:r>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Water_of_crystallization" TargetMode="External"/><Relationship Id="rId3" Type="http://schemas.openxmlformats.org/officeDocument/2006/relationships/hyperlink" Target="https://en.wikipedia.org/wiki/Water_of_crystallization" TargetMode="External"/><Relationship Id="rId4" Type="http://schemas.openxmlformats.org/officeDocument/2006/relationships/hyperlink" Target="https://en.wikipedia.org/wiki/Water_of_crystallization"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14" name="Google Shape;11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5" name="Google Shape;115;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7c80e2b549_0_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22" name="Google Shape;122;g37c80e2b549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3" name="Google Shape;123;g37c80e2b549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7c80e2b549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38" name="Google Shape;138;g37c80e2b549_0_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48" name="Google Shape;148;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9" name="Google Shape;149;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7c80e2b549_0_1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7c80e2b549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57" name="Google Shape;157;g37c80e2b549_0_152: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94d9c3da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63" name="Google Shape;163;g294d9c3dab_0_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94d9c3dab_0_59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78" name="Google Shape;178;g294d9c3dab_0_591: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Arial"/>
                <a:ea typeface="Arial"/>
                <a:cs typeface="Arial"/>
                <a:sym typeface="Arial"/>
              </a:rPr>
              <a:t>Boardworks GCSE Additional Science: Chemistry </a:t>
            </a:r>
            <a:endParaRPr/>
          </a:p>
          <a:p>
            <a:pPr indent="0" lvl="0" marL="0" marR="0" rtl="0" algn="l">
              <a:spcBef>
                <a:spcPts val="0"/>
              </a:spcBef>
              <a:spcAft>
                <a:spcPts val="0"/>
              </a:spcAft>
              <a:buNone/>
            </a:pPr>
            <a:r>
              <a:rPr lang="en-GB" sz="1200">
                <a:solidFill>
                  <a:schemeClr val="dk1"/>
                </a:solidFill>
                <a:latin typeface="Arial"/>
                <a:ea typeface="Arial"/>
                <a:cs typeface="Arial"/>
                <a:sym typeface="Arial"/>
              </a:rPr>
              <a:t>Ionic Bonding</a:t>
            </a:r>
            <a:endParaRPr/>
          </a:p>
        </p:txBody>
      </p:sp>
      <p:sp>
        <p:nvSpPr>
          <p:cNvPr id="179" name="Google Shape;179;g294d9c3dab_0_591: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0" name="Google Shape;180;g294d9c3dab_0_5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The image is a coloured scanning electron micrograph (SEM) of common salt, sodium chloride, recrystallised from distilled water.  The salt crystal is built up from a cubic lattice of sodium and chloride ions. In the absence of impurities the exact cubic crystal form is produced. This micrograph shows that in practice this basic cube is usually disrupted by dislocations; these give rise to crystals with a variety of shapes, although they all retain the basic cubic symmetry. Magnification: x280 at 5x7cm size. x975 at 10x8‘.</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6b0d69fb4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6b0d69fb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rPr lang="en-GB" sz="1200">
                <a:solidFill>
                  <a:schemeClr val="dk1"/>
                </a:solidFill>
              </a:rPr>
              <a:t>The </a:t>
            </a:r>
            <a:r>
              <a:rPr i="1" lang="en-GB" sz="1200">
                <a:solidFill>
                  <a:schemeClr val="dk1"/>
                </a:solidFill>
              </a:rPr>
              <a:t>Cueva de los cristales</a:t>
            </a:r>
            <a:r>
              <a:rPr lang="en-GB" sz="1200">
                <a:solidFill>
                  <a:schemeClr val="dk1"/>
                </a:solidFill>
              </a:rPr>
              <a:t> is a cave at a depth of 300 metres near Naica in Mexico.The main chamber contains giant selenite crystals (CaSO</a:t>
            </a:r>
            <a:r>
              <a:rPr baseline="-25000" lang="en-GB" sz="1200">
                <a:solidFill>
                  <a:schemeClr val="dk1"/>
                </a:solidFill>
              </a:rPr>
              <a:t>4</a:t>
            </a:r>
            <a:r>
              <a:rPr lang="en-GB" sz="1200">
                <a:solidFill>
                  <a:schemeClr val="dk1"/>
                </a:solidFill>
              </a:rPr>
              <a:t>•2</a:t>
            </a:r>
            <a:r>
              <a:rPr lang="en-GB" sz="1200">
                <a:solidFill>
                  <a:schemeClr val="dk1"/>
                </a:solidFill>
                <a:uFill>
                  <a:noFill/>
                </a:uFill>
                <a:hlinkClick r:id="rId2">
                  <a:extLst>
                    <a:ext uri="{A12FA001-AC4F-418D-AE19-62706E023703}">
                      <ahyp:hlinkClr val="tx"/>
                    </a:ext>
                  </a:extLst>
                </a:hlinkClick>
              </a:rPr>
              <a:t>H</a:t>
            </a:r>
            <a:r>
              <a:rPr baseline="-25000" lang="en-GB" sz="1200">
                <a:solidFill>
                  <a:schemeClr val="dk1"/>
                </a:solidFill>
                <a:uFill>
                  <a:noFill/>
                </a:uFill>
                <a:hlinkClick r:id="rId3">
                  <a:extLst>
                    <a:ext uri="{A12FA001-AC4F-418D-AE19-62706E023703}">
                      <ahyp:hlinkClr val="tx"/>
                    </a:ext>
                  </a:extLst>
                </a:hlinkClick>
              </a:rPr>
              <a:t>2</a:t>
            </a:r>
            <a:r>
              <a:rPr lang="en-GB" sz="1200">
                <a:solidFill>
                  <a:schemeClr val="dk1"/>
                </a:solidFill>
                <a:uFill>
                  <a:noFill/>
                </a:uFill>
                <a:hlinkClick r:id="rId4">
                  <a:extLst>
                    <a:ext uri="{A12FA001-AC4F-418D-AE19-62706E023703}">
                      <ahyp:hlinkClr val="tx"/>
                    </a:ext>
                  </a:extLst>
                </a:hlinkClick>
              </a:rPr>
              <a:t>O</a:t>
            </a:r>
            <a:r>
              <a:rPr lang="en-GB" sz="1200">
                <a:solidFill>
                  <a:schemeClr val="dk1"/>
                </a:solidFill>
              </a:rPr>
              <a:t>), some of the largest natural crystals ever found. The cave's largest crystal found to date is 12 m in length, 4 m in diameter and 55 tons in weight. When it was accessible, the cave was extremely hot, with air temperatures reaching up to 58 °C with 90 to 99 percent humidity. The cave is relatively unexplored because of these factors. Without proper protection, people can only endure approximately ten minutes of exposure at a time.</a:t>
            </a:r>
            <a:endParaRPr sz="1200">
              <a:solidFill>
                <a:schemeClr val="dk1"/>
              </a:solidFill>
            </a:endParaRPr>
          </a:p>
        </p:txBody>
      </p:sp>
      <p:sp>
        <p:nvSpPr>
          <p:cNvPr id="189" name="Google Shape;189;g6b0d69fb48_0_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cb7b1c5a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95" name="Google Shape;195;gcb7b1c5aa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cb7b1c5aa_0_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210" name="Google Shape;210;gcb7b1c5aa_0_28: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Boardworks GCSE Additional Science: Chemistry </a:t>
            </a:r>
            <a:endParaRPr/>
          </a:p>
          <a:p>
            <a:pPr indent="0" lvl="0" marL="0" marR="0" rtl="0" algn="l">
              <a:spcBef>
                <a:spcPts val="0"/>
              </a:spcBef>
              <a:spcAft>
                <a:spcPts val="0"/>
              </a:spcAft>
              <a:buNone/>
            </a:pPr>
            <a:r>
              <a:rPr b="0" i="0" lang="en-GB" sz="1200" u="none" cap="none" strike="noStrike">
                <a:solidFill>
                  <a:schemeClr val="dk1"/>
                </a:solidFill>
                <a:latin typeface="Arial"/>
                <a:ea typeface="Arial"/>
                <a:cs typeface="Arial"/>
                <a:sym typeface="Arial"/>
              </a:rPr>
              <a:t>Ionic Bonding</a:t>
            </a:r>
            <a:endParaRPr/>
          </a:p>
        </p:txBody>
      </p:sp>
      <p:sp>
        <p:nvSpPr>
          <p:cNvPr id="211" name="Google Shape;211;gcb7b1c5aa_0_28: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gcb7b1c5aa_0_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cb7b1c5aa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26" name="Google Shape;226;gcb7b1c5aa_0_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94d9c3dab_0_1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33" name="Google Shape;233;g294d9c3dab_0_133: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Arial"/>
                <a:ea typeface="Arial"/>
                <a:cs typeface="Arial"/>
                <a:sym typeface="Arial"/>
              </a:rPr>
              <a:t>Boardworks GCSE Additional Science: Chemistry </a:t>
            </a:r>
            <a:endParaRPr/>
          </a:p>
          <a:p>
            <a:pPr indent="0" lvl="0" marL="0" marR="0" rtl="0" algn="l">
              <a:spcBef>
                <a:spcPts val="0"/>
              </a:spcBef>
              <a:spcAft>
                <a:spcPts val="0"/>
              </a:spcAft>
              <a:buNone/>
            </a:pPr>
            <a:r>
              <a:rPr lang="en-GB" sz="1200">
                <a:solidFill>
                  <a:schemeClr val="dk1"/>
                </a:solidFill>
                <a:latin typeface="Arial"/>
                <a:ea typeface="Arial"/>
                <a:cs typeface="Arial"/>
                <a:sym typeface="Arial"/>
              </a:rPr>
              <a:t>Ionic Bonding</a:t>
            </a:r>
            <a:endParaRPr/>
          </a:p>
        </p:txBody>
      </p:sp>
      <p:sp>
        <p:nvSpPr>
          <p:cNvPr id="234" name="Google Shape;234;g294d9c3dab_0_133: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5" name="Google Shape;235;g294d9c3dab_0_1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94d9c3dab_0_2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256" name="Google Shape;256;g294d9c3dab_0_216: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Arial"/>
                <a:ea typeface="Arial"/>
                <a:cs typeface="Arial"/>
                <a:sym typeface="Arial"/>
              </a:rPr>
              <a:t>Boardworks GCSE Additional Science: Chemistry </a:t>
            </a:r>
            <a:endParaRPr/>
          </a:p>
          <a:p>
            <a:pPr indent="0" lvl="0" marL="0" marR="0" rtl="0" algn="l">
              <a:spcBef>
                <a:spcPts val="0"/>
              </a:spcBef>
              <a:spcAft>
                <a:spcPts val="0"/>
              </a:spcAft>
              <a:buNone/>
            </a:pPr>
            <a:r>
              <a:rPr lang="en-GB" sz="1200">
                <a:solidFill>
                  <a:schemeClr val="dk1"/>
                </a:solidFill>
                <a:latin typeface="Arial"/>
                <a:ea typeface="Arial"/>
                <a:cs typeface="Arial"/>
                <a:sym typeface="Arial"/>
              </a:rPr>
              <a:t>Ionic Bonding</a:t>
            </a:r>
            <a:endParaRPr/>
          </a:p>
        </p:txBody>
      </p:sp>
      <p:sp>
        <p:nvSpPr>
          <p:cNvPr id="257" name="Google Shape;257;g294d9c3dab_0_216: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8" name="Google Shape;258;g294d9c3dab_0_2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94d9c3dab_0_5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74" name="Google Shape;274;g294d9c3dab_0_5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94d9c3dab_0_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84" name="Google Shape;284;g294d9c3dab_0_4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294d9c3dab_0_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57" name="Google Shape;357;g294d9c3dab_0_5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15e1506c7ce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15e1506c7c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71" name="Google Shape;371;g15e1506c7ce_0_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94d9c3dab_0_60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78" name="Google Shape;378;g294d9c3dab_0_600:notes"/>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200">
                <a:solidFill>
                  <a:schemeClr val="dk1"/>
                </a:solidFill>
                <a:latin typeface="Arial"/>
                <a:ea typeface="Arial"/>
                <a:cs typeface="Arial"/>
                <a:sym typeface="Arial"/>
              </a:rPr>
              <a:t>Boardworks GCSE Additional Science: Chemistry </a:t>
            </a:r>
            <a:endParaRPr/>
          </a:p>
          <a:p>
            <a:pPr indent="0" lvl="0" marL="0" marR="0" rtl="0" algn="l">
              <a:spcBef>
                <a:spcPts val="0"/>
              </a:spcBef>
              <a:spcAft>
                <a:spcPts val="0"/>
              </a:spcAft>
              <a:buNone/>
            </a:pPr>
            <a:r>
              <a:rPr lang="en-GB" sz="1200">
                <a:solidFill>
                  <a:schemeClr val="dk1"/>
                </a:solidFill>
                <a:latin typeface="Arial"/>
                <a:ea typeface="Arial"/>
                <a:cs typeface="Arial"/>
                <a:sym typeface="Arial"/>
              </a:rPr>
              <a:t>Ionic Bonding</a:t>
            </a:r>
            <a:endParaRPr/>
          </a:p>
        </p:txBody>
      </p:sp>
      <p:sp>
        <p:nvSpPr>
          <p:cNvPr id="379" name="Google Shape;379;g294d9c3dab_0_600:notes"/>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0" name="Google Shape;380;g294d9c3dab_0_60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7c80e2b549_0_1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7c80e2b549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04" name="Google Shape;404;g37c80e2b549_0_134: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15e1506c7ce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15e1506c7c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15" name="Google Shape;415;g15e1506c7ce_0_7: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7c80e2b549_0_17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7c80e2b549_0_17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7c80e2b549_0_1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7c80e2b549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38" name="Google Shape;438;g37c80e2b549_0_159: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444" name="Google Shape;44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5" name="Google Shape;445;p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2"/>
          <p:cNvSpPr txBox="1"/>
          <p:nvPr>
            <p:ph type="ctrTitle"/>
          </p:nvPr>
        </p:nvSpPr>
        <p:spPr>
          <a:xfrm>
            <a:off x="685800" y="2130425"/>
            <a:ext cx="7772400" cy="1470025"/>
          </a:xfrm>
          <a:prstGeom prst="rect">
            <a:avLst/>
          </a:prstGeom>
          <a:solidFill>
            <a:schemeClr val="dk1"/>
          </a:solid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14" name="Google Shape;14;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dk1"/>
              </a:buClr>
              <a:buSzPts val="1400"/>
              <a:buFont typeface="Arial"/>
              <a:buNone/>
              <a:defRPr/>
            </a:lvl1pPr>
            <a:lvl2pPr indent="0" lvl="1" marL="457200" marR="0" rtl="0" algn="ctr">
              <a:spcBef>
                <a:spcPts val="560"/>
              </a:spcBef>
              <a:spcAft>
                <a:spcPts val="0"/>
              </a:spcAft>
              <a:buClr>
                <a:schemeClr val="dk1"/>
              </a:buClr>
              <a:buSzPts val="1400"/>
              <a:buFont typeface="Arial"/>
              <a:buNone/>
              <a:defRPr/>
            </a:lvl2pPr>
            <a:lvl3pPr indent="0" lvl="2" marL="914400" marR="0" rtl="0" algn="ctr">
              <a:spcBef>
                <a:spcPts val="480"/>
              </a:spcBef>
              <a:spcAft>
                <a:spcPts val="0"/>
              </a:spcAft>
              <a:buClr>
                <a:schemeClr val="dk1"/>
              </a:buClr>
              <a:buSzPts val="1400"/>
              <a:buFont typeface="Arial"/>
              <a:buNone/>
              <a:defRPr/>
            </a:lvl3pPr>
            <a:lvl4pPr indent="0" lvl="3" marL="1371600" marR="0" rtl="0" algn="ctr">
              <a:spcBef>
                <a:spcPts val="400"/>
              </a:spcBef>
              <a:spcAft>
                <a:spcPts val="0"/>
              </a:spcAft>
              <a:buClr>
                <a:schemeClr val="dk1"/>
              </a:buClr>
              <a:buSzPts val="1400"/>
              <a:buFont typeface="Arial"/>
              <a:buNone/>
              <a:defRPr/>
            </a:lvl4pPr>
            <a:lvl5pPr indent="0" lvl="4" marL="1828800" marR="0" rtl="0" algn="ctr">
              <a:spcBef>
                <a:spcPts val="400"/>
              </a:spcBef>
              <a:spcAft>
                <a:spcPts val="0"/>
              </a:spcAft>
              <a:buClr>
                <a:schemeClr val="dk1"/>
              </a:buClr>
              <a:buSzPts val="1400"/>
              <a:buFont typeface="Arial"/>
              <a:buNone/>
              <a:defRPr/>
            </a:lvl5pPr>
            <a:lvl6pPr indent="0" lvl="5" marL="2286000" marR="0" rtl="0" algn="ctr">
              <a:spcBef>
                <a:spcPts val="400"/>
              </a:spcBef>
              <a:spcAft>
                <a:spcPts val="0"/>
              </a:spcAft>
              <a:buClr>
                <a:schemeClr val="dk1"/>
              </a:buClr>
              <a:buSzPts val="1400"/>
              <a:buFont typeface="Arial"/>
              <a:buNone/>
              <a:defRPr/>
            </a:lvl6pPr>
            <a:lvl7pPr indent="0" lvl="6" marL="2743200" marR="0" rtl="0" algn="ctr">
              <a:spcBef>
                <a:spcPts val="400"/>
              </a:spcBef>
              <a:spcAft>
                <a:spcPts val="0"/>
              </a:spcAft>
              <a:buClr>
                <a:schemeClr val="dk1"/>
              </a:buClr>
              <a:buSzPts val="1400"/>
              <a:buFont typeface="Arial"/>
              <a:buNone/>
              <a:defRPr/>
            </a:lvl7pPr>
            <a:lvl8pPr indent="0" lvl="7" marL="3200400" marR="0" rtl="0" algn="ctr">
              <a:spcBef>
                <a:spcPts val="400"/>
              </a:spcBef>
              <a:spcAft>
                <a:spcPts val="0"/>
              </a:spcAft>
              <a:buClr>
                <a:schemeClr val="dk1"/>
              </a:buClr>
              <a:buSzPts val="1400"/>
              <a:buFont typeface="Arial"/>
              <a:buNone/>
              <a:defRPr/>
            </a:lvl8pPr>
            <a:lvl9pPr indent="0" lvl="8" marL="3657600" marR="0" rtl="0" algn="ctr">
              <a:spcBef>
                <a:spcPts val="400"/>
              </a:spcBef>
              <a:spcAft>
                <a:spcPts val="0"/>
              </a:spcAft>
              <a:buClr>
                <a:schemeClr val="dk1"/>
              </a:buClr>
              <a:buSzPts val="1400"/>
              <a:buFont typeface="Arial"/>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7" name="Google Shape;17;p3"/>
          <p:cNvSpPr txBox="1"/>
          <p:nvPr>
            <p:ph idx="1" type="body"/>
          </p:nvPr>
        </p:nvSpPr>
        <p:spPr>
          <a:xfrm>
            <a:off x="250825" y="1484313"/>
            <a:ext cx="8642350"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4"/>
          <p:cNvSpPr txBox="1"/>
          <p:nvPr>
            <p:ph type="title"/>
          </p:nvPr>
        </p:nvSpPr>
        <p:spPr>
          <a:xfrm>
            <a:off x="722313" y="4406900"/>
            <a:ext cx="7772400" cy="1362075"/>
          </a:xfrm>
          <a:prstGeom prst="rect">
            <a:avLst/>
          </a:prstGeom>
          <a:solidFill>
            <a:schemeClr val="dk1"/>
          </a:solid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 name="Google Shape;20;p4"/>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5"/>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23" name="Google Shape;23;p5"/>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24" name="Google Shape;24;p5"/>
          <p:cNvSpPr txBox="1"/>
          <p:nvPr>
            <p:ph idx="2" type="body"/>
          </p:nvPr>
        </p:nvSpPr>
        <p:spPr>
          <a:xfrm>
            <a:off x="4648200"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5" name="Shape 25"/>
        <p:cNvGrpSpPr/>
        <p:nvPr/>
      </p:nvGrpSpPr>
      <p:grpSpPr>
        <a:xfrm>
          <a:off x="0" y="0"/>
          <a:ext cx="0" cy="0"/>
          <a:chOff x="0" y="0"/>
          <a:chExt cx="0" cy="0"/>
        </a:xfrm>
      </p:grpSpPr>
      <p:sp>
        <p:nvSpPr>
          <p:cNvPr id="26" name="Google Shape;26;p6"/>
          <p:cNvSpPr txBox="1"/>
          <p:nvPr>
            <p:ph type="title"/>
          </p:nvPr>
        </p:nvSpPr>
        <p:spPr>
          <a:xfrm>
            <a:off x="457200" y="274638"/>
            <a:ext cx="8229600" cy="1143000"/>
          </a:xfrm>
          <a:prstGeom prst="rect">
            <a:avLst/>
          </a:prstGeom>
          <a:solidFill>
            <a:schemeClr val="dk1"/>
          </a:solid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7" name="Google Shape;27;p6"/>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28" name="Google Shape;28;p6"/>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29" name="Google Shape;29;p6"/>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30" name="Google Shape;30;p6"/>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7"/>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 name="Shape 34"/>
        <p:cNvGrpSpPr/>
        <p:nvPr/>
      </p:nvGrpSpPr>
      <p:grpSpPr>
        <a:xfrm>
          <a:off x="0" y="0"/>
          <a:ext cx="0" cy="0"/>
          <a:chOff x="0" y="0"/>
          <a:chExt cx="0" cy="0"/>
        </a:xfrm>
      </p:grpSpPr>
      <p:sp>
        <p:nvSpPr>
          <p:cNvPr id="35" name="Google Shape;35;p9"/>
          <p:cNvSpPr txBox="1"/>
          <p:nvPr>
            <p:ph type="title"/>
          </p:nvPr>
        </p:nvSpPr>
        <p:spPr>
          <a:xfrm>
            <a:off x="457200" y="273050"/>
            <a:ext cx="3008313" cy="1162050"/>
          </a:xfrm>
          <a:prstGeom prst="rect">
            <a:avLst/>
          </a:prstGeom>
          <a:solidFill>
            <a:schemeClr val="dk1"/>
          </a:solid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6" name="Google Shape;36;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37" name="Google Shape;37;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8" name="Shape 38"/>
        <p:cNvGrpSpPr/>
        <p:nvPr/>
      </p:nvGrpSpPr>
      <p:grpSpPr>
        <a:xfrm>
          <a:off x="0" y="0"/>
          <a:ext cx="0" cy="0"/>
          <a:chOff x="0" y="0"/>
          <a:chExt cx="0" cy="0"/>
        </a:xfrm>
      </p:grpSpPr>
      <p:sp>
        <p:nvSpPr>
          <p:cNvPr id="39" name="Google Shape;39;p10"/>
          <p:cNvSpPr txBox="1"/>
          <p:nvPr>
            <p:ph type="title"/>
          </p:nvPr>
        </p:nvSpPr>
        <p:spPr>
          <a:xfrm>
            <a:off x="1792288" y="4800600"/>
            <a:ext cx="5486400" cy="566738"/>
          </a:xfrm>
          <a:prstGeom prst="rect">
            <a:avLst/>
          </a:prstGeom>
          <a:solidFill>
            <a:schemeClr val="dk1"/>
          </a:solid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40" name="Google Shape;40;p10"/>
          <p:cNvSpPr/>
          <p:nvPr>
            <p:ph idx="2" type="pic"/>
          </p:nvPr>
        </p:nvSpPr>
        <p:spPr>
          <a:xfrm>
            <a:off x="1792288" y="612775"/>
            <a:ext cx="5486400" cy="4114800"/>
          </a:xfrm>
          <a:prstGeom prst="rect">
            <a:avLst/>
          </a:prstGeom>
          <a:noFill/>
          <a:ln>
            <a:noFill/>
          </a:ln>
        </p:spPr>
      </p:sp>
      <p:sp>
        <p:nvSpPr>
          <p:cNvPr id="41" name="Google Shape;41;p10"/>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2" name="Shape 42"/>
        <p:cNvGrpSpPr/>
        <p:nvPr/>
      </p:nvGrpSpPr>
      <p:grpSpPr>
        <a:xfrm>
          <a:off x="0" y="0"/>
          <a:ext cx="0" cy="0"/>
          <a:chOff x="0" y="0"/>
          <a:chExt cx="0" cy="0"/>
        </a:xfrm>
      </p:grpSpPr>
      <p:sp>
        <p:nvSpPr>
          <p:cNvPr id="43" name="Google Shape;43;p1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44" name="Google Shape;44;p11"/>
          <p:cNvSpPr txBox="1"/>
          <p:nvPr>
            <p:ph idx="1" type="body"/>
          </p:nvPr>
        </p:nvSpPr>
        <p:spPr>
          <a:xfrm rot="5400000">
            <a:off x="2051844" y="-316706"/>
            <a:ext cx="5040312" cy="864235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5" name="Shape 45"/>
        <p:cNvGrpSpPr/>
        <p:nvPr/>
      </p:nvGrpSpPr>
      <p:grpSpPr>
        <a:xfrm>
          <a:off x="0" y="0"/>
          <a:ext cx="0" cy="0"/>
          <a:chOff x="0" y="0"/>
          <a:chExt cx="0" cy="0"/>
        </a:xfrm>
      </p:grpSpPr>
      <p:sp>
        <p:nvSpPr>
          <p:cNvPr id="46" name="Google Shape;46;p12"/>
          <p:cNvSpPr txBox="1"/>
          <p:nvPr>
            <p:ph type="title"/>
          </p:nvPr>
        </p:nvSpPr>
        <p:spPr>
          <a:xfrm rot="5400000">
            <a:off x="4738687" y="2119312"/>
            <a:ext cx="6524625" cy="2286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47" name="Google Shape;47;p12"/>
          <p:cNvSpPr txBox="1"/>
          <p:nvPr>
            <p:ph idx="1" type="body"/>
          </p:nvPr>
        </p:nvSpPr>
        <p:spPr>
          <a:xfrm rot="5400000">
            <a:off x="90488" y="-90487"/>
            <a:ext cx="6524625" cy="67056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48" name="Shape 48"/>
        <p:cNvGrpSpPr/>
        <p:nvPr/>
      </p:nvGrpSpPr>
      <p:grpSpPr>
        <a:xfrm>
          <a:off x="0" y="0"/>
          <a:ext cx="0" cy="0"/>
          <a:chOff x="0" y="0"/>
          <a:chExt cx="0" cy="0"/>
        </a:xfrm>
      </p:grpSpPr>
      <p:sp>
        <p:nvSpPr>
          <p:cNvPr id="49" name="Google Shape;49;p13"/>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50" name="Google Shape;50;p13"/>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1" name="Google Shape;51;p13"/>
          <p:cNvSpPr txBox="1"/>
          <p:nvPr>
            <p:ph idx="2" type="body"/>
          </p:nvPr>
        </p:nvSpPr>
        <p:spPr>
          <a:xfrm>
            <a:off x="4648200"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52" name="Shape 52"/>
        <p:cNvGrpSpPr/>
        <p:nvPr/>
      </p:nvGrpSpPr>
      <p:grpSpPr>
        <a:xfrm>
          <a:off x="0" y="0"/>
          <a:ext cx="0" cy="0"/>
          <a:chOff x="0" y="0"/>
          <a:chExt cx="0" cy="0"/>
        </a:xfrm>
      </p:grpSpPr>
      <p:sp>
        <p:nvSpPr>
          <p:cNvPr id="53" name="Google Shape;53;p14"/>
          <p:cNvSpPr txBox="1"/>
          <p:nvPr>
            <p:ph idx="1" type="body"/>
          </p:nvPr>
        </p:nvSpPr>
        <p:spPr>
          <a:xfrm>
            <a:off x="0" y="0"/>
            <a:ext cx="9144000" cy="6524625"/>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type="tbl">
  <p:cSld name="TABLE">
    <p:spTree>
      <p:nvGrpSpPr>
        <p:cNvPr id="54" name="Shape 54"/>
        <p:cNvGrpSpPr/>
        <p:nvPr/>
      </p:nvGrpSpPr>
      <p:grpSpPr>
        <a:xfrm>
          <a:off x="0" y="0"/>
          <a:ext cx="0" cy="0"/>
          <a:chOff x="0" y="0"/>
          <a:chExt cx="0" cy="0"/>
        </a:xfrm>
      </p:grpSpPr>
      <p:sp>
        <p:nvSpPr>
          <p:cNvPr id="55" name="Google Shape;55;p15"/>
          <p:cNvSpPr txBox="1"/>
          <p:nvPr>
            <p:ph type="title"/>
          </p:nvPr>
        </p:nvSpPr>
        <p:spPr>
          <a:xfrm>
            <a:off x="557213" y="53975"/>
            <a:ext cx="6516687" cy="549275"/>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56" name="Google Shape;56;p15"/>
          <p:cNvSpPr/>
          <p:nvPr>
            <p:ph idx="2" type="tbl"/>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57" name="Shape 57"/>
        <p:cNvGrpSpPr/>
        <p:nvPr/>
      </p:nvGrpSpPr>
      <p:grpSpPr>
        <a:xfrm>
          <a:off x="0" y="0"/>
          <a:ext cx="0" cy="0"/>
          <a:chOff x="0" y="0"/>
          <a:chExt cx="0" cy="0"/>
        </a:xfrm>
      </p:grpSpPr>
      <p:sp>
        <p:nvSpPr>
          <p:cNvPr id="58" name="Google Shape;58;p16"/>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59" name="Google Shape;59;p16"/>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60" name="Google Shape;60;p16"/>
          <p:cNvSpPr txBox="1"/>
          <p:nvPr>
            <p:ph idx="2" type="body"/>
          </p:nvPr>
        </p:nvSpPr>
        <p:spPr>
          <a:xfrm>
            <a:off x="4648200" y="1484313"/>
            <a:ext cx="4244975" cy="244316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61" name="Google Shape;61;p16"/>
          <p:cNvSpPr txBox="1"/>
          <p:nvPr>
            <p:ph idx="3" type="body"/>
          </p:nvPr>
        </p:nvSpPr>
        <p:spPr>
          <a:xfrm>
            <a:off x="4648200" y="4079875"/>
            <a:ext cx="4244975" cy="244475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5" name="Shape 65"/>
        <p:cNvGrpSpPr/>
        <p:nvPr/>
      </p:nvGrpSpPr>
      <p:grpSpPr>
        <a:xfrm>
          <a:off x="0" y="0"/>
          <a:ext cx="0" cy="0"/>
          <a:chOff x="0" y="0"/>
          <a:chExt cx="0" cy="0"/>
        </a:xfrm>
      </p:grpSpPr>
      <p:sp>
        <p:nvSpPr>
          <p:cNvPr id="66" name="Google Shape;66;p18"/>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67" name="Google Shape;67;p18"/>
          <p:cNvSpPr txBox="1"/>
          <p:nvPr>
            <p:ph idx="1" type="body"/>
          </p:nvPr>
        </p:nvSpPr>
        <p:spPr>
          <a:xfrm>
            <a:off x="250825" y="1484313"/>
            <a:ext cx="8642400" cy="50403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 name="Shape 68"/>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69" name="Shape 69"/>
        <p:cNvGrpSpPr/>
        <p:nvPr/>
      </p:nvGrpSpPr>
      <p:grpSpPr>
        <a:xfrm>
          <a:off x="0" y="0"/>
          <a:ext cx="0" cy="0"/>
          <a:chOff x="0" y="0"/>
          <a:chExt cx="0" cy="0"/>
        </a:xfrm>
      </p:grpSpPr>
      <p:sp>
        <p:nvSpPr>
          <p:cNvPr id="70" name="Google Shape;70;p20"/>
          <p:cNvSpPr txBox="1"/>
          <p:nvPr>
            <p:ph idx="1" type="body"/>
          </p:nvPr>
        </p:nvSpPr>
        <p:spPr>
          <a:xfrm>
            <a:off x="0" y="0"/>
            <a:ext cx="9144000" cy="65247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71" name="Shape 71"/>
        <p:cNvGrpSpPr/>
        <p:nvPr/>
      </p:nvGrpSpPr>
      <p:grpSpPr>
        <a:xfrm>
          <a:off x="0" y="0"/>
          <a:ext cx="0" cy="0"/>
          <a:chOff x="0" y="0"/>
          <a:chExt cx="0" cy="0"/>
        </a:xfrm>
      </p:grpSpPr>
      <p:sp>
        <p:nvSpPr>
          <p:cNvPr id="72" name="Google Shape;72;p2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73" name="Google Shape;73;p21"/>
          <p:cNvSpPr txBox="1"/>
          <p:nvPr>
            <p:ph idx="1" type="body"/>
          </p:nvPr>
        </p:nvSpPr>
        <p:spPr>
          <a:xfrm>
            <a:off x="250825" y="1484313"/>
            <a:ext cx="4245000" cy="50403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4" name="Google Shape;74;p21"/>
          <p:cNvSpPr txBox="1"/>
          <p:nvPr>
            <p:ph idx="2" type="body"/>
          </p:nvPr>
        </p:nvSpPr>
        <p:spPr>
          <a:xfrm>
            <a:off x="4648200" y="1484313"/>
            <a:ext cx="4245000" cy="24432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5" name="Google Shape;75;p21"/>
          <p:cNvSpPr txBox="1"/>
          <p:nvPr>
            <p:ph idx="3" type="body"/>
          </p:nvPr>
        </p:nvSpPr>
        <p:spPr>
          <a:xfrm>
            <a:off x="4648200" y="4079875"/>
            <a:ext cx="4245000" cy="24447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6" name="Shape 76"/>
        <p:cNvGrpSpPr/>
        <p:nvPr/>
      </p:nvGrpSpPr>
      <p:grpSpPr>
        <a:xfrm>
          <a:off x="0" y="0"/>
          <a:ext cx="0" cy="0"/>
          <a:chOff x="0" y="0"/>
          <a:chExt cx="0" cy="0"/>
        </a:xfrm>
      </p:grpSpPr>
      <p:sp>
        <p:nvSpPr>
          <p:cNvPr id="77" name="Google Shape;77;p22"/>
          <p:cNvSpPr txBox="1"/>
          <p:nvPr>
            <p:ph type="ctrTitle"/>
          </p:nvPr>
        </p:nvSpPr>
        <p:spPr>
          <a:xfrm>
            <a:off x="685800" y="2130425"/>
            <a:ext cx="7772400" cy="1470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78" name="Google Shape;78;p2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indent="0" lvl="1" marL="457200" marR="0" rtl="0" algn="ctr">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indent="0" lvl="2" marL="914400" marR="0" rtl="0" algn="ctr">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indent="0" lvl="3" marL="13716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indent="0" lvl="4" marL="18288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indent="0" lvl="5" marL="22860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 name="Shape 79"/>
        <p:cNvGrpSpPr/>
        <p:nvPr/>
      </p:nvGrpSpPr>
      <p:grpSpPr>
        <a:xfrm>
          <a:off x="0" y="0"/>
          <a:ext cx="0" cy="0"/>
          <a:chOff x="0" y="0"/>
          <a:chExt cx="0" cy="0"/>
        </a:xfrm>
      </p:grpSpPr>
      <p:sp>
        <p:nvSpPr>
          <p:cNvPr id="80" name="Google Shape;80;p23"/>
          <p:cNvSpPr txBox="1"/>
          <p:nvPr>
            <p:ph type="title"/>
          </p:nvPr>
        </p:nvSpPr>
        <p:spPr>
          <a:xfrm>
            <a:off x="722313" y="4406900"/>
            <a:ext cx="7772400" cy="1362000"/>
          </a:xfrm>
          <a:prstGeom prst="rect">
            <a:avLst/>
          </a:prstGeom>
          <a:solidFill>
            <a:schemeClr val="dk1"/>
          </a:solid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81" name="Google Shape;81;p23"/>
          <p:cNvSpPr txBox="1"/>
          <p:nvPr>
            <p:ph idx="1" type="body"/>
          </p:nvPr>
        </p:nvSpPr>
        <p:spPr>
          <a:xfrm>
            <a:off x="722313" y="2906713"/>
            <a:ext cx="7772400" cy="15003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228600" lvl="2" marL="1371600" marR="0" rtl="0" algn="l">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3pPr>
            <a:lvl4pPr indent="-228600" lvl="3" marL="18288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228600" lvl="4" marL="22860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228600" lvl="5" marL="27432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228600" lvl="6" marL="32004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228600" lvl="7" marL="36576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228600" lvl="8" marL="41148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2" name="Shape 82"/>
        <p:cNvGrpSpPr/>
        <p:nvPr/>
      </p:nvGrpSpPr>
      <p:grpSpPr>
        <a:xfrm>
          <a:off x="0" y="0"/>
          <a:ext cx="0" cy="0"/>
          <a:chOff x="0" y="0"/>
          <a:chExt cx="0" cy="0"/>
        </a:xfrm>
      </p:grpSpPr>
      <p:sp>
        <p:nvSpPr>
          <p:cNvPr id="83" name="Google Shape;83;p24"/>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84" name="Google Shape;84;p24"/>
          <p:cNvSpPr txBox="1"/>
          <p:nvPr>
            <p:ph idx="1" type="body"/>
          </p:nvPr>
        </p:nvSpPr>
        <p:spPr>
          <a:xfrm>
            <a:off x="250825" y="1484313"/>
            <a:ext cx="4245000" cy="50403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5" name="Google Shape;85;p24"/>
          <p:cNvSpPr txBox="1"/>
          <p:nvPr>
            <p:ph idx="2" type="body"/>
          </p:nvPr>
        </p:nvSpPr>
        <p:spPr>
          <a:xfrm>
            <a:off x="4648200" y="1484313"/>
            <a:ext cx="4245000" cy="50403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6" name="Shape 86"/>
        <p:cNvGrpSpPr/>
        <p:nvPr/>
      </p:nvGrpSpPr>
      <p:grpSpPr>
        <a:xfrm>
          <a:off x="0" y="0"/>
          <a:ext cx="0" cy="0"/>
          <a:chOff x="0" y="0"/>
          <a:chExt cx="0" cy="0"/>
        </a:xfrm>
      </p:grpSpPr>
      <p:sp>
        <p:nvSpPr>
          <p:cNvPr id="87" name="Google Shape;87;p25"/>
          <p:cNvSpPr txBox="1"/>
          <p:nvPr>
            <p:ph type="title"/>
          </p:nvPr>
        </p:nvSpPr>
        <p:spPr>
          <a:xfrm>
            <a:off x="457200" y="274638"/>
            <a:ext cx="82296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88" name="Google Shape;88;p25"/>
          <p:cNvSpPr txBox="1"/>
          <p:nvPr>
            <p:ph idx="1" type="body"/>
          </p:nvPr>
        </p:nvSpPr>
        <p:spPr>
          <a:xfrm>
            <a:off x="457200" y="1535113"/>
            <a:ext cx="4040100" cy="6399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89" name="Google Shape;89;p25"/>
          <p:cNvSpPr txBox="1"/>
          <p:nvPr>
            <p:ph idx="2" type="body"/>
          </p:nvPr>
        </p:nvSpPr>
        <p:spPr>
          <a:xfrm>
            <a:off x="457200" y="2174875"/>
            <a:ext cx="4040100" cy="39513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90" name="Google Shape;90;p25"/>
          <p:cNvSpPr txBox="1"/>
          <p:nvPr>
            <p:ph idx="3" type="body"/>
          </p:nvPr>
        </p:nvSpPr>
        <p:spPr>
          <a:xfrm>
            <a:off x="4645025" y="1535113"/>
            <a:ext cx="4041900" cy="6399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Arial"/>
                <a:ea typeface="Arial"/>
                <a:cs typeface="Arial"/>
                <a:sym typeface="Arial"/>
              </a:defRPr>
            </a:lvl9pPr>
          </a:lstStyle>
          <a:p/>
        </p:txBody>
      </p:sp>
      <p:sp>
        <p:nvSpPr>
          <p:cNvPr id="91" name="Google Shape;91;p25"/>
          <p:cNvSpPr txBox="1"/>
          <p:nvPr>
            <p:ph idx="4" type="body"/>
          </p:nvPr>
        </p:nvSpPr>
        <p:spPr>
          <a:xfrm>
            <a:off x="4645025" y="2174875"/>
            <a:ext cx="4041900" cy="39513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2" name="Shape 92"/>
        <p:cNvGrpSpPr/>
        <p:nvPr/>
      </p:nvGrpSpPr>
      <p:grpSpPr>
        <a:xfrm>
          <a:off x="0" y="0"/>
          <a:ext cx="0" cy="0"/>
          <a:chOff x="0" y="0"/>
          <a:chExt cx="0" cy="0"/>
        </a:xfrm>
      </p:grpSpPr>
      <p:sp>
        <p:nvSpPr>
          <p:cNvPr id="93" name="Google Shape;93;p26"/>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4" name="Shape 94"/>
        <p:cNvGrpSpPr/>
        <p:nvPr/>
      </p:nvGrpSpPr>
      <p:grpSpPr>
        <a:xfrm>
          <a:off x="0" y="0"/>
          <a:ext cx="0" cy="0"/>
          <a:chOff x="0" y="0"/>
          <a:chExt cx="0" cy="0"/>
        </a:xfrm>
      </p:grpSpPr>
      <p:sp>
        <p:nvSpPr>
          <p:cNvPr id="95" name="Google Shape;95;p27"/>
          <p:cNvSpPr txBox="1"/>
          <p:nvPr>
            <p:ph type="title"/>
          </p:nvPr>
        </p:nvSpPr>
        <p:spPr>
          <a:xfrm>
            <a:off x="457200" y="273050"/>
            <a:ext cx="3008400" cy="1161900"/>
          </a:xfrm>
          <a:prstGeom prst="rect">
            <a:avLst/>
          </a:prstGeom>
          <a:solidFill>
            <a:schemeClr val="dk1"/>
          </a:solid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96" name="Google Shape;96;p27"/>
          <p:cNvSpPr txBox="1"/>
          <p:nvPr>
            <p:ph idx="1" type="body"/>
          </p:nvPr>
        </p:nvSpPr>
        <p:spPr>
          <a:xfrm>
            <a:off x="3575050" y="273050"/>
            <a:ext cx="5111700" cy="58530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7" name="Google Shape;97;p27"/>
          <p:cNvSpPr txBox="1"/>
          <p:nvPr>
            <p:ph idx="2" type="body"/>
          </p:nvPr>
        </p:nvSpPr>
        <p:spPr>
          <a:xfrm>
            <a:off x="457200" y="1435100"/>
            <a:ext cx="3008400" cy="4691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8" name="Shape 98"/>
        <p:cNvGrpSpPr/>
        <p:nvPr/>
      </p:nvGrpSpPr>
      <p:grpSpPr>
        <a:xfrm>
          <a:off x="0" y="0"/>
          <a:ext cx="0" cy="0"/>
          <a:chOff x="0" y="0"/>
          <a:chExt cx="0" cy="0"/>
        </a:xfrm>
      </p:grpSpPr>
      <p:sp>
        <p:nvSpPr>
          <p:cNvPr id="99" name="Google Shape;99;p28"/>
          <p:cNvSpPr txBox="1"/>
          <p:nvPr>
            <p:ph type="title"/>
          </p:nvPr>
        </p:nvSpPr>
        <p:spPr>
          <a:xfrm>
            <a:off x="1792288" y="4800600"/>
            <a:ext cx="5486400" cy="566700"/>
          </a:xfrm>
          <a:prstGeom prst="rect">
            <a:avLst/>
          </a:prstGeom>
          <a:solidFill>
            <a:schemeClr val="dk1"/>
          </a:solid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00" name="Google Shape;100;p28"/>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indent="0" lvl="5" marL="22860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101" name="Google Shape;101;p28"/>
          <p:cNvSpPr txBox="1"/>
          <p:nvPr>
            <p:ph idx="1" type="body"/>
          </p:nvPr>
        </p:nvSpPr>
        <p:spPr>
          <a:xfrm>
            <a:off x="1792288" y="5367338"/>
            <a:ext cx="5486400" cy="8049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2" name="Shape 102"/>
        <p:cNvGrpSpPr/>
        <p:nvPr/>
      </p:nvGrpSpPr>
      <p:grpSpPr>
        <a:xfrm>
          <a:off x="0" y="0"/>
          <a:ext cx="0" cy="0"/>
          <a:chOff x="0" y="0"/>
          <a:chExt cx="0" cy="0"/>
        </a:xfrm>
      </p:grpSpPr>
      <p:sp>
        <p:nvSpPr>
          <p:cNvPr id="103" name="Google Shape;103;p29"/>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04" name="Google Shape;104;p29"/>
          <p:cNvSpPr txBox="1"/>
          <p:nvPr>
            <p:ph idx="1" type="body"/>
          </p:nvPr>
        </p:nvSpPr>
        <p:spPr>
          <a:xfrm rot="5400000">
            <a:off x="2051825" y="-316737"/>
            <a:ext cx="5040300" cy="86424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5" name="Shape 105"/>
        <p:cNvGrpSpPr/>
        <p:nvPr/>
      </p:nvGrpSpPr>
      <p:grpSpPr>
        <a:xfrm>
          <a:off x="0" y="0"/>
          <a:ext cx="0" cy="0"/>
          <a:chOff x="0" y="0"/>
          <a:chExt cx="0" cy="0"/>
        </a:xfrm>
      </p:grpSpPr>
      <p:sp>
        <p:nvSpPr>
          <p:cNvPr id="106" name="Google Shape;106;p30"/>
          <p:cNvSpPr txBox="1"/>
          <p:nvPr>
            <p:ph type="title"/>
          </p:nvPr>
        </p:nvSpPr>
        <p:spPr>
          <a:xfrm rot="5400000">
            <a:off x="4738650" y="2119350"/>
            <a:ext cx="6524700" cy="2286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07" name="Google Shape;107;p30"/>
          <p:cNvSpPr txBox="1"/>
          <p:nvPr>
            <p:ph idx="1" type="body"/>
          </p:nvPr>
        </p:nvSpPr>
        <p:spPr>
          <a:xfrm rot="5400000">
            <a:off x="90450" y="-90450"/>
            <a:ext cx="6524700" cy="6705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108" name="Shape 108"/>
        <p:cNvGrpSpPr/>
        <p:nvPr/>
      </p:nvGrpSpPr>
      <p:grpSpPr>
        <a:xfrm>
          <a:off x="0" y="0"/>
          <a:ext cx="0" cy="0"/>
          <a:chOff x="0" y="0"/>
          <a:chExt cx="0" cy="0"/>
        </a:xfrm>
      </p:grpSpPr>
      <p:sp>
        <p:nvSpPr>
          <p:cNvPr id="109" name="Google Shape;109;p3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110" name="Google Shape;110;p31"/>
          <p:cNvSpPr txBox="1"/>
          <p:nvPr>
            <p:ph idx="1" type="body"/>
          </p:nvPr>
        </p:nvSpPr>
        <p:spPr>
          <a:xfrm>
            <a:off x="250825" y="1484313"/>
            <a:ext cx="4245000" cy="50403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1" name="Google Shape;111;p31"/>
          <p:cNvSpPr txBox="1"/>
          <p:nvPr>
            <p:ph idx="2" type="body"/>
          </p:nvPr>
        </p:nvSpPr>
        <p:spPr>
          <a:xfrm>
            <a:off x="4648200" y="1484313"/>
            <a:ext cx="4245000" cy="50403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theme" Target="../theme/theme3.xml"/><Relationship Id="rId14" Type="http://schemas.openxmlformats.org/officeDocument/2006/relationships/slideLayout" Target="../slideLayouts/slideLayout2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11" name="Google Shape;11;p1"/>
          <p:cNvSpPr txBox="1"/>
          <p:nvPr>
            <p:ph idx="1" type="body"/>
          </p:nvPr>
        </p:nvSpPr>
        <p:spPr>
          <a:xfrm>
            <a:off x="250825" y="1484313"/>
            <a:ext cx="8642350" cy="5040312"/>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640"/>
              </a:spcBef>
              <a:spcAft>
                <a:spcPts val="0"/>
              </a:spcAft>
              <a:buClr>
                <a:schemeClr val="dk1"/>
              </a:buClr>
              <a:buSzPts val="1400"/>
              <a:buFont typeface="Arial"/>
              <a:buChar char="•"/>
              <a:defRPr/>
            </a:lvl1pPr>
            <a:lvl2pPr indent="-317500" lvl="1" marL="914400" marR="0" rtl="0" algn="l">
              <a:spcBef>
                <a:spcPts val="560"/>
              </a:spcBef>
              <a:spcAft>
                <a:spcPts val="0"/>
              </a:spcAft>
              <a:buClr>
                <a:schemeClr val="dk1"/>
              </a:buClr>
              <a:buSzPts val="1400"/>
              <a:buFont typeface="Arial"/>
              <a:buChar char="–"/>
              <a:defRPr/>
            </a:lvl2pPr>
            <a:lvl3pPr indent="-317500" lvl="2" marL="1371600" marR="0" rtl="0" algn="l">
              <a:spcBef>
                <a:spcPts val="480"/>
              </a:spcBef>
              <a:spcAft>
                <a:spcPts val="0"/>
              </a:spcAft>
              <a:buClr>
                <a:schemeClr val="dk1"/>
              </a:buClr>
              <a:buSzPts val="1400"/>
              <a:buFont typeface="Arial"/>
              <a:buChar char="•"/>
              <a:defRPr/>
            </a:lvl3pPr>
            <a:lvl4pPr indent="-317500" lvl="3" marL="1828800" marR="0" rtl="0" algn="l">
              <a:spcBef>
                <a:spcPts val="400"/>
              </a:spcBef>
              <a:spcAft>
                <a:spcPts val="0"/>
              </a:spcAft>
              <a:buClr>
                <a:schemeClr val="dk1"/>
              </a:buClr>
              <a:buSzPts val="1400"/>
              <a:buFont typeface="Arial"/>
              <a:buChar char="–"/>
              <a:defRPr/>
            </a:lvl4pPr>
            <a:lvl5pPr indent="-317500" lvl="4" marL="2286000" marR="0" rtl="0" algn="l">
              <a:spcBef>
                <a:spcPts val="400"/>
              </a:spcBef>
              <a:spcAft>
                <a:spcPts val="0"/>
              </a:spcAft>
              <a:buClr>
                <a:schemeClr val="dk1"/>
              </a:buClr>
              <a:buSzPts val="1400"/>
              <a:buFont typeface="Arial"/>
              <a:buChar char="»"/>
              <a:defRPr/>
            </a:lvl5pPr>
            <a:lvl6pPr indent="-317500" lvl="5" marL="2743200" marR="0" rtl="0" algn="l">
              <a:spcBef>
                <a:spcPts val="400"/>
              </a:spcBef>
              <a:spcAft>
                <a:spcPts val="0"/>
              </a:spcAft>
              <a:buClr>
                <a:schemeClr val="dk1"/>
              </a:buClr>
              <a:buSzPts val="1400"/>
              <a:buFont typeface="Arial"/>
              <a:buChar char="»"/>
              <a:defRPr/>
            </a:lvl6pPr>
            <a:lvl7pPr indent="-317500" lvl="6" marL="3200400" marR="0" rtl="0" algn="l">
              <a:spcBef>
                <a:spcPts val="400"/>
              </a:spcBef>
              <a:spcAft>
                <a:spcPts val="0"/>
              </a:spcAft>
              <a:buClr>
                <a:schemeClr val="dk1"/>
              </a:buClr>
              <a:buSzPts val="1400"/>
              <a:buFont typeface="Arial"/>
              <a:buChar char="»"/>
              <a:defRPr/>
            </a:lvl7pPr>
            <a:lvl8pPr indent="-317500" lvl="7" marL="3657600" marR="0" rtl="0" algn="l">
              <a:spcBef>
                <a:spcPts val="400"/>
              </a:spcBef>
              <a:spcAft>
                <a:spcPts val="0"/>
              </a:spcAft>
              <a:buClr>
                <a:schemeClr val="dk1"/>
              </a:buClr>
              <a:buSzPts val="1400"/>
              <a:buFont typeface="Arial"/>
              <a:buChar char="»"/>
              <a:defRPr/>
            </a:lvl8pPr>
            <a:lvl9pPr indent="-317500" lvl="8" marL="4114800" marR="0" rtl="0" algn="l">
              <a:spcBef>
                <a:spcPts val="400"/>
              </a:spcBef>
              <a:spcAft>
                <a:spcPts val="0"/>
              </a:spcAft>
              <a:buClr>
                <a:schemeClr val="dk1"/>
              </a:buClr>
              <a:buSzPts val="1400"/>
              <a:buFont typeface="Arial"/>
              <a:buChar cha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 name="Shape 62"/>
        <p:cNvGrpSpPr/>
        <p:nvPr/>
      </p:nvGrpSpPr>
      <p:grpSpPr>
        <a:xfrm>
          <a:off x="0" y="0"/>
          <a:ext cx="0" cy="0"/>
          <a:chOff x="0" y="0"/>
          <a:chExt cx="0" cy="0"/>
        </a:xfrm>
      </p:grpSpPr>
      <p:sp>
        <p:nvSpPr>
          <p:cNvPr id="63" name="Google Shape;63;p17"/>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64" name="Google Shape;64;p17"/>
          <p:cNvSpPr txBox="1"/>
          <p:nvPr>
            <p:ph idx="1" type="body"/>
          </p:nvPr>
        </p:nvSpPr>
        <p:spPr>
          <a:xfrm>
            <a:off x="250825" y="1484313"/>
            <a:ext cx="8642400" cy="50403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4.jpg"/><Relationship Id="rId4" Type="http://schemas.openxmlformats.org/officeDocument/2006/relationships/image" Target="../media/image2.jpg"/><Relationship Id="rId5" Type="http://schemas.openxmlformats.org/officeDocument/2006/relationships/image" Target="../media/image13.jpg"/><Relationship Id="rId6" Type="http://schemas.openxmlformats.org/officeDocument/2006/relationships/image" Target="../media/image2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25.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12.jp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hyperlink" Target="http://www.youtube.com/watch?v=kShlfIsvWbQ" TargetMode="Externa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26.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descr="Salt_named" id="117" name="Google Shape;117;p32"/>
          <p:cNvPicPr preferRelativeResize="0"/>
          <p:nvPr/>
        </p:nvPicPr>
        <p:blipFill rotWithShape="1">
          <a:blip r:embed="rId3">
            <a:alphaModFix/>
          </a:blip>
          <a:srcRect b="0" l="0" r="0" t="0"/>
          <a:stretch/>
        </p:blipFill>
        <p:spPr>
          <a:xfrm>
            <a:off x="0" y="857225"/>
            <a:ext cx="9143999" cy="6218449"/>
          </a:xfrm>
          <a:prstGeom prst="rect">
            <a:avLst/>
          </a:prstGeom>
          <a:noFill/>
          <a:ln>
            <a:noFill/>
          </a:ln>
        </p:spPr>
      </p:pic>
      <p:sp>
        <p:nvSpPr>
          <p:cNvPr id="118" name="Google Shape;118;p32"/>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Ionic </a:t>
            </a:r>
            <a:r>
              <a:rPr lang="en-GB" sz="4000">
                <a:solidFill>
                  <a:schemeClr val="lt1"/>
                </a:solidFill>
              </a:rPr>
              <a:t>Structures</a:t>
            </a:r>
            <a:endParaRPr b="0" i="0" sz="4000" u="none" cap="none" strike="noStrike">
              <a:solidFill>
                <a:schemeClr val="lt1"/>
              </a:solidFill>
              <a:latin typeface="Arial"/>
              <a:ea typeface="Arial"/>
              <a:cs typeface="Arial"/>
              <a:sym typeface="Arial"/>
            </a:endParaRPr>
          </a:p>
        </p:txBody>
      </p:sp>
      <p:sp>
        <p:nvSpPr>
          <p:cNvPr id="119" name="Google Shape;119;p32"/>
          <p:cNvSpPr txBox="1"/>
          <p:nvPr/>
        </p:nvSpPr>
        <p:spPr>
          <a:xfrm>
            <a:off x="0" y="0"/>
            <a:ext cx="1527000" cy="77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 2</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4</a:t>
            </a: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33"/>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u="sng">
                <a:solidFill>
                  <a:schemeClr val="lt1"/>
                </a:solidFill>
              </a:rPr>
              <a:t>Recap</a:t>
            </a:r>
            <a:r>
              <a:rPr lang="en-GB" sz="4000">
                <a:solidFill>
                  <a:schemeClr val="lt1"/>
                </a:solidFill>
              </a:rPr>
              <a:t>:  i</a:t>
            </a:r>
            <a:r>
              <a:rPr b="0" i="0" lang="en-GB" sz="4000" u="none" cap="none" strike="noStrike">
                <a:solidFill>
                  <a:schemeClr val="lt1"/>
                </a:solidFill>
                <a:latin typeface="Arial"/>
                <a:ea typeface="Arial"/>
                <a:cs typeface="Arial"/>
                <a:sym typeface="Arial"/>
              </a:rPr>
              <a:t>onic </a:t>
            </a:r>
            <a:r>
              <a:rPr lang="en-GB" sz="4000">
                <a:solidFill>
                  <a:schemeClr val="lt1"/>
                </a:solidFill>
              </a:rPr>
              <a:t>b</a:t>
            </a:r>
            <a:r>
              <a:rPr b="0" i="0" lang="en-GB" sz="4000" u="none" cap="none" strike="noStrike">
                <a:solidFill>
                  <a:schemeClr val="lt1"/>
                </a:solidFill>
                <a:latin typeface="Arial"/>
                <a:ea typeface="Arial"/>
                <a:cs typeface="Arial"/>
                <a:sym typeface="Arial"/>
              </a:rPr>
              <a:t>onding</a:t>
            </a:r>
            <a:endParaRPr b="0" i="0" sz="4000" u="none" cap="none" strike="noStrike">
              <a:solidFill>
                <a:schemeClr val="lt1"/>
              </a:solidFill>
              <a:latin typeface="Arial"/>
              <a:ea typeface="Arial"/>
              <a:cs typeface="Arial"/>
              <a:sym typeface="Arial"/>
            </a:endParaRPr>
          </a:p>
        </p:txBody>
      </p:sp>
      <p:sp>
        <p:nvSpPr>
          <p:cNvPr id="126" name="Google Shape;126;p33"/>
          <p:cNvSpPr/>
          <p:nvPr/>
        </p:nvSpPr>
        <p:spPr>
          <a:xfrm>
            <a:off x="242900" y="1512900"/>
            <a:ext cx="6723300" cy="1938900"/>
          </a:xfrm>
          <a:prstGeom prst="rect">
            <a:avLst/>
          </a:prstGeom>
          <a:noFill/>
          <a:ln>
            <a:noFill/>
          </a:ln>
        </p:spPr>
        <p:txBody>
          <a:bodyPr anchorCtr="0" anchor="t" bIns="45700" lIns="91425" spcFirstLastPara="1" rIns="91425" wrap="square" tIns="45700">
            <a:noAutofit/>
          </a:bodyPr>
          <a:lstStyle/>
          <a:p>
            <a:pPr indent="-381000" lvl="0" marL="457200" marR="0" rtl="0" algn="l">
              <a:spcBef>
                <a:spcPts val="0"/>
              </a:spcBef>
              <a:spcAft>
                <a:spcPts val="0"/>
              </a:spcAft>
              <a:buSzPts val="2400"/>
              <a:buFont typeface="Arial"/>
              <a:buChar char="●"/>
            </a:pPr>
            <a:r>
              <a:rPr b="0" i="0" lang="en-GB" sz="2400" u="none" cap="none" strike="noStrike">
                <a:solidFill>
                  <a:srgbClr val="010066"/>
                </a:solidFill>
                <a:latin typeface="Arial"/>
                <a:ea typeface="Arial"/>
                <a:cs typeface="Arial"/>
                <a:sym typeface="Arial"/>
              </a:rPr>
              <a:t>Compounds that contain ions are called </a:t>
            </a:r>
            <a:r>
              <a:rPr b="1" i="0" lang="en-GB" sz="2400" u="sng" cap="none" strike="noStrike">
                <a:solidFill>
                  <a:srgbClr val="FF6600"/>
                </a:solidFill>
                <a:latin typeface="Arial"/>
                <a:ea typeface="Arial"/>
                <a:cs typeface="Arial"/>
                <a:sym typeface="Arial"/>
              </a:rPr>
              <a:t>ionic compounds</a:t>
            </a:r>
            <a:r>
              <a:rPr b="0" i="0" lang="en-GB" sz="2400" u="none" cap="none" strike="noStrike">
                <a:solidFill>
                  <a:srgbClr val="010066"/>
                </a:solidFill>
                <a:latin typeface="Arial"/>
                <a:ea typeface="Arial"/>
                <a:cs typeface="Arial"/>
                <a:sym typeface="Arial"/>
              </a:rPr>
              <a:t>.</a:t>
            </a:r>
            <a:endParaRPr/>
          </a:p>
          <a:p>
            <a:pPr indent="0" lvl="0" marL="0" marR="0" rtl="0" algn="l">
              <a:spcBef>
                <a:spcPts val="0"/>
              </a:spcBef>
              <a:spcAft>
                <a:spcPts val="0"/>
              </a:spcAft>
              <a:buNone/>
            </a:pPr>
            <a:r>
              <a:t/>
            </a:r>
            <a:endParaRPr b="0" i="0" sz="2400" u="none" cap="none" strike="noStrike">
              <a:solidFill>
                <a:srgbClr val="010066"/>
              </a:solidFill>
              <a:latin typeface="Arial"/>
              <a:ea typeface="Arial"/>
              <a:cs typeface="Arial"/>
              <a:sym typeface="Arial"/>
            </a:endParaRPr>
          </a:p>
          <a:p>
            <a:pPr indent="-381000" lvl="0" marL="457200" marR="0" rtl="0" algn="l">
              <a:spcBef>
                <a:spcPts val="0"/>
              </a:spcBef>
              <a:spcAft>
                <a:spcPts val="0"/>
              </a:spcAft>
              <a:buSzPts val="2400"/>
              <a:buFont typeface="Arial"/>
              <a:buChar char="●"/>
            </a:pPr>
            <a:r>
              <a:rPr b="0" i="0" lang="en-GB" sz="2400" u="none" cap="none" strike="noStrike">
                <a:solidFill>
                  <a:srgbClr val="010066"/>
                </a:solidFill>
                <a:latin typeface="Arial"/>
                <a:ea typeface="Arial"/>
                <a:cs typeface="Arial"/>
                <a:sym typeface="Arial"/>
              </a:rPr>
              <a:t>These compounds are usually formed by a reaction between a </a:t>
            </a:r>
            <a:r>
              <a:rPr b="1" i="0" lang="en-GB" sz="2400" u="sng" cap="none" strike="noStrike">
                <a:solidFill>
                  <a:srgbClr val="FF6600"/>
                </a:solidFill>
                <a:latin typeface="Arial"/>
                <a:ea typeface="Arial"/>
                <a:cs typeface="Arial"/>
                <a:sym typeface="Arial"/>
              </a:rPr>
              <a:t>metal and a non-metal</a:t>
            </a:r>
            <a:r>
              <a:rPr b="0" i="0" lang="en-GB" sz="2400" u="none" cap="none" strike="noStrike">
                <a:solidFill>
                  <a:srgbClr val="010066"/>
                </a:solidFill>
                <a:latin typeface="Arial"/>
                <a:ea typeface="Arial"/>
                <a:cs typeface="Arial"/>
                <a:sym typeface="Arial"/>
              </a:rPr>
              <a:t>.</a:t>
            </a:r>
            <a:endParaRPr b="0" i="0" sz="1200" u="none" cap="none" strike="noStrike">
              <a:solidFill>
                <a:srgbClr val="010066"/>
              </a:solidFill>
              <a:latin typeface="Arial"/>
              <a:ea typeface="Arial"/>
              <a:cs typeface="Arial"/>
              <a:sym typeface="Arial"/>
            </a:endParaRPr>
          </a:p>
        </p:txBody>
      </p:sp>
      <p:grpSp>
        <p:nvGrpSpPr>
          <p:cNvPr id="127" name="Google Shape;127;p33"/>
          <p:cNvGrpSpPr/>
          <p:nvPr/>
        </p:nvGrpSpPr>
        <p:grpSpPr>
          <a:xfrm>
            <a:off x="6969125" y="1666875"/>
            <a:ext cx="1941005" cy="1709208"/>
            <a:chOff x="1688" y="1624"/>
            <a:chExt cx="2416" cy="2128"/>
          </a:xfrm>
        </p:grpSpPr>
        <p:pic>
          <p:nvPicPr>
            <p:cNvPr descr="ionic_lattice_2" id="128" name="Google Shape;128;p33"/>
            <p:cNvPicPr preferRelativeResize="0"/>
            <p:nvPr/>
          </p:nvPicPr>
          <p:blipFill rotWithShape="1">
            <a:blip r:embed="rId3">
              <a:alphaModFix/>
            </a:blip>
            <a:srcRect b="0" l="0" r="0" t="0"/>
            <a:stretch/>
          </p:blipFill>
          <p:spPr>
            <a:xfrm>
              <a:off x="1688" y="1624"/>
              <a:ext cx="1800" cy="1800"/>
            </a:xfrm>
            <a:prstGeom prst="rect">
              <a:avLst/>
            </a:prstGeom>
            <a:noFill/>
            <a:ln>
              <a:noFill/>
            </a:ln>
          </p:spPr>
        </p:pic>
        <p:pic>
          <p:nvPicPr>
            <p:cNvPr descr="ionic_lattice" id="129" name="Google Shape;129;p33"/>
            <p:cNvPicPr preferRelativeResize="0"/>
            <p:nvPr/>
          </p:nvPicPr>
          <p:blipFill rotWithShape="1">
            <a:blip r:embed="rId4">
              <a:alphaModFix/>
            </a:blip>
            <a:srcRect b="0" l="0" r="0" t="0"/>
            <a:stretch/>
          </p:blipFill>
          <p:spPr>
            <a:xfrm>
              <a:off x="1792" y="1656"/>
              <a:ext cx="1800" cy="1800"/>
            </a:xfrm>
            <a:prstGeom prst="rect">
              <a:avLst/>
            </a:prstGeom>
            <a:noFill/>
            <a:ln>
              <a:noFill/>
            </a:ln>
          </p:spPr>
        </p:pic>
        <p:pic>
          <p:nvPicPr>
            <p:cNvPr descr="ionic_lattice_2" id="130" name="Google Shape;130;p33"/>
            <p:cNvPicPr preferRelativeResize="0"/>
            <p:nvPr/>
          </p:nvPicPr>
          <p:blipFill rotWithShape="1">
            <a:blip r:embed="rId3">
              <a:alphaModFix/>
            </a:blip>
            <a:srcRect b="0" l="0" r="0" t="0"/>
            <a:stretch/>
          </p:blipFill>
          <p:spPr>
            <a:xfrm>
              <a:off x="1928" y="1768"/>
              <a:ext cx="1800" cy="1800"/>
            </a:xfrm>
            <a:prstGeom prst="rect">
              <a:avLst/>
            </a:prstGeom>
            <a:noFill/>
            <a:ln>
              <a:noFill/>
            </a:ln>
          </p:spPr>
        </p:pic>
        <p:pic>
          <p:nvPicPr>
            <p:cNvPr descr="ionic_lattice" id="131" name="Google Shape;131;p33"/>
            <p:cNvPicPr preferRelativeResize="0"/>
            <p:nvPr/>
          </p:nvPicPr>
          <p:blipFill rotWithShape="1">
            <a:blip r:embed="rId4">
              <a:alphaModFix/>
            </a:blip>
            <a:srcRect b="0" l="0" r="0" t="0"/>
            <a:stretch/>
          </p:blipFill>
          <p:spPr>
            <a:xfrm>
              <a:off x="2048" y="1800"/>
              <a:ext cx="1800" cy="1800"/>
            </a:xfrm>
            <a:prstGeom prst="rect">
              <a:avLst/>
            </a:prstGeom>
            <a:noFill/>
            <a:ln>
              <a:noFill/>
            </a:ln>
          </p:spPr>
        </p:pic>
        <p:pic>
          <p:nvPicPr>
            <p:cNvPr descr="ionic_lattice_2" id="132" name="Google Shape;132;p33"/>
            <p:cNvPicPr preferRelativeResize="0"/>
            <p:nvPr/>
          </p:nvPicPr>
          <p:blipFill rotWithShape="1">
            <a:blip r:embed="rId3">
              <a:alphaModFix/>
            </a:blip>
            <a:srcRect b="0" l="0" r="0" t="0"/>
            <a:stretch/>
          </p:blipFill>
          <p:spPr>
            <a:xfrm>
              <a:off x="2176" y="1920"/>
              <a:ext cx="1800" cy="1800"/>
            </a:xfrm>
            <a:prstGeom prst="rect">
              <a:avLst/>
            </a:prstGeom>
            <a:noFill/>
            <a:ln>
              <a:noFill/>
            </a:ln>
          </p:spPr>
        </p:pic>
        <p:pic>
          <p:nvPicPr>
            <p:cNvPr descr="ionic_lattice" id="133" name="Google Shape;133;p33"/>
            <p:cNvPicPr preferRelativeResize="0"/>
            <p:nvPr/>
          </p:nvPicPr>
          <p:blipFill rotWithShape="1">
            <a:blip r:embed="rId4">
              <a:alphaModFix/>
            </a:blip>
            <a:srcRect b="0" l="0" r="0" t="0"/>
            <a:stretch/>
          </p:blipFill>
          <p:spPr>
            <a:xfrm>
              <a:off x="2304" y="1952"/>
              <a:ext cx="1800" cy="1800"/>
            </a:xfrm>
            <a:prstGeom prst="rect">
              <a:avLst/>
            </a:prstGeom>
            <a:noFill/>
            <a:ln>
              <a:noFill/>
            </a:ln>
          </p:spPr>
        </p:pic>
      </p:grpSp>
      <p:sp>
        <p:nvSpPr>
          <p:cNvPr id="134" name="Google Shape;134;p33"/>
          <p:cNvSpPr/>
          <p:nvPr/>
        </p:nvSpPr>
        <p:spPr>
          <a:xfrm>
            <a:off x="230201" y="3749525"/>
            <a:ext cx="8589900" cy="1187400"/>
          </a:xfrm>
          <a:prstGeom prst="rect">
            <a:avLst/>
          </a:prstGeom>
          <a:noFill/>
          <a:ln>
            <a:noFill/>
          </a:ln>
        </p:spPr>
        <p:txBody>
          <a:bodyPr anchorCtr="0" anchor="t" bIns="45700" lIns="91425" spcFirstLastPara="1" rIns="91425" wrap="square" tIns="45700">
            <a:noAutofit/>
          </a:bodyPr>
          <a:lstStyle/>
          <a:p>
            <a:pPr indent="-381000" lvl="0" marL="457200" marR="0" rtl="0" algn="l">
              <a:spcBef>
                <a:spcPts val="0"/>
              </a:spcBef>
              <a:spcAft>
                <a:spcPts val="0"/>
              </a:spcAft>
              <a:buClr>
                <a:srgbClr val="010066"/>
              </a:buClr>
              <a:buSzPts val="2400"/>
              <a:buFont typeface="Arial"/>
              <a:buChar char="●"/>
            </a:pPr>
            <a:r>
              <a:rPr b="0" i="0" lang="en-GB" sz="2400" u="none" cap="none" strike="noStrike">
                <a:solidFill>
                  <a:srgbClr val="010066"/>
                </a:solidFill>
                <a:latin typeface="Arial"/>
                <a:ea typeface="Arial"/>
                <a:cs typeface="Arial"/>
                <a:sym typeface="Arial"/>
              </a:rPr>
              <a:t>Electrons are </a:t>
            </a:r>
            <a:r>
              <a:rPr b="1" i="0" lang="en-GB" sz="2400" u="sng" cap="none" strike="noStrike">
                <a:solidFill>
                  <a:srgbClr val="FF6600"/>
                </a:solidFill>
                <a:latin typeface="Arial"/>
                <a:ea typeface="Arial"/>
                <a:cs typeface="Arial"/>
                <a:sym typeface="Arial"/>
              </a:rPr>
              <a:t>transferred</a:t>
            </a:r>
            <a:r>
              <a:rPr b="0" i="0" lang="en-GB" sz="2400" u="none" cap="none" strike="noStrike">
                <a:solidFill>
                  <a:srgbClr val="010066"/>
                </a:solidFill>
                <a:latin typeface="Arial"/>
                <a:ea typeface="Arial"/>
                <a:cs typeface="Arial"/>
                <a:sym typeface="Arial"/>
              </a:rPr>
              <a:t> from each metal atom to each non-metal atom. The metal and the non-metal atoms form ions with full outer shells.</a:t>
            </a:r>
            <a:endParaRPr/>
          </a:p>
        </p:txBody>
      </p:sp>
      <p:sp>
        <p:nvSpPr>
          <p:cNvPr id="135" name="Google Shape;135;p33"/>
          <p:cNvSpPr/>
          <p:nvPr/>
        </p:nvSpPr>
        <p:spPr>
          <a:xfrm>
            <a:off x="244475" y="5267325"/>
            <a:ext cx="8337600" cy="1200300"/>
          </a:xfrm>
          <a:prstGeom prst="rect">
            <a:avLst/>
          </a:prstGeom>
          <a:noFill/>
          <a:ln>
            <a:noFill/>
          </a:ln>
        </p:spPr>
        <p:txBody>
          <a:bodyPr anchorCtr="0" anchor="t" bIns="45700" lIns="91425" spcFirstLastPara="1" rIns="91425" wrap="square" tIns="45700">
            <a:noAutofit/>
          </a:bodyPr>
          <a:lstStyle/>
          <a:p>
            <a:pPr indent="-381000" lvl="0" marL="457200" marR="0" rtl="0" algn="l">
              <a:spcBef>
                <a:spcPts val="0"/>
              </a:spcBef>
              <a:spcAft>
                <a:spcPts val="0"/>
              </a:spcAft>
              <a:buSzPts val="2400"/>
              <a:buFont typeface="Arial"/>
              <a:buChar char="●"/>
            </a:pPr>
            <a:r>
              <a:rPr b="0" i="0" lang="en-GB" sz="2400" u="none" cap="none" strike="noStrike">
                <a:solidFill>
                  <a:srgbClr val="010066"/>
                </a:solidFill>
                <a:latin typeface="Arial"/>
                <a:ea typeface="Arial"/>
                <a:cs typeface="Arial"/>
                <a:sym typeface="Arial"/>
              </a:rPr>
              <a:t>The positive and negative ions are strongly attracted to each other. This </a:t>
            </a:r>
            <a:r>
              <a:rPr i="0" lang="en-GB" sz="2400" cap="none" strike="noStrike">
                <a:solidFill>
                  <a:srgbClr val="010066"/>
                </a:solidFill>
              </a:rPr>
              <a:t>strong </a:t>
            </a:r>
            <a:r>
              <a:rPr b="1" i="0" lang="en-GB" sz="2400" u="sng" cap="none" strike="noStrike">
                <a:solidFill>
                  <a:srgbClr val="FF6600"/>
                </a:solidFill>
                <a:latin typeface="Arial"/>
                <a:ea typeface="Arial"/>
                <a:cs typeface="Arial"/>
                <a:sym typeface="Arial"/>
              </a:rPr>
              <a:t>electrostatic fo</a:t>
            </a:r>
            <a:r>
              <a:rPr b="1" lang="en-GB" sz="2400" u="sng">
                <a:solidFill>
                  <a:srgbClr val="FF6600"/>
                </a:solidFill>
              </a:rPr>
              <a:t>rce of </a:t>
            </a:r>
            <a:r>
              <a:rPr b="1" i="0" lang="en-GB" sz="2400" u="sng" cap="none" strike="noStrike">
                <a:solidFill>
                  <a:srgbClr val="FF6600"/>
                </a:solidFill>
                <a:latin typeface="Arial"/>
                <a:ea typeface="Arial"/>
                <a:cs typeface="Arial"/>
                <a:sym typeface="Arial"/>
              </a:rPr>
              <a:t>attraction</a:t>
            </a:r>
            <a:r>
              <a:rPr b="0" i="0" lang="en-GB" sz="2400" u="none" cap="none" strike="noStrike">
                <a:solidFill>
                  <a:srgbClr val="FF6600"/>
                </a:solidFill>
                <a:latin typeface="Arial"/>
                <a:ea typeface="Arial"/>
                <a:cs typeface="Arial"/>
                <a:sym typeface="Arial"/>
              </a:rPr>
              <a:t> </a:t>
            </a:r>
            <a:r>
              <a:rPr b="0" i="0" lang="en-GB" sz="2400" u="none" cap="none" strike="noStrike">
                <a:solidFill>
                  <a:srgbClr val="010066"/>
                </a:solidFill>
                <a:latin typeface="Arial"/>
                <a:ea typeface="Arial"/>
                <a:cs typeface="Arial"/>
                <a:sym typeface="Arial"/>
              </a:rPr>
              <a:t>is called</a:t>
            </a:r>
            <a:r>
              <a:rPr b="0" i="0" lang="en-GB" sz="2400" u="none" cap="none" strike="noStrike">
                <a:solidFill>
                  <a:srgbClr val="19194C"/>
                </a:solidFill>
                <a:latin typeface="Arial"/>
                <a:ea typeface="Arial"/>
                <a:cs typeface="Arial"/>
                <a:sym typeface="Arial"/>
              </a:rPr>
              <a:t> ionic bonding.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4"/>
          <p:cNvSpPr/>
          <p:nvPr/>
        </p:nvSpPr>
        <p:spPr>
          <a:xfrm>
            <a:off x="214325" y="1349150"/>
            <a:ext cx="8929800" cy="91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2400" u="sng" cap="none" strike="noStrike">
                <a:solidFill>
                  <a:schemeClr val="dk1"/>
                </a:solidFill>
              </a:rPr>
              <a:t>What are the formulae of the ionic compounds from different combinations of cations and anions?</a:t>
            </a:r>
            <a:endParaRPr b="1" i="0" sz="2400" u="sng" cap="none" strike="noStrike">
              <a:solidFill>
                <a:schemeClr val="dk1"/>
              </a:solidFill>
            </a:endParaRPr>
          </a:p>
        </p:txBody>
      </p:sp>
      <p:sp>
        <p:nvSpPr>
          <p:cNvPr id="141" name="Google Shape;141;p34"/>
          <p:cNvSpPr/>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u="sng">
                <a:solidFill>
                  <a:schemeClr val="lt1"/>
                </a:solidFill>
              </a:rPr>
              <a:t>Recap</a:t>
            </a:r>
            <a:r>
              <a:rPr lang="en-GB" sz="4000">
                <a:solidFill>
                  <a:schemeClr val="lt1"/>
                </a:solidFill>
              </a:rPr>
              <a:t>:</a:t>
            </a:r>
            <a:r>
              <a:rPr lang="en-GB" sz="4000">
                <a:solidFill>
                  <a:schemeClr val="lt1"/>
                </a:solidFill>
              </a:rPr>
              <a:t>  writing i</a:t>
            </a:r>
            <a:r>
              <a:rPr b="0" i="0" lang="en-GB" sz="4000" u="none" cap="none" strike="noStrike">
                <a:solidFill>
                  <a:schemeClr val="lt1"/>
                </a:solidFill>
                <a:latin typeface="Arial"/>
                <a:ea typeface="Arial"/>
                <a:cs typeface="Arial"/>
                <a:sym typeface="Arial"/>
              </a:rPr>
              <a:t>onic formula</a:t>
            </a:r>
            <a:endParaRPr b="0" i="0" sz="4000" u="none" cap="none" strike="noStrike">
              <a:solidFill>
                <a:schemeClr val="lt1"/>
              </a:solidFill>
              <a:latin typeface="Arial"/>
              <a:ea typeface="Arial"/>
              <a:cs typeface="Arial"/>
              <a:sym typeface="Arial"/>
            </a:endParaRPr>
          </a:p>
        </p:txBody>
      </p:sp>
      <p:sp>
        <p:nvSpPr>
          <p:cNvPr id="142" name="Google Shape;142;p34"/>
          <p:cNvSpPr txBox="1"/>
          <p:nvPr/>
        </p:nvSpPr>
        <p:spPr>
          <a:xfrm>
            <a:off x="1756250" y="5613800"/>
            <a:ext cx="1353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400">
                <a:solidFill>
                  <a:schemeClr val="dk1"/>
                </a:solidFill>
              </a:rPr>
              <a:t>Page 23</a:t>
            </a:r>
            <a:endParaRPr sz="2400">
              <a:solidFill>
                <a:schemeClr val="dk1"/>
              </a:solidFill>
            </a:endParaRPr>
          </a:p>
        </p:txBody>
      </p:sp>
      <p:sp>
        <p:nvSpPr>
          <p:cNvPr id="143" name="Google Shape;143;p34"/>
          <p:cNvSpPr txBox="1"/>
          <p:nvPr/>
        </p:nvSpPr>
        <p:spPr>
          <a:xfrm>
            <a:off x="6125900" y="5537600"/>
            <a:ext cx="1353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400">
                <a:solidFill>
                  <a:schemeClr val="dk1"/>
                </a:solidFill>
              </a:rPr>
              <a:t>Page 24</a:t>
            </a:r>
            <a:endParaRPr sz="2400">
              <a:solidFill>
                <a:schemeClr val="dk1"/>
              </a:solidFill>
            </a:endParaRPr>
          </a:p>
        </p:txBody>
      </p:sp>
      <p:pic>
        <p:nvPicPr>
          <p:cNvPr id="144" name="Google Shape;144;p34"/>
          <p:cNvPicPr preferRelativeResize="0"/>
          <p:nvPr/>
        </p:nvPicPr>
        <p:blipFill>
          <a:blip r:embed="rId3">
            <a:alphaModFix/>
          </a:blip>
          <a:stretch>
            <a:fillRect/>
          </a:stretch>
        </p:blipFill>
        <p:spPr>
          <a:xfrm>
            <a:off x="306325" y="2555750"/>
            <a:ext cx="4100451" cy="2823899"/>
          </a:xfrm>
          <a:prstGeom prst="rect">
            <a:avLst/>
          </a:prstGeom>
          <a:noFill/>
          <a:ln>
            <a:noFill/>
          </a:ln>
        </p:spPr>
      </p:pic>
      <p:pic>
        <p:nvPicPr>
          <p:cNvPr id="145" name="Google Shape;145;p34"/>
          <p:cNvPicPr preferRelativeResize="0"/>
          <p:nvPr/>
        </p:nvPicPr>
        <p:blipFill>
          <a:blip r:embed="rId4">
            <a:alphaModFix/>
          </a:blip>
          <a:stretch>
            <a:fillRect/>
          </a:stretch>
        </p:blipFill>
        <p:spPr>
          <a:xfrm>
            <a:off x="4559075" y="2740100"/>
            <a:ext cx="4413923" cy="26300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5"/>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Today’s Aim</a:t>
            </a:r>
            <a:endParaRPr/>
          </a:p>
        </p:txBody>
      </p:sp>
      <p:sp>
        <p:nvSpPr>
          <p:cNvPr id="152" name="Google Shape;152;p35"/>
          <p:cNvSpPr txBox="1"/>
          <p:nvPr>
            <p:ph idx="1" type="body"/>
          </p:nvPr>
        </p:nvSpPr>
        <p:spPr>
          <a:xfrm>
            <a:off x="334975" y="2625400"/>
            <a:ext cx="8580300" cy="30768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Font typeface="Arial"/>
              <a:buNone/>
            </a:pPr>
            <a:r>
              <a:rPr b="0" i="0" lang="en-GB" sz="3200" u="none" cap="none" strike="noStrike">
                <a:solidFill>
                  <a:schemeClr val="dk1"/>
                </a:solidFill>
                <a:latin typeface="Arial"/>
                <a:ea typeface="Arial"/>
                <a:cs typeface="Arial"/>
                <a:sym typeface="Arial"/>
              </a:rPr>
              <a:t>By the end of this lesson I will be able t</a:t>
            </a:r>
            <a:r>
              <a:rPr lang="en-GB" sz="3200">
                <a:solidFill>
                  <a:schemeClr val="dk1"/>
                </a:solidFill>
              </a:rPr>
              <a:t>o describe the properties of </a:t>
            </a:r>
            <a:r>
              <a:rPr lang="en-GB" sz="3200">
                <a:solidFill>
                  <a:srgbClr val="0000FF"/>
                </a:solidFill>
              </a:rPr>
              <a:t>ionic compounds</a:t>
            </a:r>
            <a:endParaRPr sz="3200">
              <a:solidFill>
                <a:srgbClr val="0000FF"/>
              </a:solidFill>
            </a:endParaRPr>
          </a:p>
        </p:txBody>
      </p:sp>
      <p:sp>
        <p:nvSpPr>
          <p:cNvPr id="153" name="Google Shape;153;p35"/>
          <p:cNvSpPr txBox="1"/>
          <p:nvPr/>
        </p:nvSpPr>
        <p:spPr>
          <a:xfrm>
            <a:off x="0" y="0"/>
            <a:ext cx="1527000" cy="77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 2</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4</a:t>
            </a:r>
            <a:endParaRPr>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6"/>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solidFill>
                  <a:schemeClr val="lt1"/>
                </a:solidFill>
              </a:rPr>
              <a:t>Turn to blank </a:t>
            </a:r>
            <a:r>
              <a:rPr b="1" lang="en-GB" sz="4000">
                <a:solidFill>
                  <a:srgbClr val="FFFF00"/>
                </a:solidFill>
              </a:rPr>
              <a:t>page 27</a:t>
            </a:r>
            <a:endParaRPr b="1" sz="4000">
              <a:solidFill>
                <a:srgbClr val="FFFF00"/>
              </a:solidFill>
            </a:endParaRPr>
          </a:p>
        </p:txBody>
      </p:sp>
      <p:sp>
        <p:nvSpPr>
          <p:cNvPr id="160" name="Google Shape;160;p36"/>
          <p:cNvSpPr txBox="1"/>
          <p:nvPr>
            <p:ph idx="1" type="body"/>
          </p:nvPr>
        </p:nvSpPr>
        <p:spPr>
          <a:xfrm>
            <a:off x="380350" y="1617750"/>
            <a:ext cx="8512800" cy="38502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lang="en-GB" sz="2400"/>
              <a:t>During the next few </a:t>
            </a:r>
            <a:r>
              <a:rPr lang="en-GB" sz="2400"/>
              <a:t>slides</a:t>
            </a:r>
            <a:r>
              <a:rPr lang="en-GB" sz="2400"/>
              <a:t>, you should </a:t>
            </a:r>
            <a:r>
              <a:rPr b="1" lang="en-GB" sz="2400" u="sng"/>
              <a:t>take some notes</a:t>
            </a:r>
            <a:r>
              <a:rPr lang="en-GB" sz="2400"/>
              <a:t> on page 27 of your booklet.</a:t>
            </a:r>
            <a:endParaRPr sz="2400"/>
          </a:p>
          <a:p>
            <a:pPr indent="0" lvl="0" marL="0" rtl="0" algn="l">
              <a:spcBef>
                <a:spcPts val="640"/>
              </a:spcBef>
              <a:spcAft>
                <a:spcPts val="0"/>
              </a:spcAft>
              <a:buNone/>
            </a:pPr>
            <a:r>
              <a:t/>
            </a:r>
            <a:endParaRPr sz="2400"/>
          </a:p>
          <a:p>
            <a:pPr indent="0" lvl="0" marL="0" rtl="0" algn="l">
              <a:spcBef>
                <a:spcPts val="640"/>
              </a:spcBef>
              <a:spcAft>
                <a:spcPts val="0"/>
              </a:spcAft>
              <a:buNone/>
            </a:pPr>
            <a:r>
              <a:rPr lang="en-GB" sz="2400"/>
              <a:t>In Y12, you will be doing the IB Diploma or Career path. Either way, you will be expected to take notes while the teacher is </a:t>
            </a:r>
            <a:r>
              <a:rPr lang="en-GB" sz="2400"/>
              <a:t>explaining</a:t>
            </a:r>
            <a:r>
              <a:rPr lang="en-GB" sz="2400"/>
              <a:t> </a:t>
            </a:r>
            <a:r>
              <a:rPr lang="en-GB" sz="2400"/>
              <a:t>challenging</a:t>
            </a:r>
            <a:r>
              <a:rPr lang="en-GB" sz="2400"/>
              <a:t> concepts.</a:t>
            </a:r>
            <a:endParaRPr sz="2400"/>
          </a:p>
          <a:p>
            <a:pPr indent="0" lvl="0" marL="0" rtl="0" algn="l">
              <a:spcBef>
                <a:spcPts val="640"/>
              </a:spcBef>
              <a:spcAft>
                <a:spcPts val="0"/>
              </a:spcAft>
              <a:buNone/>
            </a:pPr>
            <a:r>
              <a:t/>
            </a:r>
            <a:endParaRPr sz="2400"/>
          </a:p>
          <a:p>
            <a:pPr indent="0" lvl="0" marL="0" rtl="0" algn="l">
              <a:spcBef>
                <a:spcPts val="640"/>
              </a:spcBef>
              <a:spcAft>
                <a:spcPts val="0"/>
              </a:spcAft>
              <a:buNone/>
            </a:pPr>
            <a:r>
              <a:rPr lang="en-GB" sz="2400"/>
              <a:t>Try to practice taking notes now </a:t>
            </a:r>
            <a:r>
              <a:rPr b="1" lang="en-GB" sz="2400" u="sng"/>
              <a:t>about ionic compounds</a:t>
            </a:r>
            <a:r>
              <a:rPr lang="en-GB" sz="2400"/>
              <a:t>.</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descr="200px-Electrostaticforce" id="165" name="Google Shape;165;p37"/>
          <p:cNvPicPr preferRelativeResize="0"/>
          <p:nvPr/>
        </p:nvPicPr>
        <p:blipFill rotWithShape="1">
          <a:blip r:embed="rId3">
            <a:alphaModFix/>
          </a:blip>
          <a:srcRect b="0" l="0" r="0" t="0"/>
          <a:stretch/>
        </p:blipFill>
        <p:spPr>
          <a:xfrm>
            <a:off x="336400" y="2843246"/>
            <a:ext cx="2176462" cy="2112647"/>
          </a:xfrm>
          <a:prstGeom prst="rect">
            <a:avLst/>
          </a:prstGeom>
          <a:noFill/>
          <a:ln>
            <a:noFill/>
          </a:ln>
        </p:spPr>
      </p:pic>
      <p:pic>
        <p:nvPicPr>
          <p:cNvPr descr="200px-Sodium-chloride-3D-ionic" id="166" name="Google Shape;166;p37"/>
          <p:cNvPicPr preferRelativeResize="0"/>
          <p:nvPr/>
        </p:nvPicPr>
        <p:blipFill rotWithShape="1">
          <a:blip r:embed="rId4">
            <a:alphaModFix/>
          </a:blip>
          <a:srcRect b="0" l="0" r="0" t="0"/>
          <a:stretch/>
        </p:blipFill>
        <p:spPr>
          <a:xfrm>
            <a:off x="5203701" y="1700238"/>
            <a:ext cx="3760787" cy="3589369"/>
          </a:xfrm>
          <a:prstGeom prst="rect">
            <a:avLst/>
          </a:prstGeom>
          <a:noFill/>
          <a:ln>
            <a:noFill/>
          </a:ln>
        </p:spPr>
      </p:pic>
      <p:sp>
        <p:nvSpPr>
          <p:cNvPr id="167" name="Google Shape;167;p37"/>
          <p:cNvSpPr txBox="1"/>
          <p:nvPr/>
        </p:nvSpPr>
        <p:spPr>
          <a:xfrm>
            <a:off x="1290673" y="5477470"/>
            <a:ext cx="6424500" cy="831900"/>
          </a:xfrm>
          <a:prstGeom prst="rect">
            <a:avLst/>
          </a:prstGeom>
          <a:solidFill>
            <a:srgbClr val="CCFFFF"/>
          </a:solidFill>
          <a:ln cap="flat" cmpd="sng" w="9525">
            <a:solidFill>
              <a:srgbClr val="00CC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Arial"/>
                <a:ea typeface="Arial"/>
                <a:cs typeface="Arial"/>
                <a:sym typeface="Arial"/>
              </a:rPr>
              <a:t>The + ions and – ions STRONGLY ATTRACT each other to make a regular crystal structure</a:t>
            </a:r>
            <a:endParaRPr/>
          </a:p>
        </p:txBody>
      </p:sp>
      <p:grpSp>
        <p:nvGrpSpPr>
          <p:cNvPr id="168" name="Google Shape;168;p37"/>
          <p:cNvGrpSpPr/>
          <p:nvPr/>
        </p:nvGrpSpPr>
        <p:grpSpPr>
          <a:xfrm>
            <a:off x="336400" y="1628800"/>
            <a:ext cx="1905000" cy="1555750"/>
            <a:chOff x="113" y="1389"/>
            <a:chExt cx="1200" cy="980"/>
          </a:xfrm>
        </p:grpSpPr>
        <p:sp>
          <p:nvSpPr>
            <p:cNvPr id="169" name="Google Shape;169;p37"/>
            <p:cNvSpPr txBox="1"/>
            <p:nvPr/>
          </p:nvSpPr>
          <p:spPr>
            <a:xfrm>
              <a:off x="113" y="1389"/>
              <a:ext cx="1200" cy="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200">
                  <a:solidFill>
                    <a:srgbClr val="660066"/>
                  </a:solidFill>
                  <a:latin typeface="Arial"/>
                  <a:ea typeface="Arial"/>
                  <a:cs typeface="Arial"/>
                  <a:sym typeface="Arial"/>
                </a:rPr>
                <a:t>Positive sodium ion </a:t>
              </a:r>
              <a:r>
                <a:rPr b="1" lang="en-GB" sz="2200">
                  <a:solidFill>
                    <a:srgbClr val="660066"/>
                  </a:solidFill>
                  <a:latin typeface="Arial"/>
                  <a:ea typeface="Arial"/>
                  <a:cs typeface="Arial"/>
                  <a:sym typeface="Arial"/>
                </a:rPr>
                <a:t>Na</a:t>
              </a:r>
              <a:r>
                <a:rPr b="1" baseline="30000" lang="en-GB" sz="2200">
                  <a:solidFill>
                    <a:srgbClr val="660066"/>
                  </a:solidFill>
                  <a:latin typeface="Arial"/>
                  <a:ea typeface="Arial"/>
                  <a:cs typeface="Arial"/>
                  <a:sym typeface="Arial"/>
                </a:rPr>
                <a:t>+</a:t>
              </a:r>
              <a:endParaRPr/>
            </a:p>
          </p:txBody>
        </p:sp>
        <p:cxnSp>
          <p:nvCxnSpPr>
            <p:cNvPr id="170" name="Google Shape;170;p37"/>
            <p:cNvCxnSpPr/>
            <p:nvPr/>
          </p:nvCxnSpPr>
          <p:spPr>
            <a:xfrm>
              <a:off x="295" y="2069"/>
              <a:ext cx="0" cy="300"/>
            </a:xfrm>
            <a:prstGeom prst="straightConnector1">
              <a:avLst/>
            </a:prstGeom>
            <a:noFill/>
            <a:ln cap="flat" cmpd="sng" w="25400">
              <a:solidFill>
                <a:schemeClr val="dk1"/>
              </a:solidFill>
              <a:prstDash val="solid"/>
              <a:round/>
              <a:headEnd len="sm" w="sm" type="none"/>
              <a:tailEnd len="med" w="med" type="triangle"/>
            </a:ln>
          </p:spPr>
        </p:cxnSp>
      </p:grpSp>
      <p:grpSp>
        <p:nvGrpSpPr>
          <p:cNvPr id="171" name="Google Shape;171;p37"/>
          <p:cNvGrpSpPr/>
          <p:nvPr/>
        </p:nvGrpSpPr>
        <p:grpSpPr>
          <a:xfrm>
            <a:off x="2208062" y="1628800"/>
            <a:ext cx="1905001" cy="1555750"/>
            <a:chOff x="1292" y="1389"/>
            <a:chExt cx="1200" cy="980"/>
          </a:xfrm>
        </p:grpSpPr>
        <p:sp>
          <p:nvSpPr>
            <p:cNvPr id="172" name="Google Shape;172;p37"/>
            <p:cNvSpPr txBox="1"/>
            <p:nvPr/>
          </p:nvSpPr>
          <p:spPr>
            <a:xfrm>
              <a:off x="1292" y="1389"/>
              <a:ext cx="1200" cy="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200">
                  <a:solidFill>
                    <a:srgbClr val="008000"/>
                  </a:solidFill>
                  <a:latin typeface="Arial"/>
                  <a:ea typeface="Arial"/>
                  <a:cs typeface="Arial"/>
                  <a:sym typeface="Arial"/>
                </a:rPr>
                <a:t>Negative chloride ion </a:t>
              </a:r>
              <a:r>
                <a:rPr b="1" lang="en-GB" sz="2200">
                  <a:solidFill>
                    <a:srgbClr val="008000"/>
                  </a:solidFill>
                  <a:latin typeface="Arial"/>
                  <a:ea typeface="Arial"/>
                  <a:cs typeface="Arial"/>
                  <a:sym typeface="Arial"/>
                </a:rPr>
                <a:t>C</a:t>
              </a:r>
              <a:r>
                <a:rPr b="1" lang="en-GB" sz="2100">
                  <a:solidFill>
                    <a:srgbClr val="008000"/>
                  </a:solidFill>
                  <a:latin typeface="Ubuntu"/>
                  <a:ea typeface="Ubuntu"/>
                  <a:cs typeface="Ubuntu"/>
                  <a:sym typeface="Ubuntu"/>
                </a:rPr>
                <a:t>l</a:t>
              </a:r>
              <a:r>
                <a:rPr b="1" baseline="30000" lang="en-GB" sz="3600">
                  <a:solidFill>
                    <a:srgbClr val="008000"/>
                  </a:solidFill>
                  <a:latin typeface="Arial"/>
                  <a:ea typeface="Arial"/>
                  <a:cs typeface="Arial"/>
                  <a:sym typeface="Arial"/>
                </a:rPr>
                <a:t>-</a:t>
              </a:r>
              <a:endParaRPr/>
            </a:p>
          </p:txBody>
        </p:sp>
        <p:cxnSp>
          <p:nvCxnSpPr>
            <p:cNvPr id="173" name="Google Shape;173;p37"/>
            <p:cNvCxnSpPr/>
            <p:nvPr/>
          </p:nvCxnSpPr>
          <p:spPr>
            <a:xfrm>
              <a:off x="1383" y="2069"/>
              <a:ext cx="0" cy="300"/>
            </a:xfrm>
            <a:prstGeom prst="straightConnector1">
              <a:avLst/>
            </a:prstGeom>
            <a:noFill/>
            <a:ln cap="flat" cmpd="sng" w="25400">
              <a:solidFill>
                <a:schemeClr val="dk1"/>
              </a:solidFill>
              <a:prstDash val="solid"/>
              <a:round/>
              <a:headEnd len="sm" w="sm" type="none"/>
              <a:tailEnd len="med" w="med" type="triangle"/>
            </a:ln>
          </p:spPr>
        </p:cxnSp>
      </p:grpSp>
      <p:sp>
        <p:nvSpPr>
          <p:cNvPr id="174" name="Google Shape;174;p37"/>
          <p:cNvSpPr/>
          <p:nvPr/>
        </p:nvSpPr>
        <p:spPr>
          <a:xfrm>
            <a:off x="2857350" y="3519536"/>
            <a:ext cx="2376600" cy="431700"/>
          </a:xfrm>
          <a:prstGeom prst="rightArrow">
            <a:avLst>
              <a:gd fmla="val 50000" name="adj1"/>
              <a:gd fmla="val 137592" name="adj2"/>
            </a:avLst>
          </a:prstGeom>
          <a:solidFill>
            <a:srgbClr val="00FF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75" name="Google Shape;175;p37"/>
          <p:cNvSpPr txBox="1"/>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Arial"/>
              <a:buNone/>
            </a:pPr>
            <a:r>
              <a:rPr b="0" i="0" lang="en-GB" sz="4000" cap="none" strike="noStrike">
                <a:solidFill>
                  <a:schemeClr val="lt1"/>
                </a:solidFill>
                <a:latin typeface="Arial"/>
                <a:ea typeface="Arial"/>
                <a:cs typeface="Arial"/>
                <a:sym typeface="Arial"/>
              </a:rPr>
              <a:t>Ionic Compounds</a:t>
            </a:r>
            <a:endParaRPr b="0" i="0" sz="4000"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500"/>
                                        <p:tgtEl>
                                          <p:spTgt spid="16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68"/>
                                        </p:tgtEl>
                                        <p:attrNameLst>
                                          <p:attrName>style.visibility</p:attrName>
                                        </p:attrNameLst>
                                      </p:cBhvr>
                                      <p:to>
                                        <p:strVal val="visible"/>
                                      </p:to>
                                    </p:set>
                                    <p:animEffect filter="fade" transition="in">
                                      <p:cBhvr>
                                        <p:cTn dur="500"/>
                                        <p:tgtEl>
                                          <p:spTgt spid="16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500"/>
                                        <p:tgtEl>
                                          <p:spTgt spid="1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500"/>
                                        <p:tgtEl>
                                          <p:spTgt spid="16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67"/>
                                        </p:tgtEl>
                                        <p:attrNameLst>
                                          <p:attrName>style.visibility</p:attrName>
                                        </p:attrNameLst>
                                      </p:cBhvr>
                                      <p:to>
                                        <p:strVal val="visible"/>
                                      </p:to>
                                    </p:set>
                                    <p:animEffect filter="fade" transition="in">
                                      <p:cBhvr>
                                        <p:cTn dur="500"/>
                                        <p:tgtEl>
                                          <p:spTgt spid="1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8"/>
          <p:cNvSpPr txBox="1"/>
          <p:nvPr>
            <p:ph type="title"/>
          </p:nvPr>
        </p:nvSpPr>
        <p:spPr>
          <a:xfrm>
            <a:off x="557213" y="53975"/>
            <a:ext cx="7707300" cy="549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2600" u="none" cap="none" strike="noStrike">
                <a:solidFill>
                  <a:schemeClr val="lt1"/>
                </a:solidFill>
                <a:latin typeface="Arial"/>
                <a:ea typeface="Arial"/>
                <a:cs typeface="Arial"/>
                <a:sym typeface="Arial"/>
              </a:rPr>
              <a:t>Why do ionic compounds form crystals?</a:t>
            </a:r>
            <a:endParaRPr/>
          </a:p>
        </p:txBody>
      </p:sp>
      <p:sp>
        <p:nvSpPr>
          <p:cNvPr id="183" name="Google Shape;183;p38"/>
          <p:cNvSpPr/>
          <p:nvPr/>
        </p:nvSpPr>
        <p:spPr>
          <a:xfrm>
            <a:off x="1371600" y="2619375"/>
            <a:ext cx="1714500" cy="1581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descr="Salt_named" id="184" name="Google Shape;184;p38"/>
          <p:cNvPicPr preferRelativeResize="0"/>
          <p:nvPr/>
        </p:nvPicPr>
        <p:blipFill rotWithShape="1">
          <a:blip r:embed="rId3">
            <a:alphaModFix/>
          </a:blip>
          <a:srcRect b="0" l="0" r="0" t="0"/>
          <a:stretch/>
        </p:blipFill>
        <p:spPr>
          <a:xfrm>
            <a:off x="0" y="753094"/>
            <a:ext cx="9089212" cy="6218441"/>
          </a:xfrm>
          <a:prstGeom prst="rect">
            <a:avLst/>
          </a:prstGeom>
          <a:noFill/>
          <a:ln>
            <a:noFill/>
          </a:ln>
        </p:spPr>
      </p:pic>
      <p:sp>
        <p:nvSpPr>
          <p:cNvPr id="185" name="Google Shape;185;p38"/>
          <p:cNvSpPr txBox="1"/>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2800">
                <a:solidFill>
                  <a:schemeClr val="lt1"/>
                </a:solidFill>
                <a:latin typeface="Arial"/>
                <a:ea typeface="Arial"/>
                <a:cs typeface="Arial"/>
                <a:sym typeface="Arial"/>
              </a:rPr>
              <a:t>Ionic compounds form </a:t>
            </a:r>
            <a:r>
              <a:rPr b="1" lang="en-GB" sz="2800">
                <a:solidFill>
                  <a:srgbClr val="009900"/>
                </a:solidFill>
                <a:latin typeface="Arial"/>
                <a:ea typeface="Arial"/>
                <a:cs typeface="Arial"/>
                <a:sym typeface="Arial"/>
              </a:rPr>
              <a:t>lattices</a:t>
            </a:r>
            <a:r>
              <a:rPr lang="en-GB" sz="2800">
                <a:solidFill>
                  <a:schemeClr val="lt1"/>
                </a:solidFill>
                <a:latin typeface="Arial"/>
                <a:ea typeface="Arial"/>
                <a:cs typeface="Arial"/>
                <a:sym typeface="Arial"/>
              </a:rPr>
              <a:t> and </a:t>
            </a:r>
            <a:r>
              <a:rPr b="1" lang="en-GB" sz="2800">
                <a:solidFill>
                  <a:srgbClr val="FF6600"/>
                </a:solidFill>
                <a:latin typeface="Arial"/>
                <a:ea typeface="Arial"/>
                <a:cs typeface="Arial"/>
                <a:sym typeface="Arial"/>
              </a:rPr>
              <a:t>crystals</a:t>
            </a:r>
            <a:r>
              <a:rPr lang="en-GB" sz="2800">
                <a:solidFill>
                  <a:schemeClr val="lt1"/>
                </a:solidFill>
                <a:latin typeface="Arial"/>
                <a:ea typeface="Arial"/>
                <a:cs typeface="Arial"/>
                <a:sym typeface="Arial"/>
              </a:rPr>
              <a:t> when solid</a:t>
            </a:r>
            <a:endParaRPr sz="4400">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39"/>
          <p:cNvPicPr preferRelativeResize="0"/>
          <p:nvPr/>
        </p:nvPicPr>
        <p:blipFill>
          <a:blip r:embed="rId3">
            <a:alphaModFix/>
          </a:blip>
          <a:stretch>
            <a:fillRect/>
          </a:stretch>
        </p:blipFill>
        <p:spPr>
          <a:xfrm>
            <a:off x="0" y="853908"/>
            <a:ext cx="9144001" cy="6004093"/>
          </a:xfrm>
          <a:prstGeom prst="rect">
            <a:avLst/>
          </a:prstGeom>
          <a:noFill/>
          <a:ln>
            <a:noFill/>
          </a:ln>
        </p:spPr>
      </p:pic>
      <p:sp>
        <p:nvSpPr>
          <p:cNvPr id="192" name="Google Shape;192;p39"/>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600"/>
              <a:t>Sometimes these crystals can be massive!</a:t>
            </a:r>
            <a:endParaRPr sz="36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descr="Salt%2520Shaker" id="197" name="Google Shape;197;p40"/>
          <p:cNvPicPr preferRelativeResize="0"/>
          <p:nvPr/>
        </p:nvPicPr>
        <p:blipFill rotWithShape="1">
          <a:blip r:embed="rId3">
            <a:alphaModFix/>
          </a:blip>
          <a:srcRect b="0" l="0" r="0" t="0"/>
          <a:stretch/>
        </p:blipFill>
        <p:spPr>
          <a:xfrm>
            <a:off x="4356100" y="2219336"/>
            <a:ext cx="1768500" cy="2852700"/>
          </a:xfrm>
          <a:prstGeom prst="rect">
            <a:avLst/>
          </a:prstGeom>
          <a:noFill/>
          <a:ln>
            <a:noFill/>
          </a:ln>
        </p:spPr>
      </p:pic>
      <p:grpSp>
        <p:nvGrpSpPr>
          <p:cNvPr id="198" name="Google Shape;198;p40"/>
          <p:cNvGrpSpPr/>
          <p:nvPr/>
        </p:nvGrpSpPr>
        <p:grpSpPr>
          <a:xfrm>
            <a:off x="6286512" y="1758966"/>
            <a:ext cx="2857500" cy="3705224"/>
            <a:chOff x="4032" y="0"/>
            <a:chExt cx="1800" cy="2334"/>
          </a:xfrm>
        </p:grpSpPr>
        <p:pic>
          <p:nvPicPr>
            <p:cNvPr descr="salt-water-cleanse" id="199" name="Google Shape;199;p40"/>
            <p:cNvPicPr preferRelativeResize="0"/>
            <p:nvPr/>
          </p:nvPicPr>
          <p:blipFill rotWithShape="1">
            <a:blip r:embed="rId4">
              <a:alphaModFix/>
            </a:blip>
            <a:srcRect b="0" l="0" r="0" t="0"/>
            <a:stretch/>
          </p:blipFill>
          <p:spPr>
            <a:xfrm>
              <a:off x="4032" y="0"/>
              <a:ext cx="1800" cy="1200"/>
            </a:xfrm>
            <a:prstGeom prst="rect">
              <a:avLst/>
            </a:prstGeom>
            <a:noFill/>
            <a:ln>
              <a:noFill/>
            </a:ln>
          </p:spPr>
        </p:pic>
        <p:pic>
          <p:nvPicPr>
            <p:cNvPr descr="303911_Full" id="200" name="Google Shape;200;p40"/>
            <p:cNvPicPr preferRelativeResize="0"/>
            <p:nvPr/>
          </p:nvPicPr>
          <p:blipFill rotWithShape="1">
            <a:blip r:embed="rId5">
              <a:alphaModFix/>
            </a:blip>
            <a:srcRect b="0" l="0" r="0" t="0"/>
            <a:stretch/>
          </p:blipFill>
          <p:spPr>
            <a:xfrm>
              <a:off x="4032" y="1134"/>
              <a:ext cx="1800" cy="1200"/>
            </a:xfrm>
            <a:prstGeom prst="rect">
              <a:avLst/>
            </a:prstGeom>
            <a:noFill/>
            <a:ln>
              <a:noFill/>
            </a:ln>
          </p:spPr>
        </p:pic>
      </p:grpSp>
      <p:grpSp>
        <p:nvGrpSpPr>
          <p:cNvPr id="201" name="Google Shape;201;p40"/>
          <p:cNvGrpSpPr/>
          <p:nvPr/>
        </p:nvGrpSpPr>
        <p:grpSpPr>
          <a:xfrm>
            <a:off x="0" y="1196975"/>
            <a:ext cx="4286251" cy="5632450"/>
            <a:chOff x="0" y="754"/>
            <a:chExt cx="2700" cy="3548"/>
          </a:xfrm>
        </p:grpSpPr>
        <p:pic>
          <p:nvPicPr>
            <p:cNvPr descr="big_nacl" id="202" name="Google Shape;202;p40"/>
            <p:cNvPicPr preferRelativeResize="0"/>
            <p:nvPr/>
          </p:nvPicPr>
          <p:blipFill rotWithShape="1">
            <a:blip r:embed="rId6">
              <a:alphaModFix/>
            </a:blip>
            <a:srcRect b="0" l="0" r="0" t="0"/>
            <a:stretch/>
          </p:blipFill>
          <p:spPr>
            <a:xfrm>
              <a:off x="0" y="754"/>
              <a:ext cx="2700" cy="3000"/>
            </a:xfrm>
            <a:prstGeom prst="rect">
              <a:avLst/>
            </a:prstGeom>
            <a:noFill/>
            <a:ln>
              <a:noFill/>
            </a:ln>
          </p:spPr>
        </p:pic>
        <p:grpSp>
          <p:nvGrpSpPr>
            <p:cNvPr id="203" name="Google Shape;203;p40"/>
            <p:cNvGrpSpPr/>
            <p:nvPr/>
          </p:nvGrpSpPr>
          <p:grpSpPr>
            <a:xfrm>
              <a:off x="113" y="3148"/>
              <a:ext cx="1500" cy="1154"/>
              <a:chOff x="113" y="3148"/>
              <a:chExt cx="1500" cy="1154"/>
            </a:xfrm>
          </p:grpSpPr>
          <p:cxnSp>
            <p:nvCxnSpPr>
              <p:cNvPr id="204" name="Google Shape;204;p40"/>
              <p:cNvCxnSpPr/>
              <p:nvPr/>
            </p:nvCxnSpPr>
            <p:spPr>
              <a:xfrm rot="10800000">
                <a:off x="521" y="3148"/>
                <a:ext cx="0" cy="600"/>
              </a:xfrm>
              <a:prstGeom prst="straightConnector1">
                <a:avLst/>
              </a:prstGeom>
              <a:noFill/>
              <a:ln cap="flat" cmpd="sng" w="57150">
                <a:solidFill>
                  <a:schemeClr val="dk1"/>
                </a:solidFill>
                <a:prstDash val="solid"/>
                <a:round/>
                <a:headEnd len="sm" w="sm" type="none"/>
                <a:tailEnd len="med" w="med" type="triangle"/>
              </a:ln>
            </p:spPr>
          </p:cxnSp>
          <p:sp>
            <p:nvSpPr>
              <p:cNvPr id="205" name="Google Shape;205;p40"/>
              <p:cNvSpPr txBox="1"/>
              <p:nvPr/>
            </p:nvSpPr>
            <p:spPr>
              <a:xfrm>
                <a:off x="113" y="3702"/>
                <a:ext cx="1500" cy="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2400" u="none" cap="none" strike="noStrike">
                    <a:solidFill>
                      <a:schemeClr val="dk1"/>
                    </a:solidFill>
                    <a:latin typeface="Arial"/>
                    <a:ea typeface="Arial"/>
                    <a:cs typeface="Arial"/>
                    <a:sym typeface="Arial"/>
                  </a:rPr>
                  <a:t>Strong ionic bond</a:t>
                </a:r>
                <a:endParaRPr/>
              </a:p>
            </p:txBody>
          </p:sp>
        </p:grpSp>
      </p:grpSp>
      <p:sp>
        <p:nvSpPr>
          <p:cNvPr id="206" name="Google Shape;206;p40"/>
          <p:cNvSpPr txBox="1"/>
          <p:nvPr/>
        </p:nvSpPr>
        <p:spPr>
          <a:xfrm>
            <a:off x="5049861" y="5799159"/>
            <a:ext cx="2879700" cy="701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2000" u="none" cap="none" strike="noStrike">
                <a:solidFill>
                  <a:schemeClr val="dk1"/>
                </a:solidFill>
                <a:latin typeface="Arial"/>
                <a:ea typeface="Arial"/>
                <a:cs typeface="Arial"/>
                <a:sym typeface="Arial"/>
              </a:rPr>
              <a:t>Sodium chloride melts at over 800°C</a:t>
            </a:r>
            <a:endParaRPr/>
          </a:p>
        </p:txBody>
      </p:sp>
      <p:sp>
        <p:nvSpPr>
          <p:cNvPr id="207" name="Google Shape;207;p40"/>
          <p:cNvSpPr txBox="1"/>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lang="en-GB" sz="2800">
                <a:solidFill>
                  <a:schemeClr val="lt1"/>
                </a:solidFill>
              </a:rPr>
              <a:t>Ionic compounds have h</a:t>
            </a:r>
            <a:r>
              <a:rPr b="0" i="0" lang="en-GB" sz="2800" u="none" cap="none" strike="noStrike">
                <a:solidFill>
                  <a:schemeClr val="lt1"/>
                </a:solidFill>
                <a:latin typeface="Arial"/>
                <a:ea typeface="Arial"/>
                <a:cs typeface="Arial"/>
                <a:sym typeface="Arial"/>
              </a:rPr>
              <a:t>igh melting and boiling points</a:t>
            </a:r>
            <a:endParaRPr b="0" i="0" sz="28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41"/>
          <p:cNvSpPr txBox="1"/>
          <p:nvPr/>
        </p:nvSpPr>
        <p:spPr>
          <a:xfrm>
            <a:off x="2329575" y="1729375"/>
            <a:ext cx="6727800" cy="4656900"/>
          </a:xfrm>
          <a:prstGeom prst="rect">
            <a:avLst/>
          </a:prstGeom>
          <a:noFill/>
          <a:ln>
            <a:noFill/>
          </a:ln>
        </p:spPr>
        <p:txBody>
          <a:bodyPr anchorCtr="0" anchor="t" bIns="45700" lIns="91425" spcFirstLastPara="1" rIns="91425" wrap="square" tIns="45700">
            <a:noAutofit/>
          </a:bodyPr>
          <a:lstStyle/>
          <a:p>
            <a:pPr indent="-400050" lvl="0" marL="457200" rtl="0" algn="l">
              <a:spcBef>
                <a:spcPts val="480"/>
              </a:spcBef>
              <a:spcAft>
                <a:spcPts val="0"/>
              </a:spcAft>
              <a:buSzPts val="2700"/>
              <a:buChar char="●"/>
            </a:pPr>
            <a:r>
              <a:rPr lang="en-GB" sz="2700">
                <a:solidFill>
                  <a:srgbClr val="19194C"/>
                </a:solidFill>
              </a:rPr>
              <a:t>The </a:t>
            </a:r>
            <a:r>
              <a:rPr b="1" lang="en-GB" sz="2700">
                <a:solidFill>
                  <a:srgbClr val="FF6600"/>
                </a:solidFill>
              </a:rPr>
              <a:t>strong e</a:t>
            </a:r>
            <a:r>
              <a:rPr b="1" lang="en-GB" sz="2700">
                <a:solidFill>
                  <a:srgbClr val="FF6600"/>
                </a:solidFill>
              </a:rPr>
              <a:t>lectrostatic attraction</a:t>
            </a:r>
            <a:r>
              <a:rPr lang="en-GB" sz="2700">
                <a:solidFill>
                  <a:srgbClr val="19194C"/>
                </a:solidFill>
              </a:rPr>
              <a:t> between oppositely charged ions h</a:t>
            </a:r>
            <a:r>
              <a:rPr i="0" lang="en-GB" sz="2700" u="none" cap="none" strike="noStrike">
                <a:solidFill>
                  <a:srgbClr val="19194C"/>
                </a:solidFill>
                <a:latin typeface="Arial"/>
                <a:ea typeface="Arial"/>
                <a:cs typeface="Arial"/>
                <a:sym typeface="Arial"/>
              </a:rPr>
              <a:t>old everything </a:t>
            </a:r>
            <a:r>
              <a:rPr lang="en-GB" sz="2700">
                <a:solidFill>
                  <a:srgbClr val="19194C"/>
                </a:solidFill>
              </a:rPr>
              <a:t>tightly </a:t>
            </a:r>
            <a:r>
              <a:rPr lang="en-GB" sz="2700">
                <a:solidFill>
                  <a:srgbClr val="19194C"/>
                </a:solidFill>
              </a:rPr>
              <a:t>t</a:t>
            </a:r>
            <a:r>
              <a:rPr i="0" lang="en-GB" sz="2700" u="none" cap="none" strike="noStrike">
                <a:solidFill>
                  <a:srgbClr val="19194C"/>
                </a:solidFill>
                <a:latin typeface="Arial"/>
                <a:ea typeface="Arial"/>
                <a:cs typeface="Arial"/>
                <a:sym typeface="Arial"/>
              </a:rPr>
              <a:t>ogether.</a:t>
            </a:r>
            <a:endParaRPr i="0" sz="2700" u="none" cap="none" strike="noStrike">
              <a:solidFill>
                <a:srgbClr val="19194C"/>
              </a:solidFill>
              <a:latin typeface="Arial"/>
              <a:ea typeface="Arial"/>
              <a:cs typeface="Arial"/>
              <a:sym typeface="Arial"/>
            </a:endParaRPr>
          </a:p>
          <a:p>
            <a:pPr indent="0" lvl="0" marL="0" rtl="0" algn="l">
              <a:spcBef>
                <a:spcPts val="480"/>
              </a:spcBef>
              <a:spcAft>
                <a:spcPts val="0"/>
              </a:spcAft>
              <a:buNone/>
            </a:pPr>
            <a:r>
              <a:t/>
            </a:r>
            <a:endParaRPr sz="2700">
              <a:solidFill>
                <a:srgbClr val="19194C"/>
              </a:solidFill>
            </a:endParaRPr>
          </a:p>
          <a:p>
            <a:pPr indent="-400050" lvl="0" marL="457200" rtl="0" algn="l">
              <a:spcBef>
                <a:spcPts val="0"/>
              </a:spcBef>
              <a:spcAft>
                <a:spcPts val="0"/>
              </a:spcAft>
              <a:buSzPts val="2700"/>
              <a:buChar char="●"/>
            </a:pPr>
            <a:r>
              <a:rPr lang="en-GB" sz="2700">
                <a:solidFill>
                  <a:srgbClr val="19194C"/>
                </a:solidFill>
              </a:rPr>
              <a:t>Because the 3D lattice structure is strong a</a:t>
            </a:r>
            <a:r>
              <a:rPr b="1" lang="en-GB" sz="2700">
                <a:solidFill>
                  <a:srgbClr val="FF6600"/>
                </a:solidFill>
              </a:rPr>
              <a:t> lot of energy</a:t>
            </a:r>
            <a:r>
              <a:rPr lang="en-GB" sz="2700">
                <a:solidFill>
                  <a:srgbClr val="19194C"/>
                </a:solidFill>
              </a:rPr>
              <a:t> is needed to break these strong ionic bonds.</a:t>
            </a:r>
            <a:endParaRPr sz="2700">
              <a:solidFill>
                <a:srgbClr val="19194C"/>
              </a:solidFill>
            </a:endParaRPr>
          </a:p>
          <a:p>
            <a:pPr indent="0" lvl="0" marL="0" rtl="0" algn="l">
              <a:spcBef>
                <a:spcPts val="0"/>
              </a:spcBef>
              <a:spcAft>
                <a:spcPts val="0"/>
              </a:spcAft>
              <a:buNone/>
            </a:pPr>
            <a:r>
              <a:t/>
            </a:r>
            <a:endParaRPr sz="2700">
              <a:solidFill>
                <a:srgbClr val="19194C"/>
              </a:solidFill>
            </a:endParaRPr>
          </a:p>
          <a:p>
            <a:pPr indent="-400050" lvl="0" marL="457200" rtl="0" algn="l">
              <a:spcBef>
                <a:spcPts val="0"/>
              </a:spcBef>
              <a:spcAft>
                <a:spcPts val="0"/>
              </a:spcAft>
              <a:buSzPts val="2700"/>
              <a:buChar char="●"/>
            </a:pPr>
            <a:r>
              <a:rPr lang="en-GB" sz="2700">
                <a:solidFill>
                  <a:srgbClr val="19194C"/>
                </a:solidFill>
              </a:rPr>
              <a:t>This means that ionic compounds have </a:t>
            </a:r>
            <a:r>
              <a:rPr b="1" lang="en-GB" sz="2700">
                <a:solidFill>
                  <a:srgbClr val="FF6600"/>
                </a:solidFill>
              </a:rPr>
              <a:t>high</a:t>
            </a:r>
            <a:r>
              <a:rPr lang="en-GB" sz="2700">
                <a:solidFill>
                  <a:srgbClr val="19194C"/>
                </a:solidFill>
              </a:rPr>
              <a:t> melting and boiling points.</a:t>
            </a:r>
            <a:endParaRPr sz="2700">
              <a:solidFill>
                <a:srgbClr val="19194C"/>
              </a:solidFill>
            </a:endParaRPr>
          </a:p>
        </p:txBody>
      </p:sp>
      <p:sp>
        <p:nvSpPr>
          <p:cNvPr id="215" name="Google Shape;215;p41"/>
          <p:cNvSpPr txBox="1"/>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Font typeface="Arial"/>
              <a:buNone/>
            </a:pPr>
            <a:r>
              <a:rPr lang="en-GB" sz="4400">
                <a:solidFill>
                  <a:schemeClr val="lt1"/>
                </a:solidFill>
              </a:rPr>
              <a:t>Ionic Compounds</a:t>
            </a:r>
            <a:endParaRPr sz="4400">
              <a:solidFill>
                <a:schemeClr val="lt1"/>
              </a:solidFill>
            </a:endParaRPr>
          </a:p>
        </p:txBody>
      </p:sp>
      <p:grpSp>
        <p:nvGrpSpPr>
          <p:cNvPr id="216" name="Google Shape;216;p41"/>
          <p:cNvGrpSpPr/>
          <p:nvPr/>
        </p:nvGrpSpPr>
        <p:grpSpPr>
          <a:xfrm>
            <a:off x="187325" y="2886075"/>
            <a:ext cx="1941005" cy="1709208"/>
            <a:chOff x="1688" y="1624"/>
            <a:chExt cx="2416" cy="2128"/>
          </a:xfrm>
        </p:grpSpPr>
        <p:pic>
          <p:nvPicPr>
            <p:cNvPr descr="ionic_lattice_2" id="217" name="Google Shape;217;p41"/>
            <p:cNvPicPr preferRelativeResize="0"/>
            <p:nvPr/>
          </p:nvPicPr>
          <p:blipFill rotWithShape="1">
            <a:blip r:embed="rId3">
              <a:alphaModFix/>
            </a:blip>
            <a:srcRect b="0" l="0" r="0" t="0"/>
            <a:stretch/>
          </p:blipFill>
          <p:spPr>
            <a:xfrm>
              <a:off x="1688" y="1624"/>
              <a:ext cx="1800" cy="1800"/>
            </a:xfrm>
            <a:prstGeom prst="rect">
              <a:avLst/>
            </a:prstGeom>
            <a:noFill/>
            <a:ln>
              <a:noFill/>
            </a:ln>
          </p:spPr>
        </p:pic>
        <p:pic>
          <p:nvPicPr>
            <p:cNvPr descr="ionic_lattice" id="218" name="Google Shape;218;p41"/>
            <p:cNvPicPr preferRelativeResize="0"/>
            <p:nvPr/>
          </p:nvPicPr>
          <p:blipFill rotWithShape="1">
            <a:blip r:embed="rId4">
              <a:alphaModFix/>
            </a:blip>
            <a:srcRect b="0" l="0" r="0" t="0"/>
            <a:stretch/>
          </p:blipFill>
          <p:spPr>
            <a:xfrm>
              <a:off x="1792" y="1656"/>
              <a:ext cx="1800" cy="1800"/>
            </a:xfrm>
            <a:prstGeom prst="rect">
              <a:avLst/>
            </a:prstGeom>
            <a:noFill/>
            <a:ln>
              <a:noFill/>
            </a:ln>
          </p:spPr>
        </p:pic>
        <p:pic>
          <p:nvPicPr>
            <p:cNvPr descr="ionic_lattice_2" id="219" name="Google Shape;219;p41"/>
            <p:cNvPicPr preferRelativeResize="0"/>
            <p:nvPr/>
          </p:nvPicPr>
          <p:blipFill rotWithShape="1">
            <a:blip r:embed="rId3">
              <a:alphaModFix/>
            </a:blip>
            <a:srcRect b="0" l="0" r="0" t="0"/>
            <a:stretch/>
          </p:blipFill>
          <p:spPr>
            <a:xfrm>
              <a:off x="1928" y="1768"/>
              <a:ext cx="1800" cy="1800"/>
            </a:xfrm>
            <a:prstGeom prst="rect">
              <a:avLst/>
            </a:prstGeom>
            <a:noFill/>
            <a:ln>
              <a:noFill/>
            </a:ln>
          </p:spPr>
        </p:pic>
        <p:pic>
          <p:nvPicPr>
            <p:cNvPr descr="ionic_lattice" id="220" name="Google Shape;220;p41"/>
            <p:cNvPicPr preferRelativeResize="0"/>
            <p:nvPr/>
          </p:nvPicPr>
          <p:blipFill rotWithShape="1">
            <a:blip r:embed="rId4">
              <a:alphaModFix/>
            </a:blip>
            <a:srcRect b="0" l="0" r="0" t="0"/>
            <a:stretch/>
          </p:blipFill>
          <p:spPr>
            <a:xfrm>
              <a:off x="2048" y="1800"/>
              <a:ext cx="1800" cy="1800"/>
            </a:xfrm>
            <a:prstGeom prst="rect">
              <a:avLst/>
            </a:prstGeom>
            <a:noFill/>
            <a:ln>
              <a:noFill/>
            </a:ln>
          </p:spPr>
        </p:pic>
        <p:pic>
          <p:nvPicPr>
            <p:cNvPr descr="ionic_lattice_2" id="221" name="Google Shape;221;p41"/>
            <p:cNvPicPr preferRelativeResize="0"/>
            <p:nvPr/>
          </p:nvPicPr>
          <p:blipFill rotWithShape="1">
            <a:blip r:embed="rId3">
              <a:alphaModFix/>
            </a:blip>
            <a:srcRect b="0" l="0" r="0" t="0"/>
            <a:stretch/>
          </p:blipFill>
          <p:spPr>
            <a:xfrm>
              <a:off x="2176" y="1920"/>
              <a:ext cx="1800" cy="1800"/>
            </a:xfrm>
            <a:prstGeom prst="rect">
              <a:avLst/>
            </a:prstGeom>
            <a:noFill/>
            <a:ln>
              <a:noFill/>
            </a:ln>
          </p:spPr>
        </p:pic>
        <p:pic>
          <p:nvPicPr>
            <p:cNvPr descr="ionic_lattice" id="222" name="Google Shape;222;p41"/>
            <p:cNvPicPr preferRelativeResize="0"/>
            <p:nvPr/>
          </p:nvPicPr>
          <p:blipFill rotWithShape="1">
            <a:blip r:embed="rId4">
              <a:alphaModFix/>
            </a:blip>
            <a:srcRect b="0" l="0" r="0" t="0"/>
            <a:stretch/>
          </p:blipFill>
          <p:spPr>
            <a:xfrm>
              <a:off x="2304" y="1952"/>
              <a:ext cx="1800" cy="1800"/>
            </a:xfrm>
            <a:prstGeom prst="rect">
              <a:avLst/>
            </a:prstGeom>
            <a:noFill/>
            <a:ln>
              <a:noFill/>
            </a:ln>
          </p:spPr>
        </p:pic>
      </p:grpSp>
      <p:pic>
        <p:nvPicPr>
          <p:cNvPr id="223" name="Google Shape;223;p41"/>
          <p:cNvPicPr preferRelativeResize="0"/>
          <p:nvPr/>
        </p:nvPicPr>
        <p:blipFill>
          <a:blip r:embed="rId5">
            <a:alphaModFix/>
          </a:blip>
          <a:stretch>
            <a:fillRect/>
          </a:stretch>
        </p:blipFill>
        <p:spPr>
          <a:xfrm>
            <a:off x="8027900" y="358850"/>
            <a:ext cx="1123849" cy="93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500"/>
                                        <p:tgtEl>
                                          <p:spTgt spid="2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graphicFrame>
        <p:nvGraphicFramePr>
          <p:cNvPr id="228" name="Google Shape;228;p42"/>
          <p:cNvGraphicFramePr/>
          <p:nvPr/>
        </p:nvGraphicFramePr>
        <p:xfrm>
          <a:off x="285720" y="2014235"/>
          <a:ext cx="3000000" cy="3000000"/>
        </p:xfrm>
        <a:graphic>
          <a:graphicData uri="http://schemas.openxmlformats.org/drawingml/2006/table">
            <a:tbl>
              <a:tblPr>
                <a:noFill/>
                <a:tableStyleId>{1FC7C04A-562D-4CA8-AE2D-EA5FEA670532}</a:tableStyleId>
              </a:tblPr>
              <a:tblGrid>
                <a:gridCol w="2903525"/>
                <a:gridCol w="2089150"/>
              </a:tblGrid>
              <a:tr h="581025">
                <a:tc>
                  <a:txBody>
                    <a:bodyPr/>
                    <a:lstStyle/>
                    <a:p>
                      <a:pPr indent="0" lvl="0" marL="0" marR="0" rtl="0" algn="ctr">
                        <a:lnSpc>
                          <a:spcPct val="100000"/>
                        </a:lnSpc>
                        <a:spcBef>
                          <a:spcPts val="0"/>
                        </a:spcBef>
                        <a:spcAft>
                          <a:spcPts val="0"/>
                        </a:spcAft>
                        <a:buClr>
                          <a:schemeClr val="dk1"/>
                        </a:buClr>
                        <a:buFont typeface="Arial"/>
                        <a:buNone/>
                      </a:pPr>
                      <a:r>
                        <a:rPr b="1" i="0" lang="en-GB" sz="2800" u="none" cap="none" strike="noStrike">
                          <a:solidFill>
                            <a:schemeClr val="dk1"/>
                          </a:solidFill>
                          <a:latin typeface="Arial"/>
                          <a:ea typeface="Arial"/>
                          <a:cs typeface="Arial"/>
                          <a:sym typeface="Arial"/>
                        </a:rPr>
                        <a:t>Ionic compound</a:t>
                      </a:r>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c>
                  <a:txBody>
                    <a:bodyPr/>
                    <a:lstStyle/>
                    <a:p>
                      <a:pPr indent="0" lvl="0" marL="0" marR="0" rtl="0" algn="ctr">
                        <a:lnSpc>
                          <a:spcPct val="100000"/>
                        </a:lnSpc>
                        <a:spcBef>
                          <a:spcPts val="0"/>
                        </a:spcBef>
                        <a:spcAft>
                          <a:spcPts val="0"/>
                        </a:spcAft>
                        <a:buClr>
                          <a:schemeClr val="dk1"/>
                        </a:buClr>
                        <a:buFont typeface="Arial"/>
                        <a:buNone/>
                      </a:pPr>
                      <a:r>
                        <a:rPr b="1" i="0" lang="en-GB" sz="2800" u="none" cap="none" strike="noStrike">
                          <a:solidFill>
                            <a:schemeClr val="dk1"/>
                          </a:solidFill>
                          <a:latin typeface="Arial"/>
                          <a:ea typeface="Arial"/>
                          <a:cs typeface="Arial"/>
                          <a:sym typeface="Arial"/>
                        </a:rPr>
                        <a:t>Melting point (°C)</a:t>
                      </a:r>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r>
              <a:tr h="579450">
                <a:tc>
                  <a:txBody>
                    <a:bodyPr/>
                    <a:lstStyle/>
                    <a:p>
                      <a:pPr indent="0" lvl="0" marL="0" marR="0" rtl="0" algn="ctr">
                        <a:lnSpc>
                          <a:spcPct val="100000"/>
                        </a:lnSpc>
                        <a:spcBef>
                          <a:spcPts val="0"/>
                        </a:spcBef>
                        <a:spcAft>
                          <a:spcPts val="0"/>
                        </a:spcAft>
                        <a:buClr>
                          <a:schemeClr val="dk1"/>
                        </a:buClr>
                        <a:buFont typeface="Arial"/>
                        <a:buNone/>
                      </a:pPr>
                      <a:r>
                        <a:rPr lang="en-GB" sz="2400">
                          <a:solidFill>
                            <a:srgbClr val="0000FF"/>
                          </a:solidFill>
                        </a:rPr>
                        <a:t>p</a:t>
                      </a:r>
                      <a:r>
                        <a:rPr b="0" i="0" lang="en-GB" sz="2400" u="none" cap="none" strike="noStrike">
                          <a:solidFill>
                            <a:srgbClr val="0000FF"/>
                          </a:solidFill>
                          <a:latin typeface="Arial"/>
                          <a:ea typeface="Arial"/>
                          <a:cs typeface="Arial"/>
                          <a:sym typeface="Arial"/>
                        </a:rPr>
                        <a:t>otassium chloride</a:t>
                      </a:r>
                      <a:endParaRPr>
                        <a:solidFill>
                          <a:srgbClr val="0000FF"/>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c>
                  <a:txBody>
                    <a:bodyPr/>
                    <a:lstStyle/>
                    <a:p>
                      <a:pPr indent="0" lvl="0" marL="0" marR="0" rtl="0" algn="ctr">
                        <a:lnSpc>
                          <a:spcPct val="100000"/>
                        </a:lnSpc>
                        <a:spcBef>
                          <a:spcPts val="0"/>
                        </a:spcBef>
                        <a:spcAft>
                          <a:spcPts val="0"/>
                        </a:spcAft>
                        <a:buClr>
                          <a:schemeClr val="dk1"/>
                        </a:buClr>
                        <a:buFont typeface="Arial"/>
                        <a:buNone/>
                      </a:pPr>
                      <a:r>
                        <a:rPr b="0" i="0" lang="en-GB" sz="2400" u="none" cap="none" strike="noStrike">
                          <a:solidFill>
                            <a:srgbClr val="0000FF"/>
                          </a:solidFill>
                          <a:latin typeface="Arial"/>
                          <a:ea typeface="Arial"/>
                          <a:cs typeface="Arial"/>
                          <a:sym typeface="Arial"/>
                        </a:rPr>
                        <a:t>770</a:t>
                      </a:r>
                      <a:endParaRPr>
                        <a:solidFill>
                          <a:srgbClr val="0000FF"/>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r>
              <a:tr h="579450">
                <a:tc>
                  <a:txBody>
                    <a:bodyPr/>
                    <a:lstStyle/>
                    <a:p>
                      <a:pPr indent="0" lvl="0" marL="0" marR="0" rtl="0" algn="ctr">
                        <a:lnSpc>
                          <a:spcPct val="100000"/>
                        </a:lnSpc>
                        <a:spcBef>
                          <a:spcPts val="0"/>
                        </a:spcBef>
                        <a:spcAft>
                          <a:spcPts val="0"/>
                        </a:spcAft>
                        <a:buClr>
                          <a:schemeClr val="dk1"/>
                        </a:buClr>
                        <a:buFont typeface="Arial"/>
                        <a:buNone/>
                      </a:pPr>
                      <a:r>
                        <a:rPr lang="en-GB" sz="2400">
                          <a:solidFill>
                            <a:srgbClr val="0000FF"/>
                          </a:solidFill>
                        </a:rPr>
                        <a:t>s</a:t>
                      </a:r>
                      <a:r>
                        <a:rPr b="0" i="0" lang="en-GB" sz="2400" u="none" cap="none" strike="noStrike">
                          <a:solidFill>
                            <a:srgbClr val="0000FF"/>
                          </a:solidFill>
                          <a:latin typeface="Arial"/>
                          <a:ea typeface="Arial"/>
                          <a:cs typeface="Arial"/>
                          <a:sym typeface="Arial"/>
                        </a:rPr>
                        <a:t>odium chloride</a:t>
                      </a:r>
                      <a:endParaRPr>
                        <a:solidFill>
                          <a:srgbClr val="0000FF"/>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c>
                  <a:txBody>
                    <a:bodyPr/>
                    <a:lstStyle/>
                    <a:p>
                      <a:pPr indent="0" lvl="0" marL="0" marR="0" rtl="0" algn="ctr">
                        <a:lnSpc>
                          <a:spcPct val="100000"/>
                        </a:lnSpc>
                        <a:spcBef>
                          <a:spcPts val="0"/>
                        </a:spcBef>
                        <a:spcAft>
                          <a:spcPts val="0"/>
                        </a:spcAft>
                        <a:buClr>
                          <a:schemeClr val="dk1"/>
                        </a:buClr>
                        <a:buFont typeface="Arial"/>
                        <a:buNone/>
                      </a:pPr>
                      <a:r>
                        <a:rPr b="0" i="0" lang="en-GB" sz="2400" u="none" cap="none" strike="noStrike">
                          <a:solidFill>
                            <a:srgbClr val="0000FF"/>
                          </a:solidFill>
                          <a:latin typeface="Arial"/>
                          <a:ea typeface="Arial"/>
                          <a:cs typeface="Arial"/>
                          <a:sym typeface="Arial"/>
                        </a:rPr>
                        <a:t>801</a:t>
                      </a:r>
                      <a:endParaRPr>
                        <a:solidFill>
                          <a:srgbClr val="0000FF"/>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r>
              <a:tr h="579450">
                <a:tc>
                  <a:txBody>
                    <a:bodyPr/>
                    <a:lstStyle/>
                    <a:p>
                      <a:pPr indent="0" lvl="0" marL="0" marR="0" rtl="0" algn="ctr">
                        <a:lnSpc>
                          <a:spcPct val="100000"/>
                        </a:lnSpc>
                        <a:spcBef>
                          <a:spcPts val="0"/>
                        </a:spcBef>
                        <a:spcAft>
                          <a:spcPts val="0"/>
                        </a:spcAft>
                        <a:buClr>
                          <a:schemeClr val="dk1"/>
                        </a:buClr>
                        <a:buFont typeface="Arial"/>
                        <a:buNone/>
                      </a:pPr>
                      <a:r>
                        <a:rPr lang="en-GB" sz="2400">
                          <a:solidFill>
                            <a:srgbClr val="FF0000"/>
                          </a:solidFill>
                        </a:rPr>
                        <a:t>c</a:t>
                      </a:r>
                      <a:r>
                        <a:rPr b="0" i="0" lang="en-GB" sz="2400" u="none" cap="none" strike="noStrike">
                          <a:solidFill>
                            <a:srgbClr val="FF0000"/>
                          </a:solidFill>
                          <a:latin typeface="Arial"/>
                          <a:ea typeface="Arial"/>
                          <a:cs typeface="Arial"/>
                          <a:sym typeface="Arial"/>
                        </a:rPr>
                        <a:t>opper oxide</a:t>
                      </a:r>
                      <a:endParaRPr>
                        <a:solidFill>
                          <a:srgbClr val="FF0000"/>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c>
                  <a:txBody>
                    <a:bodyPr/>
                    <a:lstStyle/>
                    <a:p>
                      <a:pPr indent="0" lvl="0" marL="0" marR="0" rtl="0" algn="ctr">
                        <a:lnSpc>
                          <a:spcPct val="100000"/>
                        </a:lnSpc>
                        <a:spcBef>
                          <a:spcPts val="0"/>
                        </a:spcBef>
                        <a:spcAft>
                          <a:spcPts val="0"/>
                        </a:spcAft>
                        <a:buClr>
                          <a:schemeClr val="dk1"/>
                        </a:buClr>
                        <a:buFont typeface="Arial"/>
                        <a:buNone/>
                      </a:pPr>
                      <a:r>
                        <a:rPr b="0" i="0" lang="en-GB" sz="2400" u="none" cap="none" strike="noStrike">
                          <a:solidFill>
                            <a:srgbClr val="FF0000"/>
                          </a:solidFill>
                          <a:latin typeface="Arial"/>
                          <a:ea typeface="Arial"/>
                          <a:cs typeface="Arial"/>
                          <a:sym typeface="Arial"/>
                        </a:rPr>
                        <a:t>1446</a:t>
                      </a:r>
                      <a:endParaRPr>
                        <a:solidFill>
                          <a:srgbClr val="FF0000"/>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99"/>
                    </a:solidFill>
                  </a:tcPr>
                </a:tc>
              </a:tr>
              <a:tr h="579450">
                <a:tc>
                  <a:txBody>
                    <a:bodyPr/>
                    <a:lstStyle/>
                    <a:p>
                      <a:pPr indent="0" lvl="0" marL="0" marR="0" rtl="0" algn="ctr">
                        <a:lnSpc>
                          <a:spcPct val="100000"/>
                        </a:lnSpc>
                        <a:spcBef>
                          <a:spcPts val="0"/>
                        </a:spcBef>
                        <a:spcAft>
                          <a:spcPts val="0"/>
                        </a:spcAft>
                        <a:buClr>
                          <a:schemeClr val="dk1"/>
                        </a:buClr>
                        <a:buFont typeface="Arial"/>
                        <a:buNone/>
                      </a:pPr>
                      <a:r>
                        <a:rPr lang="en-GB" sz="2400">
                          <a:solidFill>
                            <a:srgbClr val="FF0000"/>
                          </a:solidFill>
                        </a:rPr>
                        <a:t>c</a:t>
                      </a:r>
                      <a:r>
                        <a:rPr b="0" i="0" lang="en-GB" sz="2400" u="none" cap="none" strike="noStrike">
                          <a:solidFill>
                            <a:srgbClr val="FF0000"/>
                          </a:solidFill>
                          <a:latin typeface="Arial"/>
                          <a:ea typeface="Arial"/>
                          <a:cs typeface="Arial"/>
                          <a:sym typeface="Arial"/>
                        </a:rPr>
                        <a:t>alcium oxide</a:t>
                      </a:r>
                      <a:endParaRPr>
                        <a:solidFill>
                          <a:srgbClr val="FF0000"/>
                        </a:solidFill>
                      </a:endParaRPr>
                    </a:p>
                  </a:txBody>
                  <a:tcPr marT="45725" marB="45725" marR="91450" marL="914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99"/>
                    </a:solidFill>
                  </a:tcPr>
                </a:tc>
                <a:tc>
                  <a:txBody>
                    <a:bodyPr/>
                    <a:lstStyle/>
                    <a:p>
                      <a:pPr indent="0" lvl="0" marL="0" marR="0" rtl="0" algn="ctr">
                        <a:lnSpc>
                          <a:spcPct val="100000"/>
                        </a:lnSpc>
                        <a:spcBef>
                          <a:spcPts val="0"/>
                        </a:spcBef>
                        <a:spcAft>
                          <a:spcPts val="0"/>
                        </a:spcAft>
                        <a:buClr>
                          <a:schemeClr val="dk1"/>
                        </a:buClr>
                        <a:buFont typeface="Arial"/>
                        <a:buNone/>
                      </a:pPr>
                      <a:r>
                        <a:rPr b="0" i="0" lang="en-GB" sz="2400" u="none" cap="none" strike="noStrike">
                          <a:solidFill>
                            <a:srgbClr val="FF0000"/>
                          </a:solidFill>
                          <a:latin typeface="Arial"/>
                          <a:ea typeface="Arial"/>
                          <a:cs typeface="Arial"/>
                          <a:sym typeface="Arial"/>
                        </a:rPr>
                        <a:t>2707</a:t>
                      </a:r>
                      <a:endParaRPr>
                        <a:solidFill>
                          <a:srgbClr val="FF0000"/>
                        </a:solidFill>
                      </a:endParaRPr>
                    </a:p>
                  </a:txBody>
                  <a:tcPr marT="45725" marB="45725" marR="91450" marL="914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FFFF99"/>
                    </a:solidFill>
                  </a:tcPr>
                </a:tc>
              </a:tr>
            </a:tbl>
          </a:graphicData>
        </a:graphic>
      </p:graphicFrame>
      <p:pic>
        <p:nvPicPr>
          <p:cNvPr descr="image008" id="229" name="Google Shape;229;p42"/>
          <p:cNvPicPr preferRelativeResize="0"/>
          <p:nvPr/>
        </p:nvPicPr>
        <p:blipFill rotWithShape="1">
          <a:blip r:embed="rId3">
            <a:alphaModFix/>
          </a:blip>
          <a:srcRect b="0" l="0" r="0" t="0"/>
          <a:stretch/>
        </p:blipFill>
        <p:spPr>
          <a:xfrm>
            <a:off x="5686455" y="1785926"/>
            <a:ext cx="3171900" cy="4467300"/>
          </a:xfrm>
          <a:prstGeom prst="rect">
            <a:avLst/>
          </a:prstGeom>
          <a:noFill/>
          <a:ln>
            <a:noFill/>
          </a:ln>
        </p:spPr>
      </p:pic>
      <p:sp>
        <p:nvSpPr>
          <p:cNvPr id="230" name="Google Shape;230;p42"/>
          <p:cNvSpPr txBox="1"/>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Font typeface="Arial"/>
              <a:buNone/>
            </a:pPr>
            <a:r>
              <a:rPr lang="en-GB" sz="4000">
                <a:solidFill>
                  <a:schemeClr val="lt1"/>
                </a:solidFill>
              </a:rPr>
              <a:t>What’s the pattern here?</a:t>
            </a:r>
            <a:endParaRPr sz="40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graphicFrame>
        <p:nvGraphicFramePr>
          <p:cNvPr id="237" name="Google Shape;237;p43"/>
          <p:cNvGraphicFramePr/>
          <p:nvPr/>
        </p:nvGraphicFramePr>
        <p:xfrm>
          <a:off x="422300" y="1357300"/>
          <a:ext cx="3000000" cy="3000000"/>
        </p:xfrm>
        <a:graphic>
          <a:graphicData uri="http://schemas.openxmlformats.org/drawingml/2006/table">
            <a:tbl>
              <a:tblPr>
                <a:noFill/>
                <a:tableStyleId>{EB454FAE-A212-4E75-B777-836F9359802F}</a:tableStyleId>
              </a:tblPr>
              <a:tblGrid>
                <a:gridCol w="2484825"/>
                <a:gridCol w="1935050"/>
                <a:gridCol w="1935050"/>
                <a:gridCol w="1935050"/>
              </a:tblGrid>
              <a:tr h="639725">
                <a:tc>
                  <a:txBody>
                    <a:bodyPr/>
                    <a:lstStyle/>
                    <a:p>
                      <a:pPr indent="0" lvl="0" marL="0" rtl="0" algn="ctr">
                        <a:spcBef>
                          <a:spcPts val="0"/>
                        </a:spcBef>
                        <a:spcAft>
                          <a:spcPts val="0"/>
                        </a:spcAft>
                        <a:buNone/>
                      </a:pPr>
                      <a:r>
                        <a:rPr b="1" lang="en-GB" sz="2000">
                          <a:solidFill>
                            <a:schemeClr val="accent6"/>
                          </a:solidFill>
                        </a:rPr>
                        <a:t>Compound</a:t>
                      </a:r>
                      <a:endParaRPr b="1" sz="2000">
                        <a:solidFill>
                          <a:schemeClr val="accent6"/>
                        </a:solidFill>
                      </a:endParaRPr>
                    </a:p>
                  </a:txBody>
                  <a:tcPr marT="91425" marB="91425" marR="91425" marL="91425" anchor="ctr">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b="1" lang="en-GB" sz="2000">
                          <a:solidFill>
                            <a:schemeClr val="accent6"/>
                          </a:solidFill>
                        </a:rPr>
                        <a:t>Charge on  the ions</a:t>
                      </a:r>
                      <a:endParaRPr b="1" sz="2000">
                        <a:solidFill>
                          <a:schemeClr val="accent6"/>
                        </a:solidFill>
                      </a:endParaRPr>
                    </a:p>
                  </a:txBody>
                  <a:tcPr marT="91425" marB="91425" marR="91425" marL="91425" anchor="ctr">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b="1" lang="en-GB" sz="2000">
                          <a:solidFill>
                            <a:schemeClr val="accent6"/>
                          </a:solidFill>
                        </a:rPr>
                        <a:t>Melting</a:t>
                      </a:r>
                      <a:r>
                        <a:rPr b="1" lang="en-GB" sz="2000">
                          <a:solidFill>
                            <a:schemeClr val="accent6"/>
                          </a:solidFill>
                        </a:rPr>
                        <a:t>    point (ºC)</a:t>
                      </a:r>
                      <a:endParaRPr b="1" sz="2000">
                        <a:solidFill>
                          <a:schemeClr val="accent6"/>
                        </a:solidFill>
                      </a:endParaRPr>
                    </a:p>
                  </a:txBody>
                  <a:tcPr marT="91425" marB="91425" marR="91425" marL="91425" anchor="ctr">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b="1" lang="en-GB" sz="2000">
                          <a:solidFill>
                            <a:schemeClr val="accent6"/>
                          </a:solidFill>
                        </a:rPr>
                        <a:t>Boiling    point (ºC)</a:t>
                      </a:r>
                      <a:endParaRPr b="1" sz="2000">
                        <a:solidFill>
                          <a:schemeClr val="accent6"/>
                        </a:solidFill>
                      </a:endParaRPr>
                    </a:p>
                  </a:txBody>
                  <a:tcPr marT="91425" marB="91425" marR="91425" marL="91425" anchor="ctr">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solidFill>
                      <a:srgbClr val="FFF2CC"/>
                    </a:solidFill>
                  </a:tcPr>
                </a:tc>
              </a:tr>
              <a:tr h="615175">
                <a:tc>
                  <a:txBody>
                    <a:bodyPr/>
                    <a:lstStyle/>
                    <a:p>
                      <a:pPr indent="0" lvl="0" marL="0" rtl="0" algn="l">
                        <a:spcBef>
                          <a:spcPts val="0"/>
                        </a:spcBef>
                        <a:spcAft>
                          <a:spcPts val="0"/>
                        </a:spcAft>
                        <a:buNone/>
                      </a:pPr>
                      <a:r>
                        <a:t/>
                      </a:r>
                      <a:endParaRPr/>
                    </a:p>
                  </a:txBody>
                  <a:tcPr marT="91425" marB="91425" marR="91425" marL="91425">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tcPr>
                </a:tc>
              </a:tr>
              <a:tr h="615175">
                <a:tc>
                  <a:txBody>
                    <a:bodyPr/>
                    <a:lstStyle/>
                    <a:p>
                      <a:pPr indent="0" lvl="0" marL="0" rtl="0" algn="l">
                        <a:spcBef>
                          <a:spcPts val="0"/>
                        </a:spcBef>
                        <a:spcAft>
                          <a:spcPts val="0"/>
                        </a:spcAft>
                        <a:buNone/>
                      </a:pPr>
                      <a:r>
                        <a:t/>
                      </a:r>
                      <a:endParaRPr/>
                    </a:p>
                  </a:txBody>
                  <a:tcPr marT="91425" marB="91425" marR="91425" marL="91425">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38100">
                      <a:solidFill>
                        <a:srgbClr val="FF6600"/>
                      </a:solidFill>
                      <a:prstDash val="solid"/>
                      <a:round/>
                      <a:headEnd len="sm" w="sm" type="none"/>
                      <a:tailEnd len="sm" w="sm" type="none"/>
                    </a:lnL>
                    <a:lnR cap="flat" cmpd="sng" w="38100">
                      <a:solidFill>
                        <a:srgbClr val="FF6600"/>
                      </a:solidFill>
                      <a:prstDash val="solid"/>
                      <a:round/>
                      <a:headEnd len="sm" w="sm" type="none"/>
                      <a:tailEnd len="sm" w="sm" type="none"/>
                    </a:lnR>
                    <a:lnT cap="flat" cmpd="sng" w="38100">
                      <a:solidFill>
                        <a:srgbClr val="FF6600"/>
                      </a:solidFill>
                      <a:prstDash val="solid"/>
                      <a:round/>
                      <a:headEnd len="sm" w="sm" type="none"/>
                      <a:tailEnd len="sm" w="sm" type="none"/>
                    </a:lnT>
                    <a:lnB cap="flat" cmpd="sng" w="38100">
                      <a:solidFill>
                        <a:srgbClr val="FF6600"/>
                      </a:solidFill>
                      <a:prstDash val="solid"/>
                      <a:round/>
                      <a:headEnd len="sm" w="sm" type="none"/>
                      <a:tailEnd len="sm" w="sm" type="none"/>
                    </a:lnB>
                  </a:tcPr>
                </a:tc>
              </a:tr>
            </a:tbl>
          </a:graphicData>
        </a:graphic>
      </p:graphicFrame>
      <p:pic>
        <p:nvPicPr>
          <p:cNvPr descr="ionic_lattice" id="238" name="Google Shape;238;p43"/>
          <p:cNvPicPr preferRelativeResize="0"/>
          <p:nvPr/>
        </p:nvPicPr>
        <p:blipFill rotWithShape="1">
          <a:blip r:embed="rId3">
            <a:alphaModFix/>
          </a:blip>
          <a:srcRect b="0" l="0" r="0" t="0"/>
          <a:stretch/>
        </p:blipFill>
        <p:spPr>
          <a:xfrm>
            <a:off x="4854575" y="3597275"/>
            <a:ext cx="1603358" cy="1603358"/>
          </a:xfrm>
          <a:prstGeom prst="rect">
            <a:avLst/>
          </a:prstGeom>
          <a:noFill/>
          <a:ln>
            <a:noFill/>
          </a:ln>
        </p:spPr>
      </p:pic>
      <p:sp>
        <p:nvSpPr>
          <p:cNvPr id="239" name="Google Shape;239;p43"/>
          <p:cNvSpPr txBox="1"/>
          <p:nvPr>
            <p:ph type="title"/>
          </p:nvPr>
        </p:nvSpPr>
        <p:spPr>
          <a:xfrm>
            <a:off x="0" y="0"/>
            <a:ext cx="91440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400" u="none" cap="none" strike="noStrike">
                <a:solidFill>
                  <a:schemeClr val="lt1"/>
                </a:solidFill>
                <a:latin typeface="Arial"/>
                <a:ea typeface="Arial"/>
                <a:cs typeface="Arial"/>
                <a:sym typeface="Arial"/>
              </a:rPr>
              <a:t>Heating ionic compounds</a:t>
            </a:r>
            <a:endParaRPr/>
          </a:p>
        </p:txBody>
      </p:sp>
      <p:sp>
        <p:nvSpPr>
          <p:cNvPr id="240" name="Google Shape;240;p43"/>
          <p:cNvSpPr/>
          <p:nvPr/>
        </p:nvSpPr>
        <p:spPr>
          <a:xfrm>
            <a:off x="411163" y="5357826"/>
            <a:ext cx="85803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accent6"/>
                </a:solidFill>
                <a:latin typeface="Arial"/>
                <a:ea typeface="Arial"/>
                <a:cs typeface="Arial"/>
                <a:sym typeface="Arial"/>
              </a:rPr>
              <a:t>Larger differences in ionic charges produce stronger ionic bonds and so much more heat is required to </a:t>
            </a:r>
            <a:r>
              <a:rPr lang="en-GB" sz="2400">
                <a:solidFill>
                  <a:schemeClr val="accent6"/>
                </a:solidFill>
              </a:rPr>
              <a:t>overcome the forces</a:t>
            </a:r>
            <a:r>
              <a:rPr lang="en-GB" sz="2400">
                <a:solidFill>
                  <a:schemeClr val="accent6"/>
                </a:solidFill>
                <a:latin typeface="Arial"/>
                <a:ea typeface="Arial"/>
                <a:cs typeface="Arial"/>
                <a:sym typeface="Arial"/>
              </a:rPr>
              <a:t> in magnesium oxide than in sodium chloride.</a:t>
            </a:r>
            <a:endParaRPr>
              <a:solidFill>
                <a:schemeClr val="accent6"/>
              </a:solidFill>
            </a:endParaRPr>
          </a:p>
        </p:txBody>
      </p:sp>
      <p:sp>
        <p:nvSpPr>
          <p:cNvPr id="241" name="Google Shape;241;p43"/>
          <p:cNvSpPr txBox="1"/>
          <p:nvPr/>
        </p:nvSpPr>
        <p:spPr>
          <a:xfrm>
            <a:off x="511147" y="2260586"/>
            <a:ext cx="23526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sodium chloride</a:t>
            </a:r>
            <a:endParaRPr/>
          </a:p>
        </p:txBody>
      </p:sp>
      <p:sp>
        <p:nvSpPr>
          <p:cNvPr id="242" name="Google Shape;242;p43"/>
          <p:cNvSpPr txBox="1"/>
          <p:nvPr/>
        </p:nvSpPr>
        <p:spPr>
          <a:xfrm>
            <a:off x="511147" y="2846373"/>
            <a:ext cx="25971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magnesium oxide</a:t>
            </a:r>
            <a:endParaRPr/>
          </a:p>
        </p:txBody>
      </p:sp>
      <p:sp>
        <p:nvSpPr>
          <p:cNvPr id="243" name="Google Shape;243;p43"/>
          <p:cNvSpPr/>
          <p:nvPr/>
        </p:nvSpPr>
        <p:spPr>
          <a:xfrm>
            <a:off x="3362297" y="2262173"/>
            <a:ext cx="14781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1+ and 1-</a:t>
            </a:r>
            <a:endParaRPr sz="1800">
              <a:solidFill>
                <a:schemeClr val="dk1"/>
              </a:solidFill>
              <a:latin typeface="Arial"/>
              <a:ea typeface="Arial"/>
              <a:cs typeface="Arial"/>
              <a:sym typeface="Arial"/>
            </a:endParaRPr>
          </a:p>
        </p:txBody>
      </p:sp>
      <p:sp>
        <p:nvSpPr>
          <p:cNvPr id="244" name="Google Shape;244;p43"/>
          <p:cNvSpPr/>
          <p:nvPr/>
        </p:nvSpPr>
        <p:spPr>
          <a:xfrm>
            <a:off x="3362297" y="2838436"/>
            <a:ext cx="14781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2+ and 2-</a:t>
            </a:r>
            <a:endParaRPr sz="1800">
              <a:solidFill>
                <a:schemeClr val="dk1"/>
              </a:solidFill>
              <a:latin typeface="Arial"/>
              <a:ea typeface="Arial"/>
              <a:cs typeface="Arial"/>
              <a:sym typeface="Arial"/>
            </a:endParaRPr>
          </a:p>
        </p:txBody>
      </p:sp>
      <p:sp>
        <p:nvSpPr>
          <p:cNvPr id="245" name="Google Shape;245;p43"/>
          <p:cNvSpPr txBox="1"/>
          <p:nvPr/>
        </p:nvSpPr>
        <p:spPr>
          <a:xfrm>
            <a:off x="5430300" y="2262175"/>
            <a:ext cx="9735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801</a:t>
            </a:r>
            <a:endParaRPr/>
          </a:p>
        </p:txBody>
      </p:sp>
      <p:sp>
        <p:nvSpPr>
          <p:cNvPr id="246" name="Google Shape;246;p43"/>
          <p:cNvSpPr txBox="1"/>
          <p:nvPr/>
        </p:nvSpPr>
        <p:spPr>
          <a:xfrm>
            <a:off x="7318347" y="2262173"/>
            <a:ext cx="11685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1413</a:t>
            </a:r>
            <a:endParaRPr/>
          </a:p>
        </p:txBody>
      </p:sp>
      <p:sp>
        <p:nvSpPr>
          <p:cNvPr id="247" name="Google Shape;247;p43"/>
          <p:cNvSpPr txBox="1"/>
          <p:nvPr/>
        </p:nvSpPr>
        <p:spPr>
          <a:xfrm>
            <a:off x="5324447" y="2838436"/>
            <a:ext cx="12447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2852</a:t>
            </a:r>
            <a:endParaRPr/>
          </a:p>
        </p:txBody>
      </p:sp>
      <p:sp>
        <p:nvSpPr>
          <p:cNvPr id="248" name="Google Shape;248;p43"/>
          <p:cNvSpPr txBox="1"/>
          <p:nvPr/>
        </p:nvSpPr>
        <p:spPr>
          <a:xfrm>
            <a:off x="7318347" y="2838436"/>
            <a:ext cx="13461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3600</a:t>
            </a:r>
            <a:endParaRPr/>
          </a:p>
        </p:txBody>
      </p:sp>
      <p:sp>
        <p:nvSpPr>
          <p:cNvPr id="249" name="Google Shape;249;p43"/>
          <p:cNvSpPr txBox="1"/>
          <p:nvPr/>
        </p:nvSpPr>
        <p:spPr>
          <a:xfrm>
            <a:off x="6896100" y="3556000"/>
            <a:ext cx="1892400" cy="15525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1800">
                <a:solidFill>
                  <a:schemeClr val="dk1"/>
                </a:solidFill>
                <a:latin typeface="Arial"/>
                <a:ea typeface="Arial"/>
                <a:cs typeface="Arial"/>
                <a:sym typeface="Arial"/>
              </a:rPr>
              <a:t>strong ionic bonds hold ions together</a:t>
            </a:r>
            <a:endParaRPr/>
          </a:p>
        </p:txBody>
      </p:sp>
      <p:cxnSp>
        <p:nvCxnSpPr>
          <p:cNvPr id="250" name="Google Shape;250;p43"/>
          <p:cNvCxnSpPr/>
          <p:nvPr/>
        </p:nvCxnSpPr>
        <p:spPr>
          <a:xfrm rot="10800000">
            <a:off x="5789475" y="4095750"/>
            <a:ext cx="1059000" cy="152400"/>
          </a:xfrm>
          <a:prstGeom prst="straightConnector1">
            <a:avLst/>
          </a:prstGeom>
          <a:noFill/>
          <a:ln cap="flat" cmpd="sng" w="50800">
            <a:solidFill>
              <a:schemeClr val="dk1"/>
            </a:solidFill>
            <a:prstDash val="solid"/>
            <a:round/>
            <a:headEnd len="sm" w="sm" type="oval"/>
            <a:tailEnd len="lg" w="lg" type="triangle"/>
          </a:ln>
        </p:spPr>
      </p:cxnSp>
      <p:cxnSp>
        <p:nvCxnSpPr>
          <p:cNvPr id="251" name="Google Shape;251;p43"/>
          <p:cNvCxnSpPr/>
          <p:nvPr/>
        </p:nvCxnSpPr>
        <p:spPr>
          <a:xfrm flipH="1">
            <a:off x="5500625" y="4257675"/>
            <a:ext cx="1354200" cy="466800"/>
          </a:xfrm>
          <a:prstGeom prst="straightConnector1">
            <a:avLst/>
          </a:prstGeom>
          <a:noFill/>
          <a:ln cap="flat" cmpd="sng" w="50800">
            <a:solidFill>
              <a:schemeClr val="dk1"/>
            </a:solidFill>
            <a:prstDash val="solid"/>
            <a:round/>
            <a:headEnd len="sm" w="sm" type="oval"/>
            <a:tailEnd len="lg" w="lg" type="triangle"/>
          </a:ln>
        </p:spPr>
      </p:cxnSp>
      <p:sp>
        <p:nvSpPr>
          <p:cNvPr id="252" name="Google Shape;252;p43"/>
          <p:cNvSpPr/>
          <p:nvPr/>
        </p:nvSpPr>
        <p:spPr>
          <a:xfrm>
            <a:off x="411163" y="3714752"/>
            <a:ext cx="43512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accent6"/>
                </a:solidFill>
                <a:latin typeface="Arial"/>
                <a:ea typeface="Arial"/>
                <a:cs typeface="Arial"/>
                <a:sym typeface="Arial"/>
              </a:rPr>
              <a:t>Ionic bonds are strong and a lot of </a:t>
            </a:r>
            <a:r>
              <a:rPr b="1" lang="en-GB" sz="2400">
                <a:solidFill>
                  <a:srgbClr val="FF6600"/>
                </a:solidFill>
                <a:latin typeface="Arial"/>
                <a:ea typeface="Arial"/>
                <a:cs typeface="Arial"/>
                <a:sym typeface="Arial"/>
              </a:rPr>
              <a:t>heat energy</a:t>
            </a:r>
            <a:r>
              <a:rPr lang="en-GB" sz="2400">
                <a:solidFill>
                  <a:schemeClr val="accent6"/>
                </a:solidFill>
                <a:latin typeface="Arial"/>
                <a:ea typeface="Arial"/>
                <a:cs typeface="Arial"/>
                <a:sym typeface="Arial"/>
              </a:rPr>
              <a:t> is needed to break them.</a:t>
            </a:r>
            <a:endParaRPr>
              <a:solidFill>
                <a:schemeClr val="accent6"/>
              </a:solidFill>
            </a:endParaRPr>
          </a:p>
        </p:txBody>
      </p:sp>
      <p:sp>
        <p:nvSpPr>
          <p:cNvPr id="253" name="Google Shape;253;p43"/>
          <p:cNvSpPr txBox="1"/>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Arial"/>
              <a:buNone/>
            </a:pPr>
            <a:r>
              <a:rPr b="0" i="0" lang="en-GB" sz="4000" u="none" cap="none" strike="noStrike">
                <a:solidFill>
                  <a:schemeClr val="lt1"/>
                </a:solidFill>
                <a:latin typeface="Arial"/>
                <a:ea typeface="Arial"/>
                <a:cs typeface="Arial"/>
                <a:sym typeface="Arial"/>
              </a:rPr>
              <a:t>High melting and boiling points</a:t>
            </a:r>
            <a:endParaRPr b="0" i="0" sz="40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500"/>
                                        <p:tgtEl>
                                          <p:spTgt spid="25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500"/>
                                        <p:tgtEl>
                                          <p:spTgt spid="23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500"/>
                                        <p:tgtEl>
                                          <p:spTgt spid="249"/>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500"/>
                                        <p:tgtEl>
                                          <p:spTgt spid="251"/>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500"/>
                                        <p:tgtEl>
                                          <p:spTgt spid="2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500"/>
                                        <p:tgtEl>
                                          <p:spTgt spid="2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descr="ionic_lattice_molten" id="260" name="Google Shape;260;p44"/>
          <p:cNvPicPr preferRelativeResize="0"/>
          <p:nvPr/>
        </p:nvPicPr>
        <p:blipFill rotWithShape="1">
          <a:blip r:embed="rId3">
            <a:alphaModFix/>
          </a:blip>
          <a:srcRect b="0" l="0" r="0" t="0"/>
          <a:stretch/>
        </p:blipFill>
        <p:spPr>
          <a:xfrm>
            <a:off x="4741893" y="3356003"/>
            <a:ext cx="1903396" cy="1903396"/>
          </a:xfrm>
          <a:prstGeom prst="rect">
            <a:avLst/>
          </a:prstGeom>
          <a:noFill/>
          <a:ln>
            <a:noFill/>
          </a:ln>
        </p:spPr>
      </p:pic>
      <p:pic>
        <p:nvPicPr>
          <p:cNvPr descr="ionic_lattice" id="261" name="Google Shape;261;p44"/>
          <p:cNvPicPr preferRelativeResize="0"/>
          <p:nvPr/>
        </p:nvPicPr>
        <p:blipFill rotWithShape="1">
          <a:blip r:embed="rId4">
            <a:alphaModFix/>
          </a:blip>
          <a:srcRect b="0" l="0" r="0" t="0"/>
          <a:stretch/>
        </p:blipFill>
        <p:spPr>
          <a:xfrm>
            <a:off x="4929218" y="1481165"/>
            <a:ext cx="1593842" cy="1593842"/>
          </a:xfrm>
          <a:prstGeom prst="rect">
            <a:avLst/>
          </a:prstGeom>
          <a:noFill/>
          <a:ln>
            <a:noFill/>
          </a:ln>
        </p:spPr>
      </p:pic>
      <p:sp>
        <p:nvSpPr>
          <p:cNvPr id="262" name="Google Shape;262;p44"/>
          <p:cNvSpPr/>
          <p:nvPr/>
        </p:nvSpPr>
        <p:spPr>
          <a:xfrm>
            <a:off x="277843" y="3294090"/>
            <a:ext cx="4451400" cy="1917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200">
                <a:solidFill>
                  <a:schemeClr val="accent6"/>
                </a:solidFill>
                <a:latin typeface="Arial"/>
                <a:ea typeface="Arial"/>
                <a:cs typeface="Arial"/>
                <a:sym typeface="Arial"/>
              </a:rPr>
              <a:t>When </a:t>
            </a:r>
            <a:r>
              <a:rPr b="1" lang="en-GB" sz="2200">
                <a:solidFill>
                  <a:srgbClr val="FF6600"/>
                </a:solidFill>
              </a:rPr>
              <a:t>liquid </a:t>
            </a:r>
            <a:r>
              <a:rPr lang="en-GB" sz="2200">
                <a:solidFill>
                  <a:schemeClr val="accent6"/>
                </a:solidFill>
                <a:latin typeface="Arial"/>
                <a:ea typeface="Arial"/>
                <a:cs typeface="Arial"/>
                <a:sym typeface="Arial"/>
              </a:rPr>
              <a:t>(molten), the ions can break free of the lattice and are able to </a:t>
            </a:r>
            <a:r>
              <a:rPr b="1" lang="en-GB" sz="2200">
                <a:solidFill>
                  <a:srgbClr val="FF6600"/>
                </a:solidFill>
              </a:rPr>
              <a:t>move</a:t>
            </a:r>
            <a:r>
              <a:rPr lang="en-GB" sz="2200">
                <a:solidFill>
                  <a:schemeClr val="accent6"/>
                </a:solidFill>
                <a:latin typeface="Arial"/>
                <a:ea typeface="Arial"/>
                <a:cs typeface="Arial"/>
                <a:sym typeface="Arial"/>
              </a:rPr>
              <a:t>. The ions are charged particles and so can carry an electric current.</a:t>
            </a:r>
            <a:endParaRPr sz="2200">
              <a:solidFill>
                <a:schemeClr val="accent6"/>
              </a:solidFill>
            </a:endParaRPr>
          </a:p>
        </p:txBody>
      </p:sp>
      <p:sp>
        <p:nvSpPr>
          <p:cNvPr id="263" name="Google Shape;263;p44"/>
          <p:cNvSpPr/>
          <p:nvPr/>
        </p:nvSpPr>
        <p:spPr>
          <a:xfrm>
            <a:off x="277843" y="1471640"/>
            <a:ext cx="4384800" cy="1552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200">
                <a:solidFill>
                  <a:schemeClr val="accent6"/>
                </a:solidFill>
                <a:latin typeface="Arial"/>
                <a:ea typeface="Arial"/>
                <a:cs typeface="Arial"/>
                <a:sym typeface="Arial"/>
              </a:rPr>
              <a:t>As </a:t>
            </a:r>
            <a:r>
              <a:rPr b="1" lang="en-GB" sz="2200">
                <a:solidFill>
                  <a:srgbClr val="FF6600"/>
                </a:solidFill>
              </a:rPr>
              <a:t>solids</a:t>
            </a:r>
            <a:r>
              <a:rPr lang="en-GB" sz="2200">
                <a:solidFill>
                  <a:schemeClr val="accent6"/>
                </a:solidFill>
                <a:latin typeface="Arial"/>
                <a:ea typeface="Arial"/>
                <a:cs typeface="Arial"/>
                <a:sym typeface="Arial"/>
              </a:rPr>
              <a:t>, ionic compounds </a:t>
            </a:r>
            <a:r>
              <a:rPr b="1" lang="en-GB" sz="2200">
                <a:solidFill>
                  <a:srgbClr val="FF6600"/>
                </a:solidFill>
              </a:rPr>
              <a:t>cannot </a:t>
            </a:r>
            <a:r>
              <a:rPr lang="en-GB" sz="2200">
                <a:solidFill>
                  <a:schemeClr val="accent6"/>
                </a:solidFill>
                <a:latin typeface="Arial"/>
                <a:ea typeface="Arial"/>
                <a:cs typeface="Arial"/>
                <a:sym typeface="Arial"/>
              </a:rPr>
              <a:t>conduct electricity because their ions are bonded together in the lattice.</a:t>
            </a:r>
            <a:endParaRPr sz="2200">
              <a:solidFill>
                <a:schemeClr val="accent6"/>
              </a:solidFill>
            </a:endParaRPr>
          </a:p>
        </p:txBody>
      </p:sp>
      <p:sp>
        <p:nvSpPr>
          <p:cNvPr id="264" name="Google Shape;264;p44"/>
          <p:cNvSpPr txBox="1"/>
          <p:nvPr/>
        </p:nvSpPr>
        <p:spPr>
          <a:xfrm>
            <a:off x="6969155" y="1592290"/>
            <a:ext cx="1698600" cy="14064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None/>
            </a:pPr>
            <a:r>
              <a:rPr b="1" lang="en-GB" sz="1800">
                <a:solidFill>
                  <a:schemeClr val="dk1"/>
                </a:solidFill>
                <a:latin typeface="Arial"/>
                <a:ea typeface="Arial"/>
                <a:cs typeface="Arial"/>
                <a:sym typeface="Arial"/>
              </a:rPr>
              <a:t>ions in solid state cannot move</a:t>
            </a:r>
            <a:endParaRPr/>
          </a:p>
        </p:txBody>
      </p:sp>
      <p:cxnSp>
        <p:nvCxnSpPr>
          <p:cNvPr id="265" name="Google Shape;265;p44"/>
          <p:cNvCxnSpPr/>
          <p:nvPr/>
        </p:nvCxnSpPr>
        <p:spPr>
          <a:xfrm rot="10800000">
            <a:off x="5703980" y="1993890"/>
            <a:ext cx="1008000" cy="157200"/>
          </a:xfrm>
          <a:prstGeom prst="straightConnector1">
            <a:avLst/>
          </a:prstGeom>
          <a:noFill/>
          <a:ln cap="flat" cmpd="sng" w="50800">
            <a:solidFill>
              <a:schemeClr val="dk1"/>
            </a:solidFill>
            <a:prstDash val="solid"/>
            <a:round/>
            <a:headEnd len="sm" w="sm" type="oval"/>
            <a:tailEnd len="lg" w="lg" type="triangle"/>
          </a:ln>
        </p:spPr>
      </p:cxnSp>
      <p:cxnSp>
        <p:nvCxnSpPr>
          <p:cNvPr id="266" name="Google Shape;266;p44"/>
          <p:cNvCxnSpPr/>
          <p:nvPr/>
        </p:nvCxnSpPr>
        <p:spPr>
          <a:xfrm flipH="1">
            <a:off x="5943780" y="2163790"/>
            <a:ext cx="780900" cy="349200"/>
          </a:xfrm>
          <a:prstGeom prst="straightConnector1">
            <a:avLst/>
          </a:prstGeom>
          <a:noFill/>
          <a:ln cap="flat" cmpd="sng" w="50800">
            <a:solidFill>
              <a:schemeClr val="dk1"/>
            </a:solidFill>
            <a:prstDash val="solid"/>
            <a:round/>
            <a:headEnd len="sm" w="sm" type="oval"/>
            <a:tailEnd len="lg" w="lg" type="triangle"/>
          </a:ln>
        </p:spPr>
      </p:cxnSp>
      <p:sp>
        <p:nvSpPr>
          <p:cNvPr id="267" name="Google Shape;267;p44"/>
          <p:cNvSpPr txBox="1"/>
          <p:nvPr/>
        </p:nvSpPr>
        <p:spPr>
          <a:xfrm>
            <a:off x="6731030" y="3392515"/>
            <a:ext cx="2060700" cy="17352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None/>
            </a:pPr>
            <a:r>
              <a:rPr b="1" lang="en-GB" sz="1800">
                <a:solidFill>
                  <a:schemeClr val="dk1"/>
                </a:solidFill>
                <a:latin typeface="Arial"/>
                <a:ea typeface="Arial"/>
                <a:cs typeface="Arial"/>
                <a:sym typeface="Arial"/>
              </a:rPr>
              <a:t>ions in </a:t>
            </a:r>
            <a:endParaRPr/>
          </a:p>
          <a:p>
            <a:pPr indent="0" lvl="0" marL="0" marR="0" rtl="0" algn="ctr">
              <a:lnSpc>
                <a:spcPct val="90000"/>
              </a:lnSpc>
              <a:spcBef>
                <a:spcPts val="0"/>
              </a:spcBef>
              <a:spcAft>
                <a:spcPts val="0"/>
              </a:spcAft>
              <a:buNone/>
            </a:pPr>
            <a:r>
              <a:rPr b="1" lang="en-GB" sz="1800">
                <a:solidFill>
                  <a:schemeClr val="dk1"/>
                </a:solidFill>
                <a:latin typeface="Arial"/>
                <a:ea typeface="Arial"/>
                <a:cs typeface="Arial"/>
                <a:sym typeface="Arial"/>
              </a:rPr>
              <a:t>molten state can move </a:t>
            </a:r>
            <a:endParaRPr/>
          </a:p>
          <a:p>
            <a:pPr indent="0" lvl="0" marL="0" marR="0" rtl="0" algn="ctr">
              <a:lnSpc>
                <a:spcPct val="90000"/>
              </a:lnSpc>
              <a:spcBef>
                <a:spcPts val="0"/>
              </a:spcBef>
              <a:spcAft>
                <a:spcPts val="0"/>
              </a:spcAft>
              <a:buNone/>
            </a:pPr>
            <a:r>
              <a:rPr b="1" lang="en-GB" sz="1800">
                <a:solidFill>
                  <a:schemeClr val="dk1"/>
                </a:solidFill>
                <a:latin typeface="Arial"/>
                <a:ea typeface="Arial"/>
                <a:cs typeface="Arial"/>
                <a:sym typeface="Arial"/>
              </a:rPr>
              <a:t>and conduct electricity</a:t>
            </a:r>
            <a:endParaRPr/>
          </a:p>
        </p:txBody>
      </p:sp>
      <p:cxnSp>
        <p:nvCxnSpPr>
          <p:cNvPr id="268" name="Google Shape;268;p44"/>
          <p:cNvCxnSpPr/>
          <p:nvPr/>
        </p:nvCxnSpPr>
        <p:spPr>
          <a:xfrm rot="10800000">
            <a:off x="5783230" y="3987865"/>
            <a:ext cx="1011300" cy="147600"/>
          </a:xfrm>
          <a:prstGeom prst="straightConnector1">
            <a:avLst/>
          </a:prstGeom>
          <a:noFill/>
          <a:ln cap="flat" cmpd="sng" w="50800">
            <a:solidFill>
              <a:schemeClr val="dk1"/>
            </a:solidFill>
            <a:prstDash val="solid"/>
            <a:round/>
            <a:headEnd len="sm" w="sm" type="oval"/>
            <a:tailEnd len="lg" w="lg" type="triangle"/>
          </a:ln>
        </p:spPr>
      </p:cxnSp>
      <p:cxnSp>
        <p:nvCxnSpPr>
          <p:cNvPr id="269" name="Google Shape;269;p44"/>
          <p:cNvCxnSpPr/>
          <p:nvPr/>
        </p:nvCxnSpPr>
        <p:spPr>
          <a:xfrm flipH="1">
            <a:off x="6143530" y="4122765"/>
            <a:ext cx="651000" cy="539700"/>
          </a:xfrm>
          <a:prstGeom prst="straightConnector1">
            <a:avLst/>
          </a:prstGeom>
          <a:noFill/>
          <a:ln cap="flat" cmpd="sng" w="50800">
            <a:solidFill>
              <a:schemeClr val="dk1"/>
            </a:solidFill>
            <a:prstDash val="solid"/>
            <a:round/>
            <a:headEnd len="sm" w="sm" type="oval"/>
            <a:tailEnd len="lg" w="lg" type="triangle"/>
          </a:ln>
        </p:spPr>
      </p:cxnSp>
      <p:sp>
        <p:nvSpPr>
          <p:cNvPr id="270" name="Google Shape;270;p44"/>
          <p:cNvSpPr/>
          <p:nvPr/>
        </p:nvSpPr>
        <p:spPr>
          <a:xfrm>
            <a:off x="277850" y="5308625"/>
            <a:ext cx="8866200" cy="1552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200">
                <a:solidFill>
                  <a:schemeClr val="accent6"/>
                </a:solidFill>
                <a:latin typeface="Arial"/>
                <a:ea typeface="Arial"/>
                <a:cs typeface="Arial"/>
                <a:sym typeface="Arial"/>
              </a:rPr>
              <a:t>Ionic compounds are usually soluble in water because water molecules have a slight electrical charge and so can attract the ions away from the lattice. When </a:t>
            </a:r>
            <a:r>
              <a:rPr b="1" lang="en-GB" sz="2200">
                <a:solidFill>
                  <a:srgbClr val="FF6600"/>
                </a:solidFill>
              </a:rPr>
              <a:t>dissolved</a:t>
            </a:r>
            <a:r>
              <a:rPr lang="en-GB" sz="2200">
                <a:solidFill>
                  <a:schemeClr val="accent6"/>
                </a:solidFill>
                <a:latin typeface="Arial"/>
                <a:ea typeface="Arial"/>
                <a:cs typeface="Arial"/>
                <a:sym typeface="Arial"/>
              </a:rPr>
              <a:t>, the ions are free to </a:t>
            </a:r>
            <a:r>
              <a:rPr b="1" lang="en-GB" sz="2200">
                <a:solidFill>
                  <a:srgbClr val="FF6600"/>
                </a:solidFill>
              </a:rPr>
              <a:t>move </a:t>
            </a:r>
            <a:r>
              <a:rPr lang="en-GB" sz="2200">
                <a:solidFill>
                  <a:schemeClr val="accent6"/>
                </a:solidFill>
                <a:latin typeface="Arial"/>
                <a:ea typeface="Arial"/>
                <a:cs typeface="Arial"/>
                <a:sym typeface="Arial"/>
              </a:rPr>
              <a:t>and can carry an electric current.</a:t>
            </a:r>
            <a:endParaRPr sz="2200">
              <a:solidFill>
                <a:schemeClr val="accent6"/>
              </a:solidFill>
            </a:endParaRPr>
          </a:p>
        </p:txBody>
      </p:sp>
      <p:sp>
        <p:nvSpPr>
          <p:cNvPr id="271" name="Google Shape;271;p44"/>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t>C</a:t>
            </a:r>
            <a:r>
              <a:rPr b="0" i="0" lang="en-GB" sz="4000" u="none" cap="none" strike="noStrike">
                <a:solidFill>
                  <a:schemeClr val="lt1"/>
                </a:solidFill>
                <a:latin typeface="Arial"/>
                <a:ea typeface="Arial"/>
                <a:cs typeface="Arial"/>
                <a:sym typeface="Arial"/>
              </a:rPr>
              <a:t>onduction of electricity</a:t>
            </a:r>
            <a:endParaRPr b="0" i="0" sz="40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500"/>
                                        <p:tgtEl>
                                          <p:spTgt spid="26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500"/>
                                        <p:tgtEl>
                                          <p:spTgt spid="26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500"/>
                                        <p:tgtEl>
                                          <p:spTgt spid="265"/>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500"/>
                                        <p:tgtEl>
                                          <p:spTgt spid="2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500"/>
                                        <p:tgtEl>
                                          <p:spTgt spid="26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500"/>
                                        <p:tgtEl>
                                          <p:spTgt spid="26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500"/>
                                        <p:tgtEl>
                                          <p:spTgt spid="26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500"/>
                                        <p:tgtEl>
                                          <p:spTgt spid="26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500"/>
                                        <p:tgtEl>
                                          <p:spTgt spid="26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500"/>
                                        <p:tgtEl>
                                          <p:spTgt spid="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descr="image033" id="276" name="Google Shape;276;p45"/>
          <p:cNvPicPr preferRelativeResize="0"/>
          <p:nvPr/>
        </p:nvPicPr>
        <p:blipFill rotWithShape="1">
          <a:blip r:embed="rId3">
            <a:alphaModFix/>
          </a:blip>
          <a:srcRect b="0" l="0" r="0" t="0"/>
          <a:stretch/>
        </p:blipFill>
        <p:spPr>
          <a:xfrm>
            <a:off x="0" y="1333483"/>
            <a:ext cx="9089288" cy="5486662"/>
          </a:xfrm>
          <a:prstGeom prst="rect">
            <a:avLst/>
          </a:prstGeom>
          <a:noFill/>
          <a:ln>
            <a:noFill/>
          </a:ln>
        </p:spPr>
      </p:pic>
      <p:sp>
        <p:nvSpPr>
          <p:cNvPr id="277" name="Google Shape;277;p45"/>
          <p:cNvSpPr txBox="1"/>
          <p:nvPr/>
        </p:nvSpPr>
        <p:spPr>
          <a:xfrm>
            <a:off x="1042988" y="1142984"/>
            <a:ext cx="2160600" cy="39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000">
                <a:solidFill>
                  <a:schemeClr val="dk1"/>
                </a:solidFill>
                <a:latin typeface="Arial"/>
                <a:ea typeface="Arial"/>
                <a:cs typeface="Arial"/>
                <a:sym typeface="Arial"/>
              </a:rPr>
              <a:t>PURE WATER</a:t>
            </a:r>
            <a:endParaRPr/>
          </a:p>
        </p:txBody>
      </p:sp>
      <p:sp>
        <p:nvSpPr>
          <p:cNvPr id="278" name="Google Shape;278;p45"/>
          <p:cNvSpPr txBox="1"/>
          <p:nvPr/>
        </p:nvSpPr>
        <p:spPr>
          <a:xfrm>
            <a:off x="3708400" y="1142984"/>
            <a:ext cx="1800300" cy="39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000">
                <a:solidFill>
                  <a:schemeClr val="dk1"/>
                </a:solidFill>
                <a:latin typeface="Arial"/>
                <a:ea typeface="Arial"/>
                <a:cs typeface="Arial"/>
                <a:sym typeface="Arial"/>
              </a:rPr>
              <a:t>SOLID SALT</a:t>
            </a:r>
            <a:endParaRPr/>
          </a:p>
        </p:txBody>
      </p:sp>
      <p:sp>
        <p:nvSpPr>
          <p:cNvPr id="279" name="Google Shape;279;p45"/>
          <p:cNvSpPr txBox="1"/>
          <p:nvPr/>
        </p:nvSpPr>
        <p:spPr>
          <a:xfrm>
            <a:off x="6227763" y="1142984"/>
            <a:ext cx="2520900" cy="396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000">
                <a:solidFill>
                  <a:schemeClr val="dk1"/>
                </a:solidFill>
                <a:latin typeface="Arial"/>
                <a:ea typeface="Arial"/>
                <a:cs typeface="Arial"/>
                <a:sym typeface="Arial"/>
              </a:rPr>
              <a:t>SALT SOLUTION</a:t>
            </a:r>
            <a:endParaRPr/>
          </a:p>
        </p:txBody>
      </p:sp>
      <p:sp>
        <p:nvSpPr>
          <p:cNvPr id="280" name="Google Shape;280;p45"/>
          <p:cNvSpPr txBox="1"/>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4000"/>
              <a:buFont typeface="Arial"/>
              <a:buNone/>
            </a:pPr>
            <a:r>
              <a:rPr b="0" i="0" lang="en-GB" sz="4000" u="none" cap="none" strike="noStrike">
                <a:solidFill>
                  <a:schemeClr val="lt1"/>
                </a:solidFill>
                <a:latin typeface="Arial"/>
                <a:ea typeface="Arial"/>
                <a:cs typeface="Arial"/>
                <a:sym typeface="Arial"/>
              </a:rPr>
              <a:t>Demonstration</a:t>
            </a:r>
            <a:endParaRPr b="1" i="0" sz="4000" u="none" cap="none" strike="noStrike">
              <a:solidFill>
                <a:srgbClr val="FFFF00"/>
              </a:solidFill>
              <a:latin typeface="Arial"/>
              <a:ea typeface="Arial"/>
              <a:cs typeface="Arial"/>
              <a:sym typeface="Arial"/>
            </a:endParaRPr>
          </a:p>
        </p:txBody>
      </p:sp>
      <p:pic>
        <p:nvPicPr>
          <p:cNvPr id="281" name="Google Shape;281;p45"/>
          <p:cNvPicPr preferRelativeResize="0"/>
          <p:nvPr/>
        </p:nvPicPr>
        <p:blipFill rotWithShape="1">
          <a:blip r:embed="rId4">
            <a:alphaModFix/>
          </a:blip>
          <a:srcRect b="5840" l="7033" r="8236" t="5414"/>
          <a:stretch/>
        </p:blipFill>
        <p:spPr>
          <a:xfrm>
            <a:off x="8414425" y="84538"/>
            <a:ext cx="646400" cy="973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77"/>
                                        </p:tgtEl>
                                        <p:attrNameLst>
                                          <p:attrName>style.visibility</p:attrName>
                                        </p:attrNameLst>
                                      </p:cBhvr>
                                      <p:to>
                                        <p:strVal val="visible"/>
                                      </p:to>
                                    </p:set>
                                    <p:anim calcmode="lin" valueType="num">
                                      <p:cBhvr additive="base">
                                        <p:cTn dur="500"/>
                                        <p:tgtEl>
                                          <p:spTgt spid="277"/>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2">
                                  <p:stCondLst>
                                    <p:cond delay="0"/>
                                  </p:stCondLst>
                                  <p:childTnLst>
                                    <p:set>
                                      <p:cBhvr>
                                        <p:cTn dur="1" fill="hold">
                                          <p:stCondLst>
                                            <p:cond delay="0"/>
                                          </p:stCondLst>
                                        </p:cTn>
                                        <p:tgtEl>
                                          <p:spTgt spid="278"/>
                                        </p:tgtEl>
                                        <p:attrNameLst>
                                          <p:attrName>style.visibility</p:attrName>
                                        </p:attrNameLst>
                                      </p:cBhvr>
                                      <p:to>
                                        <p:strVal val="visible"/>
                                      </p:to>
                                    </p:set>
                                    <p:anim calcmode="lin" valueType="num">
                                      <p:cBhvr additive="base">
                                        <p:cTn dur="500"/>
                                        <p:tgtEl>
                                          <p:spTgt spid="278"/>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279"/>
                                        </p:tgtEl>
                                        <p:attrNameLst>
                                          <p:attrName>style.visibility</p:attrName>
                                        </p:attrNameLst>
                                      </p:cBhvr>
                                      <p:to>
                                        <p:strVal val="visible"/>
                                      </p:to>
                                    </p:set>
                                    <p:anim calcmode="lin" valueType="num">
                                      <p:cBhvr additive="base">
                                        <p:cTn dur="500"/>
                                        <p:tgtEl>
                                          <p:spTgt spid="27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grpSp>
        <p:nvGrpSpPr>
          <p:cNvPr id="286" name="Google Shape;286;p46"/>
          <p:cNvGrpSpPr/>
          <p:nvPr/>
        </p:nvGrpSpPr>
        <p:grpSpPr>
          <a:xfrm>
            <a:off x="4386289" y="1730393"/>
            <a:ext cx="476250" cy="600131"/>
            <a:chOff x="884" y="1979"/>
            <a:chExt cx="300" cy="378"/>
          </a:xfrm>
        </p:grpSpPr>
        <p:sp>
          <p:nvSpPr>
            <p:cNvPr id="287" name="Google Shape;287;p46"/>
            <p:cNvSpPr/>
            <p:nvPr/>
          </p:nvSpPr>
          <p:spPr>
            <a:xfrm>
              <a:off x="884" y="1979"/>
              <a:ext cx="300" cy="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288" name="Google Shape;288;p46"/>
            <p:cNvGrpSpPr/>
            <p:nvPr/>
          </p:nvGrpSpPr>
          <p:grpSpPr>
            <a:xfrm>
              <a:off x="918" y="1979"/>
              <a:ext cx="67" cy="378"/>
              <a:chOff x="1655" y="754"/>
              <a:chExt cx="136" cy="900"/>
            </a:xfrm>
          </p:grpSpPr>
          <p:cxnSp>
            <p:nvCxnSpPr>
              <p:cNvPr id="289" name="Google Shape;289;p46"/>
              <p:cNvCxnSpPr/>
              <p:nvPr/>
            </p:nvCxnSpPr>
            <p:spPr>
              <a:xfrm>
                <a:off x="1655" y="754"/>
                <a:ext cx="0" cy="900"/>
              </a:xfrm>
              <a:prstGeom prst="straightConnector1">
                <a:avLst/>
              </a:prstGeom>
              <a:noFill/>
              <a:ln cap="flat" cmpd="sng" w="44450">
                <a:solidFill>
                  <a:schemeClr val="dk1"/>
                </a:solidFill>
                <a:prstDash val="solid"/>
                <a:round/>
                <a:headEnd len="sm" w="sm" type="none"/>
                <a:tailEnd len="sm" w="sm" type="none"/>
              </a:ln>
            </p:spPr>
          </p:cxnSp>
          <p:cxnSp>
            <p:nvCxnSpPr>
              <p:cNvPr id="290" name="Google Shape;290;p46"/>
              <p:cNvCxnSpPr/>
              <p:nvPr/>
            </p:nvCxnSpPr>
            <p:spPr>
              <a:xfrm>
                <a:off x="1791" y="981"/>
                <a:ext cx="0" cy="300"/>
              </a:xfrm>
              <a:prstGeom prst="straightConnector1">
                <a:avLst/>
              </a:prstGeom>
              <a:noFill/>
              <a:ln cap="flat" cmpd="sng" w="44450">
                <a:solidFill>
                  <a:schemeClr val="dk1"/>
                </a:solidFill>
                <a:prstDash val="solid"/>
                <a:round/>
                <a:headEnd len="sm" w="sm" type="none"/>
                <a:tailEnd len="sm" w="sm" type="none"/>
              </a:ln>
            </p:spPr>
          </p:cxnSp>
        </p:grpSp>
        <p:grpSp>
          <p:nvGrpSpPr>
            <p:cNvPr id="291" name="Google Shape;291;p46"/>
            <p:cNvGrpSpPr/>
            <p:nvPr/>
          </p:nvGrpSpPr>
          <p:grpSpPr>
            <a:xfrm>
              <a:off x="1073" y="1979"/>
              <a:ext cx="67" cy="378"/>
              <a:chOff x="1655" y="754"/>
              <a:chExt cx="136" cy="900"/>
            </a:xfrm>
          </p:grpSpPr>
          <p:cxnSp>
            <p:nvCxnSpPr>
              <p:cNvPr id="292" name="Google Shape;292;p46"/>
              <p:cNvCxnSpPr/>
              <p:nvPr/>
            </p:nvCxnSpPr>
            <p:spPr>
              <a:xfrm>
                <a:off x="1655" y="754"/>
                <a:ext cx="0" cy="900"/>
              </a:xfrm>
              <a:prstGeom prst="straightConnector1">
                <a:avLst/>
              </a:prstGeom>
              <a:noFill/>
              <a:ln cap="flat" cmpd="sng" w="44450">
                <a:solidFill>
                  <a:schemeClr val="dk1"/>
                </a:solidFill>
                <a:prstDash val="solid"/>
                <a:round/>
                <a:headEnd len="sm" w="sm" type="none"/>
                <a:tailEnd len="sm" w="sm" type="none"/>
              </a:ln>
            </p:spPr>
          </p:cxnSp>
          <p:cxnSp>
            <p:nvCxnSpPr>
              <p:cNvPr id="293" name="Google Shape;293;p46"/>
              <p:cNvCxnSpPr/>
              <p:nvPr/>
            </p:nvCxnSpPr>
            <p:spPr>
              <a:xfrm>
                <a:off x="1791" y="981"/>
                <a:ext cx="0" cy="300"/>
              </a:xfrm>
              <a:prstGeom prst="straightConnector1">
                <a:avLst/>
              </a:prstGeom>
              <a:noFill/>
              <a:ln cap="flat" cmpd="sng" w="44450">
                <a:solidFill>
                  <a:schemeClr val="dk1"/>
                </a:solidFill>
                <a:prstDash val="solid"/>
                <a:round/>
                <a:headEnd len="sm" w="sm" type="none"/>
                <a:tailEnd len="sm" w="sm" type="none"/>
              </a:ln>
            </p:spPr>
          </p:cxnSp>
        </p:grpSp>
      </p:grpSp>
      <p:sp>
        <p:nvSpPr>
          <p:cNvPr id="294" name="Google Shape;294;p46"/>
          <p:cNvSpPr/>
          <p:nvPr/>
        </p:nvSpPr>
        <p:spPr>
          <a:xfrm>
            <a:off x="1590701" y="2725756"/>
            <a:ext cx="647700" cy="2160600"/>
          </a:xfrm>
          <a:prstGeom prst="rect">
            <a:avLst/>
          </a:prstGeom>
          <a:solidFill>
            <a:srgbClr val="FFD9D9"/>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295" name="Google Shape;295;p46"/>
          <p:cNvCxnSpPr/>
          <p:nvPr/>
        </p:nvCxnSpPr>
        <p:spPr>
          <a:xfrm rot="10800000">
            <a:off x="7567639" y="2005156"/>
            <a:ext cx="0" cy="720600"/>
          </a:xfrm>
          <a:prstGeom prst="straightConnector1">
            <a:avLst/>
          </a:prstGeom>
          <a:noFill/>
          <a:ln cap="flat" cmpd="sng" w="25400">
            <a:solidFill>
              <a:schemeClr val="dk1"/>
            </a:solidFill>
            <a:prstDash val="solid"/>
            <a:round/>
            <a:headEnd len="sm" w="sm" type="none"/>
            <a:tailEnd len="sm" w="sm" type="none"/>
          </a:ln>
        </p:spPr>
      </p:cxnSp>
      <p:cxnSp>
        <p:nvCxnSpPr>
          <p:cNvPr id="296" name="Google Shape;296;p46"/>
          <p:cNvCxnSpPr/>
          <p:nvPr/>
        </p:nvCxnSpPr>
        <p:spPr>
          <a:xfrm>
            <a:off x="1878039" y="2005031"/>
            <a:ext cx="2520900" cy="0"/>
          </a:xfrm>
          <a:prstGeom prst="straightConnector1">
            <a:avLst/>
          </a:prstGeom>
          <a:noFill/>
          <a:ln cap="flat" cmpd="sng" w="25400">
            <a:solidFill>
              <a:schemeClr val="dk1"/>
            </a:solidFill>
            <a:prstDash val="solid"/>
            <a:round/>
            <a:headEnd len="sm" w="sm" type="none"/>
            <a:tailEnd len="sm" w="sm" type="none"/>
          </a:ln>
        </p:spPr>
      </p:cxnSp>
      <p:cxnSp>
        <p:nvCxnSpPr>
          <p:cNvPr id="297" name="Google Shape;297;p46"/>
          <p:cNvCxnSpPr/>
          <p:nvPr/>
        </p:nvCxnSpPr>
        <p:spPr>
          <a:xfrm>
            <a:off x="4830789" y="2005031"/>
            <a:ext cx="2735400" cy="0"/>
          </a:xfrm>
          <a:prstGeom prst="straightConnector1">
            <a:avLst/>
          </a:prstGeom>
          <a:noFill/>
          <a:ln cap="flat" cmpd="sng" w="25400">
            <a:solidFill>
              <a:schemeClr val="dk1"/>
            </a:solidFill>
            <a:prstDash val="solid"/>
            <a:round/>
            <a:headEnd len="sm" w="sm" type="none"/>
            <a:tailEnd len="sm" w="sm" type="none"/>
          </a:ln>
        </p:spPr>
      </p:cxnSp>
      <p:cxnSp>
        <p:nvCxnSpPr>
          <p:cNvPr id="298" name="Google Shape;298;p46"/>
          <p:cNvCxnSpPr/>
          <p:nvPr/>
        </p:nvCxnSpPr>
        <p:spPr>
          <a:xfrm rot="10800000">
            <a:off x="1878039" y="2005156"/>
            <a:ext cx="0" cy="720600"/>
          </a:xfrm>
          <a:prstGeom prst="straightConnector1">
            <a:avLst/>
          </a:prstGeom>
          <a:noFill/>
          <a:ln cap="flat" cmpd="sng" w="25400">
            <a:solidFill>
              <a:schemeClr val="dk1"/>
            </a:solidFill>
            <a:prstDash val="solid"/>
            <a:round/>
            <a:headEnd len="sm" w="sm" type="none"/>
            <a:tailEnd len="sm" w="sm" type="none"/>
          </a:ln>
        </p:spPr>
      </p:cxnSp>
      <p:sp>
        <p:nvSpPr>
          <p:cNvPr id="299" name="Google Shape;299;p46"/>
          <p:cNvSpPr/>
          <p:nvPr/>
        </p:nvSpPr>
        <p:spPr>
          <a:xfrm>
            <a:off x="7207276" y="2725756"/>
            <a:ext cx="647700" cy="2160600"/>
          </a:xfrm>
          <a:prstGeom prst="rect">
            <a:avLst/>
          </a:prstGeom>
          <a:solidFill>
            <a:srgbClr val="E7EBF5"/>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0" name="Google Shape;300;p46"/>
          <p:cNvSpPr txBox="1"/>
          <p:nvPr/>
        </p:nvSpPr>
        <p:spPr>
          <a:xfrm>
            <a:off x="3965601" y="1501793"/>
            <a:ext cx="431700" cy="57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3200">
                <a:solidFill>
                  <a:srgbClr val="FF3300"/>
                </a:solidFill>
                <a:latin typeface="Arial"/>
                <a:ea typeface="Arial"/>
                <a:cs typeface="Arial"/>
                <a:sym typeface="Arial"/>
              </a:rPr>
              <a:t>+</a:t>
            </a:r>
            <a:endParaRPr b="1" sz="3200">
              <a:solidFill>
                <a:srgbClr val="FF3300"/>
              </a:solidFill>
              <a:latin typeface="Arial"/>
              <a:ea typeface="Arial"/>
              <a:cs typeface="Arial"/>
              <a:sym typeface="Arial"/>
            </a:endParaRPr>
          </a:p>
        </p:txBody>
      </p:sp>
      <p:grpSp>
        <p:nvGrpSpPr>
          <p:cNvPr id="301" name="Google Shape;301;p46"/>
          <p:cNvGrpSpPr/>
          <p:nvPr/>
        </p:nvGrpSpPr>
        <p:grpSpPr>
          <a:xfrm>
            <a:off x="1949476" y="2436831"/>
            <a:ext cx="112713" cy="107950"/>
            <a:chOff x="841" y="3675"/>
            <a:chExt cx="71" cy="68"/>
          </a:xfrm>
        </p:grpSpPr>
        <p:cxnSp>
          <p:nvCxnSpPr>
            <p:cNvPr id="302" name="Google Shape;302;p46"/>
            <p:cNvCxnSpPr/>
            <p:nvPr/>
          </p:nvCxnSpPr>
          <p:spPr>
            <a:xfrm>
              <a:off x="912" y="3675"/>
              <a:ext cx="0" cy="0"/>
            </a:xfrm>
            <a:prstGeom prst="straightConnector1">
              <a:avLst/>
            </a:prstGeom>
            <a:noFill/>
            <a:ln cap="flat" cmpd="sng" w="44450">
              <a:solidFill>
                <a:srgbClr val="FF0000"/>
              </a:solidFill>
              <a:prstDash val="solid"/>
              <a:round/>
              <a:headEnd len="sm" w="sm" type="none"/>
              <a:tailEnd len="sm" w="sm" type="none"/>
            </a:ln>
          </p:spPr>
        </p:cxnSp>
        <p:cxnSp>
          <p:nvCxnSpPr>
            <p:cNvPr id="303" name="Google Shape;303;p46"/>
            <p:cNvCxnSpPr/>
            <p:nvPr/>
          </p:nvCxnSpPr>
          <p:spPr>
            <a:xfrm>
              <a:off x="841" y="3743"/>
              <a:ext cx="0" cy="0"/>
            </a:xfrm>
            <a:prstGeom prst="straightConnector1">
              <a:avLst/>
            </a:prstGeom>
            <a:noFill/>
            <a:ln cap="flat" cmpd="sng" w="44450">
              <a:solidFill>
                <a:srgbClr val="FF0000"/>
              </a:solidFill>
              <a:prstDash val="solid"/>
              <a:round/>
              <a:headEnd len="sm" w="sm" type="none"/>
              <a:tailEnd len="sm" w="sm" type="none"/>
            </a:ln>
          </p:spPr>
        </p:cxnSp>
      </p:grpSp>
      <p:cxnSp>
        <p:nvCxnSpPr>
          <p:cNvPr id="304" name="Google Shape;304;p46"/>
          <p:cNvCxnSpPr/>
          <p:nvPr/>
        </p:nvCxnSpPr>
        <p:spPr>
          <a:xfrm>
            <a:off x="4902226" y="1717693"/>
            <a:ext cx="216000" cy="0"/>
          </a:xfrm>
          <a:prstGeom prst="straightConnector1">
            <a:avLst/>
          </a:prstGeom>
          <a:noFill/>
          <a:ln cap="flat" cmpd="sng" w="53975">
            <a:solidFill>
              <a:srgbClr val="0000FF"/>
            </a:solidFill>
            <a:prstDash val="solid"/>
            <a:round/>
            <a:headEnd len="sm" w="sm" type="none"/>
            <a:tailEnd len="sm" w="sm" type="none"/>
          </a:ln>
        </p:spPr>
      </p:cxnSp>
      <p:cxnSp>
        <p:nvCxnSpPr>
          <p:cNvPr id="305" name="Google Shape;305;p46"/>
          <p:cNvCxnSpPr/>
          <p:nvPr/>
        </p:nvCxnSpPr>
        <p:spPr>
          <a:xfrm>
            <a:off x="7280301" y="2509856"/>
            <a:ext cx="216000" cy="0"/>
          </a:xfrm>
          <a:prstGeom prst="straightConnector1">
            <a:avLst/>
          </a:prstGeom>
          <a:noFill/>
          <a:ln cap="flat" cmpd="sng" w="53975">
            <a:solidFill>
              <a:srgbClr val="0000FF"/>
            </a:solidFill>
            <a:prstDash val="solid"/>
            <a:round/>
            <a:headEnd len="sm" w="sm" type="none"/>
            <a:tailEnd len="sm" w="sm" type="none"/>
          </a:ln>
        </p:spPr>
      </p:cxnSp>
      <p:grpSp>
        <p:nvGrpSpPr>
          <p:cNvPr id="306" name="Google Shape;306;p46"/>
          <p:cNvGrpSpPr/>
          <p:nvPr/>
        </p:nvGrpSpPr>
        <p:grpSpPr>
          <a:xfrm>
            <a:off x="2877364" y="3733818"/>
            <a:ext cx="522288" cy="555625"/>
            <a:chOff x="1037" y="2019"/>
            <a:chExt cx="329" cy="350"/>
          </a:xfrm>
        </p:grpSpPr>
        <p:sp>
          <p:nvSpPr>
            <p:cNvPr id="307" name="Google Shape;307;p46"/>
            <p:cNvSpPr/>
            <p:nvPr/>
          </p:nvSpPr>
          <p:spPr>
            <a:xfrm>
              <a:off x="1066" y="2069"/>
              <a:ext cx="300" cy="300"/>
            </a:xfrm>
            <a:prstGeom prst="ellipse">
              <a:avLst/>
            </a:prstGeom>
            <a:solidFill>
              <a:srgbClr val="FF7D7D"/>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8" name="Google Shape;308;p46"/>
            <p:cNvSpPr txBox="1"/>
            <p:nvPr/>
          </p:nvSpPr>
          <p:spPr>
            <a:xfrm>
              <a:off x="1037" y="2019"/>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400">
                  <a:solidFill>
                    <a:schemeClr val="dk1"/>
                  </a:solidFill>
                  <a:latin typeface="Arial"/>
                  <a:ea typeface="Arial"/>
                  <a:cs typeface="Arial"/>
                  <a:sym typeface="Arial"/>
                </a:rPr>
                <a:t>+</a:t>
              </a:r>
              <a:endParaRPr b="1" sz="2400">
                <a:solidFill>
                  <a:schemeClr val="dk1"/>
                </a:solidFill>
                <a:latin typeface="Arial"/>
                <a:ea typeface="Arial"/>
                <a:cs typeface="Arial"/>
                <a:sym typeface="Arial"/>
              </a:endParaRPr>
            </a:p>
          </p:txBody>
        </p:sp>
      </p:grpSp>
      <p:grpSp>
        <p:nvGrpSpPr>
          <p:cNvPr id="309" name="Google Shape;309;p46"/>
          <p:cNvGrpSpPr/>
          <p:nvPr/>
        </p:nvGrpSpPr>
        <p:grpSpPr>
          <a:xfrm>
            <a:off x="3317901" y="3733818"/>
            <a:ext cx="496888" cy="598488"/>
            <a:chOff x="1461" y="1947"/>
            <a:chExt cx="313" cy="377"/>
          </a:xfrm>
        </p:grpSpPr>
        <p:sp>
          <p:nvSpPr>
            <p:cNvPr id="310" name="Google Shape;310;p46"/>
            <p:cNvSpPr/>
            <p:nvPr/>
          </p:nvSpPr>
          <p:spPr>
            <a:xfrm>
              <a:off x="1474" y="2024"/>
              <a:ext cx="300" cy="300"/>
            </a:xfrm>
            <a:prstGeom prst="ellipse">
              <a:avLst/>
            </a:prstGeom>
            <a:solidFill>
              <a:srgbClr val="7DC4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1" name="Google Shape;311;p46"/>
            <p:cNvSpPr txBox="1"/>
            <p:nvPr/>
          </p:nvSpPr>
          <p:spPr>
            <a:xfrm>
              <a:off x="1461" y="1947"/>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800">
                  <a:solidFill>
                    <a:schemeClr val="dk1"/>
                  </a:solidFill>
                  <a:latin typeface="Arial"/>
                  <a:ea typeface="Arial"/>
                  <a:cs typeface="Arial"/>
                  <a:sym typeface="Arial"/>
                </a:rPr>
                <a:t>-</a:t>
              </a:r>
              <a:endParaRPr b="1" sz="2800">
                <a:solidFill>
                  <a:schemeClr val="dk1"/>
                </a:solidFill>
                <a:latin typeface="Arial"/>
                <a:ea typeface="Arial"/>
                <a:cs typeface="Arial"/>
                <a:sym typeface="Arial"/>
              </a:endParaRPr>
            </a:p>
          </p:txBody>
        </p:sp>
      </p:grpSp>
      <p:cxnSp>
        <p:nvCxnSpPr>
          <p:cNvPr id="312" name="Google Shape;312;p46"/>
          <p:cNvCxnSpPr/>
          <p:nvPr/>
        </p:nvCxnSpPr>
        <p:spPr>
          <a:xfrm>
            <a:off x="1373214" y="3228993"/>
            <a:ext cx="0" cy="1871700"/>
          </a:xfrm>
          <a:prstGeom prst="straightConnector1">
            <a:avLst/>
          </a:prstGeom>
          <a:noFill/>
          <a:ln cap="flat" cmpd="sng" w="63500">
            <a:solidFill>
              <a:schemeClr val="dk1"/>
            </a:solidFill>
            <a:prstDash val="solid"/>
            <a:round/>
            <a:headEnd len="sm" w="sm" type="none"/>
            <a:tailEnd len="sm" w="sm" type="none"/>
          </a:ln>
        </p:spPr>
      </p:cxnSp>
      <p:cxnSp>
        <p:nvCxnSpPr>
          <p:cNvPr id="313" name="Google Shape;313;p46"/>
          <p:cNvCxnSpPr/>
          <p:nvPr/>
        </p:nvCxnSpPr>
        <p:spPr>
          <a:xfrm rot="10800000">
            <a:off x="1373114" y="5100656"/>
            <a:ext cx="6769200" cy="0"/>
          </a:xfrm>
          <a:prstGeom prst="straightConnector1">
            <a:avLst/>
          </a:prstGeom>
          <a:noFill/>
          <a:ln cap="flat" cmpd="sng" w="63500">
            <a:solidFill>
              <a:schemeClr val="dk1"/>
            </a:solidFill>
            <a:prstDash val="solid"/>
            <a:round/>
            <a:headEnd len="sm" w="sm" type="none"/>
            <a:tailEnd len="sm" w="sm" type="none"/>
          </a:ln>
        </p:spPr>
      </p:cxnSp>
      <p:cxnSp>
        <p:nvCxnSpPr>
          <p:cNvPr id="314" name="Google Shape;314;p46"/>
          <p:cNvCxnSpPr/>
          <p:nvPr/>
        </p:nvCxnSpPr>
        <p:spPr>
          <a:xfrm>
            <a:off x="8142314" y="3228993"/>
            <a:ext cx="0" cy="1871700"/>
          </a:xfrm>
          <a:prstGeom prst="straightConnector1">
            <a:avLst/>
          </a:prstGeom>
          <a:noFill/>
          <a:ln cap="flat" cmpd="sng" w="63500">
            <a:solidFill>
              <a:schemeClr val="dk1"/>
            </a:solidFill>
            <a:prstDash val="solid"/>
            <a:round/>
            <a:headEnd len="sm" w="sm" type="none"/>
            <a:tailEnd len="sm" w="sm" type="none"/>
          </a:ln>
        </p:spPr>
      </p:cxnSp>
      <p:cxnSp>
        <p:nvCxnSpPr>
          <p:cNvPr id="315" name="Google Shape;315;p46"/>
          <p:cNvCxnSpPr/>
          <p:nvPr/>
        </p:nvCxnSpPr>
        <p:spPr>
          <a:xfrm>
            <a:off x="1373214" y="3660793"/>
            <a:ext cx="6769200" cy="0"/>
          </a:xfrm>
          <a:prstGeom prst="straightConnector1">
            <a:avLst/>
          </a:prstGeom>
          <a:noFill/>
          <a:ln cap="flat" cmpd="sng" w="9525">
            <a:solidFill>
              <a:schemeClr val="dk1"/>
            </a:solidFill>
            <a:prstDash val="solid"/>
            <a:round/>
            <a:headEnd len="sm" w="sm" type="none"/>
            <a:tailEnd len="sm" w="sm" type="none"/>
          </a:ln>
        </p:spPr>
      </p:cxnSp>
      <p:grpSp>
        <p:nvGrpSpPr>
          <p:cNvPr id="316" name="Google Shape;316;p46"/>
          <p:cNvGrpSpPr/>
          <p:nvPr/>
        </p:nvGrpSpPr>
        <p:grpSpPr>
          <a:xfrm>
            <a:off x="4686326" y="4021156"/>
            <a:ext cx="522288" cy="555625"/>
            <a:chOff x="1037" y="2019"/>
            <a:chExt cx="329" cy="350"/>
          </a:xfrm>
        </p:grpSpPr>
        <p:sp>
          <p:nvSpPr>
            <p:cNvPr id="317" name="Google Shape;317;p46"/>
            <p:cNvSpPr/>
            <p:nvPr/>
          </p:nvSpPr>
          <p:spPr>
            <a:xfrm>
              <a:off x="1066" y="2069"/>
              <a:ext cx="300" cy="300"/>
            </a:xfrm>
            <a:prstGeom prst="ellipse">
              <a:avLst/>
            </a:prstGeom>
            <a:solidFill>
              <a:srgbClr val="FF7D7D"/>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8" name="Google Shape;318;p46"/>
            <p:cNvSpPr txBox="1"/>
            <p:nvPr/>
          </p:nvSpPr>
          <p:spPr>
            <a:xfrm>
              <a:off x="1037" y="2019"/>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400">
                  <a:solidFill>
                    <a:schemeClr val="dk1"/>
                  </a:solidFill>
                  <a:latin typeface="Arial"/>
                  <a:ea typeface="Arial"/>
                  <a:cs typeface="Arial"/>
                  <a:sym typeface="Arial"/>
                </a:rPr>
                <a:t>+</a:t>
              </a:r>
              <a:endParaRPr b="1" sz="2400">
                <a:solidFill>
                  <a:schemeClr val="dk1"/>
                </a:solidFill>
                <a:latin typeface="Arial"/>
                <a:ea typeface="Arial"/>
                <a:cs typeface="Arial"/>
                <a:sym typeface="Arial"/>
              </a:endParaRPr>
            </a:p>
          </p:txBody>
        </p:sp>
      </p:grpSp>
      <p:grpSp>
        <p:nvGrpSpPr>
          <p:cNvPr id="319" name="Google Shape;319;p46"/>
          <p:cNvGrpSpPr/>
          <p:nvPr/>
        </p:nvGrpSpPr>
        <p:grpSpPr>
          <a:xfrm>
            <a:off x="3965601" y="4452956"/>
            <a:ext cx="496888" cy="598487"/>
            <a:chOff x="1461" y="1947"/>
            <a:chExt cx="313" cy="377"/>
          </a:xfrm>
        </p:grpSpPr>
        <p:sp>
          <p:nvSpPr>
            <p:cNvPr id="320" name="Google Shape;320;p46"/>
            <p:cNvSpPr/>
            <p:nvPr/>
          </p:nvSpPr>
          <p:spPr>
            <a:xfrm>
              <a:off x="1474" y="2024"/>
              <a:ext cx="300" cy="300"/>
            </a:xfrm>
            <a:prstGeom prst="ellipse">
              <a:avLst/>
            </a:prstGeom>
            <a:solidFill>
              <a:srgbClr val="7DC4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1" name="Google Shape;321;p46"/>
            <p:cNvSpPr txBox="1"/>
            <p:nvPr/>
          </p:nvSpPr>
          <p:spPr>
            <a:xfrm>
              <a:off x="1461" y="1947"/>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800">
                  <a:solidFill>
                    <a:schemeClr val="dk1"/>
                  </a:solidFill>
                  <a:latin typeface="Arial"/>
                  <a:ea typeface="Arial"/>
                  <a:cs typeface="Arial"/>
                  <a:sym typeface="Arial"/>
                </a:rPr>
                <a:t>-</a:t>
              </a:r>
              <a:endParaRPr b="1" sz="2800">
                <a:solidFill>
                  <a:schemeClr val="dk1"/>
                </a:solidFill>
                <a:latin typeface="Arial"/>
                <a:ea typeface="Arial"/>
                <a:cs typeface="Arial"/>
                <a:sym typeface="Arial"/>
              </a:endParaRPr>
            </a:p>
          </p:txBody>
        </p:sp>
      </p:grpSp>
      <p:grpSp>
        <p:nvGrpSpPr>
          <p:cNvPr id="322" name="Google Shape;322;p46"/>
          <p:cNvGrpSpPr/>
          <p:nvPr/>
        </p:nvGrpSpPr>
        <p:grpSpPr>
          <a:xfrm>
            <a:off x="4830789" y="4597418"/>
            <a:ext cx="522287" cy="555625"/>
            <a:chOff x="1037" y="2019"/>
            <a:chExt cx="329" cy="350"/>
          </a:xfrm>
        </p:grpSpPr>
        <p:sp>
          <p:nvSpPr>
            <p:cNvPr id="323" name="Google Shape;323;p46"/>
            <p:cNvSpPr/>
            <p:nvPr/>
          </p:nvSpPr>
          <p:spPr>
            <a:xfrm>
              <a:off x="1066" y="2069"/>
              <a:ext cx="300" cy="300"/>
            </a:xfrm>
            <a:prstGeom prst="ellipse">
              <a:avLst/>
            </a:prstGeom>
            <a:solidFill>
              <a:srgbClr val="FF7D7D"/>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4" name="Google Shape;324;p46"/>
            <p:cNvSpPr txBox="1"/>
            <p:nvPr/>
          </p:nvSpPr>
          <p:spPr>
            <a:xfrm>
              <a:off x="1037" y="2019"/>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400">
                  <a:solidFill>
                    <a:schemeClr val="dk1"/>
                  </a:solidFill>
                  <a:latin typeface="Arial"/>
                  <a:ea typeface="Arial"/>
                  <a:cs typeface="Arial"/>
                  <a:sym typeface="Arial"/>
                </a:rPr>
                <a:t>+</a:t>
              </a:r>
              <a:endParaRPr b="1" sz="2400">
                <a:solidFill>
                  <a:schemeClr val="dk1"/>
                </a:solidFill>
                <a:latin typeface="Arial"/>
                <a:ea typeface="Arial"/>
                <a:cs typeface="Arial"/>
                <a:sym typeface="Arial"/>
              </a:endParaRPr>
            </a:p>
          </p:txBody>
        </p:sp>
      </p:grpSp>
      <p:grpSp>
        <p:nvGrpSpPr>
          <p:cNvPr id="325" name="Google Shape;325;p46"/>
          <p:cNvGrpSpPr/>
          <p:nvPr/>
        </p:nvGrpSpPr>
        <p:grpSpPr>
          <a:xfrm>
            <a:off x="4110064" y="3660793"/>
            <a:ext cx="496887" cy="598488"/>
            <a:chOff x="1461" y="1947"/>
            <a:chExt cx="313" cy="377"/>
          </a:xfrm>
        </p:grpSpPr>
        <p:sp>
          <p:nvSpPr>
            <p:cNvPr id="326" name="Google Shape;326;p46"/>
            <p:cNvSpPr/>
            <p:nvPr/>
          </p:nvSpPr>
          <p:spPr>
            <a:xfrm>
              <a:off x="1474" y="2024"/>
              <a:ext cx="300" cy="300"/>
            </a:xfrm>
            <a:prstGeom prst="ellipse">
              <a:avLst/>
            </a:prstGeom>
            <a:solidFill>
              <a:srgbClr val="7DC4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7" name="Google Shape;327;p46"/>
            <p:cNvSpPr txBox="1"/>
            <p:nvPr/>
          </p:nvSpPr>
          <p:spPr>
            <a:xfrm>
              <a:off x="1461" y="1947"/>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800">
                  <a:solidFill>
                    <a:schemeClr val="dk1"/>
                  </a:solidFill>
                  <a:latin typeface="Arial"/>
                  <a:ea typeface="Arial"/>
                  <a:cs typeface="Arial"/>
                  <a:sym typeface="Arial"/>
                </a:rPr>
                <a:t>-</a:t>
              </a:r>
              <a:endParaRPr b="1" sz="2800">
                <a:solidFill>
                  <a:schemeClr val="dk1"/>
                </a:solidFill>
                <a:latin typeface="Arial"/>
                <a:ea typeface="Arial"/>
                <a:cs typeface="Arial"/>
                <a:sym typeface="Arial"/>
              </a:endParaRPr>
            </a:p>
          </p:txBody>
        </p:sp>
      </p:grpSp>
      <p:grpSp>
        <p:nvGrpSpPr>
          <p:cNvPr id="328" name="Google Shape;328;p46"/>
          <p:cNvGrpSpPr/>
          <p:nvPr/>
        </p:nvGrpSpPr>
        <p:grpSpPr>
          <a:xfrm>
            <a:off x="6126189" y="4452956"/>
            <a:ext cx="496887" cy="598487"/>
            <a:chOff x="1461" y="1947"/>
            <a:chExt cx="313" cy="377"/>
          </a:xfrm>
        </p:grpSpPr>
        <p:sp>
          <p:nvSpPr>
            <p:cNvPr id="329" name="Google Shape;329;p46"/>
            <p:cNvSpPr/>
            <p:nvPr/>
          </p:nvSpPr>
          <p:spPr>
            <a:xfrm>
              <a:off x="1474" y="2024"/>
              <a:ext cx="300" cy="300"/>
            </a:xfrm>
            <a:prstGeom prst="ellipse">
              <a:avLst/>
            </a:prstGeom>
            <a:solidFill>
              <a:srgbClr val="7DC4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0" name="Google Shape;330;p46"/>
            <p:cNvSpPr txBox="1"/>
            <p:nvPr/>
          </p:nvSpPr>
          <p:spPr>
            <a:xfrm>
              <a:off x="1461" y="1947"/>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800">
                  <a:solidFill>
                    <a:schemeClr val="dk1"/>
                  </a:solidFill>
                  <a:latin typeface="Arial"/>
                  <a:ea typeface="Arial"/>
                  <a:cs typeface="Arial"/>
                  <a:sym typeface="Arial"/>
                </a:rPr>
                <a:t>-</a:t>
              </a:r>
              <a:endParaRPr b="1" sz="2800">
                <a:solidFill>
                  <a:schemeClr val="dk1"/>
                </a:solidFill>
                <a:latin typeface="Arial"/>
                <a:ea typeface="Arial"/>
                <a:cs typeface="Arial"/>
                <a:sym typeface="Arial"/>
              </a:endParaRPr>
            </a:p>
          </p:txBody>
        </p:sp>
      </p:grpSp>
      <p:grpSp>
        <p:nvGrpSpPr>
          <p:cNvPr id="331" name="Google Shape;331;p46"/>
          <p:cNvGrpSpPr/>
          <p:nvPr/>
        </p:nvGrpSpPr>
        <p:grpSpPr>
          <a:xfrm>
            <a:off x="5765826" y="3733818"/>
            <a:ext cx="522288" cy="555625"/>
            <a:chOff x="1037" y="2019"/>
            <a:chExt cx="329" cy="350"/>
          </a:xfrm>
        </p:grpSpPr>
        <p:sp>
          <p:nvSpPr>
            <p:cNvPr id="332" name="Google Shape;332;p46"/>
            <p:cNvSpPr/>
            <p:nvPr/>
          </p:nvSpPr>
          <p:spPr>
            <a:xfrm>
              <a:off x="1066" y="2069"/>
              <a:ext cx="300" cy="300"/>
            </a:xfrm>
            <a:prstGeom prst="ellipse">
              <a:avLst/>
            </a:prstGeom>
            <a:solidFill>
              <a:srgbClr val="FF7D7D"/>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3" name="Google Shape;333;p46"/>
            <p:cNvSpPr txBox="1"/>
            <p:nvPr/>
          </p:nvSpPr>
          <p:spPr>
            <a:xfrm>
              <a:off x="1037" y="2019"/>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400">
                  <a:solidFill>
                    <a:schemeClr val="dk1"/>
                  </a:solidFill>
                  <a:latin typeface="Arial"/>
                  <a:ea typeface="Arial"/>
                  <a:cs typeface="Arial"/>
                  <a:sym typeface="Arial"/>
                </a:rPr>
                <a:t>+</a:t>
              </a:r>
              <a:endParaRPr b="1" sz="2400">
                <a:solidFill>
                  <a:schemeClr val="dk1"/>
                </a:solidFill>
                <a:latin typeface="Arial"/>
                <a:ea typeface="Arial"/>
                <a:cs typeface="Arial"/>
                <a:sym typeface="Arial"/>
              </a:endParaRPr>
            </a:p>
          </p:txBody>
        </p:sp>
      </p:grpSp>
      <p:grpSp>
        <p:nvGrpSpPr>
          <p:cNvPr id="334" name="Google Shape;334;p46"/>
          <p:cNvGrpSpPr/>
          <p:nvPr/>
        </p:nvGrpSpPr>
        <p:grpSpPr>
          <a:xfrm>
            <a:off x="2814664" y="4308493"/>
            <a:ext cx="496887" cy="598488"/>
            <a:chOff x="1461" y="1947"/>
            <a:chExt cx="313" cy="377"/>
          </a:xfrm>
        </p:grpSpPr>
        <p:sp>
          <p:nvSpPr>
            <p:cNvPr id="335" name="Google Shape;335;p46"/>
            <p:cNvSpPr/>
            <p:nvPr/>
          </p:nvSpPr>
          <p:spPr>
            <a:xfrm>
              <a:off x="1474" y="2024"/>
              <a:ext cx="300" cy="300"/>
            </a:xfrm>
            <a:prstGeom prst="ellipse">
              <a:avLst/>
            </a:prstGeom>
            <a:solidFill>
              <a:srgbClr val="7DC4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6" name="Google Shape;336;p46"/>
            <p:cNvSpPr txBox="1"/>
            <p:nvPr/>
          </p:nvSpPr>
          <p:spPr>
            <a:xfrm>
              <a:off x="1461" y="1947"/>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800">
                  <a:solidFill>
                    <a:schemeClr val="dk1"/>
                  </a:solidFill>
                  <a:latin typeface="Arial"/>
                  <a:ea typeface="Arial"/>
                  <a:cs typeface="Arial"/>
                  <a:sym typeface="Arial"/>
                </a:rPr>
                <a:t>-</a:t>
              </a:r>
              <a:endParaRPr b="1" sz="2800">
                <a:solidFill>
                  <a:schemeClr val="dk1"/>
                </a:solidFill>
                <a:latin typeface="Arial"/>
                <a:ea typeface="Arial"/>
                <a:cs typeface="Arial"/>
                <a:sym typeface="Arial"/>
              </a:endParaRPr>
            </a:p>
          </p:txBody>
        </p:sp>
      </p:grpSp>
      <p:grpSp>
        <p:nvGrpSpPr>
          <p:cNvPr id="337" name="Google Shape;337;p46"/>
          <p:cNvGrpSpPr/>
          <p:nvPr/>
        </p:nvGrpSpPr>
        <p:grpSpPr>
          <a:xfrm>
            <a:off x="5407051" y="3949718"/>
            <a:ext cx="496888" cy="598488"/>
            <a:chOff x="1461" y="1947"/>
            <a:chExt cx="313" cy="377"/>
          </a:xfrm>
        </p:grpSpPr>
        <p:sp>
          <p:nvSpPr>
            <p:cNvPr id="338" name="Google Shape;338;p46"/>
            <p:cNvSpPr/>
            <p:nvPr/>
          </p:nvSpPr>
          <p:spPr>
            <a:xfrm>
              <a:off x="1474" y="2024"/>
              <a:ext cx="300" cy="300"/>
            </a:xfrm>
            <a:prstGeom prst="ellipse">
              <a:avLst/>
            </a:prstGeom>
            <a:solidFill>
              <a:srgbClr val="7DC4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9" name="Google Shape;339;p46"/>
            <p:cNvSpPr txBox="1"/>
            <p:nvPr/>
          </p:nvSpPr>
          <p:spPr>
            <a:xfrm>
              <a:off x="1461" y="1947"/>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800">
                  <a:solidFill>
                    <a:schemeClr val="dk1"/>
                  </a:solidFill>
                  <a:latin typeface="Arial"/>
                  <a:ea typeface="Arial"/>
                  <a:cs typeface="Arial"/>
                  <a:sym typeface="Arial"/>
                </a:rPr>
                <a:t>-</a:t>
              </a:r>
              <a:endParaRPr b="1" sz="2800">
                <a:solidFill>
                  <a:schemeClr val="dk1"/>
                </a:solidFill>
                <a:latin typeface="Arial"/>
                <a:ea typeface="Arial"/>
                <a:cs typeface="Arial"/>
                <a:sym typeface="Arial"/>
              </a:endParaRPr>
            </a:p>
          </p:txBody>
        </p:sp>
      </p:grpSp>
      <p:grpSp>
        <p:nvGrpSpPr>
          <p:cNvPr id="340" name="Google Shape;340;p46"/>
          <p:cNvGrpSpPr/>
          <p:nvPr/>
        </p:nvGrpSpPr>
        <p:grpSpPr>
          <a:xfrm>
            <a:off x="3525063" y="4308493"/>
            <a:ext cx="522288" cy="555625"/>
            <a:chOff x="1037" y="2019"/>
            <a:chExt cx="329" cy="350"/>
          </a:xfrm>
        </p:grpSpPr>
        <p:sp>
          <p:nvSpPr>
            <p:cNvPr id="341" name="Google Shape;341;p46"/>
            <p:cNvSpPr/>
            <p:nvPr/>
          </p:nvSpPr>
          <p:spPr>
            <a:xfrm>
              <a:off x="1066" y="2069"/>
              <a:ext cx="300" cy="300"/>
            </a:xfrm>
            <a:prstGeom prst="ellipse">
              <a:avLst/>
            </a:prstGeom>
            <a:solidFill>
              <a:srgbClr val="FF7D7D"/>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2" name="Google Shape;342;p46"/>
            <p:cNvSpPr txBox="1"/>
            <p:nvPr/>
          </p:nvSpPr>
          <p:spPr>
            <a:xfrm>
              <a:off x="1037" y="2019"/>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400">
                  <a:solidFill>
                    <a:schemeClr val="dk1"/>
                  </a:solidFill>
                  <a:latin typeface="Arial"/>
                  <a:ea typeface="Arial"/>
                  <a:cs typeface="Arial"/>
                  <a:sym typeface="Arial"/>
                </a:rPr>
                <a:t>+</a:t>
              </a:r>
              <a:endParaRPr b="1" sz="2400">
                <a:solidFill>
                  <a:schemeClr val="dk1"/>
                </a:solidFill>
                <a:latin typeface="Arial"/>
                <a:ea typeface="Arial"/>
                <a:cs typeface="Arial"/>
                <a:sym typeface="Arial"/>
              </a:endParaRPr>
            </a:p>
          </p:txBody>
        </p:sp>
      </p:grpSp>
      <p:grpSp>
        <p:nvGrpSpPr>
          <p:cNvPr id="343" name="Google Shape;343;p46"/>
          <p:cNvGrpSpPr/>
          <p:nvPr/>
        </p:nvGrpSpPr>
        <p:grpSpPr>
          <a:xfrm>
            <a:off x="5407051" y="4452956"/>
            <a:ext cx="522288" cy="555625"/>
            <a:chOff x="1037" y="2019"/>
            <a:chExt cx="329" cy="350"/>
          </a:xfrm>
        </p:grpSpPr>
        <p:sp>
          <p:nvSpPr>
            <p:cNvPr id="344" name="Google Shape;344;p46"/>
            <p:cNvSpPr/>
            <p:nvPr/>
          </p:nvSpPr>
          <p:spPr>
            <a:xfrm>
              <a:off x="1066" y="2069"/>
              <a:ext cx="300" cy="300"/>
            </a:xfrm>
            <a:prstGeom prst="ellipse">
              <a:avLst/>
            </a:prstGeom>
            <a:solidFill>
              <a:srgbClr val="FF7D7D"/>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5" name="Google Shape;345;p46"/>
            <p:cNvSpPr txBox="1"/>
            <p:nvPr/>
          </p:nvSpPr>
          <p:spPr>
            <a:xfrm>
              <a:off x="1037" y="2019"/>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400">
                  <a:solidFill>
                    <a:schemeClr val="dk1"/>
                  </a:solidFill>
                  <a:latin typeface="Arial"/>
                  <a:ea typeface="Arial"/>
                  <a:cs typeface="Arial"/>
                  <a:sym typeface="Arial"/>
                </a:rPr>
                <a:t>+</a:t>
              </a:r>
              <a:endParaRPr b="1" sz="2400">
                <a:solidFill>
                  <a:schemeClr val="dk1"/>
                </a:solidFill>
                <a:latin typeface="Arial"/>
                <a:ea typeface="Arial"/>
                <a:cs typeface="Arial"/>
                <a:sym typeface="Arial"/>
              </a:endParaRPr>
            </a:p>
          </p:txBody>
        </p:sp>
      </p:grpSp>
      <p:grpSp>
        <p:nvGrpSpPr>
          <p:cNvPr id="346" name="Google Shape;346;p46"/>
          <p:cNvGrpSpPr/>
          <p:nvPr/>
        </p:nvGrpSpPr>
        <p:grpSpPr>
          <a:xfrm>
            <a:off x="4902226" y="3660793"/>
            <a:ext cx="496888" cy="598488"/>
            <a:chOff x="1461" y="1947"/>
            <a:chExt cx="313" cy="377"/>
          </a:xfrm>
        </p:grpSpPr>
        <p:sp>
          <p:nvSpPr>
            <p:cNvPr id="347" name="Google Shape;347;p46"/>
            <p:cNvSpPr/>
            <p:nvPr/>
          </p:nvSpPr>
          <p:spPr>
            <a:xfrm>
              <a:off x="1474" y="2024"/>
              <a:ext cx="300" cy="300"/>
            </a:xfrm>
            <a:prstGeom prst="ellipse">
              <a:avLst/>
            </a:prstGeom>
            <a:solidFill>
              <a:srgbClr val="7DC4C9"/>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8" name="Google Shape;348;p46"/>
            <p:cNvSpPr txBox="1"/>
            <p:nvPr/>
          </p:nvSpPr>
          <p:spPr>
            <a:xfrm>
              <a:off x="1461" y="1947"/>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800">
                  <a:solidFill>
                    <a:schemeClr val="dk1"/>
                  </a:solidFill>
                  <a:latin typeface="Arial"/>
                  <a:ea typeface="Arial"/>
                  <a:cs typeface="Arial"/>
                  <a:sym typeface="Arial"/>
                </a:rPr>
                <a:t>-</a:t>
              </a:r>
              <a:endParaRPr b="1" sz="2800">
                <a:solidFill>
                  <a:schemeClr val="dk1"/>
                </a:solidFill>
                <a:latin typeface="Arial"/>
                <a:ea typeface="Arial"/>
                <a:cs typeface="Arial"/>
                <a:sym typeface="Arial"/>
              </a:endParaRPr>
            </a:p>
          </p:txBody>
        </p:sp>
      </p:grpSp>
      <p:grpSp>
        <p:nvGrpSpPr>
          <p:cNvPr id="349" name="Google Shape;349;p46"/>
          <p:cNvGrpSpPr/>
          <p:nvPr/>
        </p:nvGrpSpPr>
        <p:grpSpPr>
          <a:xfrm>
            <a:off x="3093264" y="4597418"/>
            <a:ext cx="522288" cy="555625"/>
            <a:chOff x="1037" y="2019"/>
            <a:chExt cx="329" cy="350"/>
          </a:xfrm>
        </p:grpSpPr>
        <p:sp>
          <p:nvSpPr>
            <p:cNvPr id="350" name="Google Shape;350;p46"/>
            <p:cNvSpPr/>
            <p:nvPr/>
          </p:nvSpPr>
          <p:spPr>
            <a:xfrm>
              <a:off x="1066" y="2069"/>
              <a:ext cx="300" cy="300"/>
            </a:xfrm>
            <a:prstGeom prst="ellipse">
              <a:avLst/>
            </a:prstGeom>
            <a:solidFill>
              <a:srgbClr val="FF7D7D"/>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51" name="Google Shape;351;p46"/>
            <p:cNvSpPr txBox="1"/>
            <p:nvPr/>
          </p:nvSpPr>
          <p:spPr>
            <a:xfrm>
              <a:off x="1037" y="2019"/>
              <a:ext cx="3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400">
                  <a:solidFill>
                    <a:schemeClr val="dk1"/>
                  </a:solidFill>
                  <a:latin typeface="Arial"/>
                  <a:ea typeface="Arial"/>
                  <a:cs typeface="Arial"/>
                  <a:sym typeface="Arial"/>
                </a:rPr>
                <a:t>+</a:t>
              </a:r>
              <a:endParaRPr b="1" sz="2400">
                <a:solidFill>
                  <a:schemeClr val="dk1"/>
                </a:solidFill>
                <a:latin typeface="Arial"/>
                <a:ea typeface="Arial"/>
                <a:cs typeface="Arial"/>
                <a:sym typeface="Arial"/>
              </a:endParaRPr>
            </a:p>
          </p:txBody>
        </p:sp>
      </p:grpSp>
      <p:sp>
        <p:nvSpPr>
          <p:cNvPr id="352" name="Google Shape;352;p46"/>
          <p:cNvSpPr txBox="1"/>
          <p:nvPr/>
        </p:nvSpPr>
        <p:spPr>
          <a:xfrm>
            <a:off x="3246464" y="2652731"/>
            <a:ext cx="2808300" cy="831900"/>
          </a:xfrm>
          <a:prstGeom prst="rect">
            <a:avLst/>
          </a:prstGeom>
          <a:solidFill>
            <a:srgbClr val="FFFF99"/>
          </a:solidFill>
          <a:ln cap="flat" cmpd="sng" w="9525">
            <a:solidFill>
              <a:srgbClr val="FF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400">
                <a:solidFill>
                  <a:schemeClr val="dk1"/>
                </a:solidFill>
                <a:latin typeface="Arial"/>
                <a:ea typeface="Arial"/>
                <a:cs typeface="Arial"/>
                <a:sym typeface="Arial"/>
              </a:rPr>
              <a:t>MOLTEN IONIC COMPOUND</a:t>
            </a:r>
            <a:endParaRPr b="1" sz="2400">
              <a:solidFill>
                <a:schemeClr val="dk1"/>
              </a:solidFill>
              <a:latin typeface="Arial"/>
              <a:ea typeface="Arial"/>
              <a:cs typeface="Arial"/>
              <a:sym typeface="Arial"/>
            </a:endParaRPr>
          </a:p>
        </p:txBody>
      </p:sp>
      <p:sp>
        <p:nvSpPr>
          <p:cNvPr id="353" name="Google Shape;353;p46"/>
          <p:cNvSpPr txBox="1"/>
          <p:nvPr/>
        </p:nvSpPr>
        <p:spPr>
          <a:xfrm>
            <a:off x="725514" y="5605481"/>
            <a:ext cx="7632600" cy="466800"/>
          </a:xfrm>
          <a:prstGeom prst="rect">
            <a:avLst/>
          </a:prstGeom>
          <a:solidFill>
            <a:srgbClr val="CCFFFF"/>
          </a:solidFill>
          <a:ln cap="flat" cmpd="sng" w="9525">
            <a:solidFill>
              <a:srgbClr val="00CC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Arial"/>
                <a:ea typeface="Arial"/>
                <a:cs typeface="Arial"/>
                <a:sym typeface="Arial"/>
              </a:rPr>
              <a:t>MOLTEN ionic compounds CONDUCT ELECTRICITY</a:t>
            </a:r>
            <a:endParaRPr/>
          </a:p>
        </p:txBody>
      </p:sp>
      <p:sp>
        <p:nvSpPr>
          <p:cNvPr id="354" name="Google Shape;354;p46"/>
          <p:cNvSpPr txBox="1"/>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Arial"/>
              <a:buNone/>
            </a:pPr>
            <a:r>
              <a:rPr b="0" i="0" lang="en-GB" sz="2800" u="none" cap="none" strike="noStrike">
                <a:solidFill>
                  <a:schemeClr val="lt1"/>
                </a:solidFill>
                <a:latin typeface="Arial"/>
                <a:ea typeface="Arial"/>
                <a:cs typeface="Arial"/>
                <a:sym typeface="Arial"/>
              </a:rPr>
              <a:t>Ionic compounds can conduct electricity when </a:t>
            </a:r>
            <a:r>
              <a:rPr b="1" i="0" lang="en-GB" sz="2800" u="none" cap="none" strike="noStrike">
                <a:solidFill>
                  <a:srgbClr val="FFFF00"/>
                </a:solidFill>
                <a:latin typeface="Arial"/>
                <a:ea typeface="Arial"/>
                <a:cs typeface="Arial"/>
                <a:sym typeface="Arial"/>
              </a:rPr>
              <a:t>molten</a:t>
            </a:r>
            <a:endParaRPr b="1" i="0" sz="2800" u="none" cap="none" strike="noStrike">
              <a:solidFill>
                <a:srgbClr val="FFFF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descr="image002" id="359" name="Google Shape;359;p47"/>
          <p:cNvPicPr preferRelativeResize="0"/>
          <p:nvPr/>
        </p:nvPicPr>
        <p:blipFill rotWithShape="1">
          <a:blip r:embed="rId3">
            <a:alphaModFix/>
          </a:blip>
          <a:srcRect b="0" l="0" r="0" t="0"/>
          <a:stretch/>
        </p:blipFill>
        <p:spPr>
          <a:xfrm>
            <a:off x="1403350" y="1268413"/>
            <a:ext cx="5899595" cy="5349946"/>
          </a:xfrm>
          <a:prstGeom prst="rect">
            <a:avLst/>
          </a:prstGeom>
          <a:noFill/>
          <a:ln>
            <a:noFill/>
          </a:ln>
        </p:spPr>
      </p:pic>
      <p:grpSp>
        <p:nvGrpSpPr>
          <p:cNvPr id="360" name="Google Shape;360;p47"/>
          <p:cNvGrpSpPr/>
          <p:nvPr/>
        </p:nvGrpSpPr>
        <p:grpSpPr>
          <a:xfrm>
            <a:off x="26988" y="1584326"/>
            <a:ext cx="1681162" cy="665163"/>
            <a:chOff x="17" y="998"/>
            <a:chExt cx="1059" cy="419"/>
          </a:xfrm>
        </p:grpSpPr>
        <p:sp>
          <p:nvSpPr>
            <p:cNvPr id="361" name="Google Shape;361;p47"/>
            <p:cNvSpPr txBox="1"/>
            <p:nvPr/>
          </p:nvSpPr>
          <p:spPr>
            <a:xfrm>
              <a:off x="17" y="1117"/>
              <a:ext cx="900" cy="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1800">
                  <a:solidFill>
                    <a:schemeClr val="dk1"/>
                  </a:solidFill>
                </a:rPr>
                <a:t>w</a:t>
              </a:r>
              <a:r>
                <a:rPr b="1" lang="en-GB" sz="1800">
                  <a:solidFill>
                    <a:schemeClr val="dk1"/>
                  </a:solidFill>
                </a:rPr>
                <a:t>ater </a:t>
              </a:r>
              <a:r>
                <a:rPr b="1" lang="en-GB" sz="1800">
                  <a:solidFill>
                    <a:schemeClr val="dk1"/>
                  </a:solidFill>
                  <a:latin typeface="Arial"/>
                  <a:ea typeface="Arial"/>
                  <a:cs typeface="Arial"/>
                  <a:sym typeface="Arial"/>
                </a:rPr>
                <a:t>molecule</a:t>
              </a:r>
              <a:endParaRPr/>
            </a:p>
          </p:txBody>
        </p:sp>
        <p:cxnSp>
          <p:nvCxnSpPr>
            <p:cNvPr id="362" name="Google Shape;362;p47"/>
            <p:cNvCxnSpPr/>
            <p:nvPr/>
          </p:nvCxnSpPr>
          <p:spPr>
            <a:xfrm flipH="1" rot="10800000">
              <a:off x="476" y="998"/>
              <a:ext cx="600" cy="300"/>
            </a:xfrm>
            <a:prstGeom prst="straightConnector1">
              <a:avLst/>
            </a:prstGeom>
            <a:noFill/>
            <a:ln cap="flat" cmpd="sng" w="31750">
              <a:solidFill>
                <a:schemeClr val="dk1"/>
              </a:solidFill>
              <a:prstDash val="solid"/>
              <a:round/>
              <a:headEnd len="sm" w="sm" type="none"/>
              <a:tailEnd len="med" w="med" type="triangle"/>
            </a:ln>
          </p:spPr>
        </p:cxnSp>
      </p:grpSp>
      <p:grpSp>
        <p:nvGrpSpPr>
          <p:cNvPr id="363" name="Google Shape;363;p47"/>
          <p:cNvGrpSpPr/>
          <p:nvPr/>
        </p:nvGrpSpPr>
        <p:grpSpPr>
          <a:xfrm>
            <a:off x="6096001" y="2547937"/>
            <a:ext cx="2857500" cy="2265363"/>
            <a:chOff x="3840" y="1605"/>
            <a:chExt cx="1800" cy="1427"/>
          </a:xfrm>
        </p:grpSpPr>
        <p:sp>
          <p:nvSpPr>
            <p:cNvPr id="364" name="Google Shape;364;p47"/>
            <p:cNvSpPr txBox="1"/>
            <p:nvPr/>
          </p:nvSpPr>
          <p:spPr>
            <a:xfrm>
              <a:off x="4740" y="2115"/>
              <a:ext cx="900" cy="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1800">
                  <a:solidFill>
                    <a:schemeClr val="dk1"/>
                  </a:solidFill>
                </a:rPr>
                <a:t>i</a:t>
              </a:r>
              <a:r>
                <a:rPr b="1" lang="en-GB" sz="1800">
                  <a:solidFill>
                    <a:schemeClr val="dk1"/>
                  </a:solidFill>
                  <a:latin typeface="Arial"/>
                  <a:ea typeface="Arial"/>
                  <a:cs typeface="Arial"/>
                  <a:sym typeface="Arial"/>
                </a:rPr>
                <a:t>ons free to move around</a:t>
              </a:r>
              <a:endParaRPr/>
            </a:p>
          </p:txBody>
        </p:sp>
        <p:cxnSp>
          <p:nvCxnSpPr>
            <p:cNvPr id="365" name="Google Shape;365;p47"/>
            <p:cNvCxnSpPr/>
            <p:nvPr/>
          </p:nvCxnSpPr>
          <p:spPr>
            <a:xfrm flipH="1">
              <a:off x="4140" y="2432"/>
              <a:ext cx="600" cy="600"/>
            </a:xfrm>
            <a:prstGeom prst="straightConnector1">
              <a:avLst/>
            </a:prstGeom>
            <a:noFill/>
            <a:ln cap="flat" cmpd="sng" w="31750">
              <a:solidFill>
                <a:schemeClr val="dk1"/>
              </a:solidFill>
              <a:prstDash val="solid"/>
              <a:round/>
              <a:headEnd len="sm" w="sm" type="none"/>
              <a:tailEnd len="med" w="med" type="triangle"/>
            </a:ln>
          </p:spPr>
        </p:cxnSp>
        <p:cxnSp>
          <p:nvCxnSpPr>
            <p:cNvPr id="366" name="Google Shape;366;p47"/>
            <p:cNvCxnSpPr/>
            <p:nvPr/>
          </p:nvCxnSpPr>
          <p:spPr>
            <a:xfrm rot="10800000">
              <a:off x="3840" y="1605"/>
              <a:ext cx="900" cy="600"/>
            </a:xfrm>
            <a:prstGeom prst="straightConnector1">
              <a:avLst/>
            </a:prstGeom>
            <a:noFill/>
            <a:ln cap="flat" cmpd="sng" w="31750">
              <a:solidFill>
                <a:schemeClr val="dk1"/>
              </a:solidFill>
              <a:prstDash val="solid"/>
              <a:round/>
              <a:headEnd len="sm" w="sm" type="none"/>
              <a:tailEnd len="med" w="med" type="triangle"/>
            </a:ln>
          </p:spPr>
        </p:cxnSp>
      </p:grpSp>
      <p:sp>
        <p:nvSpPr>
          <p:cNvPr id="367" name="Google Shape;367;p47"/>
          <p:cNvSpPr txBox="1"/>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500"/>
              <a:buFont typeface="Arial"/>
              <a:buNone/>
            </a:pPr>
            <a:r>
              <a:rPr b="0" i="0" lang="en-GB" sz="2500" u="none" cap="none" strike="noStrike">
                <a:solidFill>
                  <a:schemeClr val="lt1"/>
                </a:solidFill>
                <a:latin typeface="Arial"/>
                <a:ea typeface="Arial"/>
                <a:cs typeface="Arial"/>
                <a:sym typeface="Arial"/>
              </a:rPr>
              <a:t>Ionic compounds can conduct electricity when </a:t>
            </a:r>
            <a:r>
              <a:rPr b="1" i="0" lang="en-GB" sz="2500" u="none" cap="none" strike="noStrike">
                <a:solidFill>
                  <a:srgbClr val="FFFF00"/>
                </a:solidFill>
                <a:latin typeface="Arial"/>
                <a:ea typeface="Arial"/>
                <a:cs typeface="Arial"/>
                <a:sym typeface="Arial"/>
              </a:rPr>
              <a:t>dissolved</a:t>
            </a:r>
            <a:endParaRPr b="1" i="0" sz="2500" u="none" cap="none" strike="noStrike">
              <a:solidFill>
                <a:srgbClr val="FFFF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pic>
        <p:nvPicPr>
          <p:cNvPr id="373" name="Google Shape;373;p48"/>
          <p:cNvPicPr preferRelativeResize="0"/>
          <p:nvPr/>
        </p:nvPicPr>
        <p:blipFill>
          <a:blip r:embed="rId3">
            <a:alphaModFix/>
          </a:blip>
          <a:stretch>
            <a:fillRect/>
          </a:stretch>
        </p:blipFill>
        <p:spPr>
          <a:xfrm>
            <a:off x="152400" y="1295400"/>
            <a:ext cx="8821299" cy="4939475"/>
          </a:xfrm>
          <a:prstGeom prst="rect">
            <a:avLst/>
          </a:prstGeom>
          <a:noFill/>
          <a:ln>
            <a:noFill/>
          </a:ln>
        </p:spPr>
      </p:pic>
      <p:sp>
        <p:nvSpPr>
          <p:cNvPr id="374" name="Google Shape;374;p48"/>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a:t>Summary</a:t>
            </a:r>
            <a:r>
              <a:rPr lang="en-GB"/>
              <a:t> - </a:t>
            </a:r>
            <a:r>
              <a:rPr b="1" lang="en-GB">
                <a:solidFill>
                  <a:srgbClr val="FFFF00"/>
                </a:solidFill>
              </a:rPr>
              <a:t>page 25</a:t>
            </a:r>
            <a:endParaRPr b="1">
              <a:solidFill>
                <a:srgbClr val="FFFF00"/>
              </a:solidFill>
            </a:endParaRPr>
          </a:p>
        </p:txBody>
      </p:sp>
      <p:sp>
        <p:nvSpPr>
          <p:cNvPr id="375" name="Google Shape;375;p48"/>
          <p:cNvSpPr txBox="1"/>
          <p:nvPr/>
        </p:nvSpPr>
        <p:spPr>
          <a:xfrm>
            <a:off x="337314" y="5479812"/>
            <a:ext cx="27975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Some are, some are not. See solubility rules in a future topic.</a:t>
            </a:r>
            <a:endParaRPr b="1" sz="180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descr="ionic_lattice_bottom" id="382" name="Google Shape;382;p49"/>
          <p:cNvPicPr preferRelativeResize="0"/>
          <p:nvPr/>
        </p:nvPicPr>
        <p:blipFill rotWithShape="1">
          <a:blip r:embed="rId3">
            <a:alphaModFix/>
          </a:blip>
          <a:srcRect b="0" l="0" r="0" t="0"/>
          <a:stretch/>
        </p:blipFill>
        <p:spPr>
          <a:xfrm>
            <a:off x="1584293" y="2581302"/>
            <a:ext cx="2215519" cy="1354595"/>
          </a:xfrm>
          <a:prstGeom prst="rect">
            <a:avLst/>
          </a:prstGeom>
          <a:noFill/>
          <a:ln>
            <a:noFill/>
          </a:ln>
        </p:spPr>
      </p:pic>
      <p:pic>
        <p:nvPicPr>
          <p:cNvPr descr="ionic_lattice_top" id="383" name="Google Shape;383;p49"/>
          <p:cNvPicPr preferRelativeResize="0"/>
          <p:nvPr/>
        </p:nvPicPr>
        <p:blipFill rotWithShape="1">
          <a:blip r:embed="rId4">
            <a:alphaModFix/>
          </a:blip>
          <a:srcRect b="0" l="0" r="0" t="0"/>
          <a:stretch/>
        </p:blipFill>
        <p:spPr>
          <a:xfrm>
            <a:off x="1554130" y="3797327"/>
            <a:ext cx="2264684" cy="1132342"/>
          </a:xfrm>
          <a:prstGeom prst="rect">
            <a:avLst/>
          </a:prstGeom>
          <a:noFill/>
          <a:ln>
            <a:noFill/>
          </a:ln>
        </p:spPr>
      </p:pic>
      <p:sp>
        <p:nvSpPr>
          <p:cNvPr id="384" name="Google Shape;384;p49"/>
          <p:cNvSpPr/>
          <p:nvPr/>
        </p:nvSpPr>
        <p:spPr>
          <a:xfrm>
            <a:off x="276193" y="1400202"/>
            <a:ext cx="84471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200">
                <a:solidFill>
                  <a:schemeClr val="accent6"/>
                </a:solidFill>
                <a:latin typeface="Arial"/>
                <a:ea typeface="Arial"/>
                <a:cs typeface="Arial"/>
                <a:sym typeface="Arial"/>
              </a:rPr>
              <a:t>Ionic compounds are </a:t>
            </a:r>
            <a:r>
              <a:rPr b="1" lang="en-GB" sz="2200">
                <a:solidFill>
                  <a:srgbClr val="FF6600"/>
                </a:solidFill>
              </a:rPr>
              <a:t>brittle</a:t>
            </a:r>
            <a:r>
              <a:rPr lang="en-GB" sz="2200">
                <a:solidFill>
                  <a:schemeClr val="accent6"/>
                </a:solidFill>
                <a:latin typeface="Arial"/>
                <a:ea typeface="Arial"/>
                <a:cs typeface="Arial"/>
                <a:sym typeface="Arial"/>
              </a:rPr>
              <a:t> – they shatter when they are hit. But </a:t>
            </a:r>
            <a:r>
              <a:rPr lang="en-GB" sz="2200">
                <a:solidFill>
                  <a:schemeClr val="accent6"/>
                </a:solidFill>
              </a:rPr>
              <a:t>ionic bonds are strong, so why does this happen?</a:t>
            </a:r>
            <a:endParaRPr sz="2200">
              <a:solidFill>
                <a:schemeClr val="accent6"/>
              </a:solidFill>
            </a:endParaRPr>
          </a:p>
        </p:txBody>
      </p:sp>
      <p:sp>
        <p:nvSpPr>
          <p:cNvPr id="385" name="Google Shape;385;p49"/>
          <p:cNvSpPr txBox="1"/>
          <p:nvPr/>
        </p:nvSpPr>
        <p:spPr>
          <a:xfrm>
            <a:off x="1208055" y="5187977"/>
            <a:ext cx="15336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6" name="Google Shape;386;p49"/>
          <p:cNvSpPr txBox="1"/>
          <p:nvPr/>
        </p:nvSpPr>
        <p:spPr>
          <a:xfrm>
            <a:off x="295243" y="5349902"/>
            <a:ext cx="4194300" cy="1552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200">
                <a:solidFill>
                  <a:schemeClr val="accent6"/>
                </a:solidFill>
                <a:latin typeface="Arial"/>
                <a:ea typeface="Arial"/>
                <a:cs typeface="Arial"/>
                <a:sym typeface="Arial"/>
              </a:rPr>
              <a:t>When the lattice is hit, a layer of ions is shifted so that ions with the same charges are lined up together.</a:t>
            </a:r>
            <a:endParaRPr sz="2200">
              <a:solidFill>
                <a:schemeClr val="accent6"/>
              </a:solidFill>
            </a:endParaRPr>
          </a:p>
        </p:txBody>
      </p:sp>
      <p:sp>
        <p:nvSpPr>
          <p:cNvPr id="387" name="Google Shape;387;p49"/>
          <p:cNvSpPr txBox="1"/>
          <p:nvPr/>
        </p:nvSpPr>
        <p:spPr>
          <a:xfrm>
            <a:off x="4919630" y="5321327"/>
            <a:ext cx="3552900" cy="1552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200">
                <a:solidFill>
                  <a:schemeClr val="accent6"/>
                </a:solidFill>
                <a:latin typeface="Arial"/>
                <a:ea typeface="Arial"/>
                <a:cs typeface="Arial"/>
                <a:sym typeface="Arial"/>
              </a:rPr>
              <a:t>These like charges repel each other and so split the ionic lattice causing it to shatter.</a:t>
            </a:r>
            <a:endParaRPr sz="2200">
              <a:solidFill>
                <a:schemeClr val="accent6"/>
              </a:solidFill>
            </a:endParaRPr>
          </a:p>
        </p:txBody>
      </p:sp>
      <p:sp>
        <p:nvSpPr>
          <p:cNvPr id="388" name="Google Shape;388;p49"/>
          <p:cNvSpPr txBox="1"/>
          <p:nvPr/>
        </p:nvSpPr>
        <p:spPr>
          <a:xfrm>
            <a:off x="6845268" y="3594127"/>
            <a:ext cx="1914600" cy="519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800">
                <a:solidFill>
                  <a:schemeClr val="dk1"/>
                </a:solidFill>
                <a:latin typeface="Arial"/>
                <a:ea typeface="Arial"/>
                <a:cs typeface="Arial"/>
                <a:sym typeface="Arial"/>
              </a:rPr>
              <a:t>repulsion</a:t>
            </a:r>
            <a:endParaRPr/>
          </a:p>
        </p:txBody>
      </p:sp>
      <p:pic>
        <p:nvPicPr>
          <p:cNvPr descr="ionic_lattice_top" id="389" name="Google Shape;389;p49"/>
          <p:cNvPicPr preferRelativeResize="0"/>
          <p:nvPr/>
        </p:nvPicPr>
        <p:blipFill rotWithShape="1">
          <a:blip r:embed="rId4">
            <a:alphaModFix/>
          </a:blip>
          <a:srcRect b="0" l="0" r="0" t="0"/>
          <a:stretch/>
        </p:blipFill>
        <p:spPr>
          <a:xfrm>
            <a:off x="5402230" y="4206902"/>
            <a:ext cx="2213933" cy="1106967"/>
          </a:xfrm>
          <a:prstGeom prst="rect">
            <a:avLst/>
          </a:prstGeom>
          <a:noFill/>
          <a:ln>
            <a:noFill/>
          </a:ln>
        </p:spPr>
      </p:pic>
      <p:pic>
        <p:nvPicPr>
          <p:cNvPr descr="ionic_lattice_bottom" id="390" name="Google Shape;390;p49"/>
          <p:cNvPicPr preferRelativeResize="0"/>
          <p:nvPr/>
        </p:nvPicPr>
        <p:blipFill rotWithShape="1">
          <a:blip r:embed="rId3">
            <a:alphaModFix/>
          </a:blip>
          <a:srcRect b="0" l="0" r="0" t="0"/>
          <a:stretch/>
        </p:blipFill>
        <p:spPr>
          <a:xfrm>
            <a:off x="5832443" y="2308252"/>
            <a:ext cx="2215519" cy="1354595"/>
          </a:xfrm>
          <a:prstGeom prst="rect">
            <a:avLst/>
          </a:prstGeom>
          <a:noFill/>
          <a:ln>
            <a:noFill/>
          </a:ln>
        </p:spPr>
      </p:pic>
      <p:pic>
        <p:nvPicPr>
          <p:cNvPr descr="ionic_lattice_top" id="391" name="Google Shape;391;p49"/>
          <p:cNvPicPr preferRelativeResize="0"/>
          <p:nvPr/>
        </p:nvPicPr>
        <p:blipFill rotWithShape="1">
          <a:blip r:embed="rId4">
            <a:alphaModFix/>
          </a:blip>
          <a:srcRect b="0" l="0" r="0" t="0"/>
          <a:stretch/>
        </p:blipFill>
        <p:spPr>
          <a:xfrm>
            <a:off x="1554130" y="3797327"/>
            <a:ext cx="2264684" cy="1132342"/>
          </a:xfrm>
          <a:prstGeom prst="rect">
            <a:avLst/>
          </a:prstGeom>
          <a:noFill/>
          <a:ln>
            <a:noFill/>
          </a:ln>
        </p:spPr>
      </p:pic>
      <p:pic>
        <p:nvPicPr>
          <p:cNvPr descr="ionic_lattice_bottom" id="392" name="Google Shape;392;p49"/>
          <p:cNvPicPr preferRelativeResize="0"/>
          <p:nvPr/>
        </p:nvPicPr>
        <p:blipFill rotWithShape="1">
          <a:blip r:embed="rId3">
            <a:alphaModFix/>
          </a:blip>
          <a:srcRect b="0" l="0" r="0" t="0"/>
          <a:stretch/>
        </p:blipFill>
        <p:spPr>
          <a:xfrm>
            <a:off x="1984343" y="2587652"/>
            <a:ext cx="2215519" cy="1354595"/>
          </a:xfrm>
          <a:prstGeom prst="rect">
            <a:avLst/>
          </a:prstGeom>
          <a:noFill/>
          <a:ln>
            <a:noFill/>
          </a:ln>
        </p:spPr>
      </p:pic>
      <p:sp>
        <p:nvSpPr>
          <p:cNvPr id="393" name="Google Shape;393;p49"/>
          <p:cNvSpPr/>
          <p:nvPr/>
        </p:nvSpPr>
        <p:spPr>
          <a:xfrm>
            <a:off x="4413218" y="3329015"/>
            <a:ext cx="1219200" cy="330300"/>
          </a:xfrm>
          <a:prstGeom prst="rightArrow">
            <a:avLst>
              <a:gd fmla="val 50000" name="adj1"/>
              <a:gd fmla="val 92308" name="adj2"/>
            </a:avLst>
          </a:prstGeom>
          <a:solidFill>
            <a:srgbClr val="010066"/>
          </a:solidFill>
          <a:ln>
            <a:noFill/>
          </a:ln>
          <a:effectLst>
            <a:outerShdw rotWithShape="0" algn="ctr" dir="4293903" dist="40161">
              <a:srgbClr val="5F5F5F">
                <a:alpha val="498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4" name="Google Shape;394;p49"/>
          <p:cNvSpPr/>
          <p:nvPr/>
        </p:nvSpPr>
        <p:spPr>
          <a:xfrm rot="-5400000">
            <a:off x="7743893" y="2792440"/>
            <a:ext cx="1003200" cy="330300"/>
          </a:xfrm>
          <a:prstGeom prst="rightArrow">
            <a:avLst>
              <a:gd fmla="val 50000" name="adj1"/>
              <a:gd fmla="val 75962" name="adj2"/>
            </a:avLst>
          </a:prstGeom>
          <a:solidFill>
            <a:srgbClr val="FF6600"/>
          </a:solidFill>
          <a:ln>
            <a:noFill/>
          </a:ln>
          <a:effectLst>
            <a:outerShdw rotWithShape="0" algn="ctr" dir="4293903" dist="40161">
              <a:srgbClr val="5F5F5F">
                <a:alpha val="498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5" name="Google Shape;395;p49"/>
          <p:cNvSpPr/>
          <p:nvPr/>
        </p:nvSpPr>
        <p:spPr>
          <a:xfrm rot="5400000">
            <a:off x="7762793" y="4551340"/>
            <a:ext cx="990600" cy="330300"/>
          </a:xfrm>
          <a:prstGeom prst="rightArrow">
            <a:avLst>
              <a:gd fmla="val 50000" name="adj1"/>
              <a:gd fmla="val 75000" name="adj2"/>
            </a:avLst>
          </a:prstGeom>
          <a:solidFill>
            <a:srgbClr val="FF6600"/>
          </a:solidFill>
          <a:ln>
            <a:noFill/>
          </a:ln>
          <a:effectLst>
            <a:outerShdw rotWithShape="0" algn="ctr" dir="4293903" dist="40161">
              <a:srgbClr val="5F5F5F">
                <a:alpha val="498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396" name="Google Shape;396;p49"/>
          <p:cNvGrpSpPr/>
          <p:nvPr/>
        </p:nvGrpSpPr>
        <p:grpSpPr>
          <a:xfrm>
            <a:off x="-71470" y="2955952"/>
            <a:ext cx="1643063" cy="852488"/>
            <a:chOff x="136" y="1474"/>
            <a:chExt cx="1035" cy="537"/>
          </a:xfrm>
        </p:grpSpPr>
        <p:sp>
          <p:nvSpPr>
            <p:cNvPr id="397" name="Google Shape;397;p49"/>
            <p:cNvSpPr txBox="1"/>
            <p:nvPr/>
          </p:nvSpPr>
          <p:spPr>
            <a:xfrm>
              <a:off x="136" y="1474"/>
              <a:ext cx="900" cy="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GB" sz="2800">
                  <a:solidFill>
                    <a:schemeClr val="dk1"/>
                  </a:solidFill>
                  <a:latin typeface="Arial"/>
                  <a:ea typeface="Arial"/>
                  <a:cs typeface="Arial"/>
                  <a:sym typeface="Arial"/>
                </a:rPr>
                <a:t>force</a:t>
              </a:r>
              <a:endParaRPr/>
            </a:p>
          </p:txBody>
        </p:sp>
        <p:sp>
          <p:nvSpPr>
            <p:cNvPr id="398" name="Google Shape;398;p49"/>
            <p:cNvSpPr/>
            <p:nvPr/>
          </p:nvSpPr>
          <p:spPr>
            <a:xfrm>
              <a:off x="271" y="1711"/>
              <a:ext cx="900" cy="300"/>
            </a:xfrm>
            <a:prstGeom prst="rightArrow">
              <a:avLst>
                <a:gd fmla="val 50000" name="adj1"/>
                <a:gd fmla="val 92308" name="adj2"/>
              </a:avLst>
            </a:prstGeom>
            <a:solidFill>
              <a:srgbClr val="FF6600"/>
            </a:solidFill>
            <a:ln>
              <a:noFill/>
            </a:ln>
            <a:effectLst>
              <a:outerShdw rotWithShape="0" algn="ctr" dir="4293903" dist="40161">
                <a:srgbClr val="5F5F5F">
                  <a:alpha val="498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99" name="Google Shape;399;p49"/>
          <p:cNvSpPr/>
          <p:nvPr/>
        </p:nvSpPr>
        <p:spPr>
          <a:xfrm>
            <a:off x="276193" y="1847877"/>
            <a:ext cx="68976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a:p>
        </p:txBody>
      </p:sp>
      <p:sp>
        <p:nvSpPr>
          <p:cNvPr id="400" name="Google Shape;400;p49"/>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Ionic compound are brittle</a:t>
            </a:r>
            <a:endParaRPr b="0" i="0" sz="40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500"/>
                                        <p:tgtEl>
                                          <p:spTgt spid="396"/>
                                        </p:tgtEl>
                                      </p:cBhvr>
                                    </p:animEffect>
                                  </p:childTnLst>
                                </p:cTn>
                              </p:par>
                            </p:childTnLst>
                          </p:cTn>
                        </p:par>
                        <p:par>
                          <p:cTn fill="hold">
                            <p:stCondLst>
                              <p:cond delay="500"/>
                            </p:stCondLst>
                            <p:childTnLst>
                              <p:par>
                                <p:cTn fill="hold" nodeType="afterEffect" presetClass="exit" presetID="10" presetSubtype="0">
                                  <p:stCondLst>
                                    <p:cond delay="0"/>
                                  </p:stCondLst>
                                  <p:childTnLst>
                                    <p:animEffect filter="fade" transition="out">
                                      <p:cBhvr>
                                        <p:cTn dur="500"/>
                                        <p:tgtEl>
                                          <p:spTgt spid="383"/>
                                        </p:tgtEl>
                                      </p:cBhvr>
                                    </p:animEffect>
                                    <p:set>
                                      <p:cBhvr>
                                        <p:cTn dur="1" fill="hold">
                                          <p:stCondLst>
                                            <p:cond delay="500"/>
                                          </p:stCondLst>
                                        </p:cTn>
                                        <p:tgtEl>
                                          <p:spTgt spid="383"/>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500"/>
                                        <p:tgtEl>
                                          <p:spTgt spid="382"/>
                                        </p:tgtEl>
                                      </p:cBhvr>
                                    </p:animEffect>
                                    <p:set>
                                      <p:cBhvr>
                                        <p:cTn dur="1" fill="hold">
                                          <p:stCondLst>
                                            <p:cond delay="500"/>
                                          </p:stCondLst>
                                        </p:cTn>
                                        <p:tgtEl>
                                          <p:spTgt spid="38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392"/>
                                        </p:tgtEl>
                                        <p:attrNameLst>
                                          <p:attrName>style.visibility</p:attrName>
                                        </p:attrNameLst>
                                      </p:cBhvr>
                                      <p:to>
                                        <p:strVal val="visible"/>
                                      </p:to>
                                    </p:set>
                                    <p:animEffect filter="fade" transition="in">
                                      <p:cBhvr>
                                        <p:cTn dur="500"/>
                                        <p:tgtEl>
                                          <p:spTgt spid="39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500"/>
                                        <p:tgtEl>
                                          <p:spTgt spid="3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
                                        </p:tgtEl>
                                        <p:attrNameLst>
                                          <p:attrName>style.visibility</p:attrName>
                                        </p:attrNameLst>
                                      </p:cBhvr>
                                      <p:to>
                                        <p:strVal val="visible"/>
                                      </p:to>
                                    </p:set>
                                    <p:animEffect filter="fade" transition="in">
                                      <p:cBhvr>
                                        <p:cTn dur="500"/>
                                        <p:tgtEl>
                                          <p:spTgt spid="39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90"/>
                                        </p:tgtEl>
                                        <p:attrNameLst>
                                          <p:attrName>style.visibility</p:attrName>
                                        </p:attrNameLst>
                                      </p:cBhvr>
                                      <p:to>
                                        <p:strVal val="visible"/>
                                      </p:to>
                                    </p:set>
                                    <p:animEffect filter="fade" transition="in">
                                      <p:cBhvr>
                                        <p:cTn dur="500"/>
                                        <p:tgtEl>
                                          <p:spTgt spid="39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500"/>
                                        <p:tgtEl>
                                          <p:spTgt spid="39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389"/>
                                        </p:tgtEl>
                                        <p:attrNameLst>
                                          <p:attrName>style.visibility</p:attrName>
                                        </p:attrNameLst>
                                      </p:cBhvr>
                                      <p:to>
                                        <p:strVal val="visible"/>
                                      </p:to>
                                    </p:set>
                                    <p:animEffect filter="fade" transition="in">
                                      <p:cBhvr>
                                        <p:cTn dur="500"/>
                                        <p:tgtEl>
                                          <p:spTgt spid="38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500"/>
                                        <p:tgtEl>
                                          <p:spTgt spid="395"/>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388"/>
                                        </p:tgtEl>
                                        <p:attrNameLst>
                                          <p:attrName>style.visibility</p:attrName>
                                        </p:attrNameLst>
                                      </p:cBhvr>
                                      <p:to>
                                        <p:strVal val="visible"/>
                                      </p:to>
                                    </p:set>
                                    <p:animEffect filter="fade" transition="in">
                                      <p:cBhvr>
                                        <p:cTn dur="500"/>
                                        <p:tgtEl>
                                          <p:spTgt spid="388"/>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500"/>
                                        <p:tgtEl>
                                          <p:spTgt spid="3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0"/>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t>Do all questions on </a:t>
            </a:r>
            <a:r>
              <a:rPr b="1" lang="en-GB" sz="4000">
                <a:solidFill>
                  <a:srgbClr val="FFFF00"/>
                </a:solidFill>
              </a:rPr>
              <a:t>page 26</a:t>
            </a:r>
            <a:endParaRPr/>
          </a:p>
        </p:txBody>
      </p:sp>
      <p:pic>
        <p:nvPicPr>
          <p:cNvPr id="407" name="Google Shape;407;p50"/>
          <p:cNvPicPr preferRelativeResize="0"/>
          <p:nvPr/>
        </p:nvPicPr>
        <p:blipFill>
          <a:blip r:embed="rId3">
            <a:alphaModFix/>
          </a:blip>
          <a:stretch>
            <a:fillRect/>
          </a:stretch>
        </p:blipFill>
        <p:spPr>
          <a:xfrm>
            <a:off x="404563" y="1295400"/>
            <a:ext cx="8334870" cy="5410200"/>
          </a:xfrm>
          <a:prstGeom prst="rect">
            <a:avLst/>
          </a:prstGeom>
          <a:noFill/>
          <a:ln>
            <a:noFill/>
          </a:ln>
        </p:spPr>
      </p:pic>
      <p:sp>
        <p:nvSpPr>
          <p:cNvPr id="408" name="Google Shape;408;p50"/>
          <p:cNvSpPr txBox="1"/>
          <p:nvPr/>
        </p:nvSpPr>
        <p:spPr>
          <a:xfrm>
            <a:off x="470672" y="1515830"/>
            <a:ext cx="7692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There is strong electrostatic attraction between oppositely charged ions. A lot of energy is needed to break the ionic bonds.</a:t>
            </a:r>
            <a:endParaRPr b="1" sz="1800">
              <a:solidFill>
                <a:srgbClr val="FF0000"/>
              </a:solidFill>
            </a:endParaRPr>
          </a:p>
        </p:txBody>
      </p:sp>
      <p:sp>
        <p:nvSpPr>
          <p:cNvPr id="409" name="Google Shape;409;p50"/>
          <p:cNvSpPr txBox="1"/>
          <p:nvPr/>
        </p:nvSpPr>
        <p:spPr>
          <a:xfrm>
            <a:off x="470672" y="2475349"/>
            <a:ext cx="7692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The ions are free to flow/move and carry charge.</a:t>
            </a:r>
            <a:endParaRPr b="1" sz="1800">
              <a:solidFill>
                <a:srgbClr val="FF0000"/>
              </a:solidFill>
            </a:endParaRPr>
          </a:p>
        </p:txBody>
      </p:sp>
      <p:sp>
        <p:nvSpPr>
          <p:cNvPr id="410" name="Google Shape;410;p50"/>
          <p:cNvSpPr txBox="1"/>
          <p:nvPr/>
        </p:nvSpPr>
        <p:spPr>
          <a:xfrm>
            <a:off x="470678" y="3417817"/>
            <a:ext cx="702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The ions are in a fixed position and therefore cannot move</a:t>
            </a:r>
            <a:endParaRPr b="1" sz="1800">
              <a:solidFill>
                <a:srgbClr val="FF0000"/>
              </a:solidFill>
            </a:endParaRPr>
          </a:p>
        </p:txBody>
      </p:sp>
      <p:pic>
        <p:nvPicPr>
          <p:cNvPr id="411" name="Google Shape;411;p50"/>
          <p:cNvPicPr preferRelativeResize="0"/>
          <p:nvPr/>
        </p:nvPicPr>
        <p:blipFill rotWithShape="1">
          <a:blip r:embed="rId4">
            <a:alphaModFix/>
          </a:blip>
          <a:srcRect b="0" l="3537" r="3145" t="17047"/>
          <a:stretch/>
        </p:blipFill>
        <p:spPr>
          <a:xfrm>
            <a:off x="3869500" y="4625642"/>
            <a:ext cx="4697877" cy="17644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id="417" name="Google Shape;417;p51"/>
          <p:cNvPicPr preferRelativeResize="0"/>
          <p:nvPr/>
        </p:nvPicPr>
        <p:blipFill>
          <a:blip r:embed="rId3">
            <a:alphaModFix/>
          </a:blip>
          <a:stretch>
            <a:fillRect/>
          </a:stretch>
        </p:blipFill>
        <p:spPr>
          <a:xfrm>
            <a:off x="122321" y="1295400"/>
            <a:ext cx="8672399" cy="5201394"/>
          </a:xfrm>
          <a:prstGeom prst="rect">
            <a:avLst/>
          </a:prstGeom>
          <a:noFill/>
          <a:ln>
            <a:noFill/>
          </a:ln>
        </p:spPr>
      </p:pic>
      <p:sp>
        <p:nvSpPr>
          <p:cNvPr id="418" name="Google Shape;418;p51"/>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t>Do all q</a:t>
            </a:r>
            <a:r>
              <a:rPr lang="en-GB" sz="4000"/>
              <a:t>uestions on </a:t>
            </a:r>
            <a:r>
              <a:rPr b="1" lang="en-GB" sz="4000">
                <a:solidFill>
                  <a:srgbClr val="FFFF00"/>
                </a:solidFill>
              </a:rPr>
              <a:t>page 26</a:t>
            </a:r>
            <a:endParaRPr b="1" sz="4000">
              <a:solidFill>
                <a:srgbClr val="FFFF00"/>
              </a:solidFill>
            </a:endParaRPr>
          </a:p>
        </p:txBody>
      </p:sp>
      <p:sp>
        <p:nvSpPr>
          <p:cNvPr id="419" name="Google Shape;419;p51"/>
          <p:cNvSpPr txBox="1"/>
          <p:nvPr/>
        </p:nvSpPr>
        <p:spPr>
          <a:xfrm>
            <a:off x="334314" y="1624228"/>
            <a:ext cx="8672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Strong electrostatic </a:t>
            </a:r>
            <a:r>
              <a:rPr b="1" lang="en-GB" sz="1800">
                <a:solidFill>
                  <a:srgbClr val="FF0000"/>
                </a:solidFill>
              </a:rPr>
              <a:t>attraction between oppositely charged ions </a:t>
            </a:r>
            <a:r>
              <a:rPr b="1" lang="en-GB" sz="1800">
                <a:solidFill>
                  <a:srgbClr val="FF0000"/>
                </a:solidFill>
              </a:rPr>
              <a:t>(</a:t>
            </a:r>
            <a:r>
              <a:rPr b="1" lang="en-GB" sz="1800">
                <a:solidFill>
                  <a:srgbClr val="FF0000"/>
                </a:solidFill>
              </a:rPr>
              <a:t>ionic</a:t>
            </a:r>
            <a:r>
              <a:rPr b="1" lang="en-GB" sz="1800">
                <a:solidFill>
                  <a:srgbClr val="FF0000"/>
                </a:solidFill>
              </a:rPr>
              <a:t> bonds)</a:t>
            </a:r>
            <a:endParaRPr b="1" sz="1800">
              <a:solidFill>
                <a:srgbClr val="FF0000"/>
              </a:solidFill>
            </a:endParaRPr>
          </a:p>
        </p:txBody>
      </p:sp>
      <p:sp>
        <p:nvSpPr>
          <p:cNvPr id="420" name="Google Shape;420;p51"/>
          <p:cNvSpPr txBox="1"/>
          <p:nvPr/>
        </p:nvSpPr>
        <p:spPr>
          <a:xfrm>
            <a:off x="364393" y="2371199"/>
            <a:ext cx="85056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MgO has a higher melting point than NaCl. This is because the charges on the Mg</a:t>
            </a:r>
            <a:r>
              <a:rPr b="1" baseline="30000" lang="en-GB" sz="1800">
                <a:solidFill>
                  <a:srgbClr val="FF0000"/>
                </a:solidFill>
              </a:rPr>
              <a:t>2+</a:t>
            </a:r>
            <a:r>
              <a:rPr b="1" lang="en-GB" sz="1800">
                <a:solidFill>
                  <a:srgbClr val="FF0000"/>
                </a:solidFill>
              </a:rPr>
              <a:t> and O</a:t>
            </a:r>
            <a:r>
              <a:rPr b="1" baseline="30000" lang="en-GB" sz="1800">
                <a:solidFill>
                  <a:srgbClr val="FF0000"/>
                </a:solidFill>
              </a:rPr>
              <a:t>2-</a:t>
            </a:r>
            <a:r>
              <a:rPr b="1" lang="en-GB" sz="1800">
                <a:solidFill>
                  <a:srgbClr val="FF0000"/>
                </a:solidFill>
              </a:rPr>
              <a:t> </a:t>
            </a:r>
            <a:r>
              <a:rPr b="1" lang="en-GB" sz="1800">
                <a:solidFill>
                  <a:srgbClr val="FF0000"/>
                </a:solidFill>
              </a:rPr>
              <a:t>ions are higher (than the Na</a:t>
            </a:r>
            <a:r>
              <a:rPr b="1" baseline="30000" lang="en-GB" sz="1800">
                <a:solidFill>
                  <a:srgbClr val="FF0000"/>
                </a:solidFill>
              </a:rPr>
              <a:t>+</a:t>
            </a:r>
            <a:r>
              <a:rPr b="1" lang="en-GB" sz="1800">
                <a:solidFill>
                  <a:srgbClr val="FF0000"/>
                </a:solidFill>
              </a:rPr>
              <a:t> and Cl</a:t>
            </a:r>
            <a:r>
              <a:rPr b="1" baseline="30000" lang="en-GB" sz="1800">
                <a:solidFill>
                  <a:srgbClr val="FF0000"/>
                </a:solidFill>
              </a:rPr>
              <a:t>-</a:t>
            </a:r>
            <a:r>
              <a:rPr b="1" lang="en-GB" sz="1800">
                <a:solidFill>
                  <a:srgbClr val="FF0000"/>
                </a:solidFill>
              </a:rPr>
              <a:t> ions) and so the </a:t>
            </a:r>
            <a:r>
              <a:rPr b="1" lang="en-GB" sz="1800">
                <a:solidFill>
                  <a:srgbClr val="FF0000"/>
                </a:solidFill>
              </a:rPr>
              <a:t>forces</a:t>
            </a:r>
            <a:r>
              <a:rPr b="1" lang="en-GB" sz="1800">
                <a:solidFill>
                  <a:srgbClr val="FF0000"/>
                </a:solidFill>
              </a:rPr>
              <a:t> are stronger. </a:t>
            </a:r>
            <a:endParaRPr b="1" sz="1800">
              <a:solidFill>
                <a:srgbClr val="FF0000"/>
              </a:solidFill>
            </a:endParaRPr>
          </a:p>
        </p:txBody>
      </p:sp>
      <p:sp>
        <p:nvSpPr>
          <p:cNvPr id="421" name="Google Shape;421;p51"/>
          <p:cNvSpPr txBox="1"/>
          <p:nvPr/>
        </p:nvSpPr>
        <p:spPr>
          <a:xfrm>
            <a:off x="5555036" y="3927946"/>
            <a:ext cx="3525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p</a:t>
            </a:r>
            <a:r>
              <a:rPr b="1" lang="en-GB" sz="1800">
                <a:solidFill>
                  <a:srgbClr val="FF0000"/>
                </a:solidFill>
              </a:rPr>
              <a:t>rotons              electrons</a:t>
            </a:r>
            <a:endParaRPr b="1" sz="1800">
              <a:solidFill>
                <a:srgbClr val="FF0000"/>
              </a:solidFill>
            </a:endParaRPr>
          </a:p>
        </p:txBody>
      </p:sp>
      <p:sp>
        <p:nvSpPr>
          <p:cNvPr id="422" name="Google Shape;422;p51"/>
          <p:cNvSpPr txBox="1"/>
          <p:nvPr/>
        </p:nvSpPr>
        <p:spPr>
          <a:xfrm>
            <a:off x="7121145" y="4381125"/>
            <a:ext cx="763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ions</a:t>
            </a:r>
            <a:endParaRPr b="1" sz="1800">
              <a:solidFill>
                <a:srgbClr val="FF0000"/>
              </a:solidFill>
            </a:endParaRPr>
          </a:p>
        </p:txBody>
      </p:sp>
      <p:sp>
        <p:nvSpPr>
          <p:cNvPr id="423" name="Google Shape;423;p51"/>
          <p:cNvSpPr txBox="1"/>
          <p:nvPr/>
        </p:nvSpPr>
        <p:spPr>
          <a:xfrm>
            <a:off x="5950095" y="4759125"/>
            <a:ext cx="1216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negative</a:t>
            </a:r>
            <a:endParaRPr b="1" sz="1800">
              <a:solidFill>
                <a:srgbClr val="FF0000"/>
              </a:solidFill>
            </a:endParaRPr>
          </a:p>
        </p:txBody>
      </p:sp>
      <p:sp>
        <p:nvSpPr>
          <p:cNvPr id="424" name="Google Shape;424;p51"/>
          <p:cNvSpPr txBox="1"/>
          <p:nvPr/>
        </p:nvSpPr>
        <p:spPr>
          <a:xfrm>
            <a:off x="3004345" y="5182229"/>
            <a:ext cx="1216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positive</a:t>
            </a:r>
            <a:endParaRPr b="1" sz="1800">
              <a:solidFill>
                <a:srgbClr val="FF0000"/>
              </a:solidFill>
            </a:endParaRPr>
          </a:p>
        </p:txBody>
      </p:sp>
      <p:sp>
        <p:nvSpPr>
          <p:cNvPr id="425" name="Google Shape;425;p51"/>
          <p:cNvSpPr txBox="1"/>
          <p:nvPr/>
        </p:nvSpPr>
        <p:spPr>
          <a:xfrm>
            <a:off x="1848302" y="5628889"/>
            <a:ext cx="1216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lose</a:t>
            </a:r>
            <a:endParaRPr b="1" sz="1800">
              <a:solidFill>
                <a:srgbClr val="FF0000"/>
              </a:solidFill>
            </a:endParaRPr>
          </a:p>
        </p:txBody>
      </p:sp>
      <p:sp>
        <p:nvSpPr>
          <p:cNvPr id="426" name="Google Shape;426;p51"/>
          <p:cNvSpPr txBox="1"/>
          <p:nvPr/>
        </p:nvSpPr>
        <p:spPr>
          <a:xfrm>
            <a:off x="5839652" y="5628900"/>
            <a:ext cx="971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gain</a:t>
            </a:r>
            <a:endParaRPr b="1" sz="1800">
              <a:solidFill>
                <a:srgbClr val="FF0000"/>
              </a:solidFill>
            </a:endParaRPr>
          </a:p>
        </p:txBody>
      </p:sp>
      <p:sp>
        <p:nvSpPr>
          <p:cNvPr id="427" name="Google Shape;427;p51"/>
          <p:cNvSpPr txBox="1"/>
          <p:nvPr/>
        </p:nvSpPr>
        <p:spPr>
          <a:xfrm>
            <a:off x="908704" y="6035100"/>
            <a:ext cx="971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FF0000"/>
                </a:solidFill>
              </a:rPr>
              <a:t>ionic </a:t>
            </a:r>
            <a:endParaRPr b="1" sz="18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2"/>
          <p:cNvSpPr txBox="1"/>
          <p:nvPr>
            <p:ph idx="1" type="body"/>
          </p:nvPr>
        </p:nvSpPr>
        <p:spPr>
          <a:xfrm>
            <a:off x="250800" y="1527528"/>
            <a:ext cx="8100600" cy="14289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rPr b="1" lang="en-GB" sz="2500" u="sng">
                <a:solidFill>
                  <a:srgbClr val="040C28"/>
                </a:solidFill>
                <a:highlight>
                  <a:srgbClr val="FFFFFF"/>
                </a:highlight>
              </a:rPr>
              <a:t>Why are ionic compounds electrically neutral, even though they contain positive and negative ions? </a:t>
            </a:r>
            <a:endParaRPr sz="2500">
              <a:solidFill>
                <a:srgbClr val="FF0000"/>
              </a:solidFill>
              <a:highlight>
                <a:srgbClr val="FFFFFF"/>
              </a:highlight>
            </a:endParaRPr>
          </a:p>
        </p:txBody>
      </p:sp>
      <p:sp>
        <p:nvSpPr>
          <p:cNvPr id="433" name="Google Shape;433;p52"/>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Ionic </a:t>
            </a:r>
            <a:r>
              <a:rPr lang="en-GB" sz="4000">
                <a:solidFill>
                  <a:schemeClr val="lt1"/>
                </a:solidFill>
              </a:rPr>
              <a:t>Structures</a:t>
            </a:r>
            <a:endParaRPr b="0" i="0" sz="4000" u="none" cap="none" strike="noStrike">
              <a:solidFill>
                <a:schemeClr val="lt1"/>
              </a:solidFill>
              <a:latin typeface="Arial"/>
              <a:ea typeface="Arial"/>
              <a:cs typeface="Arial"/>
              <a:sym typeface="Arial"/>
            </a:endParaRPr>
          </a:p>
        </p:txBody>
      </p:sp>
      <p:sp>
        <p:nvSpPr>
          <p:cNvPr id="434" name="Google Shape;434;p52"/>
          <p:cNvSpPr txBox="1"/>
          <p:nvPr/>
        </p:nvSpPr>
        <p:spPr>
          <a:xfrm>
            <a:off x="265839" y="2782328"/>
            <a:ext cx="8100600" cy="1339200"/>
          </a:xfrm>
          <a:prstGeom prst="rect">
            <a:avLst/>
          </a:prstGeom>
          <a:noFill/>
          <a:ln>
            <a:noFill/>
          </a:ln>
        </p:spPr>
        <p:txBody>
          <a:bodyPr anchorCtr="0" anchor="t" bIns="91425" lIns="91425" spcFirstLastPara="1" rIns="91425" wrap="square" tIns="91425">
            <a:spAutoFit/>
          </a:bodyPr>
          <a:lstStyle/>
          <a:p>
            <a:pPr indent="0" lvl="0" marL="0" rtl="0" algn="l">
              <a:spcBef>
                <a:spcPts val="640"/>
              </a:spcBef>
              <a:spcAft>
                <a:spcPts val="0"/>
              </a:spcAft>
              <a:buNone/>
            </a:pPr>
            <a:r>
              <a:rPr lang="en-GB" sz="2500">
                <a:solidFill>
                  <a:srgbClr val="FF0000"/>
                </a:solidFill>
              </a:rPr>
              <a:t>The total number of positive cations equals the total number of negative anions within any given ionic structure.</a:t>
            </a:r>
            <a:endParaRPr sz="25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53"/>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600" u="sng"/>
              <a:t>Plenary</a:t>
            </a:r>
            <a:r>
              <a:rPr lang="en-GB" sz="3600"/>
              <a:t>:  video about ionic compounds</a:t>
            </a:r>
            <a:endParaRPr sz="3600"/>
          </a:p>
        </p:txBody>
      </p:sp>
      <p:pic>
        <p:nvPicPr>
          <p:cNvPr descr="This video covers everything you need to know about ionic compounds - their structure; their properties; and most how to determine their formula. We also cover the common ions that you need to know for the exams!&#10;&#10;This videos is suitable for: &#10;- All exams boards&#10;- Combined and separate/triple science&#10;- Higher and foundation tier" id="441" name="Google Shape;441;p53" title="GCSE Chemistry - What is an Ionic Compound? Ionic Compounds Explained  #15">
            <a:hlinkClick r:id="rId3"/>
          </p:cNvPr>
          <p:cNvPicPr preferRelativeResize="0"/>
          <p:nvPr/>
        </p:nvPicPr>
        <p:blipFill>
          <a:blip r:embed="rId4">
            <a:alphaModFix/>
          </a:blip>
          <a:stretch>
            <a:fillRect/>
          </a:stretch>
        </p:blipFill>
        <p:spPr>
          <a:xfrm>
            <a:off x="0" y="1143000"/>
            <a:ext cx="9144000" cy="5715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FF"/>
        </a:solidFill>
      </p:bgPr>
    </p:bg>
    <p:spTree>
      <p:nvGrpSpPr>
        <p:cNvPr id="446" name="Shape 446"/>
        <p:cNvGrpSpPr/>
        <p:nvPr/>
      </p:nvGrpSpPr>
      <p:grpSpPr>
        <a:xfrm>
          <a:off x="0" y="0"/>
          <a:ext cx="0" cy="0"/>
          <a:chOff x="0" y="0"/>
          <a:chExt cx="0" cy="0"/>
        </a:xfrm>
      </p:grpSpPr>
      <p:sp>
        <p:nvSpPr>
          <p:cNvPr id="447" name="Google Shape;447;p54"/>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What you need to know</a:t>
            </a:r>
            <a:endParaRPr/>
          </a:p>
        </p:txBody>
      </p:sp>
      <p:sp>
        <p:nvSpPr>
          <p:cNvPr id="448" name="Google Shape;448;p54"/>
          <p:cNvSpPr txBox="1"/>
          <p:nvPr>
            <p:ph idx="1" type="body"/>
          </p:nvPr>
        </p:nvSpPr>
        <p:spPr>
          <a:xfrm>
            <a:off x="298296" y="2024275"/>
            <a:ext cx="5569800" cy="3336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1" lang="en-GB" sz="2000" u="sng" cap="none" strike="noStrike">
                <a:solidFill>
                  <a:schemeClr val="dk1"/>
                </a:solidFill>
                <a:latin typeface="Arial"/>
                <a:ea typeface="Arial"/>
                <a:cs typeface="Arial"/>
                <a:sym typeface="Arial"/>
              </a:rPr>
              <a:t>Syllabus Conten</a:t>
            </a:r>
            <a:r>
              <a:rPr b="1" i="1" lang="en-GB" sz="2000" u="sng">
                <a:solidFill>
                  <a:schemeClr val="dk1"/>
                </a:solidFill>
              </a:rPr>
              <a:t>t</a:t>
            </a:r>
            <a:endParaRPr b="1" sz="2000" u="sng"/>
          </a:p>
          <a:p>
            <a:pPr indent="0" lvl="0" marL="42000" rtl="0" algn="l">
              <a:lnSpc>
                <a:spcPct val="100000"/>
              </a:lnSpc>
              <a:spcBef>
                <a:spcPts val="0"/>
              </a:spcBef>
              <a:spcAft>
                <a:spcPts val="0"/>
              </a:spcAft>
              <a:buClr>
                <a:srgbClr val="000000"/>
              </a:buClr>
              <a:buSzPts val="1100"/>
              <a:buFont typeface="Arial"/>
              <a:buNone/>
            </a:pPr>
            <a:r>
              <a:t/>
            </a:r>
            <a:endParaRPr b="1" sz="1200" u="sng"/>
          </a:p>
          <a:p>
            <a:pPr indent="0" lvl="0" marL="42000" rtl="0" algn="l">
              <a:lnSpc>
                <a:spcPct val="100000"/>
              </a:lnSpc>
              <a:spcBef>
                <a:spcPts val="0"/>
              </a:spcBef>
              <a:spcAft>
                <a:spcPts val="0"/>
              </a:spcAft>
              <a:buClr>
                <a:srgbClr val="000000"/>
              </a:buClr>
              <a:buSzPts val="1100"/>
              <a:buFont typeface="Arial"/>
              <a:buNone/>
            </a:pPr>
            <a:r>
              <a:rPr b="1" lang="en-GB" sz="2000" u="sng"/>
              <a:t>1.42</a:t>
            </a:r>
            <a:endParaRPr sz="2000"/>
          </a:p>
          <a:p>
            <a:pPr indent="0" lvl="0" marL="42000" rtl="0" algn="l">
              <a:lnSpc>
                <a:spcPct val="100000"/>
              </a:lnSpc>
              <a:spcBef>
                <a:spcPts val="0"/>
              </a:spcBef>
              <a:spcAft>
                <a:spcPts val="0"/>
              </a:spcAft>
              <a:buClr>
                <a:srgbClr val="000000"/>
              </a:buClr>
              <a:buSzPts val="1100"/>
              <a:buFont typeface="Arial"/>
              <a:buNone/>
            </a:pPr>
            <a:r>
              <a:rPr lang="en-GB" sz="2000"/>
              <a:t>understand why compounds with giant ionic lattices have high melting and boiling points </a:t>
            </a:r>
            <a:endParaRPr sz="2000"/>
          </a:p>
          <a:p>
            <a:pPr indent="0" lvl="0" marL="42000" rtl="0" algn="l">
              <a:lnSpc>
                <a:spcPct val="100000"/>
              </a:lnSpc>
              <a:spcBef>
                <a:spcPts val="0"/>
              </a:spcBef>
              <a:spcAft>
                <a:spcPts val="0"/>
              </a:spcAft>
              <a:buClr>
                <a:srgbClr val="000000"/>
              </a:buClr>
              <a:buSzPts val="1100"/>
              <a:buFont typeface="Arial"/>
              <a:buNone/>
            </a:pPr>
            <a:r>
              <a:t/>
            </a:r>
            <a:endParaRPr b="1" sz="1200" u="sng"/>
          </a:p>
          <a:p>
            <a:pPr indent="0" lvl="0" marL="42000" rtl="0" algn="l">
              <a:lnSpc>
                <a:spcPct val="100000"/>
              </a:lnSpc>
              <a:spcBef>
                <a:spcPts val="0"/>
              </a:spcBef>
              <a:spcAft>
                <a:spcPts val="0"/>
              </a:spcAft>
              <a:buClr>
                <a:srgbClr val="000000"/>
              </a:buClr>
              <a:buSzPts val="1100"/>
              <a:buFont typeface="Arial"/>
              <a:buNone/>
            </a:pPr>
            <a:r>
              <a:rPr b="1" lang="en-GB" sz="2000" u="sng"/>
              <a:t>1.43</a:t>
            </a:r>
            <a:r>
              <a:rPr lang="en-GB" sz="2000"/>
              <a:t> </a:t>
            </a:r>
            <a:endParaRPr sz="2000"/>
          </a:p>
          <a:p>
            <a:pPr indent="0" lvl="0" marL="42000" rtl="0" algn="l">
              <a:lnSpc>
                <a:spcPct val="100000"/>
              </a:lnSpc>
              <a:spcBef>
                <a:spcPts val="0"/>
              </a:spcBef>
              <a:spcAft>
                <a:spcPts val="0"/>
              </a:spcAft>
              <a:buClr>
                <a:srgbClr val="000000"/>
              </a:buClr>
              <a:buSzPts val="1100"/>
              <a:buFont typeface="Arial"/>
              <a:buNone/>
            </a:pPr>
            <a:r>
              <a:rPr lang="en-GB" sz="2000"/>
              <a:t>know that ionic compounds do not conduct electricity when solid, but do conduct electricity when molten and in aqueous solution.</a:t>
            </a:r>
            <a:endParaRPr sz="2000"/>
          </a:p>
          <a:p>
            <a:pPr indent="-900113" lvl="0" marL="900113" marR="0" rtl="0" algn="l">
              <a:lnSpc>
                <a:spcPct val="100000"/>
              </a:lnSpc>
              <a:spcBef>
                <a:spcPts val="0"/>
              </a:spcBef>
              <a:spcAft>
                <a:spcPts val="0"/>
              </a:spcAft>
              <a:buClr>
                <a:schemeClr val="dk1"/>
              </a:buClr>
              <a:buSzPts val="1100"/>
              <a:buFont typeface="Arial"/>
              <a:buNone/>
            </a:pPr>
            <a:r>
              <a:t/>
            </a:r>
            <a:endParaRPr b="1" i="1" sz="2000" u="sng">
              <a:solidFill>
                <a:schemeClr val="dk1"/>
              </a:solidFill>
            </a:endParaRPr>
          </a:p>
          <a:p>
            <a:pPr indent="-900113" lvl="0" marL="900113" marR="0" rtl="0" algn="l">
              <a:lnSpc>
                <a:spcPct val="100000"/>
              </a:lnSpc>
              <a:spcBef>
                <a:spcPts val="0"/>
              </a:spcBef>
              <a:spcAft>
                <a:spcPts val="0"/>
              </a:spcAft>
              <a:buClr>
                <a:schemeClr val="dk1"/>
              </a:buClr>
              <a:buFont typeface="Arial"/>
              <a:buNone/>
            </a:pPr>
            <a:r>
              <a:t/>
            </a:r>
            <a:endParaRPr sz="2000">
              <a:solidFill>
                <a:schemeClr val="dk1"/>
              </a:solidFill>
            </a:endParaRPr>
          </a:p>
        </p:txBody>
      </p:sp>
      <p:graphicFrame>
        <p:nvGraphicFramePr>
          <p:cNvPr id="449" name="Google Shape;449;p54"/>
          <p:cNvGraphicFramePr/>
          <p:nvPr/>
        </p:nvGraphicFramePr>
        <p:xfrm>
          <a:off x="6380584" y="2694484"/>
          <a:ext cx="3000000" cy="3000000"/>
        </p:xfrm>
        <a:graphic>
          <a:graphicData uri="http://schemas.openxmlformats.org/drawingml/2006/table">
            <a:tbl>
              <a:tblPr bandRow="1" firstRow="1">
                <a:noFill/>
                <a:tableStyleId>{E00C5A6A-C10C-413A-9DF9-B9E170199F2B}</a:tableStyleId>
              </a:tblPr>
              <a:tblGrid>
                <a:gridCol w="2214550"/>
              </a:tblGrid>
              <a:tr h="2178875">
                <a:tc>
                  <a:txBody>
                    <a:bodyPr/>
                    <a:lstStyle/>
                    <a:p>
                      <a:pPr indent="0" lvl="0" marL="0" marR="0" rtl="0" algn="ctr">
                        <a:spcBef>
                          <a:spcPts val="0"/>
                        </a:spcBef>
                        <a:spcAft>
                          <a:spcPts val="0"/>
                        </a:spcAft>
                        <a:buNone/>
                      </a:pPr>
                      <a:r>
                        <a:rPr b="1" lang="en-GB" sz="1800" u="sng" cap="none" strike="noStrike">
                          <a:solidFill>
                            <a:schemeClr val="dk1"/>
                          </a:solidFill>
                          <a:latin typeface="Arial"/>
                          <a:ea typeface="Arial"/>
                          <a:cs typeface="Arial"/>
                          <a:sym typeface="Arial"/>
                        </a:rPr>
                        <a:t>My Learning</a:t>
                      </a:r>
                      <a:endParaRPr>
                        <a:solidFill>
                          <a:schemeClr val="dk1"/>
                        </a:solidFill>
                      </a:endParaRPr>
                    </a:p>
                    <a:p>
                      <a:pPr indent="0" lvl="0" marL="0" marR="0" rtl="0" algn="l">
                        <a:spcBef>
                          <a:spcPts val="0"/>
                        </a:spcBef>
                        <a:spcAft>
                          <a:spcPts val="0"/>
                        </a:spcAft>
                        <a:buNone/>
                      </a:pPr>
                      <a:r>
                        <a:t/>
                      </a:r>
                      <a:endParaRPr sz="1800"/>
                    </a:p>
                  </a:txBody>
                  <a:tcPr marT="45725" marB="45725" marR="91450" marL="91450">
                    <a:lnL cap="flat" cmpd="sng" w="12700">
                      <a:solidFill>
                        <a:srgbClr val="00FFFF"/>
                      </a:solidFill>
                      <a:prstDash val="solid"/>
                      <a:round/>
                      <a:headEnd len="sm" w="sm" type="none"/>
                      <a:tailEnd len="sm" w="sm" type="none"/>
                    </a:lnL>
                    <a:lnR cap="flat" cmpd="sng" w="12700">
                      <a:solidFill>
                        <a:srgbClr val="00FFFF"/>
                      </a:solidFill>
                      <a:prstDash val="solid"/>
                      <a:round/>
                      <a:headEnd len="sm" w="sm" type="none"/>
                      <a:tailEnd len="sm" w="sm" type="none"/>
                    </a:lnR>
                    <a:lnT cap="flat" cmpd="sng" w="12700">
                      <a:solidFill>
                        <a:srgbClr val="00FFFF"/>
                      </a:solidFill>
                      <a:prstDash val="solid"/>
                      <a:round/>
                      <a:headEnd len="sm" w="sm" type="none"/>
                      <a:tailEnd len="sm" w="sm" type="none"/>
                    </a:lnT>
                    <a:lnB cap="flat" cmpd="sng" w="12700">
                      <a:solidFill>
                        <a:srgbClr val="00FFFF"/>
                      </a:solidFill>
                      <a:prstDash val="solid"/>
                      <a:round/>
                      <a:headEnd len="sm" w="sm" type="none"/>
                      <a:tailEnd len="sm" w="sm" type="none"/>
                    </a:lnB>
                    <a:solidFill>
                      <a:srgbClr val="00FFFF"/>
                    </a:solidFill>
                  </a:tcPr>
                </a:tc>
              </a:tr>
            </a:tbl>
          </a:graphicData>
        </a:graphic>
      </p:graphicFrame>
      <p:pic>
        <p:nvPicPr>
          <p:cNvPr descr="Oops! by Don Mangan and Artie Romero" id="450" name="Google Shape;450;p54"/>
          <p:cNvPicPr preferRelativeResize="0"/>
          <p:nvPr/>
        </p:nvPicPr>
        <p:blipFill rotWithShape="1">
          <a:blip r:embed="rId3">
            <a:alphaModFix/>
          </a:blip>
          <a:srcRect b="0" l="0" r="0" t="0"/>
          <a:stretch/>
        </p:blipFill>
        <p:spPr>
          <a:xfrm>
            <a:off x="6956648" y="3289176"/>
            <a:ext cx="1071600" cy="1366800"/>
          </a:xfrm>
          <a:prstGeom prst="rect">
            <a:avLst/>
          </a:prstGeom>
          <a:noFill/>
          <a:ln cap="flat" cmpd="sng" w="9525">
            <a:solidFill>
              <a:srgbClr val="00FFFF">
                <a:alpha val="0"/>
              </a:srgbClr>
            </a:solidFill>
            <a:prstDash val="solid"/>
            <a:round/>
            <a:headEnd len="sm" w="sm" type="none"/>
            <a:tailEnd len="sm" w="sm" type="none"/>
          </a:ln>
        </p:spPr>
      </p:pic>
      <p:sp>
        <p:nvSpPr>
          <p:cNvPr id="451" name="Google Shape;451;p54"/>
          <p:cNvSpPr/>
          <p:nvPr/>
        </p:nvSpPr>
        <p:spPr>
          <a:xfrm>
            <a:off x="7964760" y="3649216"/>
            <a:ext cx="258600" cy="720000"/>
          </a:xfrm>
          <a:prstGeom prst="rect">
            <a:avLst/>
          </a:prstGeom>
          <a:solidFill>
            <a:srgbClr val="00FFFF"/>
          </a:solidFill>
          <a:ln cap="flat" cmpd="sng" w="9525">
            <a:solidFill>
              <a:srgbClr val="00FFFF">
                <a:alpha val="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52" name="Google Shape;452;p54"/>
          <p:cNvSpPr txBox="1"/>
          <p:nvPr/>
        </p:nvSpPr>
        <p:spPr>
          <a:xfrm>
            <a:off x="0" y="0"/>
            <a:ext cx="15270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 2</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4</a:t>
            </a:r>
            <a:endParaRPr>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