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6858000" cx="9144000"/>
  <p:notesSz cx="6858000" cy="9144000"/>
  <p:embeddedFontLst>
    <p:embeddedFont>
      <p:font typeface="Ubuntu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C6582C-DE8B-4C05-A543-9316F54E22C5}">
  <a:tblStyle styleId="{17C6582C-DE8B-4C05-A543-9316F54E22C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Ubuntu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Ubuntu-italic.fntdata"/><Relationship Id="rId14" Type="http://schemas.openxmlformats.org/officeDocument/2006/relationships/slide" Target="slides/slide9.xml"/><Relationship Id="rId36" Type="http://schemas.openxmlformats.org/officeDocument/2006/relationships/font" Target="fonts/Ubuntu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Ubuntu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9f9c30cc0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79f9c30c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79f9c30cc0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883fab4d3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8883fab4d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8883fab4d3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2" name="Google Shape;13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79f9c30cc0_0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79f9c30cc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79f9c30cc0_0_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9f9c30cc0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379f9c30cc0_0_2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0e643e7c5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0e643e7c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f0e643e7c5_0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f0e643e7c5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f0e643e7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f0e643e7c5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2:notes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Boardworks GCSE Additional Science: Chemistry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Ionic Bonding</a:t>
            </a:r>
            <a:endParaRPr/>
          </a:p>
        </p:txBody>
      </p:sp>
      <p:sp>
        <p:nvSpPr>
          <p:cNvPr id="219" name="Google Shape;219;p22:notes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" name="Google Shape;28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8" name="Google Shape;29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e43bcab9d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e43bcab9d_1_0:notes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Boardworks GCSE Additional Science: Chemistry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Ionic Bonding</a:t>
            </a:r>
            <a:endParaRPr/>
          </a:p>
        </p:txBody>
      </p:sp>
      <p:sp>
        <p:nvSpPr>
          <p:cNvPr id="340" name="Google Shape;340;ge43bcab9d_1_0:notes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1" name="Google Shape;341;ge43bcab9d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5:notes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Boardworks GCSE Additional Science: Chemistry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Ionic Bonding</a:t>
            </a:r>
            <a:endParaRPr/>
          </a:p>
        </p:txBody>
      </p:sp>
      <p:sp>
        <p:nvSpPr>
          <p:cNvPr id="374" name="Google Shape;374;p35:notes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5" name="Google Shape;37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f0e643e7c5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f0e643e7c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f0e643e7c5_0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f0e643e7c5_0_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f0e643e7c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gf0e643e7c5_0_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3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39:notes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Boardworks GCSE Additional Science: Chemistry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Ionic Bonding</a:t>
            </a:r>
            <a:endParaRPr/>
          </a:p>
        </p:txBody>
      </p:sp>
      <p:sp>
        <p:nvSpPr>
          <p:cNvPr id="537" name="Google Shape;537;p39:notes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8" name="Google Shape;538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e43bcab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e43bcab9d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f0e643e7c5_0_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f0e643e7c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gf0e643e7c5_0_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79f9c30cc0_0_2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379f9c30cc0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g379f9c30cc0_0_2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f0e643e7c5_0_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f0e643e7c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gf0e643e7c5_0_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79f9c30cc0_0_2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79f9c30cc0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g379f9c30cc0_0_25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41:notes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Boardworks GCSE Additional Science: Chemistry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Ionic Bonding</a:t>
            </a:r>
            <a:endParaRPr/>
          </a:p>
        </p:txBody>
      </p:sp>
      <p:sp>
        <p:nvSpPr>
          <p:cNvPr id="633" name="Google Shape;633;p41:notes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4" name="Google Shape;634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79f9c30cc0_0_2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79f9c30cc0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g379f9c30cc0_0_26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79f9c30cc0_0_2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379f9c30cc0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g379f9c30cc0_0_27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43:notes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Boardworks GCSE Additional Science: Chemistry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Ionic Bonding</a:t>
            </a:r>
            <a:endParaRPr/>
          </a:p>
        </p:txBody>
      </p:sp>
      <p:sp>
        <p:nvSpPr>
          <p:cNvPr id="714" name="Google Shape;714;p43:notes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5" name="Google Shape;715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379f9c30cc0_0_2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379f9c30cc0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g379f9c30cc0_0_28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7" name="Google Shape;807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557213" y="53975"/>
            <a:ext cx="6516687" cy="5492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5"/>
          <p:cNvSpPr/>
          <p:nvPr>
            <p:ph idx="2" type="tbl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youtube.com/watch?v=V1OXjdN9QoU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4.png"/><Relationship Id="rId6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5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3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Relationship Id="rId5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Relationship Id="rId4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Relationship Id="rId4" Type="http://schemas.openxmlformats.org/officeDocument/2006/relationships/image" Target="../media/image36.png"/><Relationship Id="rId5" Type="http://schemas.openxmlformats.org/officeDocument/2006/relationships/image" Target="../media/image28.png"/><Relationship Id="rId6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2.png"/><Relationship Id="rId7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Ions &amp; Ionic Bonding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7"/>
          <p:cNvSpPr txBox="1"/>
          <p:nvPr/>
        </p:nvSpPr>
        <p:spPr>
          <a:xfrm>
            <a:off x="0" y="0"/>
            <a:ext cx="1527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</a:t>
            </a:r>
            <a:r>
              <a:rPr lang="en-GB">
                <a:solidFill>
                  <a:srgbClr val="FFFFFF"/>
                </a:solidFill>
              </a:rPr>
              <a:t>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3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69" name="Google Shape;69;p17"/>
          <p:cNvGrpSpPr/>
          <p:nvPr/>
        </p:nvGrpSpPr>
        <p:grpSpPr>
          <a:xfrm>
            <a:off x="866775" y="2217738"/>
            <a:ext cx="1114425" cy="952500"/>
            <a:chOff x="564" y="1308"/>
            <a:chExt cx="702" cy="600"/>
          </a:xfrm>
        </p:grpSpPr>
        <p:pic>
          <p:nvPicPr>
            <p:cNvPr descr="sodium_atom" id="70" name="Google Shape;7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4" y="1308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17"/>
            <p:cNvSpPr txBox="1"/>
            <p:nvPr/>
          </p:nvSpPr>
          <p:spPr>
            <a:xfrm>
              <a:off x="666" y="1428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endParaRPr/>
            </a:p>
          </p:txBody>
        </p:sp>
      </p:grpSp>
      <p:grpSp>
        <p:nvGrpSpPr>
          <p:cNvPr id="72" name="Google Shape;72;p17"/>
          <p:cNvGrpSpPr/>
          <p:nvPr/>
        </p:nvGrpSpPr>
        <p:grpSpPr>
          <a:xfrm>
            <a:off x="3324225" y="2255838"/>
            <a:ext cx="1152525" cy="952500"/>
            <a:chOff x="2106" y="1332"/>
            <a:chExt cx="726" cy="600"/>
          </a:xfrm>
        </p:grpSpPr>
        <p:pic>
          <p:nvPicPr>
            <p:cNvPr descr="chlorine_atom" id="73" name="Google Shape;73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06" y="1332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Google Shape;74;p17"/>
            <p:cNvSpPr txBox="1"/>
            <p:nvPr/>
          </p:nvSpPr>
          <p:spPr>
            <a:xfrm>
              <a:off x="2232" y="1458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2300" u="none" cap="none" strike="noStrike">
                  <a:solidFill>
                    <a:srgbClr val="010066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75" name="Google Shape;75;p17"/>
          <p:cNvGrpSpPr/>
          <p:nvPr/>
        </p:nvGrpSpPr>
        <p:grpSpPr>
          <a:xfrm>
            <a:off x="6302375" y="2214563"/>
            <a:ext cx="1104900" cy="952500"/>
            <a:chOff x="3424" y="1372"/>
            <a:chExt cx="696" cy="600"/>
          </a:xfrm>
        </p:grpSpPr>
        <p:pic>
          <p:nvPicPr>
            <p:cNvPr descr="sodium_atom" id="76" name="Google Shape;7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24" y="1372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17"/>
            <p:cNvSpPr txBox="1"/>
            <p:nvPr/>
          </p:nvSpPr>
          <p:spPr>
            <a:xfrm>
              <a:off x="3520" y="1498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/>
            </a:p>
          </p:txBody>
        </p:sp>
      </p:grpSp>
      <p:grpSp>
        <p:nvGrpSpPr>
          <p:cNvPr id="78" name="Google Shape;78;p17"/>
          <p:cNvGrpSpPr/>
          <p:nvPr/>
        </p:nvGrpSpPr>
        <p:grpSpPr>
          <a:xfrm>
            <a:off x="7061200" y="2214563"/>
            <a:ext cx="1143000" cy="952500"/>
            <a:chOff x="4516" y="1306"/>
            <a:chExt cx="720" cy="600"/>
          </a:xfrm>
        </p:grpSpPr>
        <p:pic>
          <p:nvPicPr>
            <p:cNvPr descr="chlorine_atom" id="79" name="Google Shape;79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16" y="1306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7"/>
            <p:cNvSpPr txBox="1"/>
            <p:nvPr/>
          </p:nvSpPr>
          <p:spPr>
            <a:xfrm>
              <a:off x="4636" y="1438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2300" u="none" cap="none" strike="noStrike">
                  <a:solidFill>
                    <a:srgbClr val="010066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endParaRPr/>
            </a:p>
          </p:txBody>
        </p:sp>
      </p:grpSp>
      <p:sp>
        <p:nvSpPr>
          <p:cNvPr id="81" name="Google Shape;81;p17"/>
          <p:cNvSpPr/>
          <p:nvPr/>
        </p:nvSpPr>
        <p:spPr>
          <a:xfrm>
            <a:off x="4659313" y="2466975"/>
            <a:ext cx="1219200" cy="3303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" name="Google Shape;82;p17"/>
          <p:cNvGrpSpPr/>
          <p:nvPr/>
        </p:nvGrpSpPr>
        <p:grpSpPr>
          <a:xfrm>
            <a:off x="1743075" y="2192338"/>
            <a:ext cx="1939925" cy="758837"/>
            <a:chOff x="1098" y="1718"/>
            <a:chExt cx="1222" cy="478"/>
          </a:xfrm>
        </p:grpSpPr>
        <p:pic>
          <p:nvPicPr>
            <p:cNvPr descr="bendy_arrow_down" id="83" name="Google Shape;83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8" y="1718"/>
              <a:ext cx="900" cy="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17"/>
            <p:cNvSpPr txBox="1"/>
            <p:nvPr/>
          </p:nvSpPr>
          <p:spPr>
            <a:xfrm>
              <a:off x="1120" y="1896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4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1 electron</a:t>
              </a:r>
              <a:endParaRPr/>
            </a:p>
          </p:txBody>
        </p:sp>
      </p:grpSp>
      <p:grpSp>
        <p:nvGrpSpPr>
          <p:cNvPr id="85" name="Google Shape;85;p17"/>
          <p:cNvGrpSpPr/>
          <p:nvPr/>
        </p:nvGrpSpPr>
        <p:grpSpPr>
          <a:xfrm>
            <a:off x="842963" y="4208463"/>
            <a:ext cx="1123974" cy="952500"/>
            <a:chOff x="678" y="2166"/>
            <a:chExt cx="708" cy="600"/>
          </a:xfrm>
        </p:grpSpPr>
        <p:pic>
          <p:nvPicPr>
            <p:cNvPr descr="sodium_atom" id="86" name="Google Shape;8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78" y="2166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7"/>
            <p:cNvSpPr txBox="1"/>
            <p:nvPr/>
          </p:nvSpPr>
          <p:spPr>
            <a:xfrm>
              <a:off x="786" y="2310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Mg</a:t>
              </a:r>
              <a:endParaRPr/>
            </a:p>
          </p:txBody>
        </p:sp>
      </p:grpSp>
      <p:grpSp>
        <p:nvGrpSpPr>
          <p:cNvPr id="88" name="Google Shape;88;p17"/>
          <p:cNvGrpSpPr/>
          <p:nvPr/>
        </p:nvGrpSpPr>
        <p:grpSpPr>
          <a:xfrm>
            <a:off x="6235700" y="4310063"/>
            <a:ext cx="1022350" cy="952500"/>
            <a:chOff x="3646" y="2248"/>
            <a:chExt cx="644" cy="600"/>
          </a:xfrm>
        </p:grpSpPr>
        <p:pic>
          <p:nvPicPr>
            <p:cNvPr descr="sodium_atom" id="89" name="Google Shape;89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46" y="2248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7"/>
            <p:cNvSpPr txBox="1"/>
            <p:nvPr/>
          </p:nvSpPr>
          <p:spPr>
            <a:xfrm>
              <a:off x="3690" y="2388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Mg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2+</a:t>
              </a:r>
              <a:endParaRPr/>
            </a:p>
          </p:txBody>
        </p:sp>
      </p:grpSp>
      <p:grpSp>
        <p:nvGrpSpPr>
          <p:cNvPr id="91" name="Google Shape;91;p17"/>
          <p:cNvGrpSpPr/>
          <p:nvPr/>
        </p:nvGrpSpPr>
        <p:grpSpPr>
          <a:xfrm>
            <a:off x="3305175" y="4208463"/>
            <a:ext cx="952500" cy="952500"/>
            <a:chOff x="1896" y="2166"/>
            <a:chExt cx="600" cy="600"/>
          </a:xfrm>
        </p:grpSpPr>
        <p:pic>
          <p:nvPicPr>
            <p:cNvPr descr="oxygen_atom" id="92" name="Google Shape;92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896" y="2166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17"/>
            <p:cNvSpPr txBox="1"/>
            <p:nvPr/>
          </p:nvSpPr>
          <p:spPr>
            <a:xfrm>
              <a:off x="2062" y="2308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/>
            </a:p>
          </p:txBody>
        </p:sp>
      </p:grpSp>
      <p:grpSp>
        <p:nvGrpSpPr>
          <p:cNvPr id="94" name="Google Shape;94;p17"/>
          <p:cNvGrpSpPr/>
          <p:nvPr/>
        </p:nvGrpSpPr>
        <p:grpSpPr>
          <a:xfrm>
            <a:off x="7075488" y="4319588"/>
            <a:ext cx="1162050" cy="952500"/>
            <a:chOff x="4414" y="2260"/>
            <a:chExt cx="732" cy="600"/>
          </a:xfrm>
        </p:grpSpPr>
        <p:pic>
          <p:nvPicPr>
            <p:cNvPr descr="oxygen_atom" id="95" name="Google Shape;95;p1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414" y="2260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17"/>
            <p:cNvSpPr txBox="1"/>
            <p:nvPr/>
          </p:nvSpPr>
          <p:spPr>
            <a:xfrm>
              <a:off x="4546" y="2410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2-</a:t>
              </a:r>
              <a:endParaRPr/>
            </a:p>
          </p:txBody>
        </p:sp>
      </p:grpSp>
      <p:sp>
        <p:nvSpPr>
          <p:cNvPr id="97" name="Google Shape;97;p17"/>
          <p:cNvSpPr/>
          <p:nvPr/>
        </p:nvSpPr>
        <p:spPr>
          <a:xfrm>
            <a:off x="4713288" y="4521200"/>
            <a:ext cx="1219200" cy="3303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" name="Google Shape;98;p17"/>
          <p:cNvGrpSpPr/>
          <p:nvPr/>
        </p:nvGrpSpPr>
        <p:grpSpPr>
          <a:xfrm>
            <a:off x="1701800" y="4144963"/>
            <a:ext cx="1905000" cy="1200150"/>
            <a:chOff x="1072" y="2516"/>
            <a:chExt cx="1200" cy="756"/>
          </a:xfrm>
        </p:grpSpPr>
        <p:pic>
          <p:nvPicPr>
            <p:cNvPr descr="bendy_arrow_down" id="99" name="Google Shape;99;p1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4" y="2516"/>
              <a:ext cx="900" cy="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up" id="100" name="Google Shape;100;p1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77" y="2972"/>
              <a:ext cx="900" cy="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17"/>
            <p:cNvSpPr txBox="1"/>
            <p:nvPr/>
          </p:nvSpPr>
          <p:spPr>
            <a:xfrm>
              <a:off x="1072" y="2722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4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2 electrons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Starter</a:t>
            </a:r>
            <a:r>
              <a:rPr lang="en-GB" sz="4000" u="sng">
                <a:solidFill>
                  <a:schemeClr val="lt1"/>
                </a:solidFill>
              </a:rPr>
              <a:t>:</a:t>
            </a:r>
            <a:r>
              <a:rPr lang="en-GB" sz="4000">
                <a:solidFill>
                  <a:schemeClr val="lt1"/>
                </a:solidFill>
              </a:rPr>
              <a:t>  electronic configuration test</a:t>
            </a:r>
            <a:endParaRPr/>
          </a:p>
        </p:txBody>
      </p:sp>
      <p:sp>
        <p:nvSpPr>
          <p:cNvPr id="108" name="Google Shape;108;p18"/>
          <p:cNvSpPr txBox="1"/>
          <p:nvPr>
            <p:ph idx="1" type="body"/>
          </p:nvPr>
        </p:nvSpPr>
        <p:spPr>
          <a:xfrm>
            <a:off x="174625" y="1408125"/>
            <a:ext cx="8874000" cy="3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GB" sz="2400" u="sng"/>
              <a:t>Using a mini whiteboard, draw the </a:t>
            </a:r>
            <a:r>
              <a:rPr b="1" lang="en-GB" sz="2400" u="sng"/>
              <a:t>electronic</a:t>
            </a:r>
            <a:r>
              <a:rPr b="1" lang="en-GB" sz="2400" u="sng"/>
              <a:t> configuration of the following atoms.</a:t>
            </a:r>
            <a:endParaRPr b="1" sz="2400" u="sng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2400" u="sng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2400" u="sng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2400" u="sng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2400" u="sng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GB" sz="2400" u="sng"/>
              <a:t>Keep your answer to </a:t>
            </a:r>
            <a:r>
              <a:rPr b="1" lang="en-GB" sz="2400" u="sng"/>
              <a:t>yourself,</a:t>
            </a:r>
            <a:r>
              <a:rPr b="1" lang="en-GB" sz="2400" u="sng"/>
              <a:t> and only show your whiteboard when the teacher says.</a:t>
            </a:r>
            <a:endParaRPr b="1" sz="2400" u="sng"/>
          </a:p>
        </p:txBody>
      </p:sp>
      <p:sp>
        <p:nvSpPr>
          <p:cNvPr id="109" name="Google Shape;109;p18"/>
          <p:cNvSpPr txBox="1"/>
          <p:nvPr/>
        </p:nvSpPr>
        <p:spPr>
          <a:xfrm>
            <a:off x="549775" y="2894175"/>
            <a:ext cx="190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FF0000"/>
                </a:solidFill>
              </a:rPr>
              <a:t>oxygen</a:t>
            </a:r>
            <a:endParaRPr b="1" sz="3000">
              <a:solidFill>
                <a:srgbClr val="FF0000"/>
              </a:solidFill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2530975" y="2894175"/>
            <a:ext cx="190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FF0000"/>
                </a:solidFill>
              </a:rPr>
              <a:t>carbon</a:t>
            </a:r>
            <a:endParaRPr b="1" sz="3000">
              <a:solidFill>
                <a:srgbClr val="FF0000"/>
              </a:solidFill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4435975" y="2894175"/>
            <a:ext cx="220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FF0000"/>
                </a:solidFill>
              </a:rPr>
              <a:t>potassium</a:t>
            </a:r>
            <a:endParaRPr b="1" sz="3000">
              <a:solidFill>
                <a:srgbClr val="FF0000"/>
              </a:solidFill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6812374" y="2894175"/>
            <a:ext cx="190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rgbClr val="FF0000"/>
                </a:solidFill>
              </a:rPr>
              <a:t>nitrogen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Starter:</a:t>
            </a:r>
            <a:r>
              <a:rPr lang="en-GB" sz="4000">
                <a:solidFill>
                  <a:schemeClr val="lt1"/>
                </a:solidFill>
              </a:rPr>
              <a:t>  electronic configuration test</a:t>
            </a:r>
            <a:endParaRPr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57669"/>
            <a:ext cx="9143999" cy="360381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 txBox="1"/>
          <p:nvPr/>
        </p:nvSpPr>
        <p:spPr>
          <a:xfrm>
            <a:off x="1388600" y="2112425"/>
            <a:ext cx="3969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1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1" name="Google Shape;121;p19"/>
          <p:cNvSpPr txBox="1"/>
          <p:nvPr/>
        </p:nvSpPr>
        <p:spPr>
          <a:xfrm>
            <a:off x="1856200" y="2466650"/>
            <a:ext cx="3117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2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5979500" y="2523325"/>
            <a:ext cx="3969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3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6376250" y="2523300"/>
            <a:ext cx="3117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4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6758825" y="2530400"/>
            <a:ext cx="396900" cy="2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5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7155725" y="2551650"/>
            <a:ext cx="3117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6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7467275" y="2537500"/>
            <a:ext cx="3969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7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7849850" y="2140750"/>
            <a:ext cx="396900" cy="3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8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3443175" y="1701500"/>
            <a:ext cx="20262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Valence Electrons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742400" y="2195500"/>
            <a:ext cx="8172900" cy="3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0399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arenR"/>
            </a:pPr>
            <a:r>
              <a:rPr lang="en-GB" sz="3200">
                <a:solidFill>
                  <a:schemeClr val="dk1"/>
                </a:solidFill>
              </a:rPr>
              <a:t>draw </a:t>
            </a:r>
            <a:r>
              <a:rPr lang="en-GB" sz="3200">
                <a:solidFill>
                  <a:srgbClr val="0000FF"/>
                </a:solidFill>
              </a:rPr>
              <a:t>dot cross diagrams</a:t>
            </a:r>
            <a:r>
              <a:rPr lang="en-GB" sz="3200">
                <a:solidFill>
                  <a:schemeClr val="dk1"/>
                </a:solidFill>
              </a:rPr>
              <a:t> to show the formation of ionic bonds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60001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-300399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arenR"/>
            </a:pPr>
            <a:r>
              <a:rPr lang="en-GB" sz="3200">
                <a:solidFill>
                  <a:schemeClr val="dk1"/>
                </a:solidFill>
              </a:rPr>
              <a:t>deduce the </a:t>
            </a:r>
            <a:r>
              <a:rPr lang="en-GB" sz="3200">
                <a:solidFill>
                  <a:srgbClr val="0000FF"/>
                </a:solidFill>
              </a:rPr>
              <a:t>ionic formula </a:t>
            </a:r>
            <a:r>
              <a:rPr lang="en-GB" sz="3200">
                <a:solidFill>
                  <a:schemeClr val="dk1"/>
                </a:solidFill>
              </a:rPr>
              <a:t>for different compounds</a:t>
            </a:r>
            <a:endParaRPr sz="3200">
              <a:solidFill>
                <a:srgbClr val="0000FF"/>
              </a:solidFill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0" y="0"/>
            <a:ext cx="1527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3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>
                <a:solidFill>
                  <a:schemeClr val="lt1"/>
                </a:solidFill>
              </a:rPr>
              <a:t>Watch this v</a:t>
            </a:r>
            <a:r>
              <a:rPr lang="en-GB" sz="3400">
                <a:solidFill>
                  <a:schemeClr val="lt1"/>
                </a:solidFill>
              </a:rPr>
              <a:t>ideo about atoms forming ions</a:t>
            </a:r>
            <a:endParaRPr sz="3400">
              <a:solidFill>
                <a:schemeClr val="lt1"/>
              </a:solidFill>
            </a:endParaRPr>
          </a:p>
        </p:txBody>
      </p:sp>
      <p:pic>
        <p:nvPicPr>
          <p:cNvPr descr="⭐️ https://www.cognito.org/ ⭐️&#10;&#10;*** WHAT'S COVERED ***&#10;1. The formation of ions&#10;    * An ion is a charged particle formed when an atom gains or loses electrons.&#10;    * Atoms form ions to achieve a full outer shell, which makes them more stable.&#10;2. The periodic table and ion formation&#10;    * The group number of an element indicates the number of electrons in its outer shell.&#10;    * Elements in Groups 1, 2, 6, and 7 are most likely to form ions as this requires less energy.&#10;    * Elements in Groups 3, 4, and 5 rarely form ions due to the large amount of energy required.&#10;3. How different groups form ions&#10;    * Group 1 elements lose one electron to form 1+ ions.&#10;    * Group 2 elements lose two electrons to form 2+ ions.&#10;    * Group 6 elements gain two electrons to form 2- ions.&#10;    * Group 7 elements gain one electron to form 1- ions.&#10;4. Writing equations for the formation of ions&#10;    * How to write equations for atoms losing electrons (e.g., sodium and magnesium).&#10;    * How to write equations for atoms gaining electrons (e.g., chlorine and oxygen).&#10;&#10;*** CHAPTERS ***&#10;0:00 Introduction&#10;0:42 The Periodic Table and Outer Electrons&#10;1:23 Forming Positive Ions (Groups 1 &amp; 2)&#10;1:45 Forming Negative Ions (Groups 6 &amp; 7)&#10;2:13 Writing Equations for Ion Formation&#10;2:54 Equations for Multiple Electron Transfers&#10;&#10;*** PLAYLISTS ***&#10;https://youtube.com/playlist?list=PLidqqIGKox7VzYfPIVt8T09xOLNcolCe4&amp;si=8JmDajxjtba6rdc3&#10;https://youtube.com/playlist?list=PLidqqIGKox7UZ3mWhbHv2aA_1vnbsfRPq&amp;si=q3hEKdA4v7kbfwMe&#10;https://youtube.com/playlist?list=PLidqqIGKox7XPh1QacLRiKto_UlnRIEVh&amp;si=orIUwL3o2jOoiYjT&#10;https://youtube.com/playlist?list=PLidqqIGKox7X5UFT-expKIuR-i-BN3Q1g&amp;si=DcihOwUkd9oWbbdp&#10;https://youtube.com/playlist?list=PLidqqIGKox7WeOKVGHxcd69kKqtwrKl8W&amp;si=Y8MsO-FK948jnxpS&#10;https://youtube.com/playlist?list=PLidqqIGKox7UVC-8WC9djoeBzwxPeXph7&amp;si=-7i5Iq7yOeJrhtu6&#10;https://youtube.com/playlist?list=PLidqqIGKox7VKJD2WxRhoKaI6JGLVean8&amp;si=NH_Q1ujhVgACM2FU&#10;&#10;&#10;#GCSE #Chemistry #study #revision #school #exam #AQA #OCR #Edexcel #IGCSE" id="143" name="Google Shape;143;p21" title="GCSE Chemistry - Formation of Ions - Electrons | Charge | Equati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22"/>
          <p:cNvGrpSpPr/>
          <p:nvPr/>
        </p:nvGrpSpPr>
        <p:grpSpPr>
          <a:xfrm>
            <a:off x="482550" y="1780272"/>
            <a:ext cx="4216507" cy="4140450"/>
            <a:chOff x="6993589" y="-3306179"/>
            <a:chExt cx="5622010" cy="4140450"/>
          </a:xfrm>
        </p:grpSpPr>
        <p:sp>
          <p:nvSpPr>
            <p:cNvPr id="149" name="Google Shape;149;p22"/>
            <p:cNvSpPr/>
            <p:nvPr/>
          </p:nvSpPr>
          <p:spPr>
            <a:xfrm>
              <a:off x="6993589" y="-844529"/>
              <a:ext cx="5622000" cy="1678800"/>
            </a:xfrm>
            <a:prstGeom prst="rect">
              <a:avLst/>
            </a:prstGeom>
            <a:solidFill>
              <a:srgbClr val="99000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Gill Sans"/>
                <a:buNone/>
              </a:pPr>
              <a:r>
                <a:rPr lang="en-GB" sz="3200">
                  <a:solidFill>
                    <a:schemeClr val="lt1"/>
                  </a:solidFill>
                </a:rPr>
                <a:t>Non-metals usually form negative ions</a:t>
              </a:r>
              <a:endParaRPr sz="3200">
                <a:solidFill>
                  <a:schemeClr val="lt1"/>
                </a:solidFill>
              </a:endParaRPr>
            </a:p>
          </p:txBody>
        </p:sp>
        <p:sp>
          <p:nvSpPr>
            <p:cNvPr id="150" name="Google Shape;150;p22"/>
            <p:cNvSpPr/>
            <p:nvPr/>
          </p:nvSpPr>
          <p:spPr>
            <a:xfrm>
              <a:off x="6993599" y="-3306179"/>
              <a:ext cx="5622000" cy="1678800"/>
            </a:xfrm>
            <a:prstGeom prst="rect">
              <a:avLst/>
            </a:prstGeom>
            <a:solidFill>
              <a:srgbClr val="1C4587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6000"/>
                <a:buFont typeface="Gill Sans"/>
                <a:buNone/>
              </a:pPr>
              <a:r>
                <a:rPr lang="en-GB" sz="3200">
                  <a:solidFill>
                    <a:schemeClr val="lt1"/>
                  </a:solidFill>
                </a:rPr>
                <a:t>Metals usually form positive ions</a:t>
              </a:r>
              <a:endParaRPr sz="3200">
                <a:solidFill>
                  <a:schemeClr val="lt1"/>
                </a:solidFill>
              </a:endParaRPr>
            </a:p>
          </p:txBody>
        </p:sp>
      </p:grpSp>
      <p:sp>
        <p:nvSpPr>
          <p:cNvPr id="151" name="Google Shape;151;p2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 general rule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152" name="Google Shape;152;p22"/>
          <p:cNvSpPr txBox="1"/>
          <p:nvPr/>
        </p:nvSpPr>
        <p:spPr>
          <a:xfrm>
            <a:off x="4748825" y="2155850"/>
            <a:ext cx="3819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</a:rPr>
              <a:t>Metal atoms tend to lose electrons to form cations.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4748825" y="4594250"/>
            <a:ext cx="429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</a:rPr>
              <a:t>Non-m</a:t>
            </a:r>
            <a:r>
              <a:rPr lang="en-GB" sz="2400">
                <a:solidFill>
                  <a:schemeClr val="dk1"/>
                </a:solidFill>
              </a:rPr>
              <a:t>etal atoms tend to gain electrons to form anions.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Answer these questions on </a:t>
            </a:r>
            <a:r>
              <a:rPr b="1" lang="en-GB" sz="4000">
                <a:solidFill>
                  <a:srgbClr val="FFFF00"/>
                </a:solidFill>
              </a:rPr>
              <a:t>page 16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60" name="Google Shape;1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1295400"/>
            <a:ext cx="6972300" cy="491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3"/>
          <p:cNvSpPr txBox="1"/>
          <p:nvPr/>
        </p:nvSpPr>
        <p:spPr>
          <a:xfrm>
            <a:off x="2952200" y="1219200"/>
            <a:ext cx="60684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F0000"/>
                </a:solidFill>
              </a:rPr>
              <a:t>An atom (or group of atoms) with a </a:t>
            </a:r>
            <a:r>
              <a:rPr b="1" lang="en-GB" sz="1900">
                <a:solidFill>
                  <a:srgbClr val="FF0000"/>
                </a:solidFill>
              </a:rPr>
              <a:t>positive</a:t>
            </a:r>
            <a:r>
              <a:rPr b="1" lang="en-GB" sz="1900">
                <a:solidFill>
                  <a:srgbClr val="FF0000"/>
                </a:solidFill>
              </a:rPr>
              <a:t> or negative charge.</a:t>
            </a:r>
            <a:endParaRPr b="1" sz="2200">
              <a:solidFill>
                <a:srgbClr val="FF0000"/>
              </a:solidFill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1604450" y="2074975"/>
            <a:ext cx="68142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900">
                <a:solidFill>
                  <a:srgbClr val="FF0000"/>
                </a:solidFill>
              </a:rPr>
              <a:t>Ions f</a:t>
            </a:r>
            <a:r>
              <a:rPr b="1" lang="en-GB" sz="1900">
                <a:solidFill>
                  <a:srgbClr val="FF0000"/>
                </a:solidFill>
              </a:rPr>
              <a:t>orm when an atom gains or loses electrons.</a:t>
            </a:r>
            <a:endParaRPr b="1" sz="2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595959"/>
              </a:solidFill>
            </a:endParaRPr>
          </a:p>
        </p:txBody>
      </p:sp>
      <p:sp>
        <p:nvSpPr>
          <p:cNvPr id="163" name="Google Shape;163;p23"/>
          <p:cNvSpPr txBox="1"/>
          <p:nvPr/>
        </p:nvSpPr>
        <p:spPr>
          <a:xfrm>
            <a:off x="1616475" y="2813400"/>
            <a:ext cx="69723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F0000"/>
                </a:solidFill>
              </a:rPr>
              <a:t>Metals lose electrons and so become positive</a:t>
            </a:r>
            <a:endParaRPr b="1" sz="2200">
              <a:solidFill>
                <a:srgbClr val="FF0000"/>
              </a:solidFill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1604475" y="3571125"/>
            <a:ext cx="6814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F0000"/>
                </a:solidFill>
              </a:rPr>
              <a:t>Nonmetals gain electrons and so become negative</a:t>
            </a:r>
            <a:endParaRPr b="1" sz="2200">
              <a:solidFill>
                <a:srgbClr val="FF0000"/>
              </a:solidFill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1580500" y="4377650"/>
            <a:ext cx="751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rgbClr val="FF0000"/>
                </a:solidFill>
              </a:rPr>
              <a:t>Electrostatic force - positive and negative charge attracting</a:t>
            </a:r>
            <a:endParaRPr b="1" sz="2200">
              <a:solidFill>
                <a:srgbClr val="FF0000"/>
              </a:solidFill>
            </a:endParaRPr>
          </a:p>
        </p:txBody>
      </p:sp>
      <p:sp>
        <p:nvSpPr>
          <p:cNvPr id="166" name="Google Shape;166;p23"/>
          <p:cNvSpPr txBox="1"/>
          <p:nvPr/>
        </p:nvSpPr>
        <p:spPr>
          <a:xfrm>
            <a:off x="3751125" y="5659350"/>
            <a:ext cx="20886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FF0000"/>
                </a:solidFill>
              </a:rPr>
              <a:t>1+     2+     3+</a:t>
            </a:r>
            <a:endParaRPr b="1" sz="2200">
              <a:solidFill>
                <a:srgbClr val="FF0000"/>
              </a:solidFill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6173050" y="5659350"/>
            <a:ext cx="2018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FF0000"/>
                </a:solidFill>
              </a:rPr>
              <a:t>3-      2-     1-</a:t>
            </a:r>
            <a:endParaRPr b="1"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Answer q</a:t>
            </a:r>
            <a:r>
              <a:rPr lang="en-GB" sz="4000">
                <a:solidFill>
                  <a:schemeClr val="lt1"/>
                </a:solidFill>
              </a:rPr>
              <a:t>uestion 1 on </a:t>
            </a:r>
            <a:r>
              <a:rPr b="1" lang="en-GB" sz="4000">
                <a:solidFill>
                  <a:srgbClr val="FFFF00"/>
                </a:solidFill>
              </a:rPr>
              <a:t>page 17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74" name="Google Shape;17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525" y="1415950"/>
            <a:ext cx="7790550" cy="4744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24"/>
          <p:cNvGrpSpPr/>
          <p:nvPr/>
        </p:nvGrpSpPr>
        <p:grpSpPr>
          <a:xfrm>
            <a:off x="1357450" y="2262825"/>
            <a:ext cx="497100" cy="1073375"/>
            <a:chOff x="1357450" y="2262825"/>
            <a:chExt cx="497100" cy="1073375"/>
          </a:xfrm>
        </p:grpSpPr>
        <p:sp>
          <p:nvSpPr>
            <p:cNvPr id="176" name="Google Shape;176;p24"/>
            <p:cNvSpPr txBox="1"/>
            <p:nvPr/>
          </p:nvSpPr>
          <p:spPr>
            <a:xfrm>
              <a:off x="1418800" y="2262825"/>
              <a:ext cx="298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GB" sz="1800">
                  <a:solidFill>
                    <a:srgbClr val="FF0000"/>
                  </a:solidFill>
                </a:rPr>
                <a:t>X</a:t>
              </a:r>
              <a:endParaRPr b="1" sz="1800">
                <a:solidFill>
                  <a:srgbClr val="FF0000"/>
                </a:solidFill>
              </a:endParaRPr>
            </a:p>
          </p:txBody>
        </p:sp>
        <p:sp>
          <p:nvSpPr>
            <p:cNvPr id="177" name="Google Shape;177;p24"/>
            <p:cNvSpPr txBox="1"/>
            <p:nvPr/>
          </p:nvSpPr>
          <p:spPr>
            <a:xfrm>
              <a:off x="1357450" y="2905100"/>
              <a:ext cx="497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solidFill>
                    <a:srgbClr val="FF0000"/>
                  </a:solidFill>
                </a:rPr>
                <a:t>Na</a:t>
              </a:r>
              <a:endParaRPr b="1" sz="1600">
                <a:solidFill>
                  <a:srgbClr val="FF0000"/>
                </a:solidFill>
              </a:endParaRPr>
            </a:p>
          </p:txBody>
        </p:sp>
      </p:grpSp>
      <p:grpSp>
        <p:nvGrpSpPr>
          <p:cNvPr id="178" name="Google Shape;178;p24"/>
          <p:cNvGrpSpPr/>
          <p:nvPr/>
        </p:nvGrpSpPr>
        <p:grpSpPr>
          <a:xfrm>
            <a:off x="2769000" y="2426150"/>
            <a:ext cx="1383425" cy="1389000"/>
            <a:chOff x="2769000" y="2426150"/>
            <a:chExt cx="1383425" cy="1389000"/>
          </a:xfrm>
        </p:grpSpPr>
        <p:sp>
          <p:nvSpPr>
            <p:cNvPr id="179" name="Google Shape;179;p24"/>
            <p:cNvSpPr txBox="1"/>
            <p:nvPr/>
          </p:nvSpPr>
          <p:spPr>
            <a:xfrm>
              <a:off x="3266675" y="2905100"/>
              <a:ext cx="497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solidFill>
                    <a:srgbClr val="FF0000"/>
                  </a:solidFill>
                </a:rPr>
                <a:t>C</a:t>
              </a:r>
              <a:r>
                <a:rPr b="1" lang="en-GB" sz="1500">
                  <a:solidFill>
                    <a:srgbClr val="FF0000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b="1" sz="15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3284300" y="2426150"/>
              <a:ext cx="169800" cy="1698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3486800" y="2426150"/>
              <a:ext cx="169800" cy="1698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3300550" y="3645350"/>
              <a:ext cx="169800" cy="1698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4"/>
            <p:cNvSpPr/>
            <p:nvPr/>
          </p:nvSpPr>
          <p:spPr>
            <a:xfrm>
              <a:off x="3497675" y="3645350"/>
              <a:ext cx="169800" cy="1698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4"/>
            <p:cNvSpPr/>
            <p:nvPr/>
          </p:nvSpPr>
          <p:spPr>
            <a:xfrm>
              <a:off x="2769000" y="2927800"/>
              <a:ext cx="169800" cy="1698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4"/>
            <p:cNvSpPr/>
            <p:nvPr/>
          </p:nvSpPr>
          <p:spPr>
            <a:xfrm>
              <a:off x="3982625" y="2927800"/>
              <a:ext cx="169800" cy="1698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3982625" y="3128675"/>
              <a:ext cx="169800" cy="1698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" name="Google Shape;187;p24"/>
          <p:cNvGrpSpPr/>
          <p:nvPr/>
        </p:nvGrpSpPr>
        <p:grpSpPr>
          <a:xfrm>
            <a:off x="4974275" y="2207450"/>
            <a:ext cx="1873725" cy="1764625"/>
            <a:chOff x="4974275" y="2207450"/>
            <a:chExt cx="1873725" cy="1764625"/>
          </a:xfrm>
        </p:grpSpPr>
        <p:sp>
          <p:nvSpPr>
            <p:cNvPr id="188" name="Google Shape;188;p24"/>
            <p:cNvSpPr txBox="1"/>
            <p:nvPr/>
          </p:nvSpPr>
          <p:spPr>
            <a:xfrm>
              <a:off x="5706525" y="2214975"/>
              <a:ext cx="298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0000"/>
                  </a:solidFill>
                </a:rPr>
                <a:t>X</a:t>
              </a:r>
              <a:endParaRPr b="1" sz="1800">
                <a:solidFill>
                  <a:srgbClr val="FF0000"/>
                </a:solidFill>
              </a:endParaRPr>
            </a:p>
          </p:txBody>
        </p:sp>
        <p:sp>
          <p:nvSpPr>
            <p:cNvPr id="189" name="Google Shape;189;p24"/>
            <p:cNvSpPr txBox="1"/>
            <p:nvPr/>
          </p:nvSpPr>
          <p:spPr>
            <a:xfrm>
              <a:off x="5554125" y="3510375"/>
              <a:ext cx="298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0000"/>
                  </a:solidFill>
                </a:rPr>
                <a:t>X</a:t>
              </a:r>
              <a:endParaRPr b="1" sz="1800">
                <a:solidFill>
                  <a:srgbClr val="FF0000"/>
                </a:solidFill>
              </a:endParaRPr>
            </a:p>
          </p:txBody>
        </p:sp>
        <p:sp>
          <p:nvSpPr>
            <p:cNvPr id="190" name="Google Shape;190;p24"/>
            <p:cNvSpPr txBox="1"/>
            <p:nvPr/>
          </p:nvSpPr>
          <p:spPr>
            <a:xfrm>
              <a:off x="4974275" y="2742775"/>
              <a:ext cx="298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0000"/>
                  </a:solidFill>
                </a:rPr>
                <a:t>X</a:t>
              </a:r>
              <a:endParaRPr b="1" sz="1800">
                <a:solidFill>
                  <a:srgbClr val="FF0000"/>
                </a:solidFill>
              </a:endParaRPr>
            </a:p>
          </p:txBody>
        </p:sp>
        <p:sp>
          <p:nvSpPr>
            <p:cNvPr id="191" name="Google Shape;191;p24"/>
            <p:cNvSpPr txBox="1"/>
            <p:nvPr/>
          </p:nvSpPr>
          <p:spPr>
            <a:xfrm>
              <a:off x="6229675" y="2742775"/>
              <a:ext cx="298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0000"/>
                  </a:solidFill>
                </a:rPr>
                <a:t>X</a:t>
              </a:r>
              <a:endParaRPr b="1" sz="1800">
                <a:solidFill>
                  <a:srgbClr val="FF0000"/>
                </a:solidFill>
              </a:endParaRPr>
            </a:p>
          </p:txBody>
        </p:sp>
        <p:grpSp>
          <p:nvGrpSpPr>
            <p:cNvPr id="192" name="Google Shape;192;p24"/>
            <p:cNvGrpSpPr/>
            <p:nvPr/>
          </p:nvGrpSpPr>
          <p:grpSpPr>
            <a:xfrm>
              <a:off x="4974275" y="2207450"/>
              <a:ext cx="1873725" cy="1764625"/>
              <a:chOff x="4974275" y="2207450"/>
              <a:chExt cx="1873725" cy="1764625"/>
            </a:xfrm>
          </p:grpSpPr>
          <p:grpSp>
            <p:nvGrpSpPr>
              <p:cNvPr id="193" name="Google Shape;193;p24"/>
              <p:cNvGrpSpPr/>
              <p:nvPr/>
            </p:nvGrpSpPr>
            <p:grpSpPr>
              <a:xfrm>
                <a:off x="4974275" y="2214975"/>
                <a:ext cx="1553600" cy="1757100"/>
                <a:chOff x="4974275" y="2214975"/>
                <a:chExt cx="1553600" cy="1757100"/>
              </a:xfrm>
            </p:grpSpPr>
            <p:grpSp>
              <p:nvGrpSpPr>
                <p:cNvPr id="194" name="Google Shape;194;p24"/>
                <p:cNvGrpSpPr/>
                <p:nvPr/>
              </p:nvGrpSpPr>
              <p:grpSpPr>
                <a:xfrm>
                  <a:off x="5530875" y="2214975"/>
                  <a:ext cx="497100" cy="1096075"/>
                  <a:chOff x="1319350" y="2262825"/>
                  <a:chExt cx="497100" cy="1096075"/>
                </a:xfrm>
              </p:grpSpPr>
              <p:sp>
                <p:nvSpPr>
                  <p:cNvPr id="195" name="Google Shape;195;p24"/>
                  <p:cNvSpPr txBox="1"/>
                  <p:nvPr/>
                </p:nvSpPr>
                <p:spPr>
                  <a:xfrm>
                    <a:off x="1342600" y="2262825"/>
                    <a:ext cx="298200" cy="461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800">
                        <a:solidFill>
                          <a:srgbClr val="FF0000"/>
                        </a:solidFill>
                      </a:rPr>
                      <a:t>X</a:t>
                    </a:r>
                    <a:endParaRPr b="1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96" name="Google Shape;196;p24"/>
                  <p:cNvSpPr txBox="1"/>
                  <p:nvPr/>
                </p:nvSpPr>
                <p:spPr>
                  <a:xfrm>
                    <a:off x="1319350" y="2927800"/>
                    <a:ext cx="497100" cy="431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600">
                        <a:solidFill>
                          <a:srgbClr val="FF0000"/>
                        </a:solidFill>
                      </a:rPr>
                      <a:t>Na</a:t>
                    </a:r>
                    <a:endParaRPr b="1" sz="160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197" name="Google Shape;197;p24"/>
                <p:cNvSpPr txBox="1"/>
                <p:nvPr/>
              </p:nvSpPr>
              <p:spPr>
                <a:xfrm>
                  <a:off x="5706525" y="3510375"/>
                  <a:ext cx="298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GB" sz="1800">
                      <a:solidFill>
                        <a:srgbClr val="FF0000"/>
                      </a:solidFill>
                    </a:rPr>
                    <a:t>X</a:t>
                  </a:r>
                  <a:endParaRPr b="1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98" name="Google Shape;198;p24"/>
                <p:cNvSpPr txBox="1"/>
                <p:nvPr/>
              </p:nvSpPr>
              <p:spPr>
                <a:xfrm>
                  <a:off x="4974275" y="2938550"/>
                  <a:ext cx="298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GB" sz="1800">
                      <a:solidFill>
                        <a:srgbClr val="FF0000"/>
                      </a:solidFill>
                    </a:rPr>
                    <a:t>X</a:t>
                  </a:r>
                  <a:endParaRPr b="1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99" name="Google Shape;199;p24"/>
                <p:cNvSpPr txBox="1"/>
                <p:nvPr/>
              </p:nvSpPr>
              <p:spPr>
                <a:xfrm>
                  <a:off x="6229675" y="2938550"/>
                  <a:ext cx="298200" cy="461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GB" sz="1800">
                      <a:solidFill>
                        <a:srgbClr val="FF0000"/>
                      </a:solidFill>
                    </a:rPr>
                    <a:t>X</a:t>
                  </a:r>
                  <a:endParaRPr b="1" sz="180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200" name="Google Shape;200;p24"/>
              <p:cNvSpPr txBox="1"/>
              <p:nvPr/>
            </p:nvSpPr>
            <p:spPr>
              <a:xfrm>
                <a:off x="6402500" y="2207450"/>
                <a:ext cx="4455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2400">
                    <a:solidFill>
                      <a:srgbClr val="FF0000"/>
                    </a:solidFill>
                  </a:rPr>
                  <a:t>+</a:t>
                </a:r>
                <a:endParaRPr b="1" sz="240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01" name="Google Shape;201;p24"/>
          <p:cNvSpPr txBox="1"/>
          <p:nvPr/>
        </p:nvSpPr>
        <p:spPr>
          <a:xfrm>
            <a:off x="5073025" y="4498575"/>
            <a:ext cx="110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NaC</a:t>
            </a:r>
            <a:r>
              <a:rPr b="1" lang="en-GB" sz="23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endParaRPr b="1" sz="23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02" name="Google Shape;202;p24"/>
          <p:cNvSpPr txBox="1"/>
          <p:nvPr/>
        </p:nvSpPr>
        <p:spPr>
          <a:xfrm>
            <a:off x="1720225" y="5641575"/>
            <a:ext cx="5204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Na</a:t>
            </a:r>
            <a:r>
              <a:rPr b="1" baseline="30000" lang="en-GB" sz="2400">
                <a:solidFill>
                  <a:srgbClr val="FF0000"/>
                </a:solidFill>
              </a:rPr>
              <a:t>+</a:t>
            </a:r>
            <a:r>
              <a:rPr b="1" lang="en-GB" sz="2400">
                <a:solidFill>
                  <a:srgbClr val="FF0000"/>
                </a:solidFill>
              </a:rPr>
              <a:t>  =  [2,8]</a:t>
            </a:r>
            <a:r>
              <a:rPr b="1" baseline="30000" lang="en-GB" sz="2400">
                <a:solidFill>
                  <a:srgbClr val="FF0000"/>
                </a:solidFill>
              </a:rPr>
              <a:t>+</a:t>
            </a:r>
            <a:r>
              <a:rPr b="1" lang="en-GB" sz="2400">
                <a:solidFill>
                  <a:srgbClr val="FF0000"/>
                </a:solidFill>
              </a:rPr>
              <a:t>  		C</a:t>
            </a:r>
            <a:r>
              <a:rPr b="1" lang="en-GB" sz="23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30000" lang="en-GB" sz="2400">
                <a:solidFill>
                  <a:srgbClr val="FF0000"/>
                </a:solidFill>
              </a:rPr>
              <a:t>–</a:t>
            </a:r>
            <a:r>
              <a:rPr b="1" lang="en-GB" sz="2400">
                <a:solidFill>
                  <a:srgbClr val="FF0000"/>
                </a:solidFill>
              </a:rPr>
              <a:t>  =  [2,8,8]</a:t>
            </a:r>
            <a:r>
              <a:rPr b="1" baseline="30000" lang="en-GB" sz="2400">
                <a:solidFill>
                  <a:srgbClr val="FF0000"/>
                </a:solidFill>
              </a:rPr>
              <a:t>– </a:t>
            </a:r>
            <a:r>
              <a:rPr b="1" lang="en-GB" sz="2400">
                <a:solidFill>
                  <a:srgbClr val="FF0000"/>
                </a:solidFill>
              </a:rPr>
              <a:t>  </a:t>
            </a:r>
            <a:endParaRPr b="1" sz="23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0000"/>
              </a:solidFill>
            </a:endParaRPr>
          </a:p>
        </p:txBody>
      </p:sp>
      <p:grpSp>
        <p:nvGrpSpPr>
          <p:cNvPr id="203" name="Google Shape;203;p24"/>
          <p:cNvGrpSpPr/>
          <p:nvPr/>
        </p:nvGrpSpPr>
        <p:grpSpPr>
          <a:xfrm>
            <a:off x="6839275" y="2131250"/>
            <a:ext cx="1837525" cy="1607700"/>
            <a:chOff x="6839275" y="2131250"/>
            <a:chExt cx="1837525" cy="1607700"/>
          </a:xfrm>
        </p:grpSpPr>
        <p:grpSp>
          <p:nvGrpSpPr>
            <p:cNvPr id="204" name="Google Shape;204;p24"/>
            <p:cNvGrpSpPr/>
            <p:nvPr/>
          </p:nvGrpSpPr>
          <p:grpSpPr>
            <a:xfrm>
              <a:off x="6924250" y="2131250"/>
              <a:ext cx="1752550" cy="1607700"/>
              <a:chOff x="6924250" y="2207450"/>
              <a:chExt cx="1752550" cy="1607700"/>
            </a:xfrm>
          </p:grpSpPr>
          <p:grpSp>
            <p:nvGrpSpPr>
              <p:cNvPr id="205" name="Google Shape;205;p24"/>
              <p:cNvGrpSpPr/>
              <p:nvPr/>
            </p:nvGrpSpPr>
            <p:grpSpPr>
              <a:xfrm>
                <a:off x="6924250" y="2426150"/>
                <a:ext cx="1342025" cy="1389000"/>
                <a:chOff x="2810400" y="2426150"/>
                <a:chExt cx="1342025" cy="1389000"/>
              </a:xfrm>
            </p:grpSpPr>
            <p:sp>
              <p:nvSpPr>
                <p:cNvPr id="206" name="Google Shape;206;p24"/>
                <p:cNvSpPr txBox="1"/>
                <p:nvPr/>
              </p:nvSpPr>
              <p:spPr>
                <a:xfrm>
                  <a:off x="3265275" y="2905100"/>
                  <a:ext cx="497100" cy="431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GB" sz="1600">
                      <a:solidFill>
                        <a:srgbClr val="FF0000"/>
                      </a:solidFill>
                    </a:rPr>
                    <a:t>C</a:t>
                  </a:r>
                  <a:r>
                    <a:rPr b="1" lang="en-GB" sz="1500">
                      <a:solidFill>
                        <a:srgbClr val="FF0000"/>
                      </a:solidFill>
                      <a:latin typeface="Ubuntu"/>
                      <a:ea typeface="Ubuntu"/>
                      <a:cs typeface="Ubuntu"/>
                      <a:sym typeface="Ubuntu"/>
                    </a:rPr>
                    <a:t>l</a:t>
                  </a:r>
                  <a:endParaRPr b="1" sz="1500">
                    <a:solidFill>
                      <a:srgbClr val="FF0000"/>
                    </a:solidFill>
                    <a:latin typeface="Ubuntu"/>
                    <a:ea typeface="Ubuntu"/>
                    <a:cs typeface="Ubuntu"/>
                    <a:sym typeface="Ubuntu"/>
                  </a:endParaRPr>
                </a:p>
              </p:txBody>
            </p:sp>
            <p:sp>
              <p:nvSpPr>
                <p:cNvPr id="207" name="Google Shape;207;p24"/>
                <p:cNvSpPr/>
                <p:nvPr/>
              </p:nvSpPr>
              <p:spPr>
                <a:xfrm>
                  <a:off x="3284300" y="24261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8" name="Google Shape;208;p24"/>
                <p:cNvSpPr/>
                <p:nvPr/>
              </p:nvSpPr>
              <p:spPr>
                <a:xfrm>
                  <a:off x="3486800" y="24261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" name="Google Shape;209;p24"/>
                <p:cNvSpPr/>
                <p:nvPr/>
              </p:nvSpPr>
              <p:spPr>
                <a:xfrm>
                  <a:off x="3300550" y="36453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0" name="Google Shape;210;p24"/>
                <p:cNvSpPr/>
                <p:nvPr/>
              </p:nvSpPr>
              <p:spPr>
                <a:xfrm>
                  <a:off x="3497675" y="36453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1" name="Google Shape;211;p24"/>
                <p:cNvSpPr/>
                <p:nvPr/>
              </p:nvSpPr>
              <p:spPr>
                <a:xfrm>
                  <a:off x="2810400" y="292780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2" name="Google Shape;212;p24"/>
                <p:cNvSpPr/>
                <p:nvPr/>
              </p:nvSpPr>
              <p:spPr>
                <a:xfrm>
                  <a:off x="3982625" y="292780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3" name="Google Shape;213;p24"/>
                <p:cNvSpPr/>
                <p:nvPr/>
              </p:nvSpPr>
              <p:spPr>
                <a:xfrm>
                  <a:off x="3982625" y="3128675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14" name="Google Shape;214;p24"/>
              <p:cNvSpPr txBox="1"/>
              <p:nvPr/>
            </p:nvSpPr>
            <p:spPr>
              <a:xfrm>
                <a:off x="8231300" y="2207450"/>
                <a:ext cx="4455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2400">
                    <a:solidFill>
                      <a:srgbClr val="FF0000"/>
                    </a:solidFill>
                  </a:rPr>
                  <a:t>–</a:t>
                </a:r>
                <a:endParaRPr b="1" sz="24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15" name="Google Shape;215;p24"/>
            <p:cNvSpPr txBox="1"/>
            <p:nvPr/>
          </p:nvSpPr>
          <p:spPr>
            <a:xfrm>
              <a:off x="6839275" y="2938550"/>
              <a:ext cx="298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0000"/>
                  </a:solidFill>
                </a:rPr>
                <a:t>X</a:t>
              </a:r>
              <a:endParaRPr b="1" sz="18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5"/>
          <p:cNvSpPr/>
          <p:nvPr/>
        </p:nvSpPr>
        <p:spPr>
          <a:xfrm>
            <a:off x="5131296" y="2586410"/>
            <a:ext cx="2642700" cy="26427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s</a:t>
            </a:r>
            <a:r>
              <a:rPr lang="en-GB" sz="4000">
                <a:solidFill>
                  <a:schemeClr val="lt1"/>
                </a:solidFill>
              </a:rPr>
              <a:t>odium</a:t>
            </a:r>
            <a:r>
              <a:rPr lang="en-GB" sz="3000">
                <a:solidFill>
                  <a:schemeClr val="lt1"/>
                </a:solidFill>
              </a:rPr>
              <a:t>  </a:t>
            </a:r>
            <a:r>
              <a:rPr lang="en-GB" sz="4000">
                <a:solidFill>
                  <a:schemeClr val="lt1"/>
                </a:solidFill>
              </a:rPr>
              <a:t>+</a:t>
            </a:r>
            <a:r>
              <a:rPr lang="en-GB" sz="3000">
                <a:solidFill>
                  <a:schemeClr val="lt1"/>
                </a:solidFill>
              </a:rPr>
              <a:t>  </a:t>
            </a:r>
            <a:r>
              <a:rPr lang="en-GB" sz="4000">
                <a:solidFill>
                  <a:schemeClr val="lt1"/>
                </a:solidFill>
              </a:rPr>
              <a:t>ch</a:t>
            </a:r>
            <a:r>
              <a:rPr lang="en-GB" sz="3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GB" sz="4000">
                <a:solidFill>
                  <a:schemeClr val="lt1"/>
                </a:solidFill>
              </a:rPr>
              <a:t>orine</a:t>
            </a:r>
            <a:r>
              <a:rPr lang="en-GB" sz="3000">
                <a:solidFill>
                  <a:schemeClr val="lt1"/>
                </a:solidFill>
              </a:rPr>
              <a:t>  </a:t>
            </a:r>
            <a:r>
              <a:rPr lang="en-GB" sz="4000">
                <a:solidFill>
                  <a:schemeClr val="lt1"/>
                </a:solidFill>
              </a:rPr>
              <a:t>→</a:t>
            </a:r>
            <a:r>
              <a:rPr lang="en-GB" sz="3000">
                <a:solidFill>
                  <a:schemeClr val="lt1"/>
                </a:solidFill>
              </a:rPr>
              <a:t>  </a:t>
            </a:r>
            <a:r>
              <a:rPr lang="en-GB" sz="4000">
                <a:solidFill>
                  <a:schemeClr val="lt1"/>
                </a:solidFill>
              </a:rPr>
              <a:t>sodium ch</a:t>
            </a:r>
            <a:r>
              <a:rPr lang="en-GB" sz="3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GB" sz="4000">
                <a:solidFill>
                  <a:schemeClr val="lt1"/>
                </a:solidFill>
              </a:rPr>
              <a:t>oride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" name="Google Shape;224;p25"/>
          <p:cNvGrpSpPr/>
          <p:nvPr/>
        </p:nvGrpSpPr>
        <p:grpSpPr>
          <a:xfrm>
            <a:off x="1280592" y="2641427"/>
            <a:ext cx="2584450" cy="2419350"/>
            <a:chOff x="3618" y="1897"/>
            <a:chExt cx="1628" cy="1524"/>
          </a:xfrm>
        </p:grpSpPr>
        <p:sp>
          <p:nvSpPr>
            <p:cNvPr id="225" name="Google Shape;225;p25"/>
            <p:cNvSpPr/>
            <p:nvPr/>
          </p:nvSpPr>
          <p:spPr>
            <a:xfrm>
              <a:off x="3618" y="1897"/>
              <a:ext cx="190" cy="1524"/>
            </a:xfrm>
            <a:custGeom>
              <a:rect b="b" l="l" r="r" t="t"/>
              <a:pathLst>
                <a:path extrusionOk="0" h="1815" w="227">
                  <a:moveTo>
                    <a:pt x="227" y="0"/>
                  </a:moveTo>
                  <a:lnTo>
                    <a:pt x="0" y="0"/>
                  </a:lnTo>
                  <a:lnTo>
                    <a:pt x="0" y="1815"/>
                  </a:lnTo>
                  <a:lnTo>
                    <a:pt x="227" y="1815"/>
                  </a:lnTo>
                </a:path>
              </a:pathLst>
            </a:cu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5"/>
            <p:cNvSpPr/>
            <p:nvPr/>
          </p:nvSpPr>
          <p:spPr>
            <a:xfrm flipH="1">
              <a:off x="5056" y="1897"/>
              <a:ext cx="190" cy="1524"/>
            </a:xfrm>
            <a:custGeom>
              <a:rect b="b" l="l" r="r" t="t"/>
              <a:pathLst>
                <a:path extrusionOk="0" h="1815" w="227">
                  <a:moveTo>
                    <a:pt x="227" y="0"/>
                  </a:moveTo>
                  <a:lnTo>
                    <a:pt x="0" y="0"/>
                  </a:lnTo>
                  <a:lnTo>
                    <a:pt x="0" y="1815"/>
                  </a:lnTo>
                  <a:lnTo>
                    <a:pt x="227" y="1815"/>
                  </a:lnTo>
                </a:path>
              </a:pathLst>
            </a:cu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7" name="Google Shape;227;p25"/>
          <p:cNvSpPr/>
          <p:nvPr/>
        </p:nvSpPr>
        <p:spPr>
          <a:xfrm>
            <a:off x="3917430" y="2281064"/>
            <a:ext cx="480900" cy="7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</a:t>
            </a:r>
            <a:endParaRPr/>
          </a:p>
        </p:txBody>
      </p:sp>
      <p:grpSp>
        <p:nvGrpSpPr>
          <p:cNvPr id="228" name="Google Shape;228;p25"/>
          <p:cNvGrpSpPr/>
          <p:nvPr/>
        </p:nvGrpSpPr>
        <p:grpSpPr>
          <a:xfrm>
            <a:off x="5368826" y="2820268"/>
            <a:ext cx="2127250" cy="2120900"/>
            <a:chOff x="3761" y="2001"/>
            <a:chExt cx="1340" cy="1336"/>
          </a:xfrm>
        </p:grpSpPr>
        <p:pic>
          <p:nvPicPr>
            <p:cNvPr descr="atom_2_shell" id="229" name="Google Shape;229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00" y="2034"/>
              <a:ext cx="1290" cy="12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5"/>
            <p:cNvSpPr/>
            <p:nvPr/>
          </p:nvSpPr>
          <p:spPr>
            <a:xfrm>
              <a:off x="4331" y="2542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b="1" i="0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pic>
          <p:nvPicPr>
            <p:cNvPr descr="electron" id="231" name="Google Shape;231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83" y="2245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2" name="Google Shape;232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05" y="2939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3" name="Google Shape;233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97" y="2003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4" name="Google Shape;234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75" y="2001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5" name="Google Shape;235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3" y="2485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6" name="Google Shape;23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7" y="2669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7" name="Google Shape;23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13" y="3189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8" name="Google Shape;238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91" y="3193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39" name="Google Shape;239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63" y="2507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40" name="Google Shape;240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61" y="2691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electron" id="241" name="Google Shape;24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9726" y="248032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42" name="Google Shape;24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2301" y="247714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43" name="Google Shape;24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9000" y="357301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44" name="Google Shape;24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9000" y="386511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45" name="Google Shape;24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5126" y="513826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46" name="Google Shape;24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7701" y="514461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47" name="Google Shape;24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3537" y="3920480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 flipH="1">
            <a:off x="7725104" y="2226543"/>
            <a:ext cx="301625" cy="3362696"/>
          </a:xfrm>
          <a:custGeom>
            <a:rect b="b" l="l" r="r" t="t"/>
            <a:pathLst>
              <a:path extrusionOk="0" h="1815" w="227">
                <a:moveTo>
                  <a:pt x="227" y="0"/>
                </a:moveTo>
                <a:lnTo>
                  <a:pt x="0" y="0"/>
                </a:lnTo>
                <a:lnTo>
                  <a:pt x="0" y="1815"/>
                </a:lnTo>
                <a:lnTo>
                  <a:pt x="227" y="1815"/>
                </a:lnTo>
              </a:path>
            </a:pathLst>
          </a:cu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5"/>
          <p:cNvSpPr/>
          <p:nvPr/>
        </p:nvSpPr>
        <p:spPr>
          <a:xfrm>
            <a:off x="4864770" y="2112242"/>
            <a:ext cx="513334" cy="3476996"/>
          </a:xfrm>
          <a:custGeom>
            <a:rect b="b" l="l" r="r" t="t"/>
            <a:pathLst>
              <a:path extrusionOk="0" h="1815" w="227">
                <a:moveTo>
                  <a:pt x="227" y="0"/>
                </a:moveTo>
                <a:lnTo>
                  <a:pt x="0" y="0"/>
                </a:lnTo>
                <a:lnTo>
                  <a:pt x="0" y="1815"/>
                </a:lnTo>
                <a:lnTo>
                  <a:pt x="227" y="1815"/>
                </a:lnTo>
              </a:path>
            </a:pathLst>
          </a:cu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5"/>
          <p:cNvSpPr/>
          <p:nvPr/>
        </p:nvSpPr>
        <p:spPr>
          <a:xfrm>
            <a:off x="8108982" y="1916832"/>
            <a:ext cx="356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ross" id="251" name="Google Shape;25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87280" y="3573016"/>
            <a:ext cx="357300" cy="30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p25"/>
          <p:cNvGrpSpPr/>
          <p:nvPr/>
        </p:nvGrpSpPr>
        <p:grpSpPr>
          <a:xfrm>
            <a:off x="1507605" y="2806527"/>
            <a:ext cx="1966913" cy="1957388"/>
            <a:chOff x="3761" y="2001"/>
            <a:chExt cx="1239" cy="1233"/>
          </a:xfrm>
        </p:grpSpPr>
        <p:pic>
          <p:nvPicPr>
            <p:cNvPr descr="atom_2_shell"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00" y="2034"/>
              <a:ext cx="1200" cy="1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/>
            <p:nvPr/>
          </p:nvSpPr>
          <p:spPr>
            <a:xfrm>
              <a:off x="4283" y="2494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endParaRPr/>
            </a:p>
          </p:txBody>
        </p:sp>
        <p:pic>
          <p:nvPicPr>
            <p:cNvPr descr="electron" id="255" name="Google Shape;255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63" y="2507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61" y="2691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13" y="3189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58" name="Google Shape;258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91" y="3193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59" name="Google Shape;259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05" y="2939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60" name="Google Shape;260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83" y="2245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61" name="Google Shape;261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97" y="2003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62" name="Google Shape;262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75" y="2001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63" name="Google Shape;263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7" y="2669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264" name="Google Shape;264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3" y="2485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cross" id="265" name="Google Shape;265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1780" y="312159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66" name="Google Shape;26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2880" y="312159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67" name="Google Shape;26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51780" y="2700916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68" name="Google Shape;268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32880" y="2700916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69" name="Google Shape;26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08655" y="348524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70" name="Google Shape;27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98005" y="377619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71" name="Google Shape;271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56680" y="448414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72" name="Google Shape;272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36218" y="448414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73" name="Google Shape;27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7605" y="377619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274" name="Google Shape;27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07605" y="3485241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75" name="Google Shape;27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7101" y="323616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276" name="Google Shape;27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79676" y="324251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5"/>
          <p:cNvSpPr txBox="1"/>
          <p:nvPr/>
        </p:nvSpPr>
        <p:spPr>
          <a:xfrm>
            <a:off x="100" y="612900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accent6"/>
                </a:solidFill>
              </a:rPr>
              <a:t>For clarity, only o</a:t>
            </a:r>
            <a:r>
              <a:rPr lang="en-GB" sz="2400">
                <a:solidFill>
                  <a:schemeClr val="accent6"/>
                </a:solidFill>
              </a:rPr>
              <a:t>uter electrons are </a:t>
            </a:r>
            <a:r>
              <a:rPr lang="en-GB" sz="2400">
                <a:solidFill>
                  <a:schemeClr val="accent6"/>
                </a:solidFill>
              </a:rPr>
              <a:t>usually</a:t>
            </a:r>
            <a:r>
              <a:rPr lang="en-GB" sz="2400">
                <a:solidFill>
                  <a:schemeClr val="accent6"/>
                </a:solidFill>
              </a:rPr>
              <a:t> presented.</a:t>
            </a:r>
            <a:endParaRPr sz="240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Ionic Bonding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26"/>
          <p:cNvSpPr/>
          <p:nvPr/>
        </p:nvSpPr>
        <p:spPr>
          <a:xfrm>
            <a:off x="242900" y="1512900"/>
            <a:ext cx="67233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Compounds that contain ions are called </a:t>
            </a: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ionic compounds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These compounds are usually formed by a reaction between a </a:t>
            </a: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metal and a non-metal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2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5" name="Google Shape;285;p26"/>
          <p:cNvGrpSpPr/>
          <p:nvPr/>
        </p:nvGrpSpPr>
        <p:grpSpPr>
          <a:xfrm>
            <a:off x="6969125" y="1666875"/>
            <a:ext cx="1851025" cy="1619250"/>
            <a:chOff x="1688" y="1624"/>
            <a:chExt cx="2304" cy="2016"/>
          </a:xfrm>
        </p:grpSpPr>
        <p:pic>
          <p:nvPicPr>
            <p:cNvPr descr="ionic_lattice_2" id="286" name="Google Shape;28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88" y="1624"/>
              <a:ext cx="1688" cy="1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onic_lattice" id="287" name="Google Shape;287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92" y="1656"/>
              <a:ext cx="1688" cy="1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onic_lattice_2" id="288" name="Google Shape;288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28" y="1768"/>
              <a:ext cx="1688" cy="1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onic_lattice" id="289" name="Google Shape;28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048" y="1800"/>
              <a:ext cx="1688" cy="1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onic_lattice_2" id="290" name="Google Shape;290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76" y="1920"/>
              <a:ext cx="1688" cy="1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onic_lattice" id="291" name="Google Shape;291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04" y="1952"/>
              <a:ext cx="1688" cy="16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2" name="Google Shape;292;p26"/>
          <p:cNvSpPr/>
          <p:nvPr/>
        </p:nvSpPr>
        <p:spPr>
          <a:xfrm>
            <a:off x="230201" y="3749525"/>
            <a:ext cx="8589900" cy="11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Electrons are </a:t>
            </a: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transferred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from each metal atom to each non-metal atom. The metal and the non-metal atoms form ions with full outer shells.</a:t>
            </a:r>
            <a:endParaRPr/>
          </a:p>
        </p:txBody>
      </p:sp>
      <p:sp>
        <p:nvSpPr>
          <p:cNvPr id="293" name="Google Shape;293;p26"/>
          <p:cNvSpPr/>
          <p:nvPr/>
        </p:nvSpPr>
        <p:spPr>
          <a:xfrm>
            <a:off x="244475" y="5267325"/>
            <a:ext cx="8337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positive and negative ions are strongly attracted to each other. This </a:t>
            </a:r>
            <a:r>
              <a:rPr i="0" lang="en-GB" sz="2400" cap="none" strike="noStrike">
                <a:solidFill>
                  <a:srgbClr val="010066"/>
                </a:solidFill>
              </a:rPr>
              <a:t>strong </a:t>
            </a: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electrostatic fo</a:t>
            </a:r>
            <a:r>
              <a:rPr b="1" lang="en-GB" sz="2400" u="sng">
                <a:solidFill>
                  <a:srgbClr val="FF6600"/>
                </a:solidFill>
              </a:rPr>
              <a:t>rce of </a:t>
            </a: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attraction</a:t>
            </a:r>
            <a:r>
              <a:rPr b="0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is called</a:t>
            </a:r>
            <a:r>
              <a:rPr b="0" i="0" lang="en-GB" sz="2400" u="none" cap="none" strike="noStrike">
                <a:solidFill>
                  <a:srgbClr val="19194C"/>
                </a:solidFill>
                <a:latin typeface="Arial"/>
                <a:ea typeface="Arial"/>
                <a:cs typeface="Arial"/>
                <a:sym typeface="Arial"/>
              </a:rPr>
              <a:t> ionic bonding.</a:t>
            </a:r>
            <a:endParaRPr/>
          </a:p>
        </p:txBody>
      </p:sp>
      <p:pic>
        <p:nvPicPr>
          <p:cNvPr id="294" name="Google Shape;29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7900" y="358850"/>
            <a:ext cx="1123849" cy="93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Ratio of ions</a:t>
            </a:r>
            <a:endParaRPr/>
          </a:p>
        </p:txBody>
      </p:sp>
      <p:sp>
        <p:nvSpPr>
          <p:cNvPr id="301" name="Google Shape;301;p27"/>
          <p:cNvSpPr/>
          <p:nvPr/>
        </p:nvSpPr>
        <p:spPr>
          <a:xfrm>
            <a:off x="563563" y="1239838"/>
            <a:ext cx="8034337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Sodium chloride (NaC</a:t>
            </a:r>
            <a:r>
              <a:rPr i="0" lang="en-GB" sz="2300" u="none" cap="none" strike="noStrike">
                <a:solidFill>
                  <a:srgbClr val="010066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) and magnesium oxide (MgO) are ionic compounds. </a:t>
            </a:r>
            <a:endParaRPr/>
          </a:p>
        </p:txBody>
      </p:sp>
      <p:grpSp>
        <p:nvGrpSpPr>
          <p:cNvPr id="302" name="Google Shape;302;p27"/>
          <p:cNvGrpSpPr/>
          <p:nvPr/>
        </p:nvGrpSpPr>
        <p:grpSpPr>
          <a:xfrm>
            <a:off x="866775" y="3208338"/>
            <a:ext cx="904875" cy="904875"/>
            <a:chOff x="564" y="1308"/>
            <a:chExt cx="570" cy="570"/>
          </a:xfrm>
        </p:grpSpPr>
        <p:pic>
          <p:nvPicPr>
            <p:cNvPr descr="sodium_atom" id="303" name="Google Shape;303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64" y="1308"/>
              <a:ext cx="570" cy="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7"/>
            <p:cNvSpPr txBox="1"/>
            <p:nvPr/>
          </p:nvSpPr>
          <p:spPr>
            <a:xfrm>
              <a:off x="666" y="1428"/>
              <a:ext cx="39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endParaRPr/>
            </a:p>
          </p:txBody>
        </p:sp>
      </p:grpSp>
      <p:grpSp>
        <p:nvGrpSpPr>
          <p:cNvPr id="305" name="Google Shape;305;p27"/>
          <p:cNvGrpSpPr/>
          <p:nvPr/>
        </p:nvGrpSpPr>
        <p:grpSpPr>
          <a:xfrm>
            <a:off x="3324225" y="3246438"/>
            <a:ext cx="895350" cy="895350"/>
            <a:chOff x="2106" y="1332"/>
            <a:chExt cx="564" cy="564"/>
          </a:xfrm>
        </p:grpSpPr>
        <p:pic>
          <p:nvPicPr>
            <p:cNvPr descr="chlorine_atom" id="306" name="Google Shape;306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106" y="1332"/>
              <a:ext cx="564" cy="5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7"/>
            <p:cNvSpPr txBox="1"/>
            <p:nvPr/>
          </p:nvSpPr>
          <p:spPr>
            <a:xfrm>
              <a:off x="2232" y="1458"/>
              <a:ext cx="37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2300" u="none" cap="none" strike="noStrike">
                  <a:solidFill>
                    <a:srgbClr val="010066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308" name="Google Shape;308;p27"/>
          <p:cNvGrpSpPr/>
          <p:nvPr/>
        </p:nvGrpSpPr>
        <p:grpSpPr>
          <a:xfrm>
            <a:off x="6302375" y="3205163"/>
            <a:ext cx="914400" cy="904875"/>
            <a:chOff x="3424" y="1372"/>
            <a:chExt cx="576" cy="570"/>
          </a:xfrm>
        </p:grpSpPr>
        <p:pic>
          <p:nvPicPr>
            <p:cNvPr descr="sodium_atom" id="309" name="Google Shape;30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424" y="1372"/>
              <a:ext cx="570" cy="5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27"/>
            <p:cNvSpPr txBox="1"/>
            <p:nvPr/>
          </p:nvSpPr>
          <p:spPr>
            <a:xfrm>
              <a:off x="3520" y="1498"/>
              <a:ext cx="48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/>
            </a:p>
          </p:txBody>
        </p:sp>
      </p:grpSp>
      <p:grpSp>
        <p:nvGrpSpPr>
          <p:cNvPr id="311" name="Google Shape;311;p27"/>
          <p:cNvGrpSpPr/>
          <p:nvPr/>
        </p:nvGrpSpPr>
        <p:grpSpPr>
          <a:xfrm>
            <a:off x="7061200" y="3205163"/>
            <a:ext cx="895350" cy="895350"/>
            <a:chOff x="4516" y="1306"/>
            <a:chExt cx="564" cy="564"/>
          </a:xfrm>
        </p:grpSpPr>
        <p:pic>
          <p:nvPicPr>
            <p:cNvPr descr="chlorine_atom" id="312" name="Google Shape;31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16" y="1306"/>
              <a:ext cx="564" cy="5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" name="Google Shape;313;p27"/>
            <p:cNvSpPr txBox="1"/>
            <p:nvPr/>
          </p:nvSpPr>
          <p:spPr>
            <a:xfrm>
              <a:off x="4636" y="1438"/>
              <a:ext cx="37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2300" u="none" cap="none" strike="noStrike">
                  <a:solidFill>
                    <a:srgbClr val="010066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endParaRPr/>
            </a:p>
          </p:txBody>
        </p:sp>
      </p:grpSp>
      <p:sp>
        <p:nvSpPr>
          <p:cNvPr id="314" name="Google Shape;314;p27"/>
          <p:cNvSpPr/>
          <p:nvPr/>
        </p:nvSpPr>
        <p:spPr>
          <a:xfrm>
            <a:off x="4659313" y="3457575"/>
            <a:ext cx="1219200" cy="3302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5" name="Google Shape;315;p27"/>
          <p:cNvGrpSpPr/>
          <p:nvPr/>
        </p:nvGrpSpPr>
        <p:grpSpPr>
          <a:xfrm>
            <a:off x="1743075" y="3182938"/>
            <a:ext cx="1692275" cy="739775"/>
            <a:chOff x="1098" y="1718"/>
            <a:chExt cx="1066" cy="466"/>
          </a:xfrm>
        </p:grpSpPr>
        <p:pic>
          <p:nvPicPr>
            <p:cNvPr descr="bendy_arrow_down" id="316" name="Google Shape;316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98" y="1718"/>
              <a:ext cx="960" cy="2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p27"/>
            <p:cNvSpPr txBox="1"/>
            <p:nvPr/>
          </p:nvSpPr>
          <p:spPr>
            <a:xfrm>
              <a:off x="1120" y="1896"/>
              <a:ext cx="104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4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1 electron</a:t>
              </a:r>
              <a:endParaRPr/>
            </a:p>
          </p:txBody>
        </p:sp>
      </p:grpSp>
      <p:grpSp>
        <p:nvGrpSpPr>
          <p:cNvPr id="318" name="Google Shape;318;p27"/>
          <p:cNvGrpSpPr/>
          <p:nvPr/>
        </p:nvGrpSpPr>
        <p:grpSpPr>
          <a:xfrm>
            <a:off x="842963" y="4513263"/>
            <a:ext cx="952500" cy="952500"/>
            <a:chOff x="678" y="2166"/>
            <a:chExt cx="600" cy="600"/>
          </a:xfrm>
        </p:grpSpPr>
        <p:pic>
          <p:nvPicPr>
            <p:cNvPr descr="sodium_atom" id="319" name="Google Shape;31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78" y="2166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" name="Google Shape;320;p27"/>
            <p:cNvSpPr txBox="1"/>
            <p:nvPr/>
          </p:nvSpPr>
          <p:spPr>
            <a:xfrm>
              <a:off x="786" y="2310"/>
              <a:ext cx="40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Mg</a:t>
              </a:r>
              <a:endParaRPr/>
            </a:p>
          </p:txBody>
        </p:sp>
      </p:grpSp>
      <p:grpSp>
        <p:nvGrpSpPr>
          <p:cNvPr id="321" name="Google Shape;321;p27"/>
          <p:cNvGrpSpPr/>
          <p:nvPr/>
        </p:nvGrpSpPr>
        <p:grpSpPr>
          <a:xfrm>
            <a:off x="6235700" y="4614863"/>
            <a:ext cx="1003300" cy="952500"/>
            <a:chOff x="3646" y="2248"/>
            <a:chExt cx="632" cy="600"/>
          </a:xfrm>
        </p:grpSpPr>
        <p:pic>
          <p:nvPicPr>
            <p:cNvPr descr="sodium_atom" id="322" name="Google Shape;322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46" y="2248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7"/>
            <p:cNvSpPr txBox="1"/>
            <p:nvPr/>
          </p:nvSpPr>
          <p:spPr>
            <a:xfrm>
              <a:off x="3690" y="2388"/>
              <a:ext cx="58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Mg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2+</a:t>
              </a:r>
              <a:endParaRPr/>
            </a:p>
          </p:txBody>
        </p:sp>
      </p:grpSp>
      <p:grpSp>
        <p:nvGrpSpPr>
          <p:cNvPr id="324" name="Google Shape;324;p27"/>
          <p:cNvGrpSpPr/>
          <p:nvPr/>
        </p:nvGrpSpPr>
        <p:grpSpPr>
          <a:xfrm>
            <a:off x="3305175" y="4513263"/>
            <a:ext cx="933450" cy="933450"/>
            <a:chOff x="1896" y="2166"/>
            <a:chExt cx="588" cy="588"/>
          </a:xfrm>
        </p:grpSpPr>
        <p:pic>
          <p:nvPicPr>
            <p:cNvPr descr="oxygen_atom" id="325" name="Google Shape;325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896" y="2166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7"/>
            <p:cNvSpPr txBox="1"/>
            <p:nvPr/>
          </p:nvSpPr>
          <p:spPr>
            <a:xfrm>
              <a:off x="2062" y="2308"/>
              <a:ext cx="28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/>
            </a:p>
          </p:txBody>
        </p:sp>
      </p:grpSp>
      <p:grpSp>
        <p:nvGrpSpPr>
          <p:cNvPr id="327" name="Google Shape;327;p27"/>
          <p:cNvGrpSpPr/>
          <p:nvPr/>
        </p:nvGrpSpPr>
        <p:grpSpPr>
          <a:xfrm>
            <a:off x="7075488" y="4624388"/>
            <a:ext cx="952500" cy="933450"/>
            <a:chOff x="4414" y="2260"/>
            <a:chExt cx="600" cy="588"/>
          </a:xfrm>
        </p:grpSpPr>
        <p:pic>
          <p:nvPicPr>
            <p:cNvPr descr="oxygen_atom" id="328" name="Google Shape;328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414" y="2260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9" name="Google Shape;329;p27"/>
            <p:cNvSpPr txBox="1"/>
            <p:nvPr/>
          </p:nvSpPr>
          <p:spPr>
            <a:xfrm>
              <a:off x="4546" y="2410"/>
              <a:ext cx="46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2-</a:t>
              </a:r>
              <a:endParaRPr/>
            </a:p>
          </p:txBody>
        </p:sp>
      </p:grpSp>
      <p:sp>
        <p:nvSpPr>
          <p:cNvPr id="330" name="Google Shape;330;p27"/>
          <p:cNvSpPr/>
          <p:nvPr/>
        </p:nvSpPr>
        <p:spPr>
          <a:xfrm>
            <a:off x="4713288" y="4826000"/>
            <a:ext cx="1219200" cy="3302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1" name="Google Shape;331;p27"/>
          <p:cNvGrpSpPr/>
          <p:nvPr/>
        </p:nvGrpSpPr>
        <p:grpSpPr>
          <a:xfrm>
            <a:off x="1701800" y="4449763"/>
            <a:ext cx="1809750" cy="1139825"/>
            <a:chOff x="1072" y="2516"/>
            <a:chExt cx="1140" cy="718"/>
          </a:xfrm>
        </p:grpSpPr>
        <p:pic>
          <p:nvPicPr>
            <p:cNvPr descr="bendy_arrow_down" id="332" name="Google Shape;332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4" y="2516"/>
              <a:ext cx="1008" cy="2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up" id="333" name="Google Shape;333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77" y="2972"/>
              <a:ext cx="1002" cy="2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" name="Google Shape;334;p27"/>
            <p:cNvSpPr txBox="1"/>
            <p:nvPr/>
          </p:nvSpPr>
          <p:spPr>
            <a:xfrm>
              <a:off x="1072" y="2722"/>
              <a:ext cx="114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4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2 electrons</a:t>
              </a:r>
              <a:endParaRPr/>
            </a:p>
          </p:txBody>
        </p:sp>
      </p:grpSp>
      <p:sp>
        <p:nvSpPr>
          <p:cNvPr id="335" name="Google Shape;335;p27"/>
          <p:cNvSpPr/>
          <p:nvPr/>
        </p:nvSpPr>
        <p:spPr>
          <a:xfrm>
            <a:off x="563563" y="2055813"/>
            <a:ext cx="826135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In each compound, the metal needs to lose the same number of electrons that the non-metal needs to gain.</a:t>
            </a:r>
            <a:endParaRPr/>
          </a:p>
        </p:txBody>
      </p:sp>
      <p:sp>
        <p:nvSpPr>
          <p:cNvPr id="336" name="Google Shape;336;p27"/>
          <p:cNvSpPr txBox="1"/>
          <p:nvPr/>
        </p:nvSpPr>
        <p:spPr>
          <a:xfrm>
            <a:off x="430213" y="5775325"/>
            <a:ext cx="8389937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Both compounds have a 1:1 ratio of metal ions to non-metal ions, which is shown by the formula of each compound.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8"/>
          <p:cNvSpPr/>
          <p:nvPr/>
        </p:nvSpPr>
        <p:spPr>
          <a:xfrm>
            <a:off x="4864775" y="2665875"/>
            <a:ext cx="513332" cy="2349649"/>
          </a:xfrm>
          <a:custGeom>
            <a:rect b="b" l="l" r="r" t="t"/>
            <a:pathLst>
              <a:path extrusionOk="0" h="1815" w="227">
                <a:moveTo>
                  <a:pt x="227" y="0"/>
                </a:moveTo>
                <a:lnTo>
                  <a:pt x="0" y="0"/>
                </a:lnTo>
                <a:lnTo>
                  <a:pt x="0" y="1815"/>
                </a:lnTo>
                <a:lnTo>
                  <a:pt x="227" y="1815"/>
                </a:lnTo>
              </a:path>
            </a:pathLst>
          </a:cu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Magnesium oxide (MgO)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" name="Google Shape;345;p28"/>
          <p:cNvGrpSpPr/>
          <p:nvPr/>
        </p:nvGrpSpPr>
        <p:grpSpPr>
          <a:xfrm>
            <a:off x="5140226" y="2820268"/>
            <a:ext cx="1966912" cy="1957387"/>
            <a:chOff x="3761" y="2001"/>
            <a:chExt cx="1239" cy="1233"/>
          </a:xfrm>
        </p:grpSpPr>
        <p:pic>
          <p:nvPicPr>
            <p:cNvPr descr="atom_2_shell" id="346" name="Google Shape;346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00" y="2034"/>
              <a:ext cx="1200" cy="1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28"/>
            <p:cNvSpPr/>
            <p:nvPr/>
          </p:nvSpPr>
          <p:spPr>
            <a:xfrm>
              <a:off x="4283" y="2494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chemeClr val="dk1"/>
                  </a:solidFill>
                </a:rPr>
                <a:t>O</a:t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electron" id="348" name="Google Shape;348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83" y="2245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49" name="Google Shape;349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05" y="2939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0" name="Google Shape;350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97" y="2003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1" name="Google Shape;351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75" y="2001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2" name="Google Shape;352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3" y="2485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3" name="Google Shape;353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7" y="2669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4" name="Google Shape;354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13" y="3189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5" name="Google Shape;355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91" y="3193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6" name="Google Shape;356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63" y="2507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357" name="Google Shape;357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61" y="2691"/>
              <a:ext cx="0" cy="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electron" id="358" name="Google Shape;35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4926" y="278512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359" name="Google Shape;35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7501" y="2781945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360" name="Google Shape;36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7000" y="357301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361" name="Google Shape;36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7000" y="386511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362" name="Google Shape;36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4126" y="460486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363" name="Google Shape;36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46701" y="461121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8"/>
          <p:cNvSpPr/>
          <p:nvPr/>
        </p:nvSpPr>
        <p:spPr>
          <a:xfrm flipH="1">
            <a:off x="7191701" y="2743116"/>
            <a:ext cx="301624" cy="2272407"/>
          </a:xfrm>
          <a:custGeom>
            <a:rect b="b" l="l" r="r" t="t"/>
            <a:pathLst>
              <a:path extrusionOk="0" h="1815" w="227">
                <a:moveTo>
                  <a:pt x="227" y="0"/>
                </a:moveTo>
                <a:lnTo>
                  <a:pt x="0" y="0"/>
                </a:lnTo>
                <a:lnTo>
                  <a:pt x="0" y="1815"/>
                </a:lnTo>
                <a:lnTo>
                  <a:pt x="227" y="1815"/>
                </a:lnTo>
              </a:path>
            </a:pathLst>
          </a:cu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8"/>
          <p:cNvSpPr/>
          <p:nvPr/>
        </p:nvSpPr>
        <p:spPr>
          <a:xfrm>
            <a:off x="7550727" y="2374025"/>
            <a:ext cx="868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>
                <a:solidFill>
                  <a:schemeClr val="dk1"/>
                </a:solidFill>
              </a:rPr>
              <a:t>2</a:t>
            </a:r>
            <a:r>
              <a:rPr b="1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b="1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ross" id="366" name="Google Shape;36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3480" y="3573016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6775" y="2272526"/>
            <a:ext cx="3463700" cy="29233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368" name="Google Shape;36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29726" y="318021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lectron" id="369" name="Google Shape;36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2301" y="3186566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370" name="Google Shape;37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63480" y="3877816"/>
            <a:ext cx="357300" cy="30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9"/>
          <p:cNvSpPr/>
          <p:nvPr/>
        </p:nvSpPr>
        <p:spPr>
          <a:xfrm>
            <a:off x="357158" y="1383557"/>
            <a:ext cx="858043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Sodium (2.8.1) needs to lose 1 electron to form a sodium ion but oxygen (2.6) must gain 2 electrons to form an oxide ion . 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378" name="Google Shape;378;p29"/>
          <p:cNvSpPr/>
          <p:nvPr/>
        </p:nvSpPr>
        <p:spPr>
          <a:xfrm>
            <a:off x="4319558" y="3505195"/>
            <a:ext cx="1219200" cy="3302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9" name="Google Shape;379;p29"/>
          <p:cNvGrpSpPr/>
          <p:nvPr/>
        </p:nvGrpSpPr>
        <p:grpSpPr>
          <a:xfrm>
            <a:off x="638145" y="2674932"/>
            <a:ext cx="981075" cy="981075"/>
            <a:chOff x="498" y="1584"/>
            <a:chExt cx="618" cy="618"/>
          </a:xfrm>
        </p:grpSpPr>
        <p:pic>
          <p:nvPicPr>
            <p:cNvPr descr="sodium_atom" id="380" name="Google Shape;380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8" y="1584"/>
              <a:ext cx="618" cy="6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1" name="Google Shape;381;p29"/>
            <p:cNvSpPr/>
            <p:nvPr/>
          </p:nvSpPr>
          <p:spPr>
            <a:xfrm>
              <a:off x="629" y="1734"/>
              <a:ext cx="36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endParaRPr/>
            </a:p>
          </p:txBody>
        </p:sp>
      </p:grpSp>
      <p:grpSp>
        <p:nvGrpSpPr>
          <p:cNvPr id="382" name="Google Shape;382;p29"/>
          <p:cNvGrpSpPr/>
          <p:nvPr/>
        </p:nvGrpSpPr>
        <p:grpSpPr>
          <a:xfrm>
            <a:off x="638145" y="3849682"/>
            <a:ext cx="981075" cy="981075"/>
            <a:chOff x="470" y="2192"/>
            <a:chExt cx="618" cy="618"/>
          </a:xfrm>
        </p:grpSpPr>
        <p:pic>
          <p:nvPicPr>
            <p:cNvPr descr="sodium_atom" id="383" name="Google Shape;38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0" y="2192"/>
              <a:ext cx="618" cy="6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4" name="Google Shape;384;p29"/>
            <p:cNvSpPr/>
            <p:nvPr/>
          </p:nvSpPr>
          <p:spPr>
            <a:xfrm>
              <a:off x="605" y="2340"/>
              <a:ext cx="36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endParaRPr/>
            </a:p>
          </p:txBody>
        </p:sp>
      </p:grpSp>
      <p:grpSp>
        <p:nvGrpSpPr>
          <p:cNvPr id="385" name="Google Shape;385;p29"/>
          <p:cNvGrpSpPr/>
          <p:nvPr/>
        </p:nvGrpSpPr>
        <p:grpSpPr>
          <a:xfrm>
            <a:off x="3086070" y="3259132"/>
            <a:ext cx="981075" cy="981075"/>
            <a:chOff x="1858" y="1810"/>
            <a:chExt cx="618" cy="618"/>
          </a:xfrm>
        </p:grpSpPr>
        <p:pic>
          <p:nvPicPr>
            <p:cNvPr descr="oxygen_atom" id="386" name="Google Shape;38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58" y="1810"/>
              <a:ext cx="618" cy="6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7" name="Google Shape;387;p29"/>
            <p:cNvSpPr/>
            <p:nvPr/>
          </p:nvSpPr>
          <p:spPr>
            <a:xfrm>
              <a:off x="2046" y="1974"/>
              <a:ext cx="265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/>
            </a:p>
          </p:txBody>
        </p:sp>
      </p:grpSp>
      <p:grpSp>
        <p:nvGrpSpPr>
          <p:cNvPr id="388" name="Google Shape;388;p29"/>
          <p:cNvGrpSpPr/>
          <p:nvPr/>
        </p:nvGrpSpPr>
        <p:grpSpPr>
          <a:xfrm>
            <a:off x="6727795" y="3154357"/>
            <a:ext cx="981075" cy="981075"/>
            <a:chOff x="4494" y="1794"/>
            <a:chExt cx="618" cy="618"/>
          </a:xfrm>
        </p:grpSpPr>
        <p:pic>
          <p:nvPicPr>
            <p:cNvPr descr="oxygen_atom" id="389" name="Google Shape;389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94" y="1794"/>
              <a:ext cx="618" cy="6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0" name="Google Shape;390;p29"/>
            <p:cNvSpPr/>
            <p:nvPr/>
          </p:nvSpPr>
          <p:spPr>
            <a:xfrm>
              <a:off x="4624" y="1950"/>
              <a:ext cx="379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2-</a:t>
              </a:r>
              <a:endParaRPr/>
            </a:p>
          </p:txBody>
        </p:sp>
      </p:grpSp>
      <p:grpSp>
        <p:nvGrpSpPr>
          <p:cNvPr id="391" name="Google Shape;391;p29"/>
          <p:cNvGrpSpPr/>
          <p:nvPr/>
        </p:nvGrpSpPr>
        <p:grpSpPr>
          <a:xfrm>
            <a:off x="6072198" y="2571744"/>
            <a:ext cx="981075" cy="981075"/>
            <a:chOff x="3682" y="1636"/>
            <a:chExt cx="618" cy="618"/>
          </a:xfrm>
        </p:grpSpPr>
        <p:pic>
          <p:nvPicPr>
            <p:cNvPr descr="sodium_atom" id="392" name="Google Shape;392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82" y="1636"/>
              <a:ext cx="618" cy="6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3" name="Google Shape;393;p29"/>
            <p:cNvSpPr/>
            <p:nvPr/>
          </p:nvSpPr>
          <p:spPr>
            <a:xfrm>
              <a:off x="3789" y="1794"/>
              <a:ext cx="437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/>
            </a:p>
          </p:txBody>
        </p:sp>
      </p:grpSp>
      <p:grpSp>
        <p:nvGrpSpPr>
          <p:cNvPr id="394" name="Google Shape;394;p29"/>
          <p:cNvGrpSpPr/>
          <p:nvPr/>
        </p:nvGrpSpPr>
        <p:grpSpPr>
          <a:xfrm>
            <a:off x="6019817" y="3733809"/>
            <a:ext cx="981075" cy="981075"/>
            <a:chOff x="3834" y="2244"/>
            <a:chExt cx="618" cy="618"/>
          </a:xfrm>
        </p:grpSpPr>
        <p:pic>
          <p:nvPicPr>
            <p:cNvPr descr="sodium_atom" id="395" name="Google Shape;395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34" y="2244"/>
              <a:ext cx="618" cy="6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6" name="Google Shape;396;p29"/>
            <p:cNvSpPr/>
            <p:nvPr/>
          </p:nvSpPr>
          <p:spPr>
            <a:xfrm>
              <a:off x="3945" y="2400"/>
              <a:ext cx="437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Na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/>
            </a:p>
          </p:txBody>
        </p:sp>
      </p:grpSp>
      <p:grpSp>
        <p:nvGrpSpPr>
          <p:cNvPr id="397" name="Google Shape;397;p29"/>
          <p:cNvGrpSpPr/>
          <p:nvPr/>
        </p:nvGrpSpPr>
        <p:grpSpPr>
          <a:xfrm>
            <a:off x="1203295" y="2811496"/>
            <a:ext cx="2058988" cy="1850605"/>
            <a:chOff x="888" y="1586"/>
            <a:chExt cx="1297" cy="1166"/>
          </a:xfrm>
        </p:grpSpPr>
        <p:pic>
          <p:nvPicPr>
            <p:cNvPr descr="bendy_arrow_down" id="398" name="Google Shape;398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632351">
              <a:off x="1128" y="1676"/>
              <a:ext cx="1008" cy="2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up" id="399" name="Google Shape;399;p2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76313">
              <a:off x="1128" y="2408"/>
              <a:ext cx="1002" cy="2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0" name="Google Shape;400;p29"/>
            <p:cNvSpPr/>
            <p:nvPr/>
          </p:nvSpPr>
          <p:spPr>
            <a:xfrm>
              <a:off x="888" y="1878"/>
              <a:ext cx="1297" cy="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1 electron from each Na atom</a:t>
              </a:r>
              <a:endParaRPr/>
            </a:p>
          </p:txBody>
        </p:sp>
      </p:grpSp>
      <p:sp>
        <p:nvSpPr>
          <p:cNvPr id="401" name="Google Shape;401;p29"/>
          <p:cNvSpPr/>
          <p:nvPr/>
        </p:nvSpPr>
        <p:spPr>
          <a:xfrm>
            <a:off x="357158" y="5074050"/>
            <a:ext cx="797083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Two sodium atoms are required for each oxygen atom and so the ratio of sodium ions to oxide ions is 2:1.</a:t>
            </a:r>
            <a:endParaRPr>
              <a:solidFill>
                <a:schemeClr val="accent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From this ratio, the formula of sodium oxide is </a:t>
            </a:r>
            <a:r>
              <a:rPr b="1" i="0" lang="en-GB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b="1" baseline="-25000" i="0" lang="en-GB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0" lang="en-GB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402" name="Google Shape;402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S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odium </a:t>
            </a:r>
            <a:r>
              <a:rPr lang="en-GB" sz="4000">
                <a:solidFill>
                  <a:schemeClr val="lt1"/>
                </a:solidFill>
              </a:rPr>
              <a:t>o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xide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chemeClr val="lt1"/>
                </a:solidFill>
              </a:rPr>
              <a:t>Q</a:t>
            </a:r>
            <a:r>
              <a:rPr lang="en-GB" sz="3800">
                <a:solidFill>
                  <a:schemeClr val="lt1"/>
                </a:solidFill>
              </a:rPr>
              <a:t>uestion 2 on </a:t>
            </a:r>
            <a:r>
              <a:rPr b="1" lang="en-GB" sz="3800">
                <a:solidFill>
                  <a:srgbClr val="FFFF00"/>
                </a:solidFill>
              </a:rPr>
              <a:t>pages 17</a:t>
            </a:r>
            <a:r>
              <a:rPr lang="en-GB" sz="3800">
                <a:solidFill>
                  <a:schemeClr val="lt1"/>
                </a:solidFill>
              </a:rPr>
              <a:t> and </a:t>
            </a:r>
            <a:r>
              <a:rPr b="1" lang="en-GB" sz="3800">
                <a:solidFill>
                  <a:srgbClr val="FFFF00"/>
                </a:solidFill>
              </a:rPr>
              <a:t>18</a:t>
            </a:r>
            <a:endParaRPr b="1" sz="3800">
              <a:solidFill>
                <a:srgbClr val="FFFF00"/>
              </a:solidFill>
            </a:endParaRPr>
          </a:p>
        </p:txBody>
      </p:sp>
      <p:pic>
        <p:nvPicPr>
          <p:cNvPr id="409" name="Google Shape;409;p30"/>
          <p:cNvPicPr preferRelativeResize="0"/>
          <p:nvPr/>
        </p:nvPicPr>
        <p:blipFill rotWithShape="1">
          <a:blip r:embed="rId3">
            <a:alphaModFix/>
          </a:blip>
          <a:srcRect b="0" l="1468" r="0" t="0"/>
          <a:stretch/>
        </p:blipFill>
        <p:spPr>
          <a:xfrm>
            <a:off x="55400" y="1423200"/>
            <a:ext cx="8860000" cy="4716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0" name="Google Shape;410;p30"/>
          <p:cNvGrpSpPr/>
          <p:nvPr/>
        </p:nvGrpSpPr>
        <p:grpSpPr>
          <a:xfrm>
            <a:off x="1281250" y="2536550"/>
            <a:ext cx="2519400" cy="1805550"/>
            <a:chOff x="1281250" y="2536550"/>
            <a:chExt cx="2519400" cy="1805550"/>
          </a:xfrm>
        </p:grpSpPr>
        <p:grpSp>
          <p:nvGrpSpPr>
            <p:cNvPr id="411" name="Google Shape;411;p30"/>
            <p:cNvGrpSpPr/>
            <p:nvPr/>
          </p:nvGrpSpPr>
          <p:grpSpPr>
            <a:xfrm>
              <a:off x="1281250" y="2536550"/>
              <a:ext cx="1127425" cy="461700"/>
              <a:chOff x="1357450" y="2765150"/>
              <a:chExt cx="1127425" cy="461700"/>
            </a:xfrm>
          </p:grpSpPr>
          <p:sp>
            <p:nvSpPr>
              <p:cNvPr id="412" name="Google Shape;412;p30"/>
              <p:cNvSpPr txBox="1"/>
              <p:nvPr/>
            </p:nvSpPr>
            <p:spPr>
              <a:xfrm>
                <a:off x="1987775" y="2765150"/>
                <a:ext cx="4971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13" name="Google Shape;413;p30"/>
              <p:cNvSpPr txBox="1"/>
              <p:nvPr/>
            </p:nvSpPr>
            <p:spPr>
              <a:xfrm>
                <a:off x="1357450" y="2795750"/>
                <a:ext cx="4971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600">
                    <a:solidFill>
                      <a:srgbClr val="FF0000"/>
                    </a:solidFill>
                  </a:rPr>
                  <a:t>Na</a:t>
                </a:r>
                <a:endParaRPr b="1" sz="160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14" name="Google Shape;414;p30"/>
            <p:cNvGrpSpPr/>
            <p:nvPr/>
          </p:nvGrpSpPr>
          <p:grpSpPr>
            <a:xfrm>
              <a:off x="2977300" y="2655350"/>
              <a:ext cx="823350" cy="1270850"/>
              <a:chOff x="3329075" y="2485225"/>
              <a:chExt cx="823350" cy="1270850"/>
            </a:xfrm>
          </p:grpSpPr>
          <p:sp>
            <p:nvSpPr>
              <p:cNvPr id="415" name="Google Shape;415;p30"/>
              <p:cNvSpPr txBox="1"/>
              <p:nvPr/>
            </p:nvSpPr>
            <p:spPr>
              <a:xfrm>
                <a:off x="3329075" y="2905100"/>
                <a:ext cx="4347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600">
                    <a:solidFill>
                      <a:srgbClr val="FF0000"/>
                    </a:solidFill>
                  </a:rPr>
                  <a:t>O</a:t>
                </a:r>
                <a:endParaRPr b="1" sz="1500">
                  <a:solidFill>
                    <a:srgbClr val="FF0000"/>
                  </a:solidFill>
                  <a:latin typeface="Ubuntu"/>
                  <a:ea typeface="Ubuntu"/>
                  <a:cs typeface="Ubuntu"/>
                  <a:sym typeface="Ubuntu"/>
                </a:endParaRPr>
              </a:p>
            </p:txBody>
          </p:sp>
          <p:sp>
            <p:nvSpPr>
              <p:cNvPr id="416" name="Google Shape;416;p30"/>
              <p:cNvSpPr/>
              <p:nvPr/>
            </p:nvSpPr>
            <p:spPr>
              <a:xfrm>
                <a:off x="3329075" y="2485225"/>
                <a:ext cx="169800" cy="1698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30"/>
              <p:cNvSpPr/>
              <p:nvPr/>
            </p:nvSpPr>
            <p:spPr>
              <a:xfrm>
                <a:off x="3531575" y="2485225"/>
                <a:ext cx="169800" cy="1698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30"/>
              <p:cNvSpPr/>
              <p:nvPr/>
            </p:nvSpPr>
            <p:spPr>
              <a:xfrm>
                <a:off x="3331763" y="3586275"/>
                <a:ext cx="169800" cy="1698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30"/>
              <p:cNvSpPr/>
              <p:nvPr/>
            </p:nvSpPr>
            <p:spPr>
              <a:xfrm>
                <a:off x="3528888" y="3586275"/>
                <a:ext cx="169800" cy="1698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30"/>
              <p:cNvSpPr/>
              <p:nvPr/>
            </p:nvSpPr>
            <p:spPr>
              <a:xfrm>
                <a:off x="3982625" y="2927800"/>
                <a:ext cx="169800" cy="1698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30"/>
              <p:cNvSpPr/>
              <p:nvPr/>
            </p:nvSpPr>
            <p:spPr>
              <a:xfrm>
                <a:off x="3982625" y="3128675"/>
                <a:ext cx="169800" cy="169800"/>
              </a:xfrm>
              <a:prstGeom prst="ellipse">
                <a:avLst/>
              </a:prstGeom>
              <a:solidFill>
                <a:srgbClr val="FF0000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22" name="Google Shape;422;p30"/>
            <p:cNvGrpSpPr/>
            <p:nvPr/>
          </p:nvGrpSpPr>
          <p:grpSpPr>
            <a:xfrm>
              <a:off x="1281250" y="3880400"/>
              <a:ext cx="943625" cy="461700"/>
              <a:chOff x="1357450" y="2889800"/>
              <a:chExt cx="943625" cy="461700"/>
            </a:xfrm>
          </p:grpSpPr>
          <p:sp>
            <p:nvSpPr>
              <p:cNvPr id="423" name="Google Shape;423;p30"/>
              <p:cNvSpPr txBox="1"/>
              <p:nvPr/>
            </p:nvSpPr>
            <p:spPr>
              <a:xfrm>
                <a:off x="2002875" y="2889800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24" name="Google Shape;424;p30"/>
              <p:cNvSpPr txBox="1"/>
              <p:nvPr/>
            </p:nvSpPr>
            <p:spPr>
              <a:xfrm>
                <a:off x="1357450" y="2905100"/>
                <a:ext cx="497100" cy="431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600">
                    <a:solidFill>
                      <a:srgbClr val="FF0000"/>
                    </a:solidFill>
                  </a:rPr>
                  <a:t>Na</a:t>
                </a:r>
                <a:endParaRPr b="1" sz="160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25" name="Google Shape;425;p30"/>
          <p:cNvGrpSpPr/>
          <p:nvPr/>
        </p:nvGrpSpPr>
        <p:grpSpPr>
          <a:xfrm>
            <a:off x="5237700" y="1978850"/>
            <a:ext cx="4209675" cy="2979300"/>
            <a:chOff x="5237700" y="1978850"/>
            <a:chExt cx="4209675" cy="2979300"/>
          </a:xfrm>
        </p:grpSpPr>
        <p:grpSp>
          <p:nvGrpSpPr>
            <p:cNvPr id="426" name="Google Shape;426;p30"/>
            <p:cNvGrpSpPr/>
            <p:nvPr/>
          </p:nvGrpSpPr>
          <p:grpSpPr>
            <a:xfrm>
              <a:off x="5237700" y="1978850"/>
              <a:ext cx="1770375" cy="1607700"/>
              <a:chOff x="5077625" y="2207450"/>
              <a:chExt cx="1770375" cy="1607700"/>
            </a:xfrm>
          </p:grpSpPr>
          <p:sp>
            <p:nvSpPr>
              <p:cNvPr id="427" name="Google Shape;427;p30"/>
              <p:cNvSpPr txBox="1"/>
              <p:nvPr/>
            </p:nvSpPr>
            <p:spPr>
              <a:xfrm>
                <a:off x="5706525" y="2214975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28" name="Google Shape;428;p30"/>
              <p:cNvSpPr txBox="1"/>
              <p:nvPr/>
            </p:nvSpPr>
            <p:spPr>
              <a:xfrm>
                <a:off x="5554125" y="3353450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29" name="Google Shape;429;p30"/>
              <p:cNvSpPr txBox="1"/>
              <p:nvPr/>
            </p:nvSpPr>
            <p:spPr>
              <a:xfrm>
                <a:off x="5077625" y="2644888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30" name="Google Shape;430;p30"/>
              <p:cNvSpPr txBox="1"/>
              <p:nvPr/>
            </p:nvSpPr>
            <p:spPr>
              <a:xfrm>
                <a:off x="6197250" y="2682550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431" name="Google Shape;431;p30"/>
              <p:cNvGrpSpPr/>
              <p:nvPr/>
            </p:nvGrpSpPr>
            <p:grpSpPr>
              <a:xfrm>
                <a:off x="5077625" y="2207450"/>
                <a:ext cx="1770375" cy="1607700"/>
                <a:chOff x="5077625" y="2207450"/>
                <a:chExt cx="1770375" cy="1607700"/>
              </a:xfrm>
            </p:grpSpPr>
            <p:grpSp>
              <p:nvGrpSpPr>
                <p:cNvPr id="432" name="Google Shape;432;p30"/>
                <p:cNvGrpSpPr/>
                <p:nvPr/>
              </p:nvGrpSpPr>
              <p:grpSpPr>
                <a:xfrm>
                  <a:off x="5077625" y="2214975"/>
                  <a:ext cx="1417825" cy="1600175"/>
                  <a:chOff x="5077625" y="2214975"/>
                  <a:chExt cx="1417825" cy="1600175"/>
                </a:xfrm>
              </p:grpSpPr>
              <p:grpSp>
                <p:nvGrpSpPr>
                  <p:cNvPr id="433" name="Google Shape;433;p30"/>
                  <p:cNvGrpSpPr/>
                  <p:nvPr/>
                </p:nvGrpSpPr>
                <p:grpSpPr>
                  <a:xfrm>
                    <a:off x="5530875" y="2214975"/>
                    <a:ext cx="497100" cy="1096075"/>
                    <a:chOff x="1319350" y="2262825"/>
                    <a:chExt cx="497100" cy="1096075"/>
                  </a:xfrm>
                </p:grpSpPr>
                <p:sp>
                  <p:nvSpPr>
                    <p:cNvPr id="434" name="Google Shape;434;p30"/>
                    <p:cNvSpPr txBox="1"/>
                    <p:nvPr/>
                  </p:nvSpPr>
                  <p:spPr>
                    <a:xfrm>
                      <a:off x="1342600" y="2262825"/>
                      <a:ext cx="298200" cy="461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sp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FF0000"/>
                          </a:solidFill>
                        </a:rPr>
                        <a:t>X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435" name="Google Shape;435;p30"/>
                    <p:cNvSpPr txBox="1"/>
                    <p:nvPr/>
                  </p:nvSpPr>
                  <p:spPr>
                    <a:xfrm>
                      <a:off x="1319350" y="2927800"/>
                      <a:ext cx="497100" cy="4311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sp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solidFill>
                            <a:srgbClr val="FF0000"/>
                          </a:solidFill>
                        </a:rPr>
                        <a:t>Na</a:t>
                      </a:r>
                      <a:endParaRPr b="1" sz="160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sp>
                <p:nvSpPr>
                  <p:cNvPr id="436" name="Google Shape;436;p30"/>
                  <p:cNvSpPr txBox="1"/>
                  <p:nvPr/>
                </p:nvSpPr>
                <p:spPr>
                  <a:xfrm>
                    <a:off x="5706525" y="3353450"/>
                    <a:ext cx="298200" cy="461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800">
                        <a:solidFill>
                          <a:srgbClr val="FF0000"/>
                        </a:solidFill>
                      </a:rPr>
                      <a:t>X</a:t>
                    </a:r>
                    <a:endParaRPr b="1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437" name="Google Shape;437;p30"/>
                  <p:cNvSpPr txBox="1"/>
                  <p:nvPr/>
                </p:nvSpPr>
                <p:spPr>
                  <a:xfrm>
                    <a:off x="5077625" y="2840663"/>
                    <a:ext cx="298200" cy="461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800">
                        <a:solidFill>
                          <a:srgbClr val="FF0000"/>
                        </a:solidFill>
                      </a:rPr>
                      <a:t>X</a:t>
                    </a:r>
                    <a:endParaRPr b="1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438" name="Google Shape;438;p30"/>
                  <p:cNvSpPr txBox="1"/>
                  <p:nvPr/>
                </p:nvSpPr>
                <p:spPr>
                  <a:xfrm>
                    <a:off x="6197250" y="2878325"/>
                    <a:ext cx="298200" cy="461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800">
                        <a:solidFill>
                          <a:srgbClr val="FF0000"/>
                        </a:solidFill>
                      </a:rPr>
                      <a:t>X</a:t>
                    </a:r>
                    <a:endParaRPr b="1" sz="180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439" name="Google Shape;439;p30"/>
                <p:cNvSpPr txBox="1"/>
                <p:nvPr/>
              </p:nvSpPr>
              <p:spPr>
                <a:xfrm>
                  <a:off x="6402500" y="2207450"/>
                  <a:ext cx="445500" cy="55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GB" sz="2400">
                      <a:solidFill>
                        <a:srgbClr val="FF0000"/>
                      </a:solidFill>
                    </a:rPr>
                    <a:t>+</a:t>
                  </a:r>
                  <a:endParaRPr b="1" sz="2400">
                    <a:solidFill>
                      <a:srgbClr val="FF0000"/>
                    </a:solidFill>
                  </a:endParaRPr>
                </a:p>
              </p:txBody>
            </p:sp>
          </p:grpSp>
        </p:grpSp>
        <p:grpSp>
          <p:nvGrpSpPr>
            <p:cNvPr id="440" name="Google Shape;440;p30"/>
            <p:cNvGrpSpPr/>
            <p:nvPr/>
          </p:nvGrpSpPr>
          <p:grpSpPr>
            <a:xfrm>
              <a:off x="7578500" y="2444025"/>
              <a:ext cx="1868875" cy="1455300"/>
              <a:chOff x="7379125" y="2207450"/>
              <a:chExt cx="1868875" cy="1455300"/>
            </a:xfrm>
          </p:grpSpPr>
          <p:grpSp>
            <p:nvGrpSpPr>
              <p:cNvPr id="441" name="Google Shape;441;p30"/>
              <p:cNvGrpSpPr/>
              <p:nvPr/>
            </p:nvGrpSpPr>
            <p:grpSpPr>
              <a:xfrm>
                <a:off x="7379125" y="2426150"/>
                <a:ext cx="849125" cy="1236600"/>
                <a:chOff x="3265275" y="2426150"/>
                <a:chExt cx="849125" cy="1236600"/>
              </a:xfrm>
            </p:grpSpPr>
            <p:sp>
              <p:nvSpPr>
                <p:cNvPr id="442" name="Google Shape;442;p30"/>
                <p:cNvSpPr txBox="1"/>
                <p:nvPr/>
              </p:nvSpPr>
              <p:spPr>
                <a:xfrm>
                  <a:off x="3265275" y="2828900"/>
                  <a:ext cx="497100" cy="431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GB" sz="1600">
                      <a:solidFill>
                        <a:srgbClr val="FF0000"/>
                      </a:solidFill>
                    </a:rPr>
                    <a:t>O</a:t>
                  </a:r>
                  <a:endParaRPr b="1" sz="1500">
                    <a:solidFill>
                      <a:srgbClr val="FF0000"/>
                    </a:solidFill>
                    <a:latin typeface="Ubuntu"/>
                    <a:ea typeface="Ubuntu"/>
                    <a:cs typeface="Ubuntu"/>
                    <a:sym typeface="Ubuntu"/>
                  </a:endParaRPr>
                </a:p>
              </p:txBody>
            </p:sp>
            <p:sp>
              <p:nvSpPr>
                <p:cNvPr id="443" name="Google Shape;443;p30"/>
                <p:cNvSpPr/>
                <p:nvPr/>
              </p:nvSpPr>
              <p:spPr>
                <a:xfrm>
                  <a:off x="3284300" y="24261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4" name="Google Shape;444;p30"/>
                <p:cNvSpPr/>
                <p:nvPr/>
              </p:nvSpPr>
              <p:spPr>
                <a:xfrm>
                  <a:off x="3486800" y="24261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5" name="Google Shape;445;p30"/>
                <p:cNvSpPr/>
                <p:nvPr/>
              </p:nvSpPr>
              <p:spPr>
                <a:xfrm>
                  <a:off x="3300550" y="34929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6" name="Google Shape;446;p30"/>
                <p:cNvSpPr/>
                <p:nvPr/>
              </p:nvSpPr>
              <p:spPr>
                <a:xfrm>
                  <a:off x="3497675" y="3492950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7" name="Google Shape;447;p30"/>
                <p:cNvSpPr/>
                <p:nvPr/>
              </p:nvSpPr>
              <p:spPr>
                <a:xfrm>
                  <a:off x="3944600" y="2859113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48" name="Google Shape;448;p30"/>
                <p:cNvSpPr/>
                <p:nvPr/>
              </p:nvSpPr>
              <p:spPr>
                <a:xfrm>
                  <a:off x="3944600" y="3059988"/>
                  <a:ext cx="169800" cy="169800"/>
                </a:xfrm>
                <a:prstGeom prst="ellipse">
                  <a:avLst/>
                </a:prstGeom>
                <a:solidFill>
                  <a:srgbClr val="FF0000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49" name="Google Shape;449;p30"/>
              <p:cNvSpPr txBox="1"/>
              <p:nvPr/>
            </p:nvSpPr>
            <p:spPr>
              <a:xfrm>
                <a:off x="8231300" y="2207450"/>
                <a:ext cx="10167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2400">
                    <a:solidFill>
                      <a:srgbClr val="FF0000"/>
                    </a:solidFill>
                  </a:rPr>
                  <a:t>2</a:t>
                </a:r>
                <a:r>
                  <a:rPr b="1" lang="en-GB" sz="2400">
                    <a:solidFill>
                      <a:srgbClr val="FF0000"/>
                    </a:solidFill>
                  </a:rPr>
                  <a:t>–</a:t>
                </a:r>
                <a:endParaRPr b="1" sz="240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50" name="Google Shape;450;p30"/>
            <p:cNvGrpSpPr/>
            <p:nvPr/>
          </p:nvGrpSpPr>
          <p:grpSpPr>
            <a:xfrm>
              <a:off x="5237700" y="3350450"/>
              <a:ext cx="1770375" cy="1607700"/>
              <a:chOff x="5077625" y="2207450"/>
              <a:chExt cx="1770375" cy="1607700"/>
            </a:xfrm>
          </p:grpSpPr>
          <p:sp>
            <p:nvSpPr>
              <p:cNvPr id="451" name="Google Shape;451;p30"/>
              <p:cNvSpPr txBox="1"/>
              <p:nvPr/>
            </p:nvSpPr>
            <p:spPr>
              <a:xfrm>
                <a:off x="5729775" y="2275700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52" name="Google Shape;452;p30"/>
              <p:cNvSpPr txBox="1"/>
              <p:nvPr/>
            </p:nvSpPr>
            <p:spPr>
              <a:xfrm>
                <a:off x="5554125" y="3353450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53" name="Google Shape;453;p30"/>
              <p:cNvSpPr txBox="1"/>
              <p:nvPr/>
            </p:nvSpPr>
            <p:spPr>
              <a:xfrm>
                <a:off x="5077625" y="2644888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54" name="Google Shape;454;p30"/>
              <p:cNvSpPr txBox="1"/>
              <p:nvPr/>
            </p:nvSpPr>
            <p:spPr>
              <a:xfrm>
                <a:off x="6197250" y="2682550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455" name="Google Shape;455;p30"/>
              <p:cNvGrpSpPr/>
              <p:nvPr/>
            </p:nvGrpSpPr>
            <p:grpSpPr>
              <a:xfrm>
                <a:off x="5077625" y="2207450"/>
                <a:ext cx="1770375" cy="1607700"/>
                <a:chOff x="5077625" y="2207450"/>
                <a:chExt cx="1770375" cy="1607700"/>
              </a:xfrm>
            </p:grpSpPr>
            <p:grpSp>
              <p:nvGrpSpPr>
                <p:cNvPr id="456" name="Google Shape;456;p30"/>
                <p:cNvGrpSpPr/>
                <p:nvPr/>
              </p:nvGrpSpPr>
              <p:grpSpPr>
                <a:xfrm>
                  <a:off x="5077625" y="2275700"/>
                  <a:ext cx="1417825" cy="1539450"/>
                  <a:chOff x="5077625" y="2275700"/>
                  <a:chExt cx="1417825" cy="1539450"/>
                </a:xfrm>
              </p:grpSpPr>
              <p:grpSp>
                <p:nvGrpSpPr>
                  <p:cNvPr id="457" name="Google Shape;457;p30"/>
                  <p:cNvGrpSpPr/>
                  <p:nvPr/>
                </p:nvGrpSpPr>
                <p:grpSpPr>
                  <a:xfrm>
                    <a:off x="5530875" y="2275700"/>
                    <a:ext cx="497100" cy="1035350"/>
                    <a:chOff x="1319350" y="2323550"/>
                    <a:chExt cx="497100" cy="1035350"/>
                  </a:xfrm>
                </p:grpSpPr>
                <p:sp>
                  <p:nvSpPr>
                    <p:cNvPr id="458" name="Google Shape;458;p30"/>
                    <p:cNvSpPr txBox="1"/>
                    <p:nvPr/>
                  </p:nvSpPr>
                  <p:spPr>
                    <a:xfrm>
                      <a:off x="1365850" y="2323550"/>
                      <a:ext cx="298200" cy="4617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sp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FF0000"/>
                          </a:solidFill>
                        </a:rPr>
                        <a:t>X</a:t>
                      </a:r>
                      <a:endParaRPr b="1" sz="180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459" name="Google Shape;459;p30"/>
                    <p:cNvSpPr txBox="1"/>
                    <p:nvPr/>
                  </p:nvSpPr>
                  <p:spPr>
                    <a:xfrm>
                      <a:off x="1319350" y="2927800"/>
                      <a:ext cx="497100" cy="4311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91425" lIns="91425" spcFirstLastPara="1" rIns="91425" wrap="square" tIns="91425">
                      <a:sp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600">
                          <a:solidFill>
                            <a:srgbClr val="FF0000"/>
                          </a:solidFill>
                        </a:rPr>
                        <a:t>Na</a:t>
                      </a:r>
                      <a:endParaRPr b="1" sz="160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sp>
                <p:nvSpPr>
                  <p:cNvPr id="460" name="Google Shape;460;p30"/>
                  <p:cNvSpPr txBox="1"/>
                  <p:nvPr/>
                </p:nvSpPr>
                <p:spPr>
                  <a:xfrm>
                    <a:off x="5706525" y="3353450"/>
                    <a:ext cx="298200" cy="461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800">
                        <a:solidFill>
                          <a:srgbClr val="FF0000"/>
                        </a:solidFill>
                      </a:rPr>
                      <a:t>X</a:t>
                    </a:r>
                    <a:endParaRPr b="1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461" name="Google Shape;461;p30"/>
                  <p:cNvSpPr txBox="1"/>
                  <p:nvPr/>
                </p:nvSpPr>
                <p:spPr>
                  <a:xfrm>
                    <a:off x="5077625" y="2840663"/>
                    <a:ext cx="298200" cy="461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800">
                        <a:solidFill>
                          <a:srgbClr val="FF0000"/>
                        </a:solidFill>
                      </a:rPr>
                      <a:t>X</a:t>
                    </a:r>
                    <a:endParaRPr b="1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462" name="Google Shape;462;p30"/>
                  <p:cNvSpPr txBox="1"/>
                  <p:nvPr/>
                </p:nvSpPr>
                <p:spPr>
                  <a:xfrm>
                    <a:off x="6197250" y="2878325"/>
                    <a:ext cx="298200" cy="461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en-GB" sz="1800">
                        <a:solidFill>
                          <a:srgbClr val="FF0000"/>
                        </a:solidFill>
                      </a:rPr>
                      <a:t>X</a:t>
                    </a:r>
                    <a:endParaRPr b="1" sz="180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463" name="Google Shape;463;p30"/>
                <p:cNvSpPr txBox="1"/>
                <p:nvPr/>
              </p:nvSpPr>
              <p:spPr>
                <a:xfrm>
                  <a:off x="6402500" y="2207450"/>
                  <a:ext cx="445500" cy="55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en-GB" sz="2400">
                      <a:solidFill>
                        <a:srgbClr val="FF0000"/>
                      </a:solidFill>
                    </a:rPr>
                    <a:t>+</a:t>
                  </a:r>
                  <a:endParaRPr b="1" sz="2400">
                    <a:solidFill>
                      <a:srgbClr val="FF0000"/>
                    </a:solidFill>
                  </a:endParaRPr>
                </a:p>
              </p:txBody>
            </p:sp>
          </p:grpSp>
        </p:grpSp>
        <p:grpSp>
          <p:nvGrpSpPr>
            <p:cNvPr id="464" name="Google Shape;464;p30"/>
            <p:cNvGrpSpPr/>
            <p:nvPr/>
          </p:nvGrpSpPr>
          <p:grpSpPr>
            <a:xfrm>
              <a:off x="7098075" y="2929075"/>
              <a:ext cx="298200" cy="657475"/>
              <a:chOff x="6197250" y="2682550"/>
              <a:chExt cx="298200" cy="657475"/>
            </a:xfrm>
          </p:grpSpPr>
          <p:sp>
            <p:nvSpPr>
              <p:cNvPr id="465" name="Google Shape;465;p30"/>
              <p:cNvSpPr txBox="1"/>
              <p:nvPr/>
            </p:nvSpPr>
            <p:spPr>
              <a:xfrm>
                <a:off x="6197250" y="2682550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66" name="Google Shape;466;p30"/>
              <p:cNvSpPr txBox="1"/>
              <p:nvPr/>
            </p:nvSpPr>
            <p:spPr>
              <a:xfrm>
                <a:off x="6197250" y="2878325"/>
                <a:ext cx="298200" cy="46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rgbClr val="FF0000"/>
                    </a:solidFill>
                  </a:rPr>
                  <a:t>X</a:t>
                </a:r>
                <a:endParaRPr b="1" sz="180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67" name="Google Shape;467;p30"/>
          <p:cNvSpPr txBox="1"/>
          <p:nvPr/>
        </p:nvSpPr>
        <p:spPr>
          <a:xfrm>
            <a:off x="3800650" y="5345625"/>
            <a:ext cx="1075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Na</a:t>
            </a:r>
            <a:r>
              <a:rPr b="1" baseline="-25000" lang="en-GB" sz="2400">
                <a:solidFill>
                  <a:srgbClr val="FF0000"/>
                </a:solidFill>
              </a:rPr>
              <a:t>2</a:t>
            </a:r>
            <a:r>
              <a:rPr b="1" lang="en-GB" sz="2400">
                <a:solidFill>
                  <a:srgbClr val="FF0000"/>
                </a:solidFill>
              </a:rPr>
              <a:t>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3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800">
                <a:solidFill>
                  <a:schemeClr val="lt1"/>
                </a:solidFill>
              </a:rPr>
              <a:t>Q</a:t>
            </a:r>
            <a:r>
              <a:rPr lang="en-GB" sz="3800">
                <a:solidFill>
                  <a:schemeClr val="lt1"/>
                </a:solidFill>
              </a:rPr>
              <a:t>uestion 2 on </a:t>
            </a:r>
            <a:r>
              <a:rPr b="1" lang="en-GB" sz="3800">
                <a:solidFill>
                  <a:srgbClr val="FFFF00"/>
                </a:solidFill>
              </a:rPr>
              <a:t>page 18</a:t>
            </a:r>
            <a:endParaRPr sz="3800"/>
          </a:p>
        </p:txBody>
      </p:sp>
      <p:pic>
        <p:nvPicPr>
          <p:cNvPr id="474" name="Google Shape;4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538" y="1368475"/>
            <a:ext cx="8350926" cy="39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1"/>
          <p:cNvSpPr txBox="1"/>
          <p:nvPr/>
        </p:nvSpPr>
        <p:spPr>
          <a:xfrm>
            <a:off x="379575" y="2245550"/>
            <a:ext cx="8764500" cy="4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-"/>
            </a:pPr>
            <a:r>
              <a:rPr b="1" lang="en-GB" sz="2400">
                <a:solidFill>
                  <a:srgbClr val="FF0000"/>
                </a:solidFill>
              </a:rPr>
              <a:t>Two</a:t>
            </a:r>
            <a:r>
              <a:rPr b="1" lang="en-GB" sz="2400">
                <a:solidFill>
                  <a:srgbClr val="FF0000"/>
                </a:solidFill>
              </a:rPr>
              <a:t> atoms are sodium are needed for every one atom of oxygen.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-"/>
            </a:pPr>
            <a:r>
              <a:rPr b="1" lang="en-GB" sz="2400">
                <a:solidFill>
                  <a:srgbClr val="FF0000"/>
                </a:solidFill>
              </a:rPr>
              <a:t>Each sodium atom loses one electron. The sodium atoms become sodium ions: Na  →  Na</a:t>
            </a:r>
            <a:r>
              <a:rPr b="1" baseline="30000" lang="en-GB" sz="2400">
                <a:solidFill>
                  <a:srgbClr val="FF0000"/>
                </a:solidFill>
              </a:rPr>
              <a:t>+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-"/>
            </a:pPr>
            <a:r>
              <a:rPr b="1" lang="en-GB" sz="2400">
                <a:solidFill>
                  <a:srgbClr val="FF0000"/>
                </a:solidFill>
              </a:rPr>
              <a:t>These electrons are transferred to the oxygen atom.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FF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-"/>
            </a:pPr>
            <a:r>
              <a:rPr b="1" lang="en-GB" sz="2400">
                <a:solidFill>
                  <a:srgbClr val="FF0000"/>
                </a:solidFill>
              </a:rPr>
              <a:t>The oxygen atom gains two electrons to become an oxide ion:  O  →  O</a:t>
            </a:r>
            <a:r>
              <a:rPr b="1" baseline="30000" lang="en-GB" sz="2400">
                <a:solidFill>
                  <a:srgbClr val="FF0000"/>
                </a:solidFill>
              </a:rPr>
              <a:t>2-</a:t>
            </a:r>
            <a:endParaRPr b="1" baseline="30000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30000" sz="1000">
              <a:solidFill>
                <a:srgbClr val="FF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Char char="-"/>
            </a:pPr>
            <a:r>
              <a:rPr b="1" lang="en-GB" sz="2400">
                <a:solidFill>
                  <a:srgbClr val="FF0000"/>
                </a:solidFill>
              </a:rPr>
              <a:t>There is now and electrostatic force of </a:t>
            </a:r>
            <a:r>
              <a:rPr b="1" lang="en-GB" sz="2400">
                <a:solidFill>
                  <a:srgbClr val="FF0000"/>
                </a:solidFill>
              </a:rPr>
              <a:t>attraction</a:t>
            </a:r>
            <a:r>
              <a:rPr b="1" lang="en-GB" sz="2400">
                <a:solidFill>
                  <a:srgbClr val="FF0000"/>
                </a:solidFill>
              </a:rPr>
              <a:t> </a:t>
            </a:r>
            <a:r>
              <a:rPr b="1" lang="en-GB" sz="2400">
                <a:solidFill>
                  <a:srgbClr val="FF0000"/>
                </a:solidFill>
              </a:rPr>
              <a:t>between</a:t>
            </a:r>
            <a:r>
              <a:rPr b="1" lang="en-GB" sz="2400">
                <a:solidFill>
                  <a:srgbClr val="FF0000"/>
                </a:solidFill>
              </a:rPr>
              <a:t> the </a:t>
            </a:r>
            <a:r>
              <a:rPr b="1" lang="en-GB" sz="2400">
                <a:solidFill>
                  <a:srgbClr val="FF0000"/>
                </a:solidFill>
              </a:rPr>
              <a:t>charged particles.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3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sodium oxide (Na</a:t>
            </a:r>
            <a:r>
              <a:rPr b="0" baseline="-25000" i="0" lang="en-GB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GB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O)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1" name="Google Shape;481;p32"/>
          <p:cNvGrpSpPr/>
          <p:nvPr/>
        </p:nvGrpSpPr>
        <p:grpSpPr>
          <a:xfrm>
            <a:off x="5216705" y="2993206"/>
            <a:ext cx="2065338" cy="2120900"/>
            <a:chOff x="3800" y="2001"/>
            <a:chExt cx="1301" cy="1336"/>
          </a:xfrm>
        </p:grpSpPr>
        <p:pic>
          <p:nvPicPr>
            <p:cNvPr descr="atom_2_shell" id="482" name="Google Shape;482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00" y="2034"/>
              <a:ext cx="1290" cy="12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32"/>
            <p:cNvSpPr/>
            <p:nvPr/>
          </p:nvSpPr>
          <p:spPr>
            <a:xfrm>
              <a:off x="4337" y="2560"/>
              <a:ext cx="229" cy="2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electron" id="484" name="Google Shape;484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83" y="2245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485" name="Google Shape;485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05" y="2939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486" name="Google Shape;486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97" y="2003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487" name="Google Shape;487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75" y="2001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488" name="Google Shape;488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3" y="2485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489" name="Google Shape;489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957" y="2669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490" name="Google Shape;490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13" y="3189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electron" id="491" name="Google Shape;491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91" y="3193"/>
              <a:ext cx="144" cy="1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2" name="Google Shape;492;p32"/>
          <p:cNvSpPr/>
          <p:nvPr/>
        </p:nvSpPr>
        <p:spPr>
          <a:xfrm>
            <a:off x="7577365" y="2595567"/>
            <a:ext cx="5949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2-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ross" id="493" name="Google Shape;493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36137" y="3745954"/>
            <a:ext cx="357300" cy="3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oss" id="494" name="Google Shape;49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36137" y="4020393"/>
            <a:ext cx="357300" cy="30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5" name="Google Shape;495;p32"/>
          <p:cNvGrpSpPr/>
          <p:nvPr/>
        </p:nvGrpSpPr>
        <p:grpSpPr>
          <a:xfrm>
            <a:off x="1691680" y="1143000"/>
            <a:ext cx="3117845" cy="2617441"/>
            <a:chOff x="2195736" y="1143000"/>
            <a:chExt cx="3117845" cy="2617441"/>
          </a:xfrm>
        </p:grpSpPr>
        <p:grpSp>
          <p:nvGrpSpPr>
            <p:cNvPr id="496" name="Google Shape;496;p32"/>
            <p:cNvGrpSpPr/>
            <p:nvPr/>
          </p:nvGrpSpPr>
          <p:grpSpPr>
            <a:xfrm>
              <a:off x="2195736" y="1341091"/>
              <a:ext cx="2584450" cy="2419350"/>
              <a:chOff x="3618" y="1897"/>
              <a:chExt cx="1628" cy="1524"/>
            </a:xfrm>
          </p:grpSpPr>
          <p:sp>
            <p:nvSpPr>
              <p:cNvPr id="497" name="Google Shape;497;p32"/>
              <p:cNvSpPr/>
              <p:nvPr/>
            </p:nvSpPr>
            <p:spPr>
              <a:xfrm>
                <a:off x="3618" y="1897"/>
                <a:ext cx="190" cy="1524"/>
              </a:xfrm>
              <a:custGeom>
                <a:rect b="b" l="l" r="r" t="t"/>
                <a:pathLst>
                  <a:path extrusionOk="0" h="1815" w="227">
                    <a:moveTo>
                      <a:pt x="227" y="0"/>
                    </a:moveTo>
                    <a:lnTo>
                      <a:pt x="0" y="0"/>
                    </a:lnTo>
                    <a:lnTo>
                      <a:pt x="0" y="1815"/>
                    </a:lnTo>
                    <a:lnTo>
                      <a:pt x="227" y="1815"/>
                    </a:lnTo>
                  </a:path>
                </a:pathLst>
              </a:custGeom>
              <a:noFill/>
              <a:ln cap="flat" cmpd="sng" w="76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32"/>
              <p:cNvSpPr/>
              <p:nvPr/>
            </p:nvSpPr>
            <p:spPr>
              <a:xfrm flipH="1">
                <a:off x="5056" y="1897"/>
                <a:ext cx="190" cy="1524"/>
              </a:xfrm>
              <a:custGeom>
                <a:rect b="b" l="l" r="r" t="t"/>
                <a:pathLst>
                  <a:path extrusionOk="0" h="1815" w="227">
                    <a:moveTo>
                      <a:pt x="227" y="0"/>
                    </a:moveTo>
                    <a:lnTo>
                      <a:pt x="0" y="0"/>
                    </a:lnTo>
                    <a:lnTo>
                      <a:pt x="0" y="1815"/>
                    </a:lnTo>
                    <a:lnTo>
                      <a:pt x="227" y="1815"/>
                    </a:lnTo>
                  </a:path>
                </a:pathLst>
              </a:custGeom>
              <a:noFill/>
              <a:ln cap="flat" cmpd="sng" w="76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99" name="Google Shape;499;p32"/>
            <p:cNvSpPr/>
            <p:nvPr/>
          </p:nvSpPr>
          <p:spPr>
            <a:xfrm>
              <a:off x="4780181" y="1143000"/>
              <a:ext cx="533400" cy="68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4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/>
            </a:p>
          </p:txBody>
        </p:sp>
        <p:grpSp>
          <p:nvGrpSpPr>
            <p:cNvPr id="500" name="Google Shape;500;p32"/>
            <p:cNvGrpSpPr/>
            <p:nvPr/>
          </p:nvGrpSpPr>
          <p:grpSpPr>
            <a:xfrm>
              <a:off x="2484662" y="1558579"/>
              <a:ext cx="2047875" cy="2047875"/>
              <a:chOff x="3800" y="2034"/>
              <a:chExt cx="1290" cy="1290"/>
            </a:xfrm>
          </p:grpSpPr>
          <p:pic>
            <p:nvPicPr>
              <p:cNvPr descr="atom_2_shell" id="501" name="Google Shape;501;p3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800" y="2034"/>
                <a:ext cx="1290" cy="129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02" name="Google Shape;502;p32"/>
              <p:cNvSpPr/>
              <p:nvPr/>
            </p:nvSpPr>
            <p:spPr>
              <a:xfrm>
                <a:off x="4283" y="2542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8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Na</a:t>
                </a:r>
                <a:endParaRPr/>
              </a:p>
            </p:txBody>
          </p:sp>
        </p:grpSp>
        <p:pic>
          <p:nvPicPr>
            <p:cNvPr descr="cross" id="503" name="Google Shape;503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94732" y="1444826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04" name="Google Shape;504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07395" y="1448494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05" name="Google Shape;505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00664" y="2550766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06" name="Google Shape;506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00664" y="2249141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07" name="Google Shape;507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8708" y="3392509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08" name="Google Shape;508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272185" y="2564904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09" name="Google Shape;509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286820" y="2258173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10" name="Google Shape;510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60114" y="1832669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11" name="Google Shape;511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51425" y="3012182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12" name="Google Shape;512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3912" y="3435666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13" name="Google Shape;513;p32"/>
          <p:cNvGrpSpPr/>
          <p:nvPr/>
        </p:nvGrpSpPr>
        <p:grpSpPr>
          <a:xfrm>
            <a:off x="4989269" y="2737842"/>
            <a:ext cx="2584450" cy="2419350"/>
            <a:chOff x="3618" y="1897"/>
            <a:chExt cx="1628" cy="1524"/>
          </a:xfrm>
        </p:grpSpPr>
        <p:sp>
          <p:nvSpPr>
            <p:cNvPr id="514" name="Google Shape;514;p32"/>
            <p:cNvSpPr/>
            <p:nvPr/>
          </p:nvSpPr>
          <p:spPr>
            <a:xfrm>
              <a:off x="3618" y="1897"/>
              <a:ext cx="190" cy="1524"/>
            </a:xfrm>
            <a:custGeom>
              <a:rect b="b" l="l" r="r" t="t"/>
              <a:pathLst>
                <a:path extrusionOk="0" h="1815" w="227">
                  <a:moveTo>
                    <a:pt x="227" y="0"/>
                  </a:moveTo>
                  <a:lnTo>
                    <a:pt x="0" y="0"/>
                  </a:lnTo>
                  <a:lnTo>
                    <a:pt x="0" y="1815"/>
                  </a:lnTo>
                  <a:lnTo>
                    <a:pt x="227" y="1815"/>
                  </a:lnTo>
                </a:path>
              </a:pathLst>
            </a:cu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32"/>
            <p:cNvSpPr/>
            <p:nvPr/>
          </p:nvSpPr>
          <p:spPr>
            <a:xfrm flipH="1">
              <a:off x="5056" y="1897"/>
              <a:ext cx="190" cy="1524"/>
            </a:xfrm>
            <a:custGeom>
              <a:rect b="b" l="l" r="r" t="t"/>
              <a:pathLst>
                <a:path extrusionOk="0" h="1815" w="227">
                  <a:moveTo>
                    <a:pt x="227" y="0"/>
                  </a:moveTo>
                  <a:lnTo>
                    <a:pt x="0" y="0"/>
                  </a:lnTo>
                  <a:lnTo>
                    <a:pt x="0" y="1815"/>
                  </a:lnTo>
                  <a:lnTo>
                    <a:pt x="227" y="1815"/>
                  </a:lnTo>
                </a:path>
              </a:pathLst>
            </a:custGeom>
            <a:noFill/>
            <a:ln cap="flat" cmpd="sng" w="762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6" name="Google Shape;516;p32"/>
          <p:cNvGrpSpPr/>
          <p:nvPr/>
        </p:nvGrpSpPr>
        <p:grpSpPr>
          <a:xfrm>
            <a:off x="1691680" y="3937225"/>
            <a:ext cx="3117845" cy="2660127"/>
            <a:chOff x="2195736" y="1100314"/>
            <a:chExt cx="3117845" cy="2660127"/>
          </a:xfrm>
        </p:grpSpPr>
        <p:grpSp>
          <p:nvGrpSpPr>
            <p:cNvPr id="517" name="Google Shape;517;p32"/>
            <p:cNvGrpSpPr/>
            <p:nvPr/>
          </p:nvGrpSpPr>
          <p:grpSpPr>
            <a:xfrm>
              <a:off x="2195736" y="1341091"/>
              <a:ext cx="2584450" cy="2419350"/>
              <a:chOff x="3618" y="1897"/>
              <a:chExt cx="1628" cy="1524"/>
            </a:xfrm>
          </p:grpSpPr>
          <p:sp>
            <p:nvSpPr>
              <p:cNvPr id="518" name="Google Shape;518;p32"/>
              <p:cNvSpPr/>
              <p:nvPr/>
            </p:nvSpPr>
            <p:spPr>
              <a:xfrm>
                <a:off x="3618" y="1897"/>
                <a:ext cx="190" cy="1524"/>
              </a:xfrm>
              <a:custGeom>
                <a:rect b="b" l="l" r="r" t="t"/>
                <a:pathLst>
                  <a:path extrusionOk="0" h="1815" w="227">
                    <a:moveTo>
                      <a:pt x="227" y="0"/>
                    </a:moveTo>
                    <a:lnTo>
                      <a:pt x="0" y="0"/>
                    </a:lnTo>
                    <a:lnTo>
                      <a:pt x="0" y="1815"/>
                    </a:lnTo>
                    <a:lnTo>
                      <a:pt x="227" y="1815"/>
                    </a:lnTo>
                  </a:path>
                </a:pathLst>
              </a:custGeom>
              <a:noFill/>
              <a:ln cap="flat" cmpd="sng" w="76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32"/>
              <p:cNvSpPr/>
              <p:nvPr/>
            </p:nvSpPr>
            <p:spPr>
              <a:xfrm flipH="1">
                <a:off x="5056" y="1897"/>
                <a:ext cx="190" cy="1524"/>
              </a:xfrm>
              <a:custGeom>
                <a:rect b="b" l="l" r="r" t="t"/>
                <a:pathLst>
                  <a:path extrusionOk="0" h="1815" w="227">
                    <a:moveTo>
                      <a:pt x="227" y="0"/>
                    </a:moveTo>
                    <a:lnTo>
                      <a:pt x="0" y="0"/>
                    </a:lnTo>
                    <a:lnTo>
                      <a:pt x="0" y="1815"/>
                    </a:lnTo>
                    <a:lnTo>
                      <a:pt x="227" y="1815"/>
                    </a:lnTo>
                  </a:path>
                </a:pathLst>
              </a:custGeom>
              <a:noFill/>
              <a:ln cap="flat" cmpd="sng" w="76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0" name="Google Shape;520;p32"/>
            <p:cNvSpPr/>
            <p:nvPr/>
          </p:nvSpPr>
          <p:spPr>
            <a:xfrm>
              <a:off x="4780181" y="1100314"/>
              <a:ext cx="533400" cy="64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4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/>
            </a:p>
          </p:txBody>
        </p:sp>
        <p:grpSp>
          <p:nvGrpSpPr>
            <p:cNvPr id="521" name="Google Shape;521;p32"/>
            <p:cNvGrpSpPr/>
            <p:nvPr/>
          </p:nvGrpSpPr>
          <p:grpSpPr>
            <a:xfrm>
              <a:off x="2484662" y="1558579"/>
              <a:ext cx="2047875" cy="2047875"/>
              <a:chOff x="3800" y="2034"/>
              <a:chExt cx="1290" cy="1290"/>
            </a:xfrm>
          </p:grpSpPr>
          <p:pic>
            <p:nvPicPr>
              <p:cNvPr descr="atom_2_shell" id="522" name="Google Shape;522;p3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3800" y="2034"/>
                <a:ext cx="1290" cy="129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23" name="Google Shape;523;p32"/>
              <p:cNvSpPr/>
              <p:nvPr/>
            </p:nvSpPr>
            <p:spPr>
              <a:xfrm>
                <a:off x="4283" y="2514"/>
                <a:ext cx="3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8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Na</a:t>
                </a:r>
                <a:endParaRPr/>
              </a:p>
            </p:txBody>
          </p:sp>
        </p:grpSp>
        <p:pic>
          <p:nvPicPr>
            <p:cNvPr descr="cross" id="524" name="Google Shape;524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94732" y="1444826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25" name="Google Shape;525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07395" y="1448494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26" name="Google Shape;526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00664" y="2550766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27" name="Google Shape;527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00664" y="2249141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28" name="Google Shape;528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8708" y="3392509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29" name="Google Shape;529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272185" y="2564904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30" name="Google Shape;530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286820" y="2258173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31" name="Google Shape;531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60114" y="1832669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32" name="Google Shape;532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51425" y="3012182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33" name="Google Shape;533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3912" y="3435666"/>
              <a:ext cx="357188" cy="3016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3"/>
          <p:cNvSpPr/>
          <p:nvPr/>
        </p:nvSpPr>
        <p:spPr>
          <a:xfrm>
            <a:off x="344516" y="1330325"/>
            <a:ext cx="822801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Magnesium (2.8.2) needs to lose 2 electrons to form a magnesium ion but chlorine (2.8.7) needs to gain 1 electron to form an chloride ion. </a:t>
            </a:r>
            <a:endParaRPr>
              <a:solidFill>
                <a:schemeClr val="accent6"/>
              </a:solidFill>
            </a:endParaRPr>
          </a:p>
        </p:txBody>
      </p:sp>
      <p:grpSp>
        <p:nvGrpSpPr>
          <p:cNvPr id="541" name="Google Shape;541;p33"/>
          <p:cNvGrpSpPr/>
          <p:nvPr/>
        </p:nvGrpSpPr>
        <p:grpSpPr>
          <a:xfrm>
            <a:off x="847725" y="3402024"/>
            <a:ext cx="923925" cy="923925"/>
            <a:chOff x="666" y="2082"/>
            <a:chExt cx="582" cy="582"/>
          </a:xfrm>
        </p:grpSpPr>
        <p:pic>
          <p:nvPicPr>
            <p:cNvPr descr="sodium_atom" id="542" name="Google Shape;542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6" y="2082"/>
              <a:ext cx="582" cy="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3"/>
            <p:cNvSpPr txBox="1"/>
            <p:nvPr/>
          </p:nvSpPr>
          <p:spPr>
            <a:xfrm>
              <a:off x="768" y="2208"/>
              <a:ext cx="420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Mg</a:t>
              </a:r>
              <a:endParaRPr/>
            </a:p>
          </p:txBody>
        </p:sp>
      </p:grpSp>
      <p:grpSp>
        <p:nvGrpSpPr>
          <p:cNvPr id="544" name="Google Shape;544;p33"/>
          <p:cNvGrpSpPr/>
          <p:nvPr/>
        </p:nvGrpSpPr>
        <p:grpSpPr>
          <a:xfrm>
            <a:off x="3408363" y="4076711"/>
            <a:ext cx="923925" cy="923925"/>
            <a:chOff x="1612" y="2500"/>
            <a:chExt cx="582" cy="582"/>
          </a:xfrm>
        </p:grpSpPr>
        <p:pic>
          <p:nvPicPr>
            <p:cNvPr descr="chlorine_atom" id="545" name="Google Shape;545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612" y="2500"/>
              <a:ext cx="582" cy="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6" name="Google Shape;546;p33"/>
            <p:cNvSpPr txBox="1"/>
            <p:nvPr/>
          </p:nvSpPr>
          <p:spPr>
            <a:xfrm>
              <a:off x="1746" y="2640"/>
              <a:ext cx="366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547" name="Google Shape;547;p33"/>
          <p:cNvGrpSpPr/>
          <p:nvPr/>
        </p:nvGrpSpPr>
        <p:grpSpPr>
          <a:xfrm>
            <a:off x="6496070" y="3362331"/>
            <a:ext cx="933450" cy="923925"/>
            <a:chOff x="3064" y="2038"/>
            <a:chExt cx="588" cy="582"/>
          </a:xfrm>
        </p:grpSpPr>
        <p:pic>
          <p:nvPicPr>
            <p:cNvPr descr="sodium_atom" id="548" name="Google Shape;548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64" y="2038"/>
              <a:ext cx="582" cy="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9" name="Google Shape;549;p33"/>
            <p:cNvSpPr txBox="1"/>
            <p:nvPr/>
          </p:nvSpPr>
          <p:spPr>
            <a:xfrm>
              <a:off x="3100" y="2170"/>
              <a:ext cx="55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Mg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2+</a:t>
              </a:r>
              <a:endParaRPr/>
            </a:p>
          </p:txBody>
        </p:sp>
      </p:grpSp>
      <p:grpSp>
        <p:nvGrpSpPr>
          <p:cNvPr id="550" name="Google Shape;550;p33"/>
          <p:cNvGrpSpPr/>
          <p:nvPr/>
        </p:nvGrpSpPr>
        <p:grpSpPr>
          <a:xfrm>
            <a:off x="3436938" y="2584461"/>
            <a:ext cx="923925" cy="923925"/>
            <a:chOff x="1620" y="1830"/>
            <a:chExt cx="582" cy="582"/>
          </a:xfrm>
        </p:grpSpPr>
        <p:pic>
          <p:nvPicPr>
            <p:cNvPr descr="chlorine_atom" id="551" name="Google Shape;551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620" y="1830"/>
              <a:ext cx="582" cy="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2" name="Google Shape;552;p33"/>
            <p:cNvSpPr txBox="1"/>
            <p:nvPr/>
          </p:nvSpPr>
          <p:spPr>
            <a:xfrm>
              <a:off x="1750" y="1960"/>
              <a:ext cx="366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b="1" i="0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553" name="Google Shape;553;p33"/>
          <p:cNvGrpSpPr/>
          <p:nvPr/>
        </p:nvGrpSpPr>
        <p:grpSpPr>
          <a:xfrm>
            <a:off x="7124700" y="3940186"/>
            <a:ext cx="923925" cy="923925"/>
            <a:chOff x="3908" y="2792"/>
            <a:chExt cx="582" cy="582"/>
          </a:xfrm>
        </p:grpSpPr>
        <p:pic>
          <p:nvPicPr>
            <p:cNvPr descr="chlorine_atom" id="554" name="Google Shape;554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908" y="2792"/>
              <a:ext cx="582" cy="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5" name="Google Shape;555;p33"/>
            <p:cNvSpPr txBox="1"/>
            <p:nvPr/>
          </p:nvSpPr>
          <p:spPr>
            <a:xfrm>
              <a:off x="4030" y="2926"/>
              <a:ext cx="402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endParaRPr/>
            </a:p>
          </p:txBody>
        </p:sp>
      </p:grpSp>
      <p:grpSp>
        <p:nvGrpSpPr>
          <p:cNvPr id="556" name="Google Shape;556;p33"/>
          <p:cNvGrpSpPr/>
          <p:nvPr/>
        </p:nvGrpSpPr>
        <p:grpSpPr>
          <a:xfrm>
            <a:off x="7124700" y="2800361"/>
            <a:ext cx="923925" cy="923925"/>
            <a:chOff x="4018" y="2050"/>
            <a:chExt cx="582" cy="582"/>
          </a:xfrm>
        </p:grpSpPr>
        <p:pic>
          <p:nvPicPr>
            <p:cNvPr descr="chlorine_atom" id="557" name="Google Shape;557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018" y="2050"/>
              <a:ext cx="582" cy="5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8" name="Google Shape;558;p33"/>
            <p:cNvSpPr txBox="1"/>
            <p:nvPr/>
          </p:nvSpPr>
          <p:spPr>
            <a:xfrm>
              <a:off x="4148" y="2186"/>
              <a:ext cx="41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</a:t>
              </a:r>
              <a:endParaRPr/>
            </a:p>
          </p:txBody>
        </p:sp>
      </p:grpSp>
      <p:sp>
        <p:nvSpPr>
          <p:cNvPr id="559" name="Google Shape;559;p33"/>
          <p:cNvSpPr/>
          <p:nvPr/>
        </p:nvSpPr>
        <p:spPr>
          <a:xfrm>
            <a:off x="4764088" y="3624274"/>
            <a:ext cx="1219200" cy="3302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0" name="Google Shape;560;p33"/>
          <p:cNvGrpSpPr/>
          <p:nvPr/>
        </p:nvGrpSpPr>
        <p:grpSpPr>
          <a:xfrm>
            <a:off x="1593079" y="2693962"/>
            <a:ext cx="1970859" cy="2273753"/>
            <a:chOff x="1004" y="1639"/>
            <a:chExt cx="1241" cy="1432"/>
          </a:xfrm>
        </p:grpSpPr>
        <p:pic>
          <p:nvPicPr>
            <p:cNvPr descr="bendy_arrow_down" id="561" name="Google Shape;561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1182697">
              <a:off x="1036" y="1819"/>
              <a:ext cx="1113" cy="2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up" id="562" name="Google Shape;562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965558">
              <a:off x="1018" y="2660"/>
              <a:ext cx="1114" cy="2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33"/>
            <p:cNvSpPr/>
            <p:nvPr/>
          </p:nvSpPr>
          <p:spPr>
            <a:xfrm>
              <a:off x="1128" y="2062"/>
              <a:ext cx="1117" cy="6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1 electron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for each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Cl atom</a:t>
              </a:r>
              <a:endParaRPr/>
            </a:p>
          </p:txBody>
        </p:sp>
      </p:grpSp>
      <p:sp>
        <p:nvSpPr>
          <p:cNvPr id="564" name="Google Shape;564;p33"/>
          <p:cNvSpPr/>
          <p:nvPr/>
        </p:nvSpPr>
        <p:spPr>
          <a:xfrm>
            <a:off x="357158" y="5145488"/>
            <a:ext cx="8399462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Two chlorine atoms are required for each magnesium atom and so the ratio of magnesium ions to chloride ions is 1:2.</a:t>
            </a:r>
            <a:endParaRPr>
              <a:solidFill>
                <a:schemeClr val="accent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From this ratio, the formula of magnesium chloride is </a:t>
            </a:r>
            <a:r>
              <a:rPr b="1" i="0" lang="en-GB" sz="2400" u="none" cap="none" strike="noStrike">
                <a:solidFill>
                  <a:srgbClr val="00CC00"/>
                </a:solidFill>
                <a:latin typeface="Arial"/>
                <a:ea typeface="Arial"/>
                <a:cs typeface="Arial"/>
                <a:sym typeface="Arial"/>
              </a:rPr>
              <a:t>MgC</a:t>
            </a:r>
            <a:r>
              <a:rPr b="1" i="0" lang="en-GB" sz="2300" u="none" cap="none" strike="noStrike">
                <a:solidFill>
                  <a:srgbClr val="00CC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-25000" i="0" lang="en-GB" sz="2400" u="none" cap="none" strike="noStrike">
                <a:solidFill>
                  <a:srgbClr val="00CC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0" i="0" lang="en-GB" sz="24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chemeClr val="accent6"/>
              </a:solidFill>
            </a:endParaRPr>
          </a:p>
        </p:txBody>
      </p:sp>
      <p:sp>
        <p:nvSpPr>
          <p:cNvPr id="565" name="Google Shape;565;p3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m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agnesium </a:t>
            </a:r>
            <a:r>
              <a:rPr lang="en-GB" sz="4000">
                <a:solidFill>
                  <a:schemeClr val="lt1"/>
                </a:solidFill>
              </a:rPr>
              <a:t>c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r>
              <a:rPr i="0" lang="en-GB" sz="3700" u="none" cap="none" strike="noStrike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oride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8725" y="1220800"/>
            <a:ext cx="2861875" cy="2883225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34"/>
          <p:cNvSpPr/>
          <p:nvPr/>
        </p:nvSpPr>
        <p:spPr>
          <a:xfrm>
            <a:off x="7135375" y="1021175"/>
            <a:ext cx="1248300" cy="71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b="1" i="0" sz="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2" name="Google Shape;572;p34"/>
          <p:cNvGrpSpPr/>
          <p:nvPr/>
        </p:nvGrpSpPr>
        <p:grpSpPr>
          <a:xfrm>
            <a:off x="1234480" y="2491625"/>
            <a:ext cx="3450445" cy="2641368"/>
            <a:chOff x="2195736" y="1120025"/>
            <a:chExt cx="3450445" cy="2641368"/>
          </a:xfrm>
        </p:grpSpPr>
        <p:grpSp>
          <p:nvGrpSpPr>
            <p:cNvPr id="573" name="Google Shape;573;p34"/>
            <p:cNvGrpSpPr/>
            <p:nvPr/>
          </p:nvGrpSpPr>
          <p:grpSpPr>
            <a:xfrm>
              <a:off x="2195736" y="1341091"/>
              <a:ext cx="2584450" cy="2420302"/>
              <a:chOff x="3618" y="1897"/>
              <a:chExt cx="1628" cy="1525"/>
            </a:xfrm>
          </p:grpSpPr>
          <p:sp>
            <p:nvSpPr>
              <p:cNvPr id="574" name="Google Shape;574;p34"/>
              <p:cNvSpPr/>
              <p:nvPr/>
            </p:nvSpPr>
            <p:spPr>
              <a:xfrm>
                <a:off x="3618" y="1897"/>
                <a:ext cx="190" cy="1525"/>
              </a:xfrm>
              <a:custGeom>
                <a:rect b="b" l="l" r="r" t="t"/>
                <a:pathLst>
                  <a:path extrusionOk="0" h="1815" w="227">
                    <a:moveTo>
                      <a:pt x="227" y="0"/>
                    </a:moveTo>
                    <a:lnTo>
                      <a:pt x="0" y="0"/>
                    </a:lnTo>
                    <a:lnTo>
                      <a:pt x="0" y="1815"/>
                    </a:lnTo>
                    <a:lnTo>
                      <a:pt x="227" y="1815"/>
                    </a:lnTo>
                  </a:path>
                </a:pathLst>
              </a:custGeom>
              <a:noFill/>
              <a:ln cap="flat" cmpd="sng" w="76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34"/>
              <p:cNvSpPr/>
              <p:nvPr/>
            </p:nvSpPr>
            <p:spPr>
              <a:xfrm flipH="1">
                <a:off x="5056" y="1897"/>
                <a:ext cx="190" cy="1525"/>
              </a:xfrm>
              <a:custGeom>
                <a:rect b="b" l="l" r="r" t="t"/>
                <a:pathLst>
                  <a:path extrusionOk="0" h="1815" w="227">
                    <a:moveTo>
                      <a:pt x="227" y="0"/>
                    </a:moveTo>
                    <a:lnTo>
                      <a:pt x="0" y="0"/>
                    </a:lnTo>
                    <a:lnTo>
                      <a:pt x="0" y="1815"/>
                    </a:lnTo>
                    <a:lnTo>
                      <a:pt x="227" y="1815"/>
                    </a:lnTo>
                  </a:path>
                </a:pathLst>
              </a:custGeom>
              <a:noFill/>
              <a:ln cap="flat" cmpd="sng" w="762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6" name="Google Shape;576;p34"/>
            <p:cNvSpPr/>
            <p:nvPr/>
          </p:nvSpPr>
          <p:spPr>
            <a:xfrm>
              <a:off x="4756381" y="1120025"/>
              <a:ext cx="889800" cy="71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4000">
                  <a:solidFill>
                    <a:schemeClr val="dk1"/>
                  </a:solidFill>
                </a:rPr>
                <a:t>2</a:t>
              </a:r>
              <a:r>
                <a:rPr b="1" i="0" lang="en-GB" sz="4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/>
            </a:p>
          </p:txBody>
        </p:sp>
        <p:grpSp>
          <p:nvGrpSpPr>
            <p:cNvPr id="577" name="Google Shape;577;p34"/>
            <p:cNvGrpSpPr/>
            <p:nvPr/>
          </p:nvGrpSpPr>
          <p:grpSpPr>
            <a:xfrm>
              <a:off x="2484662" y="1558579"/>
              <a:ext cx="1905000" cy="1905000"/>
              <a:chOff x="3800" y="2034"/>
              <a:chExt cx="1200" cy="1200"/>
            </a:xfrm>
          </p:grpSpPr>
          <p:pic>
            <p:nvPicPr>
              <p:cNvPr descr="atom_2_shell" id="578" name="Google Shape;578;p3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800" y="2034"/>
                <a:ext cx="1200" cy="1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9" name="Google Shape;579;p34"/>
              <p:cNvSpPr/>
              <p:nvPr/>
            </p:nvSpPr>
            <p:spPr>
              <a:xfrm>
                <a:off x="4235" y="2494"/>
                <a:ext cx="600" cy="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800">
                    <a:solidFill>
                      <a:schemeClr val="dk1"/>
                    </a:solidFill>
                  </a:rPr>
                  <a:t>Mg</a:t>
                </a:r>
                <a:endParaRPr/>
              </a:p>
            </p:txBody>
          </p:sp>
        </p:grpSp>
        <p:pic>
          <p:nvPicPr>
            <p:cNvPr descr="cross" id="580" name="Google Shape;580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94732" y="1444826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1" name="Google Shape;581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07395" y="1448494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2" name="Google Shape;582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00664" y="2550766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3" name="Google Shape;583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400664" y="2249141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4" name="Google Shape;584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8708" y="3240109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5" name="Google Shape;585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119785" y="2564904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6" name="Google Shape;586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134420" y="2258173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7" name="Google Shape;587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60114" y="1832669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8" name="Google Shape;588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251425" y="2859782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ross" id="589" name="Google Shape;589;p3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153912" y="3283266"/>
              <a:ext cx="357300" cy="301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90" name="Google Shape;59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8725" y="4040200"/>
            <a:ext cx="2861875" cy="2883225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>
                <a:solidFill>
                  <a:schemeClr val="lt1"/>
                </a:solidFill>
              </a:rPr>
              <a:t>magnesium ch</a:t>
            </a:r>
            <a:r>
              <a:rPr lang="en-GB" sz="3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GB" sz="3400">
                <a:solidFill>
                  <a:schemeClr val="lt1"/>
                </a:solidFill>
              </a:rPr>
              <a:t>oride, MgC</a:t>
            </a:r>
            <a:r>
              <a:rPr lang="en-GB" sz="3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0" baseline="-25000" i="0" lang="en-GB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3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34"/>
          <p:cNvSpPr/>
          <p:nvPr/>
        </p:nvSpPr>
        <p:spPr>
          <a:xfrm>
            <a:off x="7135375" y="3916775"/>
            <a:ext cx="1248300" cy="71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b="1" i="0" sz="5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Answer questions 3 &amp; 4 on </a:t>
            </a:r>
            <a:r>
              <a:rPr b="1" lang="en-GB" sz="4000">
                <a:solidFill>
                  <a:srgbClr val="FFFF00"/>
                </a:solidFill>
              </a:rPr>
              <a:t>page 18</a:t>
            </a:r>
            <a:endParaRPr/>
          </a:p>
        </p:txBody>
      </p:sp>
      <p:pic>
        <p:nvPicPr>
          <p:cNvPr id="599" name="Google Shape;59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888" y="1282500"/>
            <a:ext cx="7498222" cy="541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3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 </a:t>
            </a:r>
            <a:r>
              <a:rPr lang="en-GB" sz="4000">
                <a:solidFill>
                  <a:schemeClr val="lt1"/>
                </a:solidFill>
              </a:rPr>
              <a:t>4 on </a:t>
            </a:r>
            <a:r>
              <a:rPr b="1" lang="en-GB" sz="4000">
                <a:solidFill>
                  <a:srgbClr val="FFFF00"/>
                </a:solidFill>
              </a:rPr>
              <a:t>page 18</a:t>
            </a:r>
            <a:endParaRPr/>
          </a:p>
        </p:txBody>
      </p:sp>
      <p:pic>
        <p:nvPicPr>
          <p:cNvPr id="606" name="Google Shape;60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95400"/>
            <a:ext cx="809625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36"/>
          <p:cNvSpPr/>
          <p:nvPr/>
        </p:nvSpPr>
        <p:spPr>
          <a:xfrm>
            <a:off x="2509300" y="1957525"/>
            <a:ext cx="917100" cy="516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36"/>
          <p:cNvSpPr/>
          <p:nvPr/>
        </p:nvSpPr>
        <p:spPr>
          <a:xfrm>
            <a:off x="4642900" y="1957525"/>
            <a:ext cx="917100" cy="516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6"/>
          <p:cNvSpPr/>
          <p:nvPr/>
        </p:nvSpPr>
        <p:spPr>
          <a:xfrm>
            <a:off x="5709700" y="1957525"/>
            <a:ext cx="917100" cy="516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36"/>
          <p:cNvSpPr/>
          <p:nvPr/>
        </p:nvSpPr>
        <p:spPr>
          <a:xfrm>
            <a:off x="6014500" y="2719525"/>
            <a:ext cx="917100" cy="516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6"/>
          <p:cNvSpPr/>
          <p:nvPr/>
        </p:nvSpPr>
        <p:spPr>
          <a:xfrm>
            <a:off x="4033300" y="2719525"/>
            <a:ext cx="917100" cy="5166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6"/>
          <p:cNvSpPr txBox="1"/>
          <p:nvPr/>
        </p:nvSpPr>
        <p:spPr>
          <a:xfrm>
            <a:off x="454600" y="3557725"/>
            <a:ext cx="8226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For </a:t>
            </a:r>
            <a:r>
              <a:rPr b="1" lang="en-GB" sz="2400">
                <a:solidFill>
                  <a:srgbClr val="FF0000"/>
                </a:solidFill>
              </a:rPr>
              <a:t>ionic</a:t>
            </a:r>
            <a:r>
              <a:rPr b="1" lang="en-GB" sz="2400">
                <a:solidFill>
                  <a:srgbClr val="FF0000"/>
                </a:solidFill>
              </a:rPr>
              <a:t> bonding to take place, both a positive and negative ion are needed. This means that most ionic compounds are formed from a metal ion and a non-metal ion</a:t>
            </a:r>
            <a:endParaRPr b="1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 5a on </a:t>
            </a:r>
            <a:r>
              <a:rPr b="1" lang="en-GB" sz="4000">
                <a:solidFill>
                  <a:srgbClr val="FFFF00"/>
                </a:solidFill>
              </a:rPr>
              <a:t>page 19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619" name="Google Shape;61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363" y="1256675"/>
            <a:ext cx="7831273" cy="55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5925" y="2681300"/>
            <a:ext cx="7229775" cy="171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3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 5b on </a:t>
            </a:r>
            <a:r>
              <a:rPr b="1" lang="en-GB" sz="4000">
                <a:solidFill>
                  <a:srgbClr val="FFFF00"/>
                </a:solidFill>
              </a:rPr>
              <a:t>page 19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627" name="Google Shape;62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6363" y="1256675"/>
            <a:ext cx="7831273" cy="55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3457" y="1788550"/>
            <a:ext cx="7558469" cy="491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0777" y="2314250"/>
            <a:ext cx="7175526" cy="34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9"/>
          <p:cNvSpPr txBox="1"/>
          <p:nvPr/>
        </p:nvSpPr>
        <p:spPr>
          <a:xfrm>
            <a:off x="4476750" y="129858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i="0" lang="en-GB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7" name="Google Shape;637;p39"/>
          <p:cNvSpPr txBox="1"/>
          <p:nvPr/>
        </p:nvSpPr>
        <p:spPr>
          <a:xfrm>
            <a:off x="6556375" y="129858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</a:rPr>
              <a:t>C</a:t>
            </a:r>
            <a:r>
              <a:rPr lang="en-GB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8" name="Google Shape;638;p39"/>
          <p:cNvSpPr txBox="1"/>
          <p:nvPr/>
        </p:nvSpPr>
        <p:spPr>
          <a:xfrm>
            <a:off x="4440238" y="179388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+3</a:t>
            </a:r>
            <a:endParaRPr/>
          </a:p>
        </p:txBody>
      </p:sp>
      <p:sp>
        <p:nvSpPr>
          <p:cNvPr id="639" name="Google Shape;639;p39"/>
          <p:cNvSpPr txBox="1"/>
          <p:nvPr/>
        </p:nvSpPr>
        <p:spPr>
          <a:xfrm>
            <a:off x="6572250" y="179388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endParaRPr/>
          </a:p>
        </p:txBody>
      </p:sp>
      <p:sp>
        <p:nvSpPr>
          <p:cNvPr id="640" name="Google Shape;640;p39"/>
          <p:cNvSpPr txBox="1"/>
          <p:nvPr/>
        </p:nvSpPr>
        <p:spPr>
          <a:xfrm>
            <a:off x="5373688" y="3648080"/>
            <a:ext cx="10096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i="0" lang="en-GB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lang="en-GB" sz="1800">
                <a:solidFill>
                  <a:schemeClr val="dk1"/>
                </a:solidFill>
              </a:rPr>
              <a:t>C</a:t>
            </a:r>
            <a:r>
              <a:rPr b="1" lang="en-GB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-2500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641" name="Google Shape;641;p39"/>
          <p:cNvSpPr/>
          <p:nvPr/>
        </p:nvSpPr>
        <p:spPr>
          <a:xfrm>
            <a:off x="3941763" y="2301880"/>
            <a:ext cx="3825875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</a:t>
            </a:r>
            <a:r>
              <a:rPr lang="en-GB" sz="1800">
                <a:solidFill>
                  <a:schemeClr val="dk1"/>
                </a:solidFill>
              </a:rPr>
              <a:t>chloride </a:t>
            </a: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ions are needed for each aluminium ion</a:t>
            </a:r>
            <a:endParaRPr/>
          </a:p>
        </p:txBody>
      </p:sp>
      <p:sp>
        <p:nvSpPr>
          <p:cNvPr id="642" name="Google Shape;642;p39"/>
          <p:cNvSpPr txBox="1"/>
          <p:nvPr/>
        </p:nvSpPr>
        <p:spPr>
          <a:xfrm>
            <a:off x="5372100" y="3165480"/>
            <a:ext cx="10096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: 3</a:t>
            </a:r>
            <a:endParaRPr b="0" baseline="-2500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3" name="Google Shape;643;p39"/>
          <p:cNvGrpSpPr/>
          <p:nvPr/>
        </p:nvGrpSpPr>
        <p:grpSpPr>
          <a:xfrm>
            <a:off x="1338263" y="1295405"/>
            <a:ext cx="6674644" cy="2839440"/>
            <a:chOff x="738" y="783"/>
            <a:chExt cx="4204" cy="1996"/>
          </a:xfrm>
        </p:grpSpPr>
        <p:sp>
          <p:nvSpPr>
            <p:cNvPr id="644" name="Google Shape;644;p39"/>
            <p:cNvSpPr/>
            <p:nvPr/>
          </p:nvSpPr>
          <p:spPr>
            <a:xfrm rot="-5400000">
              <a:off x="510" y="1023"/>
              <a:ext cx="1996" cy="1516"/>
            </a:xfrm>
            <a:prstGeom prst="roundRect">
              <a:avLst>
                <a:gd fmla="val 0" name="adj"/>
              </a:avLst>
            </a:prstGeom>
            <a:solidFill>
              <a:srgbClr val="FFC197"/>
            </a:solidFill>
            <a:ln cap="flat" cmpd="sng" w="9525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45" name="Google Shape;645;p39"/>
            <p:cNvCxnSpPr/>
            <p:nvPr/>
          </p:nvCxnSpPr>
          <p:spPr>
            <a:xfrm>
              <a:off x="2269" y="795"/>
              <a:ext cx="0" cy="1978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6" name="Google Shape;646;p39"/>
            <p:cNvCxnSpPr/>
            <p:nvPr/>
          </p:nvCxnSpPr>
          <p:spPr>
            <a:xfrm rot="10800000">
              <a:off x="2846" y="-969"/>
              <a:ext cx="0" cy="4193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7" name="Google Shape;647;p39"/>
            <p:cNvCxnSpPr/>
            <p:nvPr/>
          </p:nvCxnSpPr>
          <p:spPr>
            <a:xfrm rot="10800000">
              <a:off x="2838" y="-626"/>
              <a:ext cx="0" cy="4196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8" name="Google Shape;648;p39"/>
            <p:cNvCxnSpPr/>
            <p:nvPr/>
          </p:nvCxnSpPr>
          <p:spPr>
            <a:xfrm rot="10800000">
              <a:off x="2838" y="-4"/>
              <a:ext cx="0" cy="4200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9" name="Google Shape;649;p39"/>
            <p:cNvCxnSpPr/>
            <p:nvPr/>
          </p:nvCxnSpPr>
          <p:spPr>
            <a:xfrm>
              <a:off x="3605" y="783"/>
              <a:ext cx="0" cy="689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50" name="Google Shape;650;p39"/>
            <p:cNvCxnSpPr/>
            <p:nvPr/>
          </p:nvCxnSpPr>
          <p:spPr>
            <a:xfrm rot="10800000">
              <a:off x="2838" y="322"/>
              <a:ext cx="0" cy="4200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651" name="Google Shape;651;p39"/>
          <p:cNvSpPr txBox="1"/>
          <p:nvPr/>
        </p:nvSpPr>
        <p:spPr>
          <a:xfrm>
            <a:off x="1371600" y="1298580"/>
            <a:ext cx="177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Symbol</a:t>
            </a:r>
            <a:endParaRPr/>
          </a:p>
        </p:txBody>
      </p:sp>
      <p:sp>
        <p:nvSpPr>
          <p:cNvPr id="652" name="Google Shape;652;p39"/>
          <p:cNvSpPr txBox="1"/>
          <p:nvPr/>
        </p:nvSpPr>
        <p:spPr>
          <a:xfrm>
            <a:off x="1371600" y="2301880"/>
            <a:ext cx="23876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Balance the number of ions</a:t>
            </a:r>
            <a:endParaRPr/>
          </a:p>
        </p:txBody>
      </p:sp>
      <p:sp>
        <p:nvSpPr>
          <p:cNvPr id="653" name="Google Shape;653;p39"/>
          <p:cNvSpPr txBox="1"/>
          <p:nvPr/>
        </p:nvSpPr>
        <p:spPr>
          <a:xfrm>
            <a:off x="1371600" y="1793880"/>
            <a:ext cx="177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 charge</a:t>
            </a:r>
            <a:endParaRPr/>
          </a:p>
        </p:txBody>
      </p:sp>
      <p:sp>
        <p:nvSpPr>
          <p:cNvPr id="654" name="Google Shape;654;p39"/>
          <p:cNvSpPr txBox="1"/>
          <p:nvPr/>
        </p:nvSpPr>
        <p:spPr>
          <a:xfrm>
            <a:off x="1371600" y="3165480"/>
            <a:ext cx="220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Ratio of ions</a:t>
            </a:r>
            <a:endParaRPr/>
          </a:p>
        </p:txBody>
      </p:sp>
      <p:sp>
        <p:nvSpPr>
          <p:cNvPr id="655" name="Google Shape;655;p39"/>
          <p:cNvSpPr txBox="1"/>
          <p:nvPr/>
        </p:nvSpPr>
        <p:spPr>
          <a:xfrm>
            <a:off x="1371600" y="3648080"/>
            <a:ext cx="177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Formula</a:t>
            </a:r>
            <a:endParaRPr/>
          </a:p>
        </p:txBody>
      </p:sp>
      <p:sp>
        <p:nvSpPr>
          <p:cNvPr id="656" name="Google Shape;656;p39"/>
          <p:cNvSpPr/>
          <p:nvPr/>
        </p:nvSpPr>
        <p:spPr>
          <a:xfrm>
            <a:off x="4724376" y="5259411"/>
            <a:ext cx="1219200" cy="3302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7" name="Google Shape;657;p39"/>
          <p:cNvGrpSpPr/>
          <p:nvPr/>
        </p:nvGrpSpPr>
        <p:grpSpPr>
          <a:xfrm>
            <a:off x="1071538" y="5113361"/>
            <a:ext cx="781050" cy="762000"/>
            <a:chOff x="708" y="3148"/>
            <a:chExt cx="492" cy="480"/>
          </a:xfrm>
        </p:grpSpPr>
        <p:pic>
          <p:nvPicPr>
            <p:cNvPr descr="sodium_atom" id="658" name="Google Shape;658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8" y="3148"/>
              <a:ext cx="480" cy="4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9" name="Google Shape;659;p39"/>
            <p:cNvSpPr txBox="1"/>
            <p:nvPr/>
          </p:nvSpPr>
          <p:spPr>
            <a:xfrm>
              <a:off x="792" y="3240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60" name="Google Shape;660;p39"/>
          <p:cNvGrpSpPr/>
          <p:nvPr/>
        </p:nvGrpSpPr>
        <p:grpSpPr>
          <a:xfrm>
            <a:off x="3719488" y="4313261"/>
            <a:ext cx="800100" cy="800100"/>
            <a:chOff x="2376" y="2644"/>
            <a:chExt cx="504" cy="504"/>
          </a:xfrm>
        </p:grpSpPr>
        <p:pic>
          <p:nvPicPr>
            <p:cNvPr descr="bromine atom" id="661" name="Google Shape;661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76" y="2644"/>
              <a:ext cx="504" cy="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2" name="Google Shape;662;p39"/>
            <p:cNvSpPr txBox="1"/>
            <p:nvPr/>
          </p:nvSpPr>
          <p:spPr>
            <a:xfrm>
              <a:off x="2452" y="2744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chemeClr val="dk1"/>
                  </a:solidFill>
                </a:rPr>
                <a:t>C</a:t>
              </a:r>
              <a:r>
                <a:rPr b="1" lang="en-GB" sz="1700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663" name="Google Shape;663;p39"/>
          <p:cNvGrpSpPr/>
          <p:nvPr/>
        </p:nvGrpSpPr>
        <p:grpSpPr>
          <a:xfrm>
            <a:off x="6062638" y="5113361"/>
            <a:ext cx="857250" cy="762000"/>
            <a:chOff x="3852" y="3148"/>
            <a:chExt cx="540" cy="480"/>
          </a:xfrm>
        </p:grpSpPr>
        <p:pic>
          <p:nvPicPr>
            <p:cNvPr descr="sodium_atom" id="664" name="Google Shape;66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52" y="3148"/>
              <a:ext cx="480" cy="4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5" name="Google Shape;665;p39"/>
            <p:cNvSpPr txBox="1"/>
            <p:nvPr/>
          </p:nvSpPr>
          <p:spPr>
            <a:xfrm>
              <a:off x="3896" y="3240"/>
              <a:ext cx="496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3+</a:t>
              </a:r>
              <a:endParaRPr/>
            </a:p>
          </p:txBody>
        </p:sp>
      </p:grpSp>
      <p:grpSp>
        <p:nvGrpSpPr>
          <p:cNvPr id="666" name="Google Shape;666;p39"/>
          <p:cNvGrpSpPr/>
          <p:nvPr/>
        </p:nvGrpSpPr>
        <p:grpSpPr>
          <a:xfrm>
            <a:off x="3719488" y="5875361"/>
            <a:ext cx="800100" cy="800100"/>
            <a:chOff x="2376" y="3628"/>
            <a:chExt cx="504" cy="504"/>
          </a:xfrm>
        </p:grpSpPr>
        <p:pic>
          <p:nvPicPr>
            <p:cNvPr descr="bromine atom" id="667" name="Google Shape;667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76" y="3628"/>
              <a:ext cx="504" cy="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8" name="Google Shape;668;p39"/>
            <p:cNvSpPr txBox="1"/>
            <p:nvPr/>
          </p:nvSpPr>
          <p:spPr>
            <a:xfrm>
              <a:off x="2452" y="3736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GB" sz="1800">
                  <a:solidFill>
                    <a:schemeClr val="dk1"/>
                  </a:solidFill>
                </a:rPr>
                <a:t>C</a:t>
              </a:r>
              <a:r>
                <a:rPr b="1" lang="en-GB" sz="1700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/>
            </a:p>
          </p:txBody>
        </p:sp>
      </p:grpSp>
      <p:grpSp>
        <p:nvGrpSpPr>
          <p:cNvPr id="669" name="Google Shape;669;p39"/>
          <p:cNvGrpSpPr/>
          <p:nvPr/>
        </p:nvGrpSpPr>
        <p:grpSpPr>
          <a:xfrm>
            <a:off x="3719488" y="5075261"/>
            <a:ext cx="800100" cy="800100"/>
            <a:chOff x="2376" y="3124"/>
            <a:chExt cx="504" cy="504"/>
          </a:xfrm>
        </p:grpSpPr>
        <p:pic>
          <p:nvPicPr>
            <p:cNvPr descr="bromine atom" id="670" name="Google Shape;670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76" y="3124"/>
              <a:ext cx="504" cy="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39"/>
            <p:cNvSpPr txBox="1"/>
            <p:nvPr/>
          </p:nvSpPr>
          <p:spPr>
            <a:xfrm>
              <a:off x="2452" y="3232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GB" sz="1800">
                  <a:solidFill>
                    <a:schemeClr val="dk1"/>
                  </a:solidFill>
                </a:rPr>
                <a:t>C</a:t>
              </a:r>
              <a:r>
                <a:rPr b="1" lang="en-GB" sz="1700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/>
            </a:p>
          </p:txBody>
        </p:sp>
      </p:grpSp>
      <p:grpSp>
        <p:nvGrpSpPr>
          <p:cNvPr id="672" name="Google Shape;672;p39"/>
          <p:cNvGrpSpPr/>
          <p:nvPr/>
        </p:nvGrpSpPr>
        <p:grpSpPr>
          <a:xfrm>
            <a:off x="6919888" y="5875361"/>
            <a:ext cx="800100" cy="800100"/>
            <a:chOff x="4392" y="3628"/>
            <a:chExt cx="504" cy="504"/>
          </a:xfrm>
        </p:grpSpPr>
        <p:pic>
          <p:nvPicPr>
            <p:cNvPr descr="bromine atom" id="673" name="Google Shape;673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92" y="3628"/>
              <a:ext cx="504" cy="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39"/>
            <p:cNvSpPr txBox="1"/>
            <p:nvPr/>
          </p:nvSpPr>
          <p:spPr>
            <a:xfrm>
              <a:off x="4468" y="3720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GB" sz="1800">
                  <a:solidFill>
                    <a:schemeClr val="dk1"/>
                  </a:solidFill>
                </a:rPr>
                <a:t>C</a:t>
              </a:r>
              <a:r>
                <a:rPr b="1" lang="en-GB" sz="1700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lang="en-GB" sz="1800">
                  <a:solidFill>
                    <a:schemeClr val="dk1"/>
                  </a:solidFill>
                </a:rPr>
                <a:t>–</a:t>
              </a:r>
              <a:endParaRPr/>
            </a:p>
          </p:txBody>
        </p:sp>
      </p:grpSp>
      <p:grpSp>
        <p:nvGrpSpPr>
          <p:cNvPr id="675" name="Google Shape;675;p39"/>
          <p:cNvGrpSpPr/>
          <p:nvPr/>
        </p:nvGrpSpPr>
        <p:grpSpPr>
          <a:xfrm>
            <a:off x="6919888" y="5075261"/>
            <a:ext cx="800100" cy="800100"/>
            <a:chOff x="4392" y="3124"/>
            <a:chExt cx="504" cy="504"/>
          </a:xfrm>
        </p:grpSpPr>
        <p:pic>
          <p:nvPicPr>
            <p:cNvPr descr="bromine atom" id="676" name="Google Shape;676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92" y="3124"/>
              <a:ext cx="504" cy="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39"/>
            <p:cNvSpPr txBox="1"/>
            <p:nvPr/>
          </p:nvSpPr>
          <p:spPr>
            <a:xfrm>
              <a:off x="4468" y="3232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1" lang="en-GB" sz="1800">
                  <a:solidFill>
                    <a:schemeClr val="dk1"/>
                  </a:solidFill>
                </a:rPr>
                <a:t>C</a:t>
              </a:r>
              <a:r>
                <a:rPr b="1" lang="en-GB" sz="1700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lang="en-GB" sz="1800">
                  <a:solidFill>
                    <a:schemeClr val="dk1"/>
                  </a:solidFill>
                </a:rPr>
                <a:t>–</a:t>
              </a:r>
              <a:endParaRPr/>
            </a:p>
          </p:txBody>
        </p:sp>
      </p:grpSp>
      <p:grpSp>
        <p:nvGrpSpPr>
          <p:cNvPr id="678" name="Google Shape;678;p39"/>
          <p:cNvGrpSpPr/>
          <p:nvPr/>
        </p:nvGrpSpPr>
        <p:grpSpPr>
          <a:xfrm>
            <a:off x="6919888" y="4313261"/>
            <a:ext cx="800100" cy="800100"/>
            <a:chOff x="4392" y="2644"/>
            <a:chExt cx="504" cy="504"/>
          </a:xfrm>
        </p:grpSpPr>
        <p:pic>
          <p:nvPicPr>
            <p:cNvPr descr="bromine atom" id="679" name="Google Shape;679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392" y="2644"/>
              <a:ext cx="504" cy="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39"/>
            <p:cNvSpPr txBox="1"/>
            <p:nvPr/>
          </p:nvSpPr>
          <p:spPr>
            <a:xfrm>
              <a:off x="4468" y="2760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chemeClr val="dk1"/>
                  </a:solidFill>
                </a:rPr>
                <a:t>C</a:t>
              </a:r>
              <a:r>
                <a:rPr b="1" lang="en-GB" sz="1700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lang="en-GB" sz="1800">
                  <a:solidFill>
                    <a:schemeClr val="dk1"/>
                  </a:solidFill>
                </a:rPr>
                <a:t>–</a:t>
              </a:r>
              <a:endParaRPr/>
            </a:p>
          </p:txBody>
        </p:sp>
      </p:grpSp>
      <p:grpSp>
        <p:nvGrpSpPr>
          <p:cNvPr id="681" name="Google Shape;681;p39"/>
          <p:cNvGrpSpPr/>
          <p:nvPr/>
        </p:nvGrpSpPr>
        <p:grpSpPr>
          <a:xfrm>
            <a:off x="1502110" y="4168211"/>
            <a:ext cx="2351956" cy="2695454"/>
            <a:chOff x="979" y="2553"/>
            <a:chExt cx="1482" cy="1698"/>
          </a:xfrm>
        </p:grpSpPr>
        <p:pic>
          <p:nvPicPr>
            <p:cNvPr descr="bendy_arrow_down" id="682" name="Google Shape;682;p3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972812">
              <a:off x="1024" y="2735"/>
              <a:ext cx="1359" cy="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up" id="683" name="Google Shape;683;p3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1118029">
              <a:off x="1004" y="3642"/>
              <a:ext cx="1432" cy="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raight_arrow" id="684" name="Google Shape;684;p3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59" y="3150"/>
              <a:ext cx="1263" cy="3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5" name="Google Shape;685;p39"/>
            <p:cNvSpPr/>
            <p:nvPr/>
          </p:nvSpPr>
          <p:spPr>
            <a:xfrm>
              <a:off x="1222" y="2886"/>
              <a:ext cx="1200" cy="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1 electron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for each </a:t>
              </a:r>
              <a:r>
                <a:rPr b="1" lang="en-GB" sz="1800">
                  <a:solidFill>
                    <a:srgbClr val="FF6600"/>
                  </a:solidFill>
                </a:rPr>
                <a:t>chlorine </a:t>
              </a: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atom</a:t>
              </a:r>
              <a:endParaRPr/>
            </a:p>
          </p:txBody>
        </p:sp>
      </p:grpSp>
      <p:sp>
        <p:nvSpPr>
          <p:cNvPr id="686" name="Google Shape;686;p39"/>
          <p:cNvSpPr/>
          <p:nvPr/>
        </p:nvSpPr>
        <p:spPr>
          <a:xfrm>
            <a:off x="0" y="0"/>
            <a:ext cx="9144000" cy="114298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</a:t>
            </a:r>
            <a:r>
              <a:rPr lang="en-GB" sz="3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GB" sz="4000">
                <a:solidFill>
                  <a:schemeClr val="lt1"/>
                </a:solidFill>
              </a:rPr>
              <a:t>uminium chloride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39"/>
          <p:cNvSpPr/>
          <p:nvPr/>
        </p:nvSpPr>
        <p:spPr>
          <a:xfrm>
            <a:off x="1379625" y="1312675"/>
            <a:ext cx="6633300" cy="2839500"/>
          </a:xfrm>
          <a:prstGeom prst="roundRect">
            <a:avLst>
              <a:gd fmla="val 944" name="adj"/>
            </a:avLst>
          </a:prstGeom>
          <a:noFill/>
          <a:ln cap="flat" cmpd="sng" w="28575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 6a on </a:t>
            </a:r>
            <a:r>
              <a:rPr b="1" lang="en-GB" sz="4000">
                <a:solidFill>
                  <a:srgbClr val="FFFF00"/>
                </a:solidFill>
              </a:rPr>
              <a:t>page 20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694" name="Google Shape;69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163" y="1230825"/>
            <a:ext cx="7795678" cy="54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8101" y="2425276"/>
            <a:ext cx="7127651" cy="308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 6b on </a:t>
            </a:r>
            <a:r>
              <a:rPr b="1" lang="en-GB" sz="4000">
                <a:solidFill>
                  <a:srgbClr val="FFFF00"/>
                </a:solidFill>
              </a:rPr>
              <a:t>page 20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702" name="Google Shape;70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163" y="1230825"/>
            <a:ext cx="7795678" cy="54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700" y="1828375"/>
            <a:ext cx="7663400" cy="4812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4" name="Google Shape;704;p41"/>
          <p:cNvGrpSpPr/>
          <p:nvPr/>
        </p:nvGrpSpPr>
        <p:grpSpPr>
          <a:xfrm>
            <a:off x="1076361" y="2511635"/>
            <a:ext cx="7156532" cy="2638032"/>
            <a:chOff x="1000125" y="2435353"/>
            <a:chExt cx="6385200" cy="2353704"/>
          </a:xfrm>
        </p:grpSpPr>
        <p:grpSp>
          <p:nvGrpSpPr>
            <p:cNvPr id="705" name="Google Shape;705;p41"/>
            <p:cNvGrpSpPr/>
            <p:nvPr/>
          </p:nvGrpSpPr>
          <p:grpSpPr>
            <a:xfrm>
              <a:off x="1000125" y="2435353"/>
              <a:ext cx="6319125" cy="2000622"/>
              <a:chOff x="1000125" y="2435353"/>
              <a:chExt cx="6319125" cy="2000622"/>
            </a:xfrm>
          </p:grpSpPr>
          <p:pic>
            <p:nvPicPr>
              <p:cNvPr id="706" name="Google Shape;706;p4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14449" t="0"/>
              <a:stretch/>
            </p:blipFill>
            <p:spPr>
              <a:xfrm>
                <a:off x="1000125" y="2633675"/>
                <a:ext cx="6319125" cy="1802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07" name="Google Shape;707;p41"/>
              <p:cNvSpPr/>
              <p:nvPr/>
            </p:nvSpPr>
            <p:spPr>
              <a:xfrm rot="-185305">
                <a:off x="1000558" y="2576855"/>
                <a:ext cx="5256435" cy="132795"/>
              </a:xfrm>
              <a:prstGeom prst="rect">
                <a:avLst/>
              </a:prstGeom>
              <a:solidFill>
                <a:schemeClr val="lt1"/>
              </a:solidFill>
              <a:ln cap="flat" cmpd="sng" w="106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02475" lIns="102475" spcFirstLastPara="1" rIns="102475" wrap="square" tIns="10247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69"/>
              </a:p>
            </p:txBody>
          </p:sp>
          <p:sp>
            <p:nvSpPr>
              <p:cNvPr id="708" name="Google Shape;708;p41"/>
              <p:cNvSpPr/>
              <p:nvPr/>
            </p:nvSpPr>
            <p:spPr>
              <a:xfrm rot="-185432">
                <a:off x="3347571" y="2589462"/>
                <a:ext cx="2893508" cy="134577"/>
              </a:xfrm>
              <a:prstGeom prst="rect">
                <a:avLst/>
              </a:prstGeom>
              <a:solidFill>
                <a:schemeClr val="lt1"/>
              </a:solidFill>
              <a:ln cap="flat" cmpd="sng" w="1067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02475" lIns="102475" spcFirstLastPara="1" rIns="102475" wrap="square" tIns="10247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69"/>
              </a:p>
            </p:txBody>
          </p:sp>
        </p:grpSp>
        <p:pic>
          <p:nvPicPr>
            <p:cNvPr id="709" name="Google Shape;709;p4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23000" y="4089557"/>
              <a:ext cx="1162325" cy="69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0" name="Google Shape;710;p4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289088" y="3429319"/>
              <a:ext cx="1030150" cy="619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Formula of aluminium oxide</a:t>
            </a:r>
            <a:endParaRPr/>
          </a:p>
        </p:txBody>
      </p:sp>
      <p:sp>
        <p:nvSpPr>
          <p:cNvPr id="718" name="Google Shape;718;p42"/>
          <p:cNvSpPr txBox="1"/>
          <p:nvPr/>
        </p:nvSpPr>
        <p:spPr>
          <a:xfrm>
            <a:off x="4492625" y="1244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i="0" lang="en-GB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9" name="Google Shape;719;p42"/>
          <p:cNvSpPr txBox="1"/>
          <p:nvPr/>
        </p:nvSpPr>
        <p:spPr>
          <a:xfrm>
            <a:off x="6584950" y="124460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720" name="Google Shape;720;p42"/>
          <p:cNvSpPr txBox="1"/>
          <p:nvPr/>
        </p:nvSpPr>
        <p:spPr>
          <a:xfrm>
            <a:off x="4456113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+3</a:t>
            </a:r>
            <a:endParaRPr/>
          </a:p>
        </p:txBody>
      </p:sp>
      <p:sp>
        <p:nvSpPr>
          <p:cNvPr id="721" name="Google Shape;721;p42"/>
          <p:cNvSpPr txBox="1"/>
          <p:nvPr/>
        </p:nvSpPr>
        <p:spPr>
          <a:xfrm>
            <a:off x="6600825" y="1736725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-2</a:t>
            </a:r>
            <a:endParaRPr/>
          </a:p>
        </p:txBody>
      </p:sp>
      <p:sp>
        <p:nvSpPr>
          <p:cNvPr id="722" name="Google Shape;722;p42"/>
          <p:cNvSpPr txBox="1"/>
          <p:nvPr/>
        </p:nvSpPr>
        <p:spPr>
          <a:xfrm>
            <a:off x="5370513" y="3594100"/>
            <a:ext cx="10096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i="0" lang="en-GB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-2500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b="1" baseline="-2500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23" name="Google Shape;723;p42"/>
          <p:cNvSpPr/>
          <p:nvPr/>
        </p:nvSpPr>
        <p:spPr>
          <a:xfrm>
            <a:off x="3652838" y="2247900"/>
            <a:ext cx="4054475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aluminium ions are needed for 3 oxide ions</a:t>
            </a:r>
            <a:endParaRPr/>
          </a:p>
        </p:txBody>
      </p:sp>
      <p:sp>
        <p:nvSpPr>
          <p:cNvPr id="724" name="Google Shape;724;p42"/>
          <p:cNvSpPr txBox="1"/>
          <p:nvPr/>
        </p:nvSpPr>
        <p:spPr>
          <a:xfrm>
            <a:off x="5378450" y="3111500"/>
            <a:ext cx="10096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: 3</a:t>
            </a:r>
            <a:endParaRPr b="0" baseline="-2500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5" name="Google Shape;725;p42"/>
          <p:cNvGrpSpPr/>
          <p:nvPr/>
        </p:nvGrpSpPr>
        <p:grpSpPr>
          <a:xfrm>
            <a:off x="1338263" y="1241425"/>
            <a:ext cx="6674644" cy="2839440"/>
            <a:chOff x="738" y="783"/>
            <a:chExt cx="4204" cy="1996"/>
          </a:xfrm>
        </p:grpSpPr>
        <p:sp>
          <p:nvSpPr>
            <p:cNvPr id="726" name="Google Shape;726;p42"/>
            <p:cNvSpPr/>
            <p:nvPr/>
          </p:nvSpPr>
          <p:spPr>
            <a:xfrm rot="-5400000">
              <a:off x="510" y="1023"/>
              <a:ext cx="1996" cy="1516"/>
            </a:xfrm>
            <a:prstGeom prst="roundRect">
              <a:avLst>
                <a:gd fmla="val 0" name="adj"/>
              </a:avLst>
            </a:prstGeom>
            <a:solidFill>
              <a:srgbClr val="FFC197"/>
            </a:solidFill>
            <a:ln cap="flat" cmpd="sng" w="9525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27" name="Google Shape;727;p42"/>
            <p:cNvCxnSpPr/>
            <p:nvPr/>
          </p:nvCxnSpPr>
          <p:spPr>
            <a:xfrm>
              <a:off x="2269" y="795"/>
              <a:ext cx="0" cy="1978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28" name="Google Shape;728;p42"/>
            <p:cNvCxnSpPr/>
            <p:nvPr/>
          </p:nvCxnSpPr>
          <p:spPr>
            <a:xfrm rot="10800000">
              <a:off x="2846" y="-969"/>
              <a:ext cx="0" cy="4193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29" name="Google Shape;729;p42"/>
            <p:cNvCxnSpPr/>
            <p:nvPr/>
          </p:nvCxnSpPr>
          <p:spPr>
            <a:xfrm rot="10800000">
              <a:off x="2838" y="-626"/>
              <a:ext cx="0" cy="4196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30" name="Google Shape;730;p42"/>
            <p:cNvCxnSpPr/>
            <p:nvPr/>
          </p:nvCxnSpPr>
          <p:spPr>
            <a:xfrm rot="10800000">
              <a:off x="2838" y="-4"/>
              <a:ext cx="0" cy="4200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31" name="Google Shape;731;p42"/>
            <p:cNvCxnSpPr/>
            <p:nvPr/>
          </p:nvCxnSpPr>
          <p:spPr>
            <a:xfrm>
              <a:off x="3605" y="783"/>
              <a:ext cx="0" cy="689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732" name="Google Shape;732;p42"/>
            <p:cNvCxnSpPr/>
            <p:nvPr/>
          </p:nvCxnSpPr>
          <p:spPr>
            <a:xfrm rot="10800000">
              <a:off x="2838" y="322"/>
              <a:ext cx="0" cy="4200"/>
            </a:xfrm>
            <a:prstGeom prst="straightConnector1">
              <a:avLst/>
            </a:prstGeom>
            <a:noFill/>
            <a:ln cap="flat" cmpd="sng" w="25400">
              <a:solidFill>
                <a:srgbClr val="FF66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733" name="Google Shape;733;p42"/>
          <p:cNvSpPr txBox="1"/>
          <p:nvPr/>
        </p:nvSpPr>
        <p:spPr>
          <a:xfrm>
            <a:off x="1358900" y="1244600"/>
            <a:ext cx="177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Symbol</a:t>
            </a:r>
            <a:endParaRPr/>
          </a:p>
        </p:txBody>
      </p:sp>
      <p:sp>
        <p:nvSpPr>
          <p:cNvPr id="734" name="Google Shape;734;p42"/>
          <p:cNvSpPr txBox="1"/>
          <p:nvPr/>
        </p:nvSpPr>
        <p:spPr>
          <a:xfrm>
            <a:off x="1358900" y="2247900"/>
            <a:ext cx="2387600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Balance the number of ions</a:t>
            </a:r>
            <a:endParaRPr/>
          </a:p>
        </p:txBody>
      </p:sp>
      <p:sp>
        <p:nvSpPr>
          <p:cNvPr id="735" name="Google Shape;735;p42"/>
          <p:cNvSpPr txBox="1"/>
          <p:nvPr/>
        </p:nvSpPr>
        <p:spPr>
          <a:xfrm>
            <a:off x="1358900" y="1736725"/>
            <a:ext cx="177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Ion charge</a:t>
            </a:r>
            <a:endParaRPr/>
          </a:p>
        </p:txBody>
      </p:sp>
      <p:sp>
        <p:nvSpPr>
          <p:cNvPr id="736" name="Google Shape;736;p42"/>
          <p:cNvSpPr txBox="1"/>
          <p:nvPr/>
        </p:nvSpPr>
        <p:spPr>
          <a:xfrm>
            <a:off x="1358900" y="3111500"/>
            <a:ext cx="220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Ratio of ions</a:t>
            </a:r>
            <a:endParaRPr/>
          </a:p>
        </p:txBody>
      </p:sp>
      <p:sp>
        <p:nvSpPr>
          <p:cNvPr id="737" name="Google Shape;737;p42"/>
          <p:cNvSpPr txBox="1"/>
          <p:nvPr/>
        </p:nvSpPr>
        <p:spPr>
          <a:xfrm>
            <a:off x="1358900" y="3686180"/>
            <a:ext cx="177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Formula</a:t>
            </a:r>
            <a:endParaRPr/>
          </a:p>
        </p:txBody>
      </p:sp>
      <p:grpSp>
        <p:nvGrpSpPr>
          <p:cNvPr id="738" name="Google Shape;738;p42"/>
          <p:cNvGrpSpPr/>
          <p:nvPr/>
        </p:nvGrpSpPr>
        <p:grpSpPr>
          <a:xfrm>
            <a:off x="1219200" y="4472012"/>
            <a:ext cx="781050" cy="762000"/>
            <a:chOff x="708" y="3148"/>
            <a:chExt cx="492" cy="480"/>
          </a:xfrm>
        </p:grpSpPr>
        <p:pic>
          <p:nvPicPr>
            <p:cNvPr descr="sodium_atom" id="739" name="Google Shape;739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8" y="3148"/>
              <a:ext cx="480" cy="4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42"/>
            <p:cNvSpPr txBox="1"/>
            <p:nvPr/>
          </p:nvSpPr>
          <p:spPr>
            <a:xfrm>
              <a:off x="792" y="3240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741" name="Google Shape;741;p42"/>
          <p:cNvGrpSpPr/>
          <p:nvPr/>
        </p:nvGrpSpPr>
        <p:grpSpPr>
          <a:xfrm>
            <a:off x="1219200" y="5881712"/>
            <a:ext cx="781050" cy="762000"/>
            <a:chOff x="724" y="3660"/>
            <a:chExt cx="492" cy="480"/>
          </a:xfrm>
        </p:grpSpPr>
        <p:pic>
          <p:nvPicPr>
            <p:cNvPr descr="sodium_atom" id="742" name="Google Shape;742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24" y="3660"/>
              <a:ext cx="480" cy="4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3" name="Google Shape;743;p42"/>
            <p:cNvSpPr txBox="1"/>
            <p:nvPr/>
          </p:nvSpPr>
          <p:spPr>
            <a:xfrm>
              <a:off x="808" y="3752"/>
              <a:ext cx="40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grpSp>
        <p:nvGrpSpPr>
          <p:cNvPr id="744" name="Google Shape;744;p42"/>
          <p:cNvGrpSpPr/>
          <p:nvPr/>
        </p:nvGrpSpPr>
        <p:grpSpPr>
          <a:xfrm>
            <a:off x="6686201" y="5589612"/>
            <a:ext cx="1186224" cy="952500"/>
            <a:chOff x="4072" y="3660"/>
            <a:chExt cx="747" cy="600"/>
          </a:xfrm>
        </p:grpSpPr>
        <p:pic>
          <p:nvPicPr>
            <p:cNvPr descr="sodium_atom" id="745" name="Google Shape;745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72" y="3660"/>
              <a:ext cx="600" cy="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6" name="Google Shape;746;p42"/>
            <p:cNvSpPr txBox="1"/>
            <p:nvPr/>
          </p:nvSpPr>
          <p:spPr>
            <a:xfrm>
              <a:off x="4219" y="3770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b="1" i="0" lang="en-GB" sz="1700" u="none" cap="none" strike="noStrike">
                  <a:solidFill>
                    <a:schemeClr val="dk1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3+</a:t>
              </a:r>
              <a:endParaRPr/>
            </a:p>
          </p:txBody>
        </p:sp>
      </p:grpSp>
      <p:grpSp>
        <p:nvGrpSpPr>
          <p:cNvPr id="747" name="Google Shape;747;p42"/>
          <p:cNvGrpSpPr/>
          <p:nvPr/>
        </p:nvGrpSpPr>
        <p:grpSpPr>
          <a:xfrm>
            <a:off x="3616325" y="4286275"/>
            <a:ext cx="781050" cy="781050"/>
            <a:chOff x="1896" y="2166"/>
            <a:chExt cx="588" cy="588"/>
          </a:xfrm>
        </p:grpSpPr>
        <p:pic>
          <p:nvPicPr>
            <p:cNvPr descr="oxygen_atom" id="748" name="Google Shape;748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" y="2166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9" name="Google Shape;749;p42"/>
            <p:cNvSpPr txBox="1"/>
            <p:nvPr/>
          </p:nvSpPr>
          <p:spPr>
            <a:xfrm>
              <a:off x="2062" y="2308"/>
              <a:ext cx="288" cy="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/>
            </a:p>
          </p:txBody>
        </p:sp>
      </p:grpSp>
      <p:grpSp>
        <p:nvGrpSpPr>
          <p:cNvPr id="750" name="Google Shape;750;p42"/>
          <p:cNvGrpSpPr/>
          <p:nvPr/>
        </p:nvGrpSpPr>
        <p:grpSpPr>
          <a:xfrm>
            <a:off x="7281863" y="4286275"/>
            <a:ext cx="798512" cy="781050"/>
            <a:chOff x="4414" y="2260"/>
            <a:chExt cx="600" cy="588"/>
          </a:xfrm>
        </p:grpSpPr>
        <p:pic>
          <p:nvPicPr>
            <p:cNvPr descr="oxygen_atom" id="751" name="Google Shape;751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14" y="2260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2" name="Google Shape;752;p42"/>
            <p:cNvSpPr txBox="1"/>
            <p:nvPr/>
          </p:nvSpPr>
          <p:spPr>
            <a:xfrm>
              <a:off x="4546" y="2411"/>
              <a:ext cx="468" cy="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2-</a:t>
              </a:r>
              <a:endParaRPr/>
            </a:p>
          </p:txBody>
        </p:sp>
      </p:grpSp>
      <p:grpSp>
        <p:nvGrpSpPr>
          <p:cNvPr id="753" name="Google Shape;753;p42"/>
          <p:cNvGrpSpPr/>
          <p:nvPr/>
        </p:nvGrpSpPr>
        <p:grpSpPr>
          <a:xfrm>
            <a:off x="3616325" y="5165750"/>
            <a:ext cx="781050" cy="781050"/>
            <a:chOff x="1896" y="2166"/>
            <a:chExt cx="588" cy="588"/>
          </a:xfrm>
        </p:grpSpPr>
        <p:pic>
          <p:nvPicPr>
            <p:cNvPr descr="oxygen_atom" id="754" name="Google Shape;754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" y="2166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5" name="Google Shape;755;p42"/>
            <p:cNvSpPr txBox="1"/>
            <p:nvPr/>
          </p:nvSpPr>
          <p:spPr>
            <a:xfrm>
              <a:off x="2062" y="2308"/>
              <a:ext cx="288" cy="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/>
            </a:p>
          </p:txBody>
        </p:sp>
      </p:grpSp>
      <p:grpSp>
        <p:nvGrpSpPr>
          <p:cNvPr id="756" name="Google Shape;756;p42"/>
          <p:cNvGrpSpPr/>
          <p:nvPr/>
        </p:nvGrpSpPr>
        <p:grpSpPr>
          <a:xfrm>
            <a:off x="7281863" y="5087962"/>
            <a:ext cx="798512" cy="781050"/>
            <a:chOff x="4414" y="2260"/>
            <a:chExt cx="600" cy="588"/>
          </a:xfrm>
        </p:grpSpPr>
        <p:pic>
          <p:nvPicPr>
            <p:cNvPr descr="oxygen_atom" id="757" name="Google Shape;757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14" y="2260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8" name="Google Shape;758;p42"/>
            <p:cNvSpPr txBox="1"/>
            <p:nvPr/>
          </p:nvSpPr>
          <p:spPr>
            <a:xfrm>
              <a:off x="4546" y="2411"/>
              <a:ext cx="468" cy="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2-</a:t>
              </a:r>
              <a:endParaRPr/>
            </a:p>
          </p:txBody>
        </p:sp>
      </p:grpSp>
      <p:grpSp>
        <p:nvGrpSpPr>
          <p:cNvPr id="759" name="Google Shape;759;p42"/>
          <p:cNvGrpSpPr/>
          <p:nvPr/>
        </p:nvGrpSpPr>
        <p:grpSpPr>
          <a:xfrm>
            <a:off x="3616325" y="6005537"/>
            <a:ext cx="781050" cy="781050"/>
            <a:chOff x="1896" y="2166"/>
            <a:chExt cx="588" cy="588"/>
          </a:xfrm>
        </p:grpSpPr>
        <p:pic>
          <p:nvPicPr>
            <p:cNvPr descr="oxygen_atom" id="760" name="Google Shape;760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96" y="2166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1" name="Google Shape;761;p42"/>
            <p:cNvSpPr txBox="1"/>
            <p:nvPr/>
          </p:nvSpPr>
          <p:spPr>
            <a:xfrm>
              <a:off x="2062" y="2308"/>
              <a:ext cx="288" cy="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/>
            </a:p>
          </p:txBody>
        </p:sp>
      </p:grpSp>
      <p:grpSp>
        <p:nvGrpSpPr>
          <p:cNvPr id="762" name="Google Shape;762;p42"/>
          <p:cNvGrpSpPr/>
          <p:nvPr/>
        </p:nvGrpSpPr>
        <p:grpSpPr>
          <a:xfrm>
            <a:off x="7281863" y="6005537"/>
            <a:ext cx="798512" cy="781050"/>
            <a:chOff x="4414" y="2260"/>
            <a:chExt cx="600" cy="588"/>
          </a:xfrm>
        </p:grpSpPr>
        <p:pic>
          <p:nvPicPr>
            <p:cNvPr descr="oxygen_atom" id="763" name="Google Shape;763;p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414" y="2260"/>
              <a:ext cx="588" cy="5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4" name="Google Shape;764;p42"/>
            <p:cNvSpPr txBox="1"/>
            <p:nvPr/>
          </p:nvSpPr>
          <p:spPr>
            <a:xfrm>
              <a:off x="4546" y="2411"/>
              <a:ext cx="468" cy="3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b="1" baseline="30000" i="0" lang="en-GB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2-</a:t>
              </a:r>
              <a:endParaRPr/>
            </a:p>
          </p:txBody>
        </p:sp>
      </p:grpSp>
      <p:sp>
        <p:nvSpPr>
          <p:cNvPr id="765" name="Google Shape;765;p42"/>
          <p:cNvSpPr/>
          <p:nvPr/>
        </p:nvSpPr>
        <p:spPr>
          <a:xfrm>
            <a:off x="4802188" y="5329262"/>
            <a:ext cx="1219200" cy="330200"/>
          </a:xfrm>
          <a:prstGeom prst="rightArrow">
            <a:avLst>
              <a:gd fmla="val 50000" name="adj1"/>
              <a:gd fmla="val 92308" name="adj2"/>
            </a:avLst>
          </a:prstGeom>
          <a:solidFill>
            <a:srgbClr val="0100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6" name="Google Shape;766;p42"/>
          <p:cNvGrpSpPr/>
          <p:nvPr/>
        </p:nvGrpSpPr>
        <p:grpSpPr>
          <a:xfrm>
            <a:off x="546100" y="4210075"/>
            <a:ext cx="3134640" cy="2719387"/>
            <a:chOff x="344" y="2551"/>
            <a:chExt cx="1975" cy="1713"/>
          </a:xfrm>
        </p:grpSpPr>
        <p:pic>
          <p:nvPicPr>
            <p:cNvPr descr="bendy_arrow_down" id="767" name="Google Shape;767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826654">
              <a:off x="1218" y="2999"/>
              <a:ext cx="1081" cy="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down" id="768" name="Google Shape;768;p4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199" y="2551"/>
              <a:ext cx="1081" cy="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up" id="769" name="Google Shape;769;p4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741450">
              <a:off x="1218" y="3511"/>
              <a:ext cx="1081" cy="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endy_arrow_up" id="770" name="Google Shape;770;p4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199" y="3969"/>
              <a:ext cx="1081" cy="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raight_arrow" id="771" name="Google Shape;771;p4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99" y="2713"/>
              <a:ext cx="1081" cy="2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raight_arrow" id="772" name="Google Shape;772;p4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199" y="3703"/>
              <a:ext cx="1081" cy="2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3" name="Google Shape;773;p42"/>
            <p:cNvSpPr/>
            <p:nvPr/>
          </p:nvSpPr>
          <p:spPr>
            <a:xfrm>
              <a:off x="344" y="3144"/>
              <a:ext cx="1889" cy="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2 electrons for each oxygen atom</a:t>
              </a:r>
              <a:endParaRPr/>
            </a:p>
          </p:txBody>
        </p:sp>
      </p:grpSp>
      <p:sp>
        <p:nvSpPr>
          <p:cNvPr id="774" name="Google Shape;774;p42"/>
          <p:cNvSpPr/>
          <p:nvPr/>
        </p:nvSpPr>
        <p:spPr>
          <a:xfrm>
            <a:off x="0" y="0"/>
            <a:ext cx="9144000" cy="114298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</a:t>
            </a:r>
            <a:r>
              <a:rPr lang="en-GB" sz="3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lang="en-GB" sz="4000">
                <a:solidFill>
                  <a:schemeClr val="lt1"/>
                </a:solidFill>
              </a:rPr>
              <a:t>uminium oxide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odium_atom" id="775" name="Google Shape;775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2400" y="4666474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42"/>
          <p:cNvSpPr txBox="1"/>
          <p:nvPr/>
        </p:nvSpPr>
        <p:spPr>
          <a:xfrm>
            <a:off x="6919924" y="4809273"/>
            <a:ext cx="952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i="0" lang="en-GB" sz="1700" u="none" cap="none" strike="noStrik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3000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3+</a:t>
            </a:r>
            <a:endParaRPr/>
          </a:p>
        </p:txBody>
      </p:sp>
      <p:sp>
        <p:nvSpPr>
          <p:cNvPr id="777" name="Google Shape;777;p42"/>
          <p:cNvSpPr/>
          <p:nvPr/>
        </p:nvSpPr>
        <p:spPr>
          <a:xfrm>
            <a:off x="1379625" y="1236475"/>
            <a:ext cx="6633300" cy="2839500"/>
          </a:xfrm>
          <a:prstGeom prst="roundRect">
            <a:avLst>
              <a:gd fmla="val 944" name="adj"/>
            </a:avLst>
          </a:prstGeom>
          <a:noFill/>
          <a:ln cap="flat" cmpd="sng" w="28575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Ionic formulae (</a:t>
            </a:r>
            <a:r>
              <a:rPr b="1" lang="en-GB" sz="4000">
                <a:solidFill>
                  <a:srgbClr val="FFFF00"/>
                </a:solidFill>
              </a:rPr>
              <a:t>page 22</a:t>
            </a:r>
            <a:r>
              <a:rPr lang="en-GB" sz="4000">
                <a:solidFill>
                  <a:schemeClr val="lt1"/>
                </a:solidFill>
              </a:rPr>
              <a:t>)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784" name="Google Shape;78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371600"/>
            <a:ext cx="8839200" cy="4856799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3"/>
          <p:cNvSpPr txBox="1"/>
          <p:nvPr/>
        </p:nvSpPr>
        <p:spPr>
          <a:xfrm>
            <a:off x="661125" y="22933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Na</a:t>
            </a:r>
            <a:r>
              <a:rPr b="1" baseline="-25000" lang="en-GB" sz="2400">
                <a:solidFill>
                  <a:srgbClr val="FF0000"/>
                </a:solidFill>
              </a:rPr>
              <a:t>2</a:t>
            </a:r>
            <a:r>
              <a:rPr b="1" lang="en-GB" sz="2400">
                <a:solidFill>
                  <a:srgbClr val="FF0000"/>
                </a:solidFill>
              </a:rPr>
              <a:t>SO</a:t>
            </a:r>
            <a:r>
              <a:rPr b="1" baseline="-25000" lang="en-GB" sz="2400">
                <a:solidFill>
                  <a:srgbClr val="FF0000"/>
                </a:solidFill>
              </a:rPr>
              <a:t>4</a:t>
            </a:r>
            <a:endParaRPr b="1" baseline="-25000" sz="2400">
              <a:solidFill>
                <a:srgbClr val="FF0000"/>
              </a:solidFill>
            </a:endParaRPr>
          </a:p>
        </p:txBody>
      </p:sp>
      <p:sp>
        <p:nvSpPr>
          <p:cNvPr id="786" name="Google Shape;786;p43"/>
          <p:cNvSpPr txBox="1"/>
          <p:nvPr/>
        </p:nvSpPr>
        <p:spPr>
          <a:xfrm>
            <a:off x="3175725" y="22933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MgC</a:t>
            </a:r>
            <a:r>
              <a:rPr b="1" lang="en-GB" sz="22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-25000" lang="en-GB" sz="2400">
                <a:solidFill>
                  <a:srgbClr val="FF0000"/>
                </a:solidFill>
              </a:rPr>
              <a:t>2</a:t>
            </a:r>
            <a:endParaRPr b="1" baseline="-25000" sz="2400">
              <a:solidFill>
                <a:srgbClr val="FF0000"/>
              </a:solidFill>
            </a:endParaRPr>
          </a:p>
        </p:txBody>
      </p:sp>
      <p:sp>
        <p:nvSpPr>
          <p:cNvPr id="787" name="Google Shape;787;p43"/>
          <p:cNvSpPr txBox="1"/>
          <p:nvPr/>
        </p:nvSpPr>
        <p:spPr>
          <a:xfrm>
            <a:off x="6299925" y="22933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CaO</a:t>
            </a:r>
            <a:endParaRPr b="1" baseline="-25000" sz="2400">
              <a:solidFill>
                <a:srgbClr val="FF0000"/>
              </a:solidFill>
            </a:endParaRPr>
          </a:p>
        </p:txBody>
      </p:sp>
      <p:sp>
        <p:nvSpPr>
          <p:cNvPr id="788" name="Google Shape;788;p43"/>
          <p:cNvSpPr txBox="1"/>
          <p:nvPr/>
        </p:nvSpPr>
        <p:spPr>
          <a:xfrm>
            <a:off x="661125" y="37411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LiC</a:t>
            </a:r>
            <a:r>
              <a:rPr b="1" lang="en-GB" sz="22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endParaRPr b="1" baseline="-25000" sz="22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9" name="Google Shape;789;p43"/>
          <p:cNvSpPr txBox="1"/>
          <p:nvPr/>
        </p:nvSpPr>
        <p:spPr>
          <a:xfrm>
            <a:off x="3175725" y="37411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FeC</a:t>
            </a:r>
            <a:r>
              <a:rPr b="1" lang="en-GB" sz="22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-25000" lang="en-GB" sz="2400">
                <a:solidFill>
                  <a:srgbClr val="FF0000"/>
                </a:solidFill>
              </a:rPr>
              <a:t>3</a:t>
            </a:r>
            <a:endParaRPr b="1" baseline="-25000" sz="2400">
              <a:solidFill>
                <a:srgbClr val="FF0000"/>
              </a:solidFill>
            </a:endParaRPr>
          </a:p>
        </p:txBody>
      </p:sp>
      <p:sp>
        <p:nvSpPr>
          <p:cNvPr id="790" name="Google Shape;790;p43"/>
          <p:cNvSpPr txBox="1"/>
          <p:nvPr/>
        </p:nvSpPr>
        <p:spPr>
          <a:xfrm>
            <a:off x="6299925" y="37411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A</a:t>
            </a:r>
            <a:r>
              <a:rPr b="1" lang="en-GB" sz="22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lang="en-GB" sz="2400">
                <a:solidFill>
                  <a:srgbClr val="FF0000"/>
                </a:solidFill>
              </a:rPr>
              <a:t>C</a:t>
            </a:r>
            <a:r>
              <a:rPr b="1" lang="en-GB" sz="22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r>
              <a:rPr b="1" baseline="-25000" lang="en-GB" sz="2400">
                <a:solidFill>
                  <a:srgbClr val="FF0000"/>
                </a:solidFill>
              </a:rPr>
              <a:t>3</a:t>
            </a:r>
            <a:endParaRPr b="1" baseline="-25000" sz="2400">
              <a:solidFill>
                <a:srgbClr val="FF0000"/>
              </a:solidFill>
            </a:endParaRPr>
          </a:p>
        </p:txBody>
      </p:sp>
      <p:sp>
        <p:nvSpPr>
          <p:cNvPr id="791" name="Google Shape;791;p43"/>
          <p:cNvSpPr txBox="1"/>
          <p:nvPr/>
        </p:nvSpPr>
        <p:spPr>
          <a:xfrm>
            <a:off x="661125" y="51889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Fe</a:t>
            </a:r>
            <a:r>
              <a:rPr b="1" baseline="-25000" lang="en-GB" sz="2400">
                <a:solidFill>
                  <a:srgbClr val="FF0000"/>
                </a:solidFill>
              </a:rPr>
              <a:t>2</a:t>
            </a:r>
            <a:r>
              <a:rPr b="1" lang="en-GB" sz="2400">
                <a:solidFill>
                  <a:srgbClr val="FF0000"/>
                </a:solidFill>
              </a:rPr>
              <a:t>O</a:t>
            </a:r>
            <a:r>
              <a:rPr b="1" baseline="-25000" lang="en-GB" sz="2400">
                <a:solidFill>
                  <a:srgbClr val="FF0000"/>
                </a:solidFill>
              </a:rPr>
              <a:t>3</a:t>
            </a:r>
            <a:endParaRPr b="1" baseline="-25000" sz="2400">
              <a:solidFill>
                <a:srgbClr val="FF0000"/>
              </a:solidFill>
            </a:endParaRPr>
          </a:p>
        </p:txBody>
      </p:sp>
      <p:sp>
        <p:nvSpPr>
          <p:cNvPr id="792" name="Google Shape;792;p43"/>
          <p:cNvSpPr txBox="1"/>
          <p:nvPr/>
        </p:nvSpPr>
        <p:spPr>
          <a:xfrm>
            <a:off x="3251925" y="5188925"/>
            <a:ext cx="139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Zn</a:t>
            </a:r>
            <a:r>
              <a:rPr b="1" lang="en-GB" sz="2400">
                <a:solidFill>
                  <a:srgbClr val="FF0000"/>
                </a:solidFill>
              </a:rPr>
              <a:t>S</a:t>
            </a:r>
            <a:endParaRPr b="1" baseline="-25000" sz="2400">
              <a:solidFill>
                <a:srgbClr val="FF0000"/>
              </a:solidFill>
            </a:endParaRPr>
          </a:p>
        </p:txBody>
      </p:sp>
      <p:sp>
        <p:nvSpPr>
          <p:cNvPr id="793" name="Google Shape;793;p43"/>
          <p:cNvSpPr txBox="1"/>
          <p:nvPr/>
        </p:nvSpPr>
        <p:spPr>
          <a:xfrm>
            <a:off x="6299925" y="5188925"/>
            <a:ext cx="2163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0000"/>
                </a:solidFill>
              </a:rPr>
              <a:t>(</a:t>
            </a:r>
            <a:r>
              <a:rPr b="1" lang="en-GB" sz="2400">
                <a:solidFill>
                  <a:srgbClr val="FF0000"/>
                </a:solidFill>
              </a:rPr>
              <a:t>NH</a:t>
            </a:r>
            <a:r>
              <a:rPr b="1" baseline="-25000" lang="en-GB" sz="2400">
                <a:solidFill>
                  <a:srgbClr val="FF0000"/>
                </a:solidFill>
              </a:rPr>
              <a:t>4</a:t>
            </a:r>
            <a:r>
              <a:rPr b="1" lang="en-GB" sz="2400">
                <a:solidFill>
                  <a:srgbClr val="FF0000"/>
                </a:solidFill>
              </a:rPr>
              <a:t>)</a:t>
            </a:r>
            <a:r>
              <a:rPr b="1" baseline="-25000" lang="en-GB" sz="2400">
                <a:solidFill>
                  <a:srgbClr val="FF0000"/>
                </a:solidFill>
              </a:rPr>
              <a:t>2</a:t>
            </a:r>
            <a:r>
              <a:rPr b="1" lang="en-GB" sz="2400">
                <a:solidFill>
                  <a:srgbClr val="FF0000"/>
                </a:solidFill>
              </a:rPr>
              <a:t>CO</a:t>
            </a:r>
            <a:r>
              <a:rPr b="1" baseline="-25000" lang="en-GB" sz="2400">
                <a:solidFill>
                  <a:srgbClr val="FF0000"/>
                </a:solidFill>
              </a:rPr>
              <a:t>3</a:t>
            </a:r>
            <a:endParaRPr b="1" baseline="-25000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4"/>
          <p:cNvSpPr/>
          <p:nvPr/>
        </p:nvSpPr>
        <p:spPr>
          <a:xfrm>
            <a:off x="214325" y="1349150"/>
            <a:ext cx="89298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sng" cap="none" strike="noStrike">
                <a:solidFill>
                  <a:schemeClr val="dk1"/>
                </a:solidFill>
              </a:rPr>
              <a:t>What are the formulae of the ionic compounds from different combinations of cations and anions?</a:t>
            </a:r>
            <a:endParaRPr b="1" i="0" sz="2400" u="sng" cap="none" strike="noStrike">
              <a:solidFill>
                <a:schemeClr val="dk1"/>
              </a:solidFill>
            </a:endParaRPr>
          </a:p>
        </p:txBody>
      </p:sp>
      <p:sp>
        <p:nvSpPr>
          <p:cNvPr id="799" name="Google Shape;799;p44"/>
          <p:cNvSpPr/>
          <p:nvPr/>
        </p:nvSpPr>
        <p:spPr>
          <a:xfrm>
            <a:off x="0" y="0"/>
            <a:ext cx="9144000" cy="114298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Plenary:</a:t>
            </a:r>
            <a:r>
              <a:rPr lang="en-GB" sz="4000">
                <a:solidFill>
                  <a:schemeClr val="lt1"/>
                </a:solidFill>
              </a:rPr>
              <a:t>  writing i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onic formula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44"/>
          <p:cNvSpPr txBox="1"/>
          <p:nvPr/>
        </p:nvSpPr>
        <p:spPr>
          <a:xfrm>
            <a:off x="1756250" y="5613800"/>
            <a:ext cx="135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</a:rPr>
              <a:t>Page 23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801" name="Google Shape;801;p44"/>
          <p:cNvSpPr txBox="1"/>
          <p:nvPr/>
        </p:nvSpPr>
        <p:spPr>
          <a:xfrm>
            <a:off x="6125900" y="5537600"/>
            <a:ext cx="135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</a:rPr>
              <a:t>Page 24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02" name="Google Shape;80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325" y="2555750"/>
            <a:ext cx="4100451" cy="282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9075" y="2740100"/>
            <a:ext cx="4413923" cy="263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you need to know</a:t>
            </a:r>
            <a:endParaRPr/>
          </a:p>
        </p:txBody>
      </p:sp>
      <p:sp>
        <p:nvSpPr>
          <p:cNvPr id="810" name="Google Shape;810;p45"/>
          <p:cNvSpPr txBox="1"/>
          <p:nvPr>
            <p:ph idx="1" type="body"/>
          </p:nvPr>
        </p:nvSpPr>
        <p:spPr>
          <a:xfrm>
            <a:off x="484300" y="2121400"/>
            <a:ext cx="5020200" cy="32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600" u="sng"/>
          </a:p>
          <a:p>
            <a:pPr indent="0" lvl="0" marL="4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000" u="sng"/>
              <a:t>1.40</a:t>
            </a:r>
            <a:endParaRPr sz="2000"/>
          </a:p>
          <a:p>
            <a:pPr indent="0" lvl="0" marL="4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/>
              <a:t>draw dot-and-cross diagrams to show the formation of ionic compounds by electron transfer, limited to combinations of elements from Groups 1, 2, 3 and 5, 6, 7.</a:t>
            </a:r>
            <a:endParaRPr sz="2000"/>
          </a:p>
          <a:p>
            <a:pPr indent="0" lvl="0" marL="4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600" u="sng"/>
          </a:p>
          <a:p>
            <a:pPr indent="0" lvl="0" marL="4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000" u="sng"/>
              <a:t>1.41</a:t>
            </a:r>
            <a:endParaRPr b="1" sz="2000" u="sng"/>
          </a:p>
          <a:p>
            <a:pPr indent="0" lvl="0" marL="4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/>
              <a:t>understand ionic bonding in terms of electrostatic attractions.</a:t>
            </a:r>
            <a:endParaRPr sz="2000"/>
          </a:p>
          <a:p>
            <a:pPr indent="-900113" lvl="0" marL="9001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2000" u="sng">
              <a:solidFill>
                <a:schemeClr val="dk1"/>
              </a:solidFill>
            </a:endParaRPr>
          </a:p>
          <a:p>
            <a:pPr indent="-900113" lvl="0" marL="9001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graphicFrame>
        <p:nvGraphicFramePr>
          <p:cNvPr id="811" name="Google Shape;811;p45"/>
          <p:cNvGraphicFramePr/>
          <p:nvPr/>
        </p:nvGraphicFramePr>
        <p:xfrm>
          <a:off x="6304384" y="26944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{17C6582C-DE8B-4C05-A543-9316F54E22C5}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Learning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812" name="Google Shape;81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80448" y="32891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45"/>
          <p:cNvSpPr/>
          <p:nvPr/>
        </p:nvSpPr>
        <p:spPr>
          <a:xfrm>
            <a:off x="7888560" y="36492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45"/>
          <p:cNvSpPr txBox="1"/>
          <p:nvPr/>
        </p:nvSpPr>
        <p:spPr>
          <a:xfrm>
            <a:off x="0" y="0"/>
            <a:ext cx="1527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3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