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55354C4-B246-4025-84E3-ADCE6BD021AD}">
  <a:tblStyle styleId="{455354C4-B246-4025-84E3-ADCE6BD021AD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3F9FA"/>
          </a:solidFill>
        </a:fill>
      </a:tcStyle>
    </a:wholeTbl>
    <a:band1H>
      <a:tcTxStyle/>
      <a:tcStyle>
        <a:fill>
          <a:solidFill>
            <a:srgbClr val="E7F3F4"/>
          </a:solidFill>
        </a:fill>
      </a:tcStyle>
    </a:band1H>
    <a:band2H>
      <a:tcTxStyle/>
    </a:band2H>
    <a:band1V>
      <a:tcTxStyle/>
      <a:tcStyle>
        <a:fill>
          <a:solidFill>
            <a:srgbClr val="E7F3F4"/>
          </a:solidFill>
        </a:fill>
      </a:tcStyle>
    </a:band1V>
    <a:band2V>
      <a:tcTxStyle/>
    </a:band2V>
    <a:lastCol>
      <a:tcTxStyle b="on" i="off">
        <a:font>
          <a:latin typeface="Arial"/>
          <a:ea typeface="Arial"/>
          <a:cs typeface="Arial"/>
        </a:font>
        <a:srgbClr val="FFFFFF"/>
      </a:tcTxStyle>
      <a:tcStyle>
        <a:fill>
          <a:solidFill>
            <a:srgbClr val="BBE0E3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fill>
          <a:solidFill>
            <a:srgbClr val="BBE0E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top>
            <a:ln cap="flat" cmpd="sng" w="381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rgbClr val="BBE0E3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bottom>
            <a:ln cap="flat" cmpd="sng" w="381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rgbClr val="BBE0E3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spcBef>
                <a:spcPts val="36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marR="0" rtl="0" algn="l">
              <a:spcBef>
                <a:spcPts val="36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marR="0" rtl="0" algn="l">
              <a:spcBef>
                <a:spcPts val="36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marR="0" rtl="0" algn="l">
              <a:spcBef>
                <a:spcPts val="36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marR="0" rtl="0" algn="l">
              <a:spcBef>
                <a:spcPts val="36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-88900" lvl="0" marL="0" marR="0" rtl="0" algn="r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  <a:p>
            <a: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  <a:p>
            <a: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4" name="Google Shape;64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ece7af7cd8_0_3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gece7af7cd8_0_3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7" name="Google Shape;77;gece7af7cd8_0_3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6" name="Google Shape;86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5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4" name="Google Shape;94;p5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5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5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9" name="Google Shape;109;p5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e105adbab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ge105adbab_0_8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e105adbab_0_12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ge105adbab_0_1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1" name="Google Shape;161;ge105adbab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e105adbab_0_13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ge105adbab_0_13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3" name="Google Shape;173;ge105adbab_0_13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e105adbab_0_15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ge105adbab_0_15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0" name="Google Shape;190;ge105adbab_0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e105adbab_0_42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ge105adbab_0_42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1" name="Google Shape;221;ge105adbab_0_4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79f8dfaa52_0_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379f8dfaa52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g379f8dfaa52_0_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1371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18288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228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2743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3200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3657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79f8dfaa52_0_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379f8dfaa52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g379f8dfaa52_0_1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3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4" marL="18288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5" marL="22860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6" marL="2743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7" marL="3200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8" marL="3657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e105adbab_0_18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ge105adbab_0_18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7" name="Google Shape;247;ge105adbab_0_1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ece7af7cd8_0_70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ece7af7cd8_0_7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gece7af7cd8_0_70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1371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18288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228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2743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3200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3657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379f8dfaa52_0_2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379f8dfaa52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g379f8dfaa52_0_2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1371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18288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228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2743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3200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3657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e105adbab_0_40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e105adbab_0_4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ge105adbab_0_40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1371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18288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228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2743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3200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3657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e105adbab_0_26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ge105adbab_0_26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31" name="Google Shape;331;ge105adbab_0_2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e105adbab_0_27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ge105adbab_0_27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45" name="Google Shape;345;ge105adbab_0_2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ece7af7cd8_0_7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" name="Google Shape;359;gece7af7cd8_0_7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gece7af7cd8_0_71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3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4" marL="18288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5" marL="22860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6" marL="2743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7" marL="3200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8" marL="3657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379f8dfaa52_0_4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379f8dfaa52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g379f8dfaa52_0_4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3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4" marL="18288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5" marL="22860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6" marL="2743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7" marL="3200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8" marL="3657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379f8dfaa52_0_6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5" name="Google Shape;385;g379f8dfaa52_0_6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86" name="Google Shape;386;g379f8dfaa52_0_6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290f137eae6_1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" name="Google Shape;392;g290f137eae6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3" name="Google Shape;393;g290f137eae6_1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1371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18288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228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2743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3200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3657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6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1" name="Google Shape;401;p6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02" name="Google Shape;402;p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8890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1pPr>
            <a:lvl2pPr indent="0" lvl="1" marL="457200" marR="0" rtl="0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2pPr>
            <a:lvl3pPr indent="0" lvl="2" marL="914400" marR="0" rtl="0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3pPr>
            <a:lvl4pPr indent="0" lvl="3" marL="13716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4pPr>
            <a:lvl5pPr indent="0" lvl="4" marL="18288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5pPr>
            <a:lvl6pPr indent="0" lvl="5" marL="22860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6pPr>
            <a:lvl7pPr indent="0" lvl="6" marL="27432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7pPr>
            <a:lvl8pPr indent="0" lvl="7" marL="32004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8pPr>
            <a:lvl9pPr indent="0" lvl="8" marL="36576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body"/>
          </p:nvPr>
        </p:nvSpPr>
        <p:spPr>
          <a:xfrm>
            <a:off x="250825" y="1484313"/>
            <a:ext cx="8642350" cy="50403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rtl="0">
              <a:spcBef>
                <a:spcPts val="640"/>
              </a:spcBef>
              <a:spcAft>
                <a:spcPts val="0"/>
              </a:spcAft>
              <a:buSzPts val="1400"/>
              <a:buFont typeface="Arial"/>
              <a:buNone/>
              <a:defRPr/>
            </a:lvl1pPr>
            <a:lvl2pPr indent="-228600" lvl="1" marL="914400" rtl="0">
              <a:spcBef>
                <a:spcPts val="560"/>
              </a:spcBef>
              <a:spcAft>
                <a:spcPts val="0"/>
              </a:spcAft>
              <a:buSzPts val="1400"/>
              <a:buFont typeface="Arial"/>
              <a:buNone/>
              <a:defRPr/>
            </a:lvl2pPr>
            <a:lvl3pPr indent="-228600" lvl="2" marL="1371600" rtl="0">
              <a:spcBef>
                <a:spcPts val="480"/>
              </a:spcBef>
              <a:spcAft>
                <a:spcPts val="0"/>
              </a:spcAft>
              <a:buSzPts val="1400"/>
              <a:buFont typeface="Arial"/>
              <a:buNone/>
              <a:defRPr/>
            </a:lvl3pPr>
            <a:lvl4pPr indent="-228600" lvl="3" marL="1828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4pPr>
            <a:lvl5pPr indent="-228600" lvl="4" marL="22860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5pPr>
            <a:lvl6pPr indent="-228600" lvl="5" marL="27432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6pPr>
            <a:lvl7pPr indent="-228600" lvl="6" marL="32004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7pPr>
            <a:lvl8pPr indent="-228600" lvl="7" marL="36576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8pPr>
            <a:lvl9pPr indent="-228600" lvl="8" marL="4114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250825" y="1484313"/>
            <a:ext cx="4244975" cy="50403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indent="-317500" lvl="1" marL="9144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indent="-317500" lvl="2" marL="13716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indent="-317500" lvl="3" marL="18288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indent="-317500" lvl="4" marL="22860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indent="-317500" lvl="5" marL="27432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6pPr>
            <a:lvl7pPr indent="-317500" lvl="6" marL="32004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7pPr>
            <a:lvl8pPr indent="-317500" lvl="7" marL="36576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8pPr>
            <a:lvl9pPr indent="-317500" lvl="8" marL="41148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648200" y="1484313"/>
            <a:ext cx="4244975" cy="50403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indent="-317500" lvl="1" marL="9144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indent="-317500" lvl="2" marL="13716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indent="-317500" lvl="3" marL="18288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indent="-317500" lvl="4" marL="22860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indent="-317500" lvl="5" marL="27432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6pPr>
            <a:lvl7pPr indent="-317500" lvl="6" marL="32004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7pPr>
            <a:lvl8pPr indent="-317500" lvl="7" marL="36576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8pPr>
            <a:lvl9pPr indent="-317500" lvl="8" marL="41148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rtl="0">
              <a:spcBef>
                <a:spcPts val="640"/>
              </a:spcBef>
              <a:spcAft>
                <a:spcPts val="0"/>
              </a:spcAft>
              <a:buSzPts val="1400"/>
              <a:buFont typeface="Arial"/>
              <a:buNone/>
              <a:defRPr/>
            </a:lvl1pPr>
            <a:lvl2pPr indent="-228600" lvl="1" marL="914400" rtl="0">
              <a:spcBef>
                <a:spcPts val="560"/>
              </a:spcBef>
              <a:spcAft>
                <a:spcPts val="0"/>
              </a:spcAft>
              <a:buSzPts val="1400"/>
              <a:buFont typeface="Arial"/>
              <a:buNone/>
              <a:defRPr/>
            </a:lvl2pPr>
            <a:lvl3pPr indent="-228600" lvl="2" marL="1371600" rtl="0">
              <a:spcBef>
                <a:spcPts val="480"/>
              </a:spcBef>
              <a:spcAft>
                <a:spcPts val="0"/>
              </a:spcAft>
              <a:buSzPts val="1400"/>
              <a:buFont typeface="Arial"/>
              <a:buNone/>
              <a:defRPr/>
            </a:lvl3pPr>
            <a:lvl4pPr indent="-228600" lvl="3" marL="1828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4pPr>
            <a:lvl5pPr indent="-228600" lvl="4" marL="22860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5pPr>
            <a:lvl6pPr indent="-228600" lvl="5" marL="27432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6pPr>
            <a:lvl7pPr indent="-228600" lvl="6" marL="32004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7pPr>
            <a:lvl8pPr indent="-228600" lvl="7" marL="36576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8pPr>
            <a:lvl9pPr indent="-228600" lvl="8" marL="4114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indent="-317500" lvl="1" marL="9144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indent="-317500" lvl="2" marL="13716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indent="-317500" lvl="3" marL="18288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indent="-317500" lvl="4" marL="22860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indent="-317500" lvl="5" marL="27432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6pPr>
            <a:lvl7pPr indent="-317500" lvl="6" marL="32004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7pPr>
            <a:lvl8pPr indent="-317500" lvl="7" marL="36576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8pPr>
            <a:lvl9pPr indent="-317500" lvl="8" marL="41148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rtl="0">
              <a:spcBef>
                <a:spcPts val="640"/>
              </a:spcBef>
              <a:spcAft>
                <a:spcPts val="0"/>
              </a:spcAft>
              <a:buSzPts val="1400"/>
              <a:buFont typeface="Arial"/>
              <a:buNone/>
              <a:defRPr/>
            </a:lvl1pPr>
            <a:lvl2pPr indent="-228600" lvl="1" marL="914400" rtl="0">
              <a:spcBef>
                <a:spcPts val="560"/>
              </a:spcBef>
              <a:spcAft>
                <a:spcPts val="0"/>
              </a:spcAft>
              <a:buSzPts val="1400"/>
              <a:buFont typeface="Arial"/>
              <a:buNone/>
              <a:defRPr/>
            </a:lvl2pPr>
            <a:lvl3pPr indent="-228600" lvl="2" marL="1371600" rtl="0">
              <a:spcBef>
                <a:spcPts val="480"/>
              </a:spcBef>
              <a:spcAft>
                <a:spcPts val="0"/>
              </a:spcAft>
              <a:buSzPts val="1400"/>
              <a:buFont typeface="Arial"/>
              <a:buNone/>
              <a:defRPr/>
            </a:lvl3pPr>
            <a:lvl4pPr indent="-228600" lvl="3" marL="1828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4pPr>
            <a:lvl5pPr indent="-228600" lvl="4" marL="22860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5pPr>
            <a:lvl6pPr indent="-228600" lvl="5" marL="27432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6pPr>
            <a:lvl7pPr indent="-228600" lvl="6" marL="32004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7pPr>
            <a:lvl8pPr indent="-228600" lvl="7" marL="36576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8pPr>
            <a:lvl9pPr indent="-228600" lvl="8" marL="4114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indent="-317500" lvl="1" marL="9144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indent="-317500" lvl="2" marL="13716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indent="-317500" lvl="3" marL="18288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indent="-317500" lvl="4" marL="22860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indent="-317500" lvl="5" marL="27432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6pPr>
            <a:lvl7pPr indent="-317500" lvl="6" marL="32004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7pPr>
            <a:lvl8pPr indent="-317500" lvl="7" marL="36576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8pPr>
            <a:lvl9pPr indent="-317500" lvl="8" marL="41148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6" name="Google Shape;3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indent="-317500" lvl="1" marL="9144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indent="-317500" lvl="2" marL="13716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indent="-317500" lvl="3" marL="18288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indent="-317500" lvl="4" marL="22860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indent="-317500" lvl="5" marL="27432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6pPr>
            <a:lvl7pPr indent="-317500" lvl="6" marL="32004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7pPr>
            <a:lvl8pPr indent="-317500" lvl="7" marL="36576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8pPr>
            <a:lvl9pPr indent="-317500" lvl="8" marL="41148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rtl="0">
              <a:spcBef>
                <a:spcPts val="640"/>
              </a:spcBef>
              <a:spcAft>
                <a:spcPts val="0"/>
              </a:spcAft>
              <a:buSzPts val="1400"/>
              <a:buFont typeface="Arial"/>
              <a:buNone/>
              <a:defRPr/>
            </a:lvl1pPr>
            <a:lvl2pPr indent="-228600" lvl="1" marL="914400" rtl="0">
              <a:spcBef>
                <a:spcPts val="560"/>
              </a:spcBef>
              <a:spcAft>
                <a:spcPts val="0"/>
              </a:spcAft>
              <a:buSzPts val="1400"/>
              <a:buFont typeface="Arial"/>
              <a:buNone/>
              <a:defRPr/>
            </a:lvl2pPr>
            <a:lvl3pPr indent="-228600" lvl="2" marL="1371600" rtl="0">
              <a:spcBef>
                <a:spcPts val="480"/>
              </a:spcBef>
              <a:spcAft>
                <a:spcPts val="0"/>
              </a:spcAft>
              <a:buSzPts val="1400"/>
              <a:buFont typeface="Arial"/>
              <a:buNone/>
              <a:defRPr/>
            </a:lvl3pPr>
            <a:lvl4pPr indent="-228600" lvl="3" marL="1828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4pPr>
            <a:lvl5pPr indent="-228600" lvl="4" marL="22860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5pPr>
            <a:lvl6pPr indent="-228600" lvl="5" marL="27432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6pPr>
            <a:lvl7pPr indent="-228600" lvl="6" marL="32004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7pPr>
            <a:lvl8pPr indent="-228600" lvl="7" marL="36576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8pPr>
            <a:lvl9pPr indent="-228600" lvl="8" marL="4114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1" name="Google Shape;41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rtl="0">
              <a:spcBef>
                <a:spcPts val="640"/>
              </a:spcBef>
              <a:spcAft>
                <a:spcPts val="0"/>
              </a:spcAft>
              <a:buSzPts val="1400"/>
              <a:buFont typeface="Arial"/>
              <a:buNone/>
              <a:defRPr/>
            </a:lvl1pPr>
            <a:lvl2pPr indent="-228600" lvl="1" marL="914400" rtl="0">
              <a:spcBef>
                <a:spcPts val="560"/>
              </a:spcBef>
              <a:spcAft>
                <a:spcPts val="0"/>
              </a:spcAft>
              <a:buSzPts val="1400"/>
              <a:buFont typeface="Arial"/>
              <a:buNone/>
              <a:defRPr/>
            </a:lvl2pPr>
            <a:lvl3pPr indent="-228600" lvl="2" marL="1371600" rtl="0">
              <a:spcBef>
                <a:spcPts val="480"/>
              </a:spcBef>
              <a:spcAft>
                <a:spcPts val="0"/>
              </a:spcAft>
              <a:buSzPts val="1400"/>
              <a:buFont typeface="Arial"/>
              <a:buNone/>
              <a:defRPr/>
            </a:lvl3pPr>
            <a:lvl4pPr indent="-228600" lvl="3" marL="1828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4pPr>
            <a:lvl5pPr indent="-228600" lvl="4" marL="22860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5pPr>
            <a:lvl6pPr indent="-228600" lvl="5" marL="27432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6pPr>
            <a:lvl7pPr indent="-228600" lvl="6" marL="32004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7pPr>
            <a:lvl8pPr indent="-228600" lvl="7" marL="36576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8pPr>
            <a:lvl9pPr indent="-228600" lvl="8" marL="4114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1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1"/>
          <p:cNvSpPr txBox="1"/>
          <p:nvPr>
            <p:ph idx="1" type="body"/>
          </p:nvPr>
        </p:nvSpPr>
        <p:spPr>
          <a:xfrm rot="5400000">
            <a:off x="2051844" y="-316706"/>
            <a:ext cx="5040312" cy="86423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/>
          <p:nvPr>
            <p:ph type="title"/>
          </p:nvPr>
        </p:nvSpPr>
        <p:spPr>
          <a:xfrm rot="5400000">
            <a:off x="4738687" y="2119312"/>
            <a:ext cx="6524625" cy="2286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1" type="body"/>
          </p:nvPr>
        </p:nvSpPr>
        <p:spPr>
          <a:xfrm rot="5400000">
            <a:off x="90488" y="-90487"/>
            <a:ext cx="6524625" cy="670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" type="objOnly">
  <p:cSld name="OBJECT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3"/>
          <p:cNvSpPr txBox="1"/>
          <p:nvPr>
            <p:ph idx="1" type="body"/>
          </p:nvPr>
        </p:nvSpPr>
        <p:spPr>
          <a:xfrm>
            <a:off x="0" y="0"/>
            <a:ext cx="9144000" cy="65246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2 Content" type="txAndTwoObj">
  <p:cSld name="TEXT_AND_TWO_OBJECTS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4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4"/>
          <p:cNvSpPr txBox="1"/>
          <p:nvPr>
            <p:ph idx="1" type="body"/>
          </p:nvPr>
        </p:nvSpPr>
        <p:spPr>
          <a:xfrm>
            <a:off x="250825" y="1484313"/>
            <a:ext cx="4244975" cy="50403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  <p:sp>
        <p:nvSpPr>
          <p:cNvPr id="53" name="Google Shape;53;p14"/>
          <p:cNvSpPr txBox="1"/>
          <p:nvPr>
            <p:ph idx="2" type="body"/>
          </p:nvPr>
        </p:nvSpPr>
        <p:spPr>
          <a:xfrm>
            <a:off x="4648200" y="1484313"/>
            <a:ext cx="4244975" cy="24431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  <p:sp>
        <p:nvSpPr>
          <p:cNvPr id="54" name="Google Shape;54;p14"/>
          <p:cNvSpPr txBox="1"/>
          <p:nvPr>
            <p:ph idx="3" type="body"/>
          </p:nvPr>
        </p:nvSpPr>
        <p:spPr>
          <a:xfrm>
            <a:off x="4648200" y="4079875"/>
            <a:ext cx="4244975" cy="24447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able" type="tbl">
  <p:cSld name="TABLE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5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Content" type="txAndObj">
  <p:cSld name="TEXT_AND_OBJECT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6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" name="Google Shape;59;p16"/>
          <p:cNvSpPr txBox="1"/>
          <p:nvPr>
            <p:ph idx="1" type="body"/>
          </p:nvPr>
        </p:nvSpPr>
        <p:spPr>
          <a:xfrm>
            <a:off x="250825" y="1484313"/>
            <a:ext cx="4245000" cy="504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  <p:sp>
        <p:nvSpPr>
          <p:cNvPr id="60" name="Google Shape;60;p16"/>
          <p:cNvSpPr txBox="1"/>
          <p:nvPr>
            <p:ph idx="2" type="body"/>
          </p:nvPr>
        </p:nvSpPr>
        <p:spPr>
          <a:xfrm>
            <a:off x="4648200" y="1484313"/>
            <a:ext cx="4245000" cy="504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8890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250825" y="1484313"/>
            <a:ext cx="8642350" cy="50403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Relationship Id="rId4" Type="http://schemas.openxmlformats.org/officeDocument/2006/relationships/image" Target="../media/image7.png"/><Relationship Id="rId5" Type="http://schemas.openxmlformats.org/officeDocument/2006/relationships/image" Target="../media/image9.png"/><Relationship Id="rId6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://www.youtube.com/watch?v=xjY5p-1CDr8" TargetMode="External"/><Relationship Id="rId4" Type="http://schemas.openxmlformats.org/officeDocument/2006/relationships/image" Target="../media/image6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png"/></Relationships>
</file>

<file path=ppt/slides/_rels/slide13.xml.rels><?xml version="1.0" encoding="UTF-8" standalone="yes"?><Relationships xmlns="http://schemas.openxmlformats.org/package/2006/relationships"><Relationship Id="rId10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Relationship Id="rId4" Type="http://schemas.openxmlformats.org/officeDocument/2006/relationships/image" Target="../media/image18.png"/><Relationship Id="rId9" Type="http://schemas.openxmlformats.org/officeDocument/2006/relationships/image" Target="../media/image8.png"/><Relationship Id="rId5" Type="http://schemas.openxmlformats.org/officeDocument/2006/relationships/image" Target="../media/image14.png"/><Relationship Id="rId6" Type="http://schemas.openxmlformats.org/officeDocument/2006/relationships/image" Target="../media/image17.png"/><Relationship Id="rId7" Type="http://schemas.openxmlformats.org/officeDocument/2006/relationships/image" Target="../media/image11.png"/><Relationship Id="rId8" Type="http://schemas.openxmlformats.org/officeDocument/2006/relationships/image" Target="../media/image2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hyperlink" Target="http://www.youtube.com/watch?v=-FBk8cNvJds" TargetMode="External"/><Relationship Id="rId4" Type="http://schemas.openxmlformats.org/officeDocument/2006/relationships/image" Target="../media/image20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4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Isotopes</a:t>
            </a:r>
            <a:endParaRPr/>
          </a:p>
        </p:txBody>
      </p:sp>
      <p:sp>
        <p:nvSpPr>
          <p:cNvPr id="67" name="Google Shape;67;p17"/>
          <p:cNvSpPr txBox="1"/>
          <p:nvPr/>
        </p:nvSpPr>
        <p:spPr>
          <a:xfrm>
            <a:off x="0" y="0"/>
            <a:ext cx="20493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</a:rPr>
              <a:t>Unit 2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</a:rPr>
              <a:t>Lesson 2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descr="http://wordpress.mrreid.org/wp-content/uploads/2011/03/carbon-isotopes1.jpg" id="68" name="Google Shape;68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7650" y="1844675"/>
            <a:ext cx="8645400" cy="419250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7"/>
          <p:cNvSpPr/>
          <p:nvPr/>
        </p:nvSpPr>
        <p:spPr>
          <a:xfrm>
            <a:off x="107950" y="4779963"/>
            <a:ext cx="9004200" cy="377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0" name="Google Shape;70;p17"/>
          <p:cNvGrpSpPr/>
          <p:nvPr/>
        </p:nvGrpSpPr>
        <p:grpSpPr>
          <a:xfrm>
            <a:off x="103188" y="4221163"/>
            <a:ext cx="9006000" cy="2016000"/>
            <a:chOff x="103188" y="4221163"/>
            <a:chExt cx="9006000" cy="2016000"/>
          </a:xfrm>
        </p:grpSpPr>
        <p:sp>
          <p:nvSpPr>
            <p:cNvPr id="71" name="Google Shape;71;p17"/>
            <p:cNvSpPr/>
            <p:nvPr/>
          </p:nvSpPr>
          <p:spPr>
            <a:xfrm>
              <a:off x="103188" y="4221163"/>
              <a:ext cx="9006000" cy="2016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		    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		    Proton			   Neutron</a:t>
              </a:r>
              <a:endPara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72;p17"/>
            <p:cNvSpPr/>
            <p:nvPr/>
          </p:nvSpPr>
          <p:spPr>
            <a:xfrm>
              <a:off x="4623048" y="5216203"/>
              <a:ext cx="665400" cy="665400"/>
            </a:xfrm>
            <a:prstGeom prst="ellipse">
              <a:avLst/>
            </a:prstGeom>
            <a:gradFill>
              <a:gsLst>
                <a:gs pos="0">
                  <a:srgbClr val="A4A4E2"/>
                </a:gs>
                <a:gs pos="93000">
                  <a:srgbClr val="262672"/>
                </a:gs>
                <a:gs pos="100000">
                  <a:srgbClr val="E4E4F6"/>
                </a:gs>
              </a:gsLst>
              <a:path path="circle">
                <a:fillToRect b="50%" l="50%" r="50%" t="50%"/>
              </a:path>
              <a:tileRect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t/>
              </a:r>
              <a:endPara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73;p17"/>
            <p:cNvSpPr/>
            <p:nvPr/>
          </p:nvSpPr>
          <p:spPr>
            <a:xfrm>
              <a:off x="2207470" y="5140003"/>
              <a:ext cx="665400" cy="665400"/>
            </a:xfrm>
            <a:prstGeom prst="ellipse">
              <a:avLst/>
            </a:prstGeom>
            <a:gradFill>
              <a:gsLst>
                <a:gs pos="0">
                  <a:srgbClr val="4B000D"/>
                </a:gs>
                <a:gs pos="50000">
                  <a:srgbClr val="6D0014"/>
                </a:gs>
                <a:gs pos="100000">
                  <a:srgbClr val="820018"/>
                </a:gs>
              </a:gsLst>
              <a:lin ang="8100019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t/>
              </a:r>
              <a:endPara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oxygen_atom" id="79" name="Google Shape;79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16613" y="1649413"/>
            <a:ext cx="2806800" cy="280680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8"/>
          <p:cNvSpPr txBox="1"/>
          <p:nvPr/>
        </p:nvSpPr>
        <p:spPr>
          <a:xfrm>
            <a:off x="468313" y="1125538"/>
            <a:ext cx="5291100" cy="283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58775" lvl="0" marL="358775" marR="0" rtl="0" algn="l"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Font typeface="Noto Symbol"/>
              <a:buNone/>
            </a:pPr>
            <a:r>
              <a:rPr b="0" i="0" lang="en-GB" sz="2400" u="sng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The </a:t>
            </a:r>
            <a:r>
              <a:rPr b="1" i="0" lang="en-GB" sz="2400" u="sng" cap="none" strike="noStrik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rPr>
              <a:t>nucleus</a:t>
            </a:r>
            <a:r>
              <a:rPr b="0" i="0" lang="en-GB" sz="2400" u="sng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 is:</a:t>
            </a:r>
            <a:endParaRPr/>
          </a:p>
          <a:p>
            <a:pPr indent="-358775" lvl="0" marL="358775" marR="0" rtl="0" algn="l">
              <a:spcBef>
                <a:spcPts val="1200"/>
              </a:spcBef>
              <a:spcAft>
                <a:spcPts val="0"/>
              </a:spcAft>
              <a:buClr>
                <a:srgbClr val="FF6600"/>
              </a:buClr>
              <a:buSzPts val="2400"/>
              <a:buFont typeface="Noto Symbol"/>
              <a:buChar char="●"/>
            </a:pP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made up of protons and neutrons</a:t>
            </a:r>
            <a:endParaRPr/>
          </a:p>
          <a:p>
            <a:pPr indent="-358775" lvl="0" marL="358775" marR="0" rtl="0" algn="l">
              <a:spcBef>
                <a:spcPts val="1200"/>
              </a:spcBef>
              <a:spcAft>
                <a:spcPts val="0"/>
              </a:spcAft>
              <a:buClr>
                <a:srgbClr val="FF6600"/>
              </a:buClr>
              <a:buSzPts val="2400"/>
              <a:buFont typeface="Noto Symbol"/>
              <a:buChar char="●"/>
            </a:pP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positively charged because of the protons</a:t>
            </a:r>
            <a:endParaRPr/>
          </a:p>
          <a:p>
            <a:pPr indent="-358775" lvl="0" marL="358775" marR="0" rtl="0" algn="l">
              <a:spcBef>
                <a:spcPts val="1200"/>
              </a:spcBef>
              <a:spcAft>
                <a:spcPts val="0"/>
              </a:spcAft>
              <a:buClr>
                <a:srgbClr val="FF6600"/>
              </a:buClr>
              <a:buSzPts val="2400"/>
              <a:buFont typeface="Noto Symbol"/>
              <a:buChar char="●"/>
            </a:pP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dense – it contains nearly all the mass of the atom in a tiny space.</a:t>
            </a:r>
            <a:endParaRPr/>
          </a:p>
        </p:txBody>
      </p:sp>
      <p:sp>
        <p:nvSpPr>
          <p:cNvPr id="81" name="Google Shape;81;p18"/>
          <p:cNvSpPr txBox="1"/>
          <p:nvPr/>
        </p:nvSpPr>
        <p:spPr>
          <a:xfrm>
            <a:off x="468313" y="4203700"/>
            <a:ext cx="7881900" cy="24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55600" lvl="0" marL="355600" marR="0" rtl="0" algn="l"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Font typeface="Noto Symbol"/>
              <a:buNone/>
            </a:pPr>
            <a:r>
              <a:rPr b="1" i="0" lang="en-GB" sz="2400" u="sng" cap="none" strike="noStrik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rPr>
              <a:t>Electrons</a:t>
            </a:r>
            <a:r>
              <a:rPr b="0" i="0" lang="en-GB" sz="2400" u="sng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 are:</a:t>
            </a:r>
            <a:endParaRPr b="1" i="0" sz="2400" u="sng" cap="none" strike="noStrike">
              <a:solidFill>
                <a:srgbClr val="0100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355600" marR="0" rtl="0" algn="l">
              <a:spcBef>
                <a:spcPts val="1200"/>
              </a:spcBef>
              <a:spcAft>
                <a:spcPts val="0"/>
              </a:spcAft>
              <a:buClr>
                <a:srgbClr val="FF6600"/>
              </a:buClr>
              <a:buSzPts val="2400"/>
              <a:buFont typeface="Noto Symbol"/>
              <a:buChar char="●"/>
            </a:pP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very small and light, and negatively charged</a:t>
            </a:r>
            <a:endParaRPr/>
          </a:p>
          <a:p>
            <a:pPr indent="-355600" lvl="0" marL="355600" marR="0" rtl="0" algn="l">
              <a:spcBef>
                <a:spcPts val="1200"/>
              </a:spcBef>
              <a:spcAft>
                <a:spcPts val="0"/>
              </a:spcAft>
              <a:buClr>
                <a:srgbClr val="FF6600"/>
              </a:buClr>
              <a:buSzPts val="2400"/>
              <a:buFont typeface="Noto Symbol"/>
              <a:buChar char="●"/>
            </a:pP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able to be lost or gained in chemical reactions</a:t>
            </a:r>
            <a:endParaRPr b="1" i="0" sz="2400" u="none" cap="none" strike="noStrike">
              <a:solidFill>
                <a:srgbClr val="0100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355600" marR="0" rtl="0" algn="l">
              <a:spcBef>
                <a:spcPts val="1200"/>
              </a:spcBef>
              <a:spcAft>
                <a:spcPts val="0"/>
              </a:spcAft>
              <a:buClr>
                <a:srgbClr val="FF6600"/>
              </a:buClr>
              <a:buSzPts val="2400"/>
              <a:buFont typeface="Noto Symbol"/>
              <a:buChar char="●"/>
            </a:pP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found thinly spread around the outside of the nucleus, orbiting in layers called shells.</a:t>
            </a:r>
            <a:endParaRPr/>
          </a:p>
        </p:txBody>
      </p:sp>
      <p:sp>
        <p:nvSpPr>
          <p:cNvPr id="82" name="Google Shape;82;p18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u="sng">
                <a:solidFill>
                  <a:schemeClr val="lt1"/>
                </a:solidFill>
              </a:rPr>
              <a:t>Recap</a:t>
            </a:r>
            <a:r>
              <a:rPr lang="en-GB" sz="4000">
                <a:solidFill>
                  <a:schemeClr val="lt1"/>
                </a:solidFill>
              </a:rPr>
              <a:t>:  t</a:t>
            </a:r>
            <a:r>
              <a:rPr b="0" i="0" lang="en-GB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he atom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9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Today’s Aim</a:t>
            </a:r>
            <a:endParaRPr/>
          </a:p>
        </p:txBody>
      </p:sp>
      <p:sp>
        <p:nvSpPr>
          <p:cNvPr id="89" name="Google Shape;89;p19"/>
          <p:cNvSpPr txBox="1"/>
          <p:nvPr>
            <p:ph idx="1" type="body"/>
          </p:nvPr>
        </p:nvSpPr>
        <p:spPr>
          <a:xfrm>
            <a:off x="539750" y="2350850"/>
            <a:ext cx="7993200" cy="314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GB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By the end of this lesson I will be able to</a:t>
            </a:r>
            <a:r>
              <a:rPr lang="en-GB" sz="1000">
                <a:solidFill>
                  <a:schemeClr val="dk1"/>
                </a:solidFill>
              </a:rPr>
              <a:t> </a:t>
            </a:r>
            <a:r>
              <a:rPr lang="en-GB" sz="3200">
                <a:solidFill>
                  <a:schemeClr val="dk1"/>
                </a:solidFill>
              </a:rPr>
              <a:t>calculate the relative atomic mass (</a:t>
            </a:r>
            <a:r>
              <a:rPr i="1" lang="en-GB" sz="3200">
                <a:solidFill>
                  <a:schemeClr val="dk1"/>
                </a:solidFill>
              </a:rPr>
              <a:t>A</a:t>
            </a:r>
            <a:r>
              <a:rPr baseline="-25000" lang="en-GB" sz="3200">
                <a:solidFill>
                  <a:schemeClr val="dk1"/>
                </a:solidFill>
              </a:rPr>
              <a:t>r</a:t>
            </a:r>
            <a:r>
              <a:rPr lang="en-GB" sz="3200">
                <a:solidFill>
                  <a:schemeClr val="dk1"/>
                </a:solidFill>
              </a:rPr>
              <a:t>) of an element from its </a:t>
            </a:r>
            <a:r>
              <a:rPr lang="en-GB" sz="3200">
                <a:solidFill>
                  <a:srgbClr val="0000FF"/>
                </a:solidFill>
              </a:rPr>
              <a:t>isotopes</a:t>
            </a:r>
            <a:endParaRPr sz="3200">
              <a:solidFill>
                <a:srgbClr val="0000FF"/>
              </a:solidFill>
            </a:endParaRPr>
          </a:p>
        </p:txBody>
      </p:sp>
      <p:sp>
        <p:nvSpPr>
          <p:cNvPr id="90" name="Google Shape;90;p19"/>
          <p:cNvSpPr txBox="1"/>
          <p:nvPr/>
        </p:nvSpPr>
        <p:spPr>
          <a:xfrm>
            <a:off x="0" y="0"/>
            <a:ext cx="20493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</a:rPr>
              <a:t>Unit 2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</a:rPr>
              <a:t>Lesson 2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/>
          <p:nvPr/>
        </p:nvSpPr>
        <p:spPr>
          <a:xfrm>
            <a:off x="702000" y="1323475"/>
            <a:ext cx="7740000" cy="10695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38100">
            <a:solidFill>
              <a:srgbClr val="FF66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>
                <a:solidFill>
                  <a:srgbClr val="003366"/>
                </a:solidFill>
              </a:rPr>
              <a:t>Each element has a </a:t>
            </a:r>
            <a:r>
              <a:rPr b="1" lang="en-GB" sz="2600">
                <a:solidFill>
                  <a:srgbClr val="FF6600"/>
                </a:solidFill>
              </a:rPr>
              <a:t>definite </a:t>
            </a:r>
            <a:r>
              <a:rPr lang="en-GB" sz="2600">
                <a:solidFill>
                  <a:srgbClr val="003366"/>
                </a:solidFill>
              </a:rPr>
              <a:t>and fixed number of protons. This is called the </a:t>
            </a:r>
            <a:r>
              <a:rPr b="1" lang="en-GB" sz="2600">
                <a:solidFill>
                  <a:srgbClr val="FF6600"/>
                </a:solidFill>
              </a:rPr>
              <a:t>proton number</a:t>
            </a:r>
            <a:r>
              <a:rPr lang="en-GB" sz="2600">
                <a:solidFill>
                  <a:srgbClr val="003366"/>
                </a:solidFill>
              </a:rPr>
              <a:t>.</a:t>
            </a:r>
            <a:endParaRPr>
              <a:solidFill>
                <a:srgbClr val="003366"/>
              </a:solidFill>
            </a:endParaRPr>
          </a:p>
        </p:txBody>
      </p:sp>
      <p:sp>
        <p:nvSpPr>
          <p:cNvPr id="97" name="Google Shape;97;p20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Atomic Number</a:t>
            </a:r>
            <a:endParaRPr/>
          </a:p>
        </p:txBody>
      </p:sp>
      <p:sp>
        <p:nvSpPr>
          <p:cNvPr id="98" name="Google Shape;98;p20"/>
          <p:cNvSpPr/>
          <p:nvPr/>
        </p:nvSpPr>
        <p:spPr>
          <a:xfrm>
            <a:off x="250825" y="2640025"/>
            <a:ext cx="8589000" cy="8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This</a:t>
            </a:r>
            <a:r>
              <a:rPr lang="en-GB" sz="2400">
                <a:solidFill>
                  <a:srgbClr val="010066"/>
                </a:solidFill>
              </a:rPr>
              <a:t> means that </a:t>
            </a: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 atoms of any particular element always contain the same number of protons. For example:</a:t>
            </a:r>
            <a:endParaRPr/>
          </a:p>
        </p:txBody>
      </p:sp>
      <p:pic>
        <p:nvPicPr>
          <p:cNvPr descr="C1_gfx_C" id="99" name="Google Shape;99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26313" y="3513138"/>
            <a:ext cx="1352700" cy="17622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0" name="Google Shape;100;p20"/>
          <p:cNvCxnSpPr/>
          <p:nvPr/>
        </p:nvCxnSpPr>
        <p:spPr>
          <a:xfrm flipH="1" rot="10800000">
            <a:off x="6069013" y="5257750"/>
            <a:ext cx="1316100" cy="603300"/>
          </a:xfrm>
          <a:prstGeom prst="straightConnector1">
            <a:avLst/>
          </a:prstGeom>
          <a:noFill/>
          <a:ln cap="flat" cmpd="sng" w="50800">
            <a:solidFill>
              <a:schemeClr val="dk1"/>
            </a:solidFill>
            <a:prstDash val="solid"/>
            <a:round/>
            <a:headEnd len="sm" w="sm" type="oval"/>
            <a:tailEnd len="lg" w="lg" type="triangle"/>
          </a:ln>
        </p:spPr>
      </p:cxnSp>
      <p:sp>
        <p:nvSpPr>
          <p:cNvPr id="101" name="Google Shape;101;p20"/>
          <p:cNvSpPr/>
          <p:nvPr/>
        </p:nvSpPr>
        <p:spPr>
          <a:xfrm>
            <a:off x="250825" y="5207000"/>
            <a:ext cx="5865900" cy="13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010066"/>
                </a:solidFill>
              </a:rPr>
              <a:t>The atomic number (</a:t>
            </a:r>
            <a:r>
              <a:rPr b="1" i="1" lang="en-GB" sz="2400">
                <a:solidFill>
                  <a:srgbClr val="FF9900"/>
                </a:solidFill>
              </a:rPr>
              <a:t>A</a:t>
            </a:r>
            <a:r>
              <a:rPr lang="en-GB" sz="2400">
                <a:solidFill>
                  <a:srgbClr val="010066"/>
                </a:solidFill>
              </a:rPr>
              <a:t>, or proton number)</a:t>
            </a: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 is </a:t>
            </a:r>
            <a:r>
              <a:rPr lang="en-GB" sz="2400">
                <a:solidFill>
                  <a:srgbClr val="010066"/>
                </a:solidFill>
              </a:rPr>
              <a:t>always the </a:t>
            </a: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smaller of the two numbers shown in </a:t>
            </a:r>
            <a:r>
              <a:rPr lang="en-GB" sz="2400">
                <a:solidFill>
                  <a:srgbClr val="010066"/>
                </a:solidFill>
              </a:rPr>
              <a:t>the </a:t>
            </a: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periodic table.</a:t>
            </a:r>
            <a:endParaRPr/>
          </a:p>
        </p:txBody>
      </p:sp>
      <p:sp>
        <p:nvSpPr>
          <p:cNvPr id="102" name="Google Shape;102;p20"/>
          <p:cNvSpPr txBox="1"/>
          <p:nvPr/>
        </p:nvSpPr>
        <p:spPr>
          <a:xfrm>
            <a:off x="250825" y="3476625"/>
            <a:ext cx="65517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57188" lvl="0" marL="357188" marR="0" rtl="0" algn="l"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2400"/>
              <a:buFont typeface="Noto Symbol"/>
              <a:buChar char="●"/>
            </a:pP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hydrogen atoms always contain 1 proton</a:t>
            </a:r>
            <a:endParaRPr/>
          </a:p>
        </p:txBody>
      </p:sp>
      <p:sp>
        <p:nvSpPr>
          <p:cNvPr id="103" name="Google Shape;103;p20"/>
          <p:cNvSpPr txBox="1"/>
          <p:nvPr/>
        </p:nvSpPr>
        <p:spPr>
          <a:xfrm>
            <a:off x="250825" y="3978275"/>
            <a:ext cx="65517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57188" lvl="0" marL="357188" marR="0" rtl="0" algn="l"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2400"/>
              <a:buFont typeface="Noto Symbol"/>
              <a:buChar char="●"/>
            </a:pP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carbon atoms always contain 6 protons</a:t>
            </a:r>
            <a:endParaRPr/>
          </a:p>
        </p:txBody>
      </p:sp>
      <p:sp>
        <p:nvSpPr>
          <p:cNvPr id="104" name="Google Shape;104;p20"/>
          <p:cNvSpPr txBox="1"/>
          <p:nvPr/>
        </p:nvSpPr>
        <p:spPr>
          <a:xfrm>
            <a:off x="250825" y="4492625"/>
            <a:ext cx="68277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57188" lvl="0" marL="357188" marR="0" rtl="0" algn="l"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2400"/>
              <a:buFont typeface="Noto Symbol"/>
              <a:buChar char="●"/>
            </a:pP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magnesium atoms always contain 12 protons.</a:t>
            </a:r>
            <a:endParaRPr/>
          </a:p>
        </p:txBody>
      </p:sp>
      <p:pic>
        <p:nvPicPr>
          <p:cNvPr id="105" name="Google Shape;105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27900" y="435050"/>
            <a:ext cx="1123849" cy="936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1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Atomic Number</a:t>
            </a:r>
            <a:endParaRPr/>
          </a:p>
        </p:txBody>
      </p:sp>
      <p:sp>
        <p:nvSpPr>
          <p:cNvPr id="112" name="Google Shape;112;p21"/>
          <p:cNvSpPr/>
          <p:nvPr/>
        </p:nvSpPr>
        <p:spPr>
          <a:xfrm>
            <a:off x="242900" y="2877525"/>
            <a:ext cx="5449800" cy="15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2600" u="none" cap="none" strike="noStrike">
                <a:solidFill>
                  <a:srgbClr val="010066"/>
                </a:solidFill>
              </a:rPr>
              <a:t>Changes in the number of particles in the nucleus (protons or neutrons) are very rare. They only take place in nuclear processes such as:</a:t>
            </a:r>
            <a:endParaRPr sz="2600"/>
          </a:p>
        </p:txBody>
      </p:sp>
      <p:sp>
        <p:nvSpPr>
          <p:cNvPr id="113" name="Google Shape;113;p21"/>
          <p:cNvSpPr txBox="1"/>
          <p:nvPr/>
        </p:nvSpPr>
        <p:spPr>
          <a:xfrm>
            <a:off x="395288" y="4663455"/>
            <a:ext cx="35241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74650" lvl="0" marL="361950" marR="0" rtl="0" algn="l"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2600"/>
              <a:buFont typeface="Noto Symbol"/>
              <a:buChar char="●"/>
            </a:pPr>
            <a:r>
              <a:rPr i="0" lang="en-GB" sz="2600" u="none" cap="none" strike="noStrike">
                <a:solidFill>
                  <a:srgbClr val="010066"/>
                </a:solidFill>
              </a:rPr>
              <a:t>radioactive decay</a:t>
            </a:r>
            <a:endParaRPr i="0" sz="2600" u="none" cap="none" strike="noStrike">
              <a:solidFill>
                <a:srgbClr val="010066"/>
              </a:solidFill>
            </a:endParaRPr>
          </a:p>
        </p:txBody>
      </p:sp>
      <p:sp>
        <p:nvSpPr>
          <p:cNvPr id="114" name="Google Shape;114;p21"/>
          <p:cNvSpPr txBox="1"/>
          <p:nvPr/>
        </p:nvSpPr>
        <p:spPr>
          <a:xfrm>
            <a:off x="395288" y="5257180"/>
            <a:ext cx="35241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74650" lvl="0" marL="361950" marR="0" rtl="0" algn="l"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2600"/>
              <a:buFont typeface="Noto Symbol"/>
              <a:buChar char="●"/>
            </a:pPr>
            <a:r>
              <a:rPr i="0" lang="en-GB" sz="2600" u="none" cap="none" strike="noStrike">
                <a:solidFill>
                  <a:srgbClr val="010066"/>
                </a:solidFill>
              </a:rPr>
              <a:t>nuclear bombs</a:t>
            </a:r>
            <a:endParaRPr sz="2600"/>
          </a:p>
        </p:txBody>
      </p:sp>
      <p:sp>
        <p:nvSpPr>
          <p:cNvPr id="115" name="Google Shape;115;p21"/>
          <p:cNvSpPr txBox="1"/>
          <p:nvPr/>
        </p:nvSpPr>
        <p:spPr>
          <a:xfrm>
            <a:off x="395288" y="5838205"/>
            <a:ext cx="35241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74650" lvl="0" marL="361950" marR="0" rtl="0" algn="l"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2600"/>
              <a:buFont typeface="Noto Symbol"/>
              <a:buChar char="●"/>
            </a:pPr>
            <a:r>
              <a:rPr i="0" lang="en-GB" sz="2600" u="none" cap="none" strike="noStrike">
                <a:solidFill>
                  <a:srgbClr val="010066"/>
                </a:solidFill>
              </a:rPr>
              <a:t>nuclear reactors.</a:t>
            </a:r>
            <a:endParaRPr i="0" sz="2600" u="none" cap="none" strike="noStrike">
              <a:solidFill>
                <a:srgbClr val="010066"/>
              </a:solidFill>
            </a:endParaRPr>
          </a:p>
        </p:txBody>
      </p:sp>
      <p:pic>
        <p:nvPicPr>
          <p:cNvPr descr="atomic_bomb" id="116" name="Google Shape;116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50669" y="2996952"/>
            <a:ext cx="3125787" cy="3908425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21"/>
          <p:cNvSpPr/>
          <p:nvPr/>
        </p:nvSpPr>
        <p:spPr>
          <a:xfrm>
            <a:off x="242900" y="1434471"/>
            <a:ext cx="8212200" cy="153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>
                <a:solidFill>
                  <a:srgbClr val="003366"/>
                </a:solidFill>
              </a:rPr>
              <a:t>Because e</a:t>
            </a:r>
            <a:r>
              <a:rPr lang="en-GB" sz="2600">
                <a:solidFill>
                  <a:srgbClr val="003366"/>
                </a:solidFill>
              </a:rPr>
              <a:t>ach element has a </a:t>
            </a:r>
            <a:r>
              <a:rPr b="1" lang="en-GB" sz="2600">
                <a:solidFill>
                  <a:srgbClr val="FF6600"/>
                </a:solidFill>
              </a:rPr>
              <a:t>definite and fixed number of protons</a:t>
            </a:r>
            <a:r>
              <a:rPr lang="en-GB" sz="2600">
                <a:solidFill>
                  <a:srgbClr val="003366"/>
                </a:solidFill>
              </a:rPr>
              <a:t>, if</a:t>
            </a:r>
            <a:r>
              <a:rPr i="0" lang="en-GB" sz="2600" u="none" cap="none" strike="noStrike">
                <a:solidFill>
                  <a:srgbClr val="010066"/>
                </a:solidFill>
              </a:rPr>
              <a:t> the number of protons changes, then the atom becomes a different element. </a:t>
            </a:r>
            <a:endParaRPr sz="26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2"/>
          <p:cNvSpPr/>
          <p:nvPr/>
        </p:nvSpPr>
        <p:spPr>
          <a:xfrm>
            <a:off x="3237575" y="1231600"/>
            <a:ext cx="2520300" cy="3659700"/>
          </a:xfrm>
          <a:prstGeom prst="rect">
            <a:avLst/>
          </a:prstGeom>
          <a:noFill/>
          <a:ln cap="flat" cmpd="sng" w="9525">
            <a:solidFill>
              <a:srgbClr val="BFBFB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2"/>
          <p:cNvSpPr/>
          <p:nvPr/>
        </p:nvSpPr>
        <p:spPr>
          <a:xfrm>
            <a:off x="6291290" y="3878697"/>
            <a:ext cx="665400" cy="665400"/>
          </a:xfrm>
          <a:prstGeom prst="ellipse">
            <a:avLst/>
          </a:prstGeom>
          <a:solidFill>
            <a:srgbClr val="00B05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en-GB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b="1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22"/>
          <p:cNvSpPr/>
          <p:nvPr/>
        </p:nvSpPr>
        <p:spPr>
          <a:xfrm>
            <a:off x="7834247" y="3283897"/>
            <a:ext cx="665400" cy="665400"/>
          </a:xfrm>
          <a:prstGeom prst="ellipse">
            <a:avLst/>
          </a:prstGeom>
          <a:solidFill>
            <a:srgbClr val="00B05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en-GB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b="1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22"/>
          <p:cNvSpPr/>
          <p:nvPr/>
        </p:nvSpPr>
        <p:spPr>
          <a:xfrm>
            <a:off x="3784104" y="3945632"/>
            <a:ext cx="665400" cy="665400"/>
          </a:xfrm>
          <a:prstGeom prst="ellipse">
            <a:avLst/>
          </a:prstGeom>
          <a:solidFill>
            <a:srgbClr val="00B05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en-GB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b="1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22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900">
                <a:solidFill>
                  <a:schemeClr val="lt1"/>
                </a:solidFill>
              </a:rPr>
              <a:t>On mini whiteboards, d</a:t>
            </a:r>
            <a:r>
              <a:rPr b="0" i="0" lang="en-GB" sz="2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raw the </a:t>
            </a:r>
            <a:r>
              <a:rPr b="0" i="0" lang="en-GB" sz="29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nucleus</a:t>
            </a:r>
            <a:r>
              <a:rPr b="0" i="0" lang="en-GB" sz="2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of these atoms</a:t>
            </a:r>
            <a:endParaRPr b="0" i="0" sz="29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22"/>
          <p:cNvSpPr txBox="1"/>
          <p:nvPr>
            <p:ph idx="1" type="body"/>
          </p:nvPr>
        </p:nvSpPr>
        <p:spPr>
          <a:xfrm>
            <a:off x="3367100" y="1311425"/>
            <a:ext cx="2277600" cy="15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4000">
                <a:solidFill>
                  <a:schemeClr val="dk1"/>
                </a:solidFill>
              </a:rPr>
              <a:t>He</a:t>
            </a:r>
            <a:endParaRPr sz="4000">
              <a:solidFill>
                <a:schemeClr val="dk1"/>
              </a:solidFill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4000">
                <a:solidFill>
                  <a:schemeClr val="dk1"/>
                </a:solidFill>
              </a:rPr>
              <a:t>h</a:t>
            </a:r>
            <a:r>
              <a:rPr b="0" i="0" lang="en-GB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elium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22"/>
          <p:cNvSpPr txBox="1"/>
          <p:nvPr>
            <p:ph idx="2" type="body"/>
          </p:nvPr>
        </p:nvSpPr>
        <p:spPr>
          <a:xfrm>
            <a:off x="5757875" y="1311425"/>
            <a:ext cx="3386100" cy="15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4000">
                <a:solidFill>
                  <a:schemeClr val="dk1"/>
                </a:solidFill>
              </a:rPr>
              <a:t>C</a:t>
            </a:r>
            <a:endParaRPr sz="4000">
              <a:solidFill>
                <a:schemeClr val="dk1"/>
              </a:solidFill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4000">
                <a:solidFill>
                  <a:schemeClr val="dk1"/>
                </a:solidFill>
              </a:rPr>
              <a:t>c</a:t>
            </a:r>
            <a:r>
              <a:rPr b="0" i="0" lang="en-GB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arbon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22"/>
          <p:cNvSpPr/>
          <p:nvPr/>
        </p:nvSpPr>
        <p:spPr>
          <a:xfrm>
            <a:off x="3910931" y="3386757"/>
            <a:ext cx="665400" cy="665400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en-GB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22"/>
          <p:cNvSpPr/>
          <p:nvPr/>
        </p:nvSpPr>
        <p:spPr>
          <a:xfrm>
            <a:off x="4342979" y="3890813"/>
            <a:ext cx="665400" cy="665400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en-GB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22"/>
          <p:cNvSpPr/>
          <p:nvPr/>
        </p:nvSpPr>
        <p:spPr>
          <a:xfrm>
            <a:off x="6297417" y="4275486"/>
            <a:ext cx="665400" cy="665400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en-GB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22"/>
          <p:cNvSpPr/>
          <p:nvPr/>
        </p:nvSpPr>
        <p:spPr>
          <a:xfrm>
            <a:off x="6729465" y="3699422"/>
            <a:ext cx="665400" cy="665400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en-GB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22"/>
          <p:cNvSpPr/>
          <p:nvPr/>
        </p:nvSpPr>
        <p:spPr>
          <a:xfrm>
            <a:off x="7441581" y="3627414"/>
            <a:ext cx="665400" cy="665400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en-GB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22"/>
          <p:cNvSpPr/>
          <p:nvPr/>
        </p:nvSpPr>
        <p:spPr>
          <a:xfrm>
            <a:off x="6776320" y="4530642"/>
            <a:ext cx="665400" cy="665400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en-GB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22"/>
          <p:cNvSpPr/>
          <p:nvPr/>
        </p:nvSpPr>
        <p:spPr>
          <a:xfrm>
            <a:off x="7909216" y="3753283"/>
            <a:ext cx="665400" cy="665400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en-GB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22"/>
          <p:cNvSpPr/>
          <p:nvPr/>
        </p:nvSpPr>
        <p:spPr>
          <a:xfrm>
            <a:off x="7521553" y="4364683"/>
            <a:ext cx="665400" cy="665400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en-GB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22"/>
          <p:cNvSpPr/>
          <p:nvPr/>
        </p:nvSpPr>
        <p:spPr>
          <a:xfrm>
            <a:off x="4432176" y="3297560"/>
            <a:ext cx="665400" cy="665400"/>
          </a:xfrm>
          <a:prstGeom prst="ellipse">
            <a:avLst/>
          </a:prstGeom>
          <a:solidFill>
            <a:srgbClr val="00B05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en-GB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b="1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22"/>
          <p:cNvSpPr/>
          <p:nvPr/>
        </p:nvSpPr>
        <p:spPr>
          <a:xfrm>
            <a:off x="7108950" y="4032615"/>
            <a:ext cx="665400" cy="665400"/>
          </a:xfrm>
          <a:prstGeom prst="ellipse">
            <a:avLst/>
          </a:prstGeom>
          <a:solidFill>
            <a:srgbClr val="00B05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en-GB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b="1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22"/>
          <p:cNvSpPr/>
          <p:nvPr/>
        </p:nvSpPr>
        <p:spPr>
          <a:xfrm>
            <a:off x="7178702" y="4796731"/>
            <a:ext cx="665400" cy="665400"/>
          </a:xfrm>
          <a:prstGeom prst="ellipse">
            <a:avLst/>
          </a:prstGeom>
          <a:solidFill>
            <a:srgbClr val="00B05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en-GB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b="1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22"/>
          <p:cNvSpPr/>
          <p:nvPr/>
        </p:nvSpPr>
        <p:spPr>
          <a:xfrm>
            <a:off x="8079011" y="4237856"/>
            <a:ext cx="665400" cy="665400"/>
          </a:xfrm>
          <a:prstGeom prst="ellipse">
            <a:avLst/>
          </a:prstGeom>
          <a:solidFill>
            <a:srgbClr val="00B05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en-GB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b="1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22"/>
          <p:cNvSpPr/>
          <p:nvPr/>
        </p:nvSpPr>
        <p:spPr>
          <a:xfrm>
            <a:off x="6956551" y="3263816"/>
            <a:ext cx="665400" cy="665400"/>
          </a:xfrm>
          <a:prstGeom prst="ellipse">
            <a:avLst/>
          </a:prstGeom>
          <a:solidFill>
            <a:srgbClr val="00B05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en-GB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b="1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22"/>
          <p:cNvSpPr/>
          <p:nvPr/>
        </p:nvSpPr>
        <p:spPr>
          <a:xfrm>
            <a:off x="370140" y="3878698"/>
            <a:ext cx="665400" cy="665400"/>
          </a:xfrm>
          <a:prstGeom prst="ellipse">
            <a:avLst/>
          </a:prstGeom>
          <a:solidFill>
            <a:srgbClr val="00B05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en-GB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b="1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22"/>
          <p:cNvSpPr/>
          <p:nvPr/>
        </p:nvSpPr>
        <p:spPr>
          <a:xfrm>
            <a:off x="1913097" y="3283898"/>
            <a:ext cx="665400" cy="665400"/>
          </a:xfrm>
          <a:prstGeom prst="ellipse">
            <a:avLst/>
          </a:prstGeom>
          <a:solidFill>
            <a:srgbClr val="00B05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en-GB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b="1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22"/>
          <p:cNvSpPr txBox="1"/>
          <p:nvPr/>
        </p:nvSpPr>
        <p:spPr>
          <a:xfrm>
            <a:off x="0" y="1311425"/>
            <a:ext cx="3237600" cy="15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4000">
                <a:solidFill>
                  <a:schemeClr val="dk1"/>
                </a:solidFill>
              </a:rPr>
              <a:t>B</a:t>
            </a:r>
            <a:endParaRPr sz="4000">
              <a:solidFill>
                <a:schemeClr val="dk1"/>
              </a:solidFill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4000">
                <a:solidFill>
                  <a:schemeClr val="dk1"/>
                </a:solidFill>
              </a:rPr>
              <a:t>b</a:t>
            </a:r>
            <a:r>
              <a:rPr b="0" i="0" lang="en-GB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oron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22"/>
          <p:cNvSpPr/>
          <p:nvPr/>
        </p:nvSpPr>
        <p:spPr>
          <a:xfrm>
            <a:off x="376267" y="4275487"/>
            <a:ext cx="665400" cy="665400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en-GB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2"/>
          <p:cNvSpPr/>
          <p:nvPr/>
        </p:nvSpPr>
        <p:spPr>
          <a:xfrm>
            <a:off x="808315" y="3699423"/>
            <a:ext cx="665400" cy="665400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en-GB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2"/>
          <p:cNvSpPr/>
          <p:nvPr/>
        </p:nvSpPr>
        <p:spPr>
          <a:xfrm>
            <a:off x="1520431" y="3627415"/>
            <a:ext cx="665400" cy="665400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en-GB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2"/>
          <p:cNvSpPr/>
          <p:nvPr/>
        </p:nvSpPr>
        <p:spPr>
          <a:xfrm>
            <a:off x="855170" y="4530643"/>
            <a:ext cx="665400" cy="665400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en-GB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22"/>
          <p:cNvSpPr/>
          <p:nvPr/>
        </p:nvSpPr>
        <p:spPr>
          <a:xfrm>
            <a:off x="1600403" y="4364684"/>
            <a:ext cx="665400" cy="665400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en-GB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22"/>
          <p:cNvSpPr/>
          <p:nvPr/>
        </p:nvSpPr>
        <p:spPr>
          <a:xfrm>
            <a:off x="1187800" y="4032616"/>
            <a:ext cx="665400" cy="665400"/>
          </a:xfrm>
          <a:prstGeom prst="ellipse">
            <a:avLst/>
          </a:prstGeom>
          <a:solidFill>
            <a:srgbClr val="00B05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en-GB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b="1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22"/>
          <p:cNvSpPr/>
          <p:nvPr/>
        </p:nvSpPr>
        <p:spPr>
          <a:xfrm>
            <a:off x="1257552" y="4796732"/>
            <a:ext cx="665400" cy="665400"/>
          </a:xfrm>
          <a:prstGeom prst="ellipse">
            <a:avLst/>
          </a:prstGeom>
          <a:solidFill>
            <a:srgbClr val="00B05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en-GB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b="1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22"/>
          <p:cNvSpPr/>
          <p:nvPr/>
        </p:nvSpPr>
        <p:spPr>
          <a:xfrm>
            <a:off x="1962523" y="4093840"/>
            <a:ext cx="665400" cy="665400"/>
          </a:xfrm>
          <a:prstGeom prst="ellipse">
            <a:avLst/>
          </a:prstGeom>
          <a:solidFill>
            <a:srgbClr val="00B05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en-GB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b="1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22"/>
          <p:cNvSpPr/>
          <p:nvPr/>
        </p:nvSpPr>
        <p:spPr>
          <a:xfrm>
            <a:off x="1035401" y="3263817"/>
            <a:ext cx="665400" cy="665400"/>
          </a:xfrm>
          <a:prstGeom prst="ellipse">
            <a:avLst/>
          </a:prstGeom>
          <a:solidFill>
            <a:srgbClr val="00B05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en-GB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b="1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22"/>
          <p:cNvSpPr txBox="1"/>
          <p:nvPr/>
        </p:nvSpPr>
        <p:spPr>
          <a:xfrm>
            <a:off x="4790733" y="4530606"/>
            <a:ext cx="1005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600" u="none" cap="none" strike="noStrik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example</a:t>
            </a:r>
            <a:endParaRPr b="1" i="1" sz="1800" u="none" cap="none" strike="noStrik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22"/>
          <p:cNvSpPr txBox="1"/>
          <p:nvPr/>
        </p:nvSpPr>
        <p:spPr>
          <a:xfrm>
            <a:off x="1130350" y="1196925"/>
            <a:ext cx="571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/>
              <a:t>11</a:t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/>
              <a:t> 5</a:t>
            </a:r>
            <a:endParaRPr sz="1900"/>
          </a:p>
        </p:txBody>
      </p:sp>
      <p:sp>
        <p:nvSpPr>
          <p:cNvPr id="156" name="Google Shape;156;p22"/>
          <p:cNvSpPr txBox="1"/>
          <p:nvPr/>
        </p:nvSpPr>
        <p:spPr>
          <a:xfrm>
            <a:off x="6921550" y="1196925"/>
            <a:ext cx="571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/>
              <a:t>12</a:t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/>
              <a:t>  6</a:t>
            </a:r>
            <a:endParaRPr sz="1900"/>
          </a:p>
        </p:txBody>
      </p:sp>
      <p:sp>
        <p:nvSpPr>
          <p:cNvPr id="157" name="Google Shape;157;p22"/>
          <p:cNvSpPr txBox="1"/>
          <p:nvPr/>
        </p:nvSpPr>
        <p:spPr>
          <a:xfrm>
            <a:off x="3910925" y="1196925"/>
            <a:ext cx="3822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/>
              <a:t>4</a:t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/>
              <a:t>2</a:t>
            </a:r>
            <a:endParaRPr sz="19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://wordpress.mrreid.org/wp-content/uploads/2011/03/carbon-isotopes1.jpg" id="163" name="Google Shape;163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7650" y="1844675"/>
            <a:ext cx="8645400" cy="4192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3"/>
          <p:cNvSpPr/>
          <p:nvPr/>
        </p:nvSpPr>
        <p:spPr>
          <a:xfrm>
            <a:off x="107950" y="4779963"/>
            <a:ext cx="9004200" cy="377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23"/>
          <p:cNvSpPr txBox="1"/>
          <p:nvPr>
            <p:ph type="ctrTitle"/>
          </p:nvPr>
        </p:nvSpPr>
        <p:spPr>
          <a:xfrm>
            <a:off x="0" y="0"/>
            <a:ext cx="9144000" cy="1268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What’s the difference?</a:t>
            </a:r>
            <a:endParaRPr/>
          </a:p>
        </p:txBody>
      </p:sp>
      <p:grpSp>
        <p:nvGrpSpPr>
          <p:cNvPr id="166" name="Google Shape;166;p23"/>
          <p:cNvGrpSpPr/>
          <p:nvPr/>
        </p:nvGrpSpPr>
        <p:grpSpPr>
          <a:xfrm>
            <a:off x="103188" y="4221163"/>
            <a:ext cx="9006000" cy="2016000"/>
            <a:chOff x="103188" y="4221163"/>
            <a:chExt cx="9006000" cy="2016000"/>
          </a:xfrm>
        </p:grpSpPr>
        <p:sp>
          <p:nvSpPr>
            <p:cNvPr id="167" name="Google Shape;167;p23"/>
            <p:cNvSpPr/>
            <p:nvPr/>
          </p:nvSpPr>
          <p:spPr>
            <a:xfrm>
              <a:off x="103188" y="4221163"/>
              <a:ext cx="9006000" cy="2016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		    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		    Proton			   Neutron</a:t>
              </a:r>
              <a:endPara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68;p23"/>
            <p:cNvSpPr/>
            <p:nvPr/>
          </p:nvSpPr>
          <p:spPr>
            <a:xfrm>
              <a:off x="4623048" y="5216203"/>
              <a:ext cx="665400" cy="665400"/>
            </a:xfrm>
            <a:prstGeom prst="ellipse">
              <a:avLst/>
            </a:prstGeom>
            <a:gradFill>
              <a:gsLst>
                <a:gs pos="0">
                  <a:srgbClr val="A4A4E2"/>
                </a:gs>
                <a:gs pos="93000">
                  <a:srgbClr val="262672"/>
                </a:gs>
                <a:gs pos="100000">
                  <a:srgbClr val="E4E4F6"/>
                </a:gs>
              </a:gsLst>
              <a:path path="circle">
                <a:fillToRect b="50%" l="50%" r="50%" t="50%"/>
              </a:path>
              <a:tileRect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t/>
              </a:r>
              <a:endPara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169;p23"/>
            <p:cNvSpPr/>
            <p:nvPr/>
          </p:nvSpPr>
          <p:spPr>
            <a:xfrm>
              <a:off x="2207470" y="5140003"/>
              <a:ext cx="665400" cy="665400"/>
            </a:xfrm>
            <a:prstGeom prst="ellipse">
              <a:avLst/>
            </a:prstGeom>
            <a:gradFill>
              <a:gsLst>
                <a:gs pos="0">
                  <a:srgbClr val="4B000D"/>
                </a:gs>
                <a:gs pos="50000">
                  <a:srgbClr val="6D0014"/>
                </a:gs>
                <a:gs pos="100000">
                  <a:srgbClr val="820018"/>
                </a:gs>
              </a:gsLst>
              <a:lin ang="8100019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t/>
              </a:r>
              <a:endPara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4"/>
          <p:cNvSpPr/>
          <p:nvPr/>
        </p:nvSpPr>
        <p:spPr>
          <a:xfrm>
            <a:off x="702000" y="1171075"/>
            <a:ext cx="7740000" cy="10695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3810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600">
                <a:solidFill>
                  <a:srgbClr val="FF6600"/>
                </a:solidFill>
              </a:rPr>
              <a:t>Isotopes</a:t>
            </a:r>
            <a:r>
              <a:rPr lang="en-GB" sz="2600">
                <a:solidFill>
                  <a:srgbClr val="FF6600"/>
                </a:solidFill>
              </a:rPr>
              <a:t> </a:t>
            </a:r>
            <a:r>
              <a:rPr lang="en-GB" sz="2600">
                <a:solidFill>
                  <a:srgbClr val="003366"/>
                </a:solidFill>
              </a:rPr>
              <a:t>are atoms of the same element that contain different numbers of neutrons.</a:t>
            </a:r>
            <a:endParaRPr>
              <a:solidFill>
                <a:srgbClr val="003366"/>
              </a:solidFill>
            </a:endParaRPr>
          </a:p>
        </p:txBody>
      </p:sp>
      <p:sp>
        <p:nvSpPr>
          <p:cNvPr id="176" name="Google Shape;176;p24"/>
          <p:cNvSpPr txBox="1"/>
          <p:nvPr>
            <p:ph type="title"/>
          </p:nvPr>
        </p:nvSpPr>
        <p:spPr>
          <a:xfrm>
            <a:off x="0" y="0"/>
            <a:ext cx="9144000" cy="989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Isotopes</a:t>
            </a:r>
            <a:endParaRPr/>
          </a:p>
        </p:txBody>
      </p:sp>
      <p:pic>
        <p:nvPicPr>
          <p:cNvPr descr="carbon12pt" id="177" name="Google Shape;177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17488" y="2308225"/>
            <a:ext cx="3133800" cy="3578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rbon13pt" id="178" name="Google Shape;178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022600" y="2308225"/>
            <a:ext cx="3133800" cy="3578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rbon14pt" id="179" name="Google Shape;179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118225" y="2308225"/>
            <a:ext cx="3133800" cy="35781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4"/>
          <p:cNvSpPr txBox="1"/>
          <p:nvPr/>
        </p:nvSpPr>
        <p:spPr>
          <a:xfrm>
            <a:off x="457200" y="5668963"/>
            <a:ext cx="1828800" cy="3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  protons</a:t>
            </a:r>
            <a:endParaRPr/>
          </a:p>
        </p:txBody>
      </p:sp>
      <p:sp>
        <p:nvSpPr>
          <p:cNvPr id="181" name="Google Shape;181;p24"/>
          <p:cNvSpPr txBox="1"/>
          <p:nvPr/>
        </p:nvSpPr>
        <p:spPr>
          <a:xfrm>
            <a:off x="3530600" y="5668963"/>
            <a:ext cx="1828800" cy="3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  protons</a:t>
            </a:r>
            <a:endParaRPr/>
          </a:p>
        </p:txBody>
      </p:sp>
      <p:sp>
        <p:nvSpPr>
          <p:cNvPr id="182" name="Google Shape;182;p24"/>
          <p:cNvSpPr txBox="1"/>
          <p:nvPr/>
        </p:nvSpPr>
        <p:spPr>
          <a:xfrm>
            <a:off x="6775450" y="5668963"/>
            <a:ext cx="1828800" cy="3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  protons</a:t>
            </a:r>
            <a:endParaRPr/>
          </a:p>
        </p:txBody>
      </p:sp>
      <p:sp>
        <p:nvSpPr>
          <p:cNvPr id="183" name="Google Shape;183;p24"/>
          <p:cNvSpPr txBox="1"/>
          <p:nvPr/>
        </p:nvSpPr>
        <p:spPr>
          <a:xfrm>
            <a:off x="457200" y="6173688"/>
            <a:ext cx="1905000" cy="3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6  NEUTRONS</a:t>
            </a:r>
            <a:endParaRPr/>
          </a:p>
        </p:txBody>
      </p:sp>
      <p:sp>
        <p:nvSpPr>
          <p:cNvPr id="184" name="Google Shape;184;p24"/>
          <p:cNvSpPr txBox="1"/>
          <p:nvPr/>
        </p:nvSpPr>
        <p:spPr>
          <a:xfrm>
            <a:off x="3530600" y="6189563"/>
            <a:ext cx="1905000" cy="3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7  NEUTRONS</a:t>
            </a:r>
            <a:endParaRPr/>
          </a:p>
        </p:txBody>
      </p:sp>
      <p:sp>
        <p:nvSpPr>
          <p:cNvPr id="185" name="Google Shape;185;p24"/>
          <p:cNvSpPr txBox="1"/>
          <p:nvPr/>
        </p:nvSpPr>
        <p:spPr>
          <a:xfrm>
            <a:off x="6699250" y="6189563"/>
            <a:ext cx="1905000" cy="3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8  NEUTRONS</a:t>
            </a:r>
            <a:endParaRPr/>
          </a:p>
        </p:txBody>
      </p:sp>
      <p:pic>
        <p:nvPicPr>
          <p:cNvPr id="186" name="Google Shape;186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27900" y="435050"/>
            <a:ext cx="1123849" cy="936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2" name="Google Shape;192;p25"/>
          <p:cNvGrpSpPr/>
          <p:nvPr/>
        </p:nvGrpSpPr>
        <p:grpSpPr>
          <a:xfrm>
            <a:off x="519113" y="2747963"/>
            <a:ext cx="1905000" cy="2381250"/>
            <a:chOff x="336" y="1296"/>
            <a:chExt cx="1200" cy="1500"/>
          </a:xfrm>
        </p:grpSpPr>
        <p:sp>
          <p:nvSpPr>
            <p:cNvPr id="193" name="Google Shape;193;p25"/>
            <p:cNvSpPr/>
            <p:nvPr/>
          </p:nvSpPr>
          <p:spPr>
            <a:xfrm>
              <a:off x="336" y="1296"/>
              <a:ext cx="1200" cy="15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" name="Google Shape;194;p25"/>
            <p:cNvSpPr/>
            <p:nvPr/>
          </p:nvSpPr>
          <p:spPr>
            <a:xfrm>
              <a:off x="672" y="1728"/>
              <a:ext cx="529" cy="599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0">
                  <a:ln cap="flat" cmpd="sng" w="9525">
                    <a:solidFill>
                      <a:srgbClr val="0000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003366"/>
                  </a:solidFill>
                  <a:latin typeface="Arial Black"/>
                </a:rPr>
                <a:t>O</a:t>
              </a:r>
            </a:p>
          </p:txBody>
        </p:sp>
        <p:sp>
          <p:nvSpPr>
            <p:cNvPr id="195" name="Google Shape;195;p25"/>
            <p:cNvSpPr/>
            <p:nvPr/>
          </p:nvSpPr>
          <p:spPr>
            <a:xfrm>
              <a:off x="1248" y="2448"/>
              <a:ext cx="192" cy="217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0">
                  <a:ln cap="flat" cmpd="sng" w="9525">
                    <a:solidFill>
                      <a:srgbClr val="0000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008000"/>
                  </a:solidFill>
                  <a:latin typeface="Arial Black"/>
                </a:rPr>
                <a:t>8</a:t>
              </a:r>
            </a:p>
          </p:txBody>
        </p:sp>
        <p:sp>
          <p:nvSpPr>
            <p:cNvPr id="196" name="Google Shape;196;p25"/>
            <p:cNvSpPr/>
            <p:nvPr/>
          </p:nvSpPr>
          <p:spPr>
            <a:xfrm>
              <a:off x="1152" y="1392"/>
              <a:ext cx="289" cy="24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0">
                  <a:ln cap="flat" cmpd="sng" w="9525">
                    <a:solidFill>
                      <a:srgbClr val="0000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800000"/>
                  </a:solidFill>
                  <a:latin typeface="Arial Black"/>
                </a:rPr>
                <a:t>16</a:t>
              </a:r>
            </a:p>
          </p:txBody>
        </p:sp>
      </p:grpSp>
      <p:grpSp>
        <p:nvGrpSpPr>
          <p:cNvPr id="197" name="Google Shape;197;p25"/>
          <p:cNvGrpSpPr/>
          <p:nvPr/>
        </p:nvGrpSpPr>
        <p:grpSpPr>
          <a:xfrm>
            <a:off x="3643313" y="2747963"/>
            <a:ext cx="1905000" cy="2381250"/>
            <a:chOff x="2304" y="1824"/>
            <a:chExt cx="1200" cy="1500"/>
          </a:xfrm>
        </p:grpSpPr>
        <p:sp>
          <p:nvSpPr>
            <p:cNvPr id="198" name="Google Shape;198;p25"/>
            <p:cNvSpPr/>
            <p:nvPr/>
          </p:nvSpPr>
          <p:spPr>
            <a:xfrm>
              <a:off x="2304" y="1824"/>
              <a:ext cx="1200" cy="15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Google Shape;199;p25"/>
            <p:cNvSpPr/>
            <p:nvPr/>
          </p:nvSpPr>
          <p:spPr>
            <a:xfrm>
              <a:off x="2640" y="2256"/>
              <a:ext cx="529" cy="599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0">
                  <a:ln cap="flat" cmpd="sng" w="9525">
                    <a:solidFill>
                      <a:srgbClr val="0000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003366"/>
                  </a:solidFill>
                  <a:latin typeface="Arial Black"/>
                </a:rPr>
                <a:t>O</a:t>
              </a:r>
            </a:p>
          </p:txBody>
        </p:sp>
        <p:sp>
          <p:nvSpPr>
            <p:cNvPr id="200" name="Google Shape;200;p25"/>
            <p:cNvSpPr/>
            <p:nvPr/>
          </p:nvSpPr>
          <p:spPr>
            <a:xfrm>
              <a:off x="3216" y="2976"/>
              <a:ext cx="192" cy="217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0">
                  <a:ln cap="flat" cmpd="sng" w="9525">
                    <a:solidFill>
                      <a:srgbClr val="0000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008000"/>
                  </a:solidFill>
                  <a:latin typeface="Arial Black"/>
                </a:rPr>
                <a:t>8</a:t>
              </a:r>
            </a:p>
          </p:txBody>
        </p:sp>
        <p:sp>
          <p:nvSpPr>
            <p:cNvPr id="201" name="Google Shape;201;p25"/>
            <p:cNvSpPr/>
            <p:nvPr/>
          </p:nvSpPr>
          <p:spPr>
            <a:xfrm>
              <a:off x="3120" y="1920"/>
              <a:ext cx="288" cy="24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0">
                  <a:ln cap="flat" cmpd="sng" w="9525">
                    <a:solidFill>
                      <a:srgbClr val="0000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008080"/>
                  </a:solidFill>
                  <a:latin typeface="Arial Black"/>
                </a:rPr>
                <a:t>17</a:t>
              </a:r>
            </a:p>
          </p:txBody>
        </p:sp>
      </p:grpSp>
      <p:grpSp>
        <p:nvGrpSpPr>
          <p:cNvPr id="202" name="Google Shape;202;p25"/>
          <p:cNvGrpSpPr/>
          <p:nvPr/>
        </p:nvGrpSpPr>
        <p:grpSpPr>
          <a:xfrm>
            <a:off x="6691313" y="2747963"/>
            <a:ext cx="1905000" cy="2381250"/>
            <a:chOff x="4224" y="1824"/>
            <a:chExt cx="1200" cy="1500"/>
          </a:xfrm>
        </p:grpSpPr>
        <p:sp>
          <p:nvSpPr>
            <p:cNvPr id="203" name="Google Shape;203;p25"/>
            <p:cNvSpPr/>
            <p:nvPr/>
          </p:nvSpPr>
          <p:spPr>
            <a:xfrm>
              <a:off x="4224" y="1824"/>
              <a:ext cx="1200" cy="15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204;p25"/>
            <p:cNvSpPr/>
            <p:nvPr/>
          </p:nvSpPr>
          <p:spPr>
            <a:xfrm>
              <a:off x="4560" y="2256"/>
              <a:ext cx="529" cy="599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0">
                  <a:ln cap="flat" cmpd="sng" w="9525">
                    <a:solidFill>
                      <a:srgbClr val="0000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003366"/>
                  </a:solidFill>
                  <a:latin typeface="Arial Black"/>
                </a:rPr>
                <a:t>O</a:t>
              </a:r>
            </a:p>
          </p:txBody>
        </p:sp>
        <p:sp>
          <p:nvSpPr>
            <p:cNvPr id="205" name="Google Shape;205;p25"/>
            <p:cNvSpPr/>
            <p:nvPr/>
          </p:nvSpPr>
          <p:spPr>
            <a:xfrm>
              <a:off x="5136" y="2976"/>
              <a:ext cx="192" cy="217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0">
                  <a:ln cap="flat" cmpd="sng" w="9525">
                    <a:solidFill>
                      <a:srgbClr val="0000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008000"/>
                  </a:solidFill>
                  <a:latin typeface="Arial Black"/>
                </a:rPr>
                <a:t>8</a:t>
              </a:r>
            </a:p>
          </p:txBody>
        </p:sp>
        <p:sp>
          <p:nvSpPr>
            <p:cNvPr id="206" name="Google Shape;206;p25"/>
            <p:cNvSpPr/>
            <p:nvPr/>
          </p:nvSpPr>
          <p:spPr>
            <a:xfrm>
              <a:off x="5040" y="1920"/>
              <a:ext cx="288" cy="24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0">
                  <a:ln cap="flat" cmpd="sng" w="9525">
                    <a:solidFill>
                      <a:srgbClr val="0000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993366"/>
                  </a:solidFill>
                  <a:latin typeface="Arial Black"/>
                </a:rPr>
                <a:t>18</a:t>
              </a:r>
            </a:p>
          </p:txBody>
        </p:sp>
      </p:grpSp>
      <p:grpSp>
        <p:nvGrpSpPr>
          <p:cNvPr id="207" name="Google Shape;207;p25"/>
          <p:cNvGrpSpPr/>
          <p:nvPr/>
        </p:nvGrpSpPr>
        <p:grpSpPr>
          <a:xfrm>
            <a:off x="442913" y="4957763"/>
            <a:ext cx="8172450" cy="1409700"/>
            <a:chOff x="288" y="3216"/>
            <a:chExt cx="5148" cy="888"/>
          </a:xfrm>
        </p:grpSpPr>
        <p:sp>
          <p:nvSpPr>
            <p:cNvPr id="208" name="Google Shape;208;p25"/>
            <p:cNvSpPr txBox="1"/>
            <p:nvPr/>
          </p:nvSpPr>
          <p:spPr>
            <a:xfrm>
              <a:off x="288" y="3504"/>
              <a:ext cx="5100" cy="600"/>
            </a:xfrm>
            <a:prstGeom prst="rect">
              <a:avLst/>
            </a:prstGeom>
            <a:solidFill>
              <a:srgbClr val="99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sz="2400" u="none" cap="none" strike="noStrike">
                  <a:solidFill>
                    <a:schemeClr val="lt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Each isotope has 8 protons – </a:t>
              </a:r>
              <a:r>
                <a:rPr b="1" i="1" lang="en-GB" sz="2400" u="none" cap="none" strike="noStrike">
                  <a:solidFill>
                    <a:schemeClr val="lt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if it didn’t then it just wouldn’t be oxygen any more.</a:t>
              </a:r>
              <a:endParaRPr/>
            </a:p>
          </p:txBody>
        </p:sp>
        <p:sp>
          <p:nvSpPr>
            <p:cNvPr id="209" name="Google Shape;209;p25"/>
            <p:cNvSpPr/>
            <p:nvPr/>
          </p:nvSpPr>
          <p:spPr>
            <a:xfrm>
              <a:off x="1248" y="3216"/>
              <a:ext cx="300" cy="300"/>
            </a:xfrm>
            <a:prstGeom prst="upArrow">
              <a:avLst>
                <a:gd fmla="val 50000" name="adj1"/>
                <a:gd fmla="val 37500" name="adj2"/>
              </a:avLst>
            </a:prstGeom>
            <a:solidFill>
              <a:srgbClr val="99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25"/>
            <p:cNvSpPr/>
            <p:nvPr/>
          </p:nvSpPr>
          <p:spPr>
            <a:xfrm>
              <a:off x="5136" y="3216"/>
              <a:ext cx="300" cy="300"/>
            </a:xfrm>
            <a:prstGeom prst="upArrow">
              <a:avLst>
                <a:gd fmla="val 50000" name="adj1"/>
                <a:gd fmla="val 37500" name="adj2"/>
              </a:avLst>
            </a:prstGeom>
            <a:solidFill>
              <a:srgbClr val="99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1;p25"/>
            <p:cNvSpPr/>
            <p:nvPr/>
          </p:nvSpPr>
          <p:spPr>
            <a:xfrm>
              <a:off x="3216" y="3216"/>
              <a:ext cx="300" cy="300"/>
            </a:xfrm>
            <a:prstGeom prst="upArrow">
              <a:avLst>
                <a:gd fmla="val 50000" name="adj1"/>
                <a:gd fmla="val 37500" name="adj2"/>
              </a:avLst>
            </a:prstGeom>
            <a:solidFill>
              <a:srgbClr val="99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2" name="Google Shape;212;p25"/>
          <p:cNvGrpSpPr/>
          <p:nvPr/>
        </p:nvGrpSpPr>
        <p:grpSpPr>
          <a:xfrm>
            <a:off x="442913" y="1681163"/>
            <a:ext cx="8096250" cy="1238250"/>
            <a:chOff x="288" y="1152"/>
            <a:chExt cx="5100" cy="780"/>
          </a:xfrm>
        </p:grpSpPr>
        <p:sp>
          <p:nvSpPr>
            <p:cNvPr id="213" name="Google Shape;213;p25"/>
            <p:cNvSpPr txBox="1"/>
            <p:nvPr/>
          </p:nvSpPr>
          <p:spPr>
            <a:xfrm>
              <a:off x="288" y="1152"/>
              <a:ext cx="5100" cy="600"/>
            </a:xfrm>
            <a:prstGeom prst="rect">
              <a:avLst/>
            </a:prstGeom>
            <a:solidFill>
              <a:srgbClr val="00808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1" lang="en-GB" sz="2400" u="none" cap="none" strike="noStrike">
                  <a:solidFill>
                    <a:schemeClr val="lt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Notice that the mass number is different.</a:t>
              </a:r>
              <a:r>
                <a:rPr b="1" i="1" lang="en-GB" sz="2400">
                  <a:solidFill>
                    <a:schemeClr val="lt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 </a:t>
              </a:r>
              <a:r>
                <a:rPr b="1" i="1" lang="en-GB" sz="2400" u="none" cap="none" strike="noStrike">
                  <a:solidFill>
                    <a:schemeClr val="lt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How many neutrons does each isotope have?</a:t>
              </a:r>
              <a:endParaRPr/>
            </a:p>
          </p:txBody>
        </p:sp>
        <p:sp>
          <p:nvSpPr>
            <p:cNvPr id="214" name="Google Shape;214;p25"/>
            <p:cNvSpPr/>
            <p:nvPr/>
          </p:nvSpPr>
          <p:spPr>
            <a:xfrm>
              <a:off x="1248" y="1632"/>
              <a:ext cx="300" cy="300"/>
            </a:xfrm>
            <a:prstGeom prst="downArrow">
              <a:avLst>
                <a:gd fmla="val 50000" name="adj1"/>
                <a:gd fmla="val 31250" name="adj2"/>
              </a:avLst>
            </a:prstGeom>
            <a:solidFill>
              <a:srgbClr val="00808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25"/>
            <p:cNvSpPr/>
            <p:nvPr/>
          </p:nvSpPr>
          <p:spPr>
            <a:xfrm>
              <a:off x="3168" y="1632"/>
              <a:ext cx="300" cy="300"/>
            </a:xfrm>
            <a:prstGeom prst="downArrow">
              <a:avLst>
                <a:gd fmla="val 50000" name="adj1"/>
                <a:gd fmla="val 31250" name="adj2"/>
              </a:avLst>
            </a:prstGeom>
            <a:solidFill>
              <a:srgbClr val="00808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p25"/>
            <p:cNvSpPr/>
            <p:nvPr/>
          </p:nvSpPr>
          <p:spPr>
            <a:xfrm>
              <a:off x="5088" y="1632"/>
              <a:ext cx="300" cy="300"/>
            </a:xfrm>
            <a:prstGeom prst="downArrow">
              <a:avLst>
                <a:gd fmla="val 50000" name="adj1"/>
                <a:gd fmla="val 31250" name="adj2"/>
              </a:avLst>
            </a:prstGeom>
            <a:solidFill>
              <a:srgbClr val="00808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7" name="Google Shape;217;p25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Isotopes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6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Isotopes Video</a:t>
            </a:r>
            <a:endParaRPr sz="4000"/>
          </a:p>
        </p:txBody>
      </p:sp>
      <p:pic>
        <p:nvPicPr>
          <p:cNvPr descr="What are Isotopes? Find out in this video from the Properties of Matter chapter of the Virtual School GCSE Chemistry.&#10;&#10;This is part of our sciences pilot for the virtual school. We would appreciate any comments or feedback. &#10;&#10;Want to learn more? &#10;Visit: www.thevirtualschool.com&#10;&#10;This video is distributed under a Creative Commons License: &#10;Attribution-NonCommercial-NoDerivs &#10;CC BY-NC-ND&#10;&#10;Also, make sure to follow us on Twitter: https://twitter.com/virtualschooluk&#10;&#10;and subscribe to interesting posts on Edutech and ICT4E on http://thevirtualschool.wordpress.com/" id="224" name="Google Shape;224;p26" title="What are Isotopes? | Chemistry | Fuse School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2875" y="1273475"/>
            <a:ext cx="8830150" cy="543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7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chemeClr val="lt1"/>
                </a:solidFill>
              </a:rPr>
              <a:t>Read and </a:t>
            </a:r>
            <a:r>
              <a:rPr lang="en-GB" sz="3200">
                <a:solidFill>
                  <a:schemeClr val="lt1"/>
                </a:solidFill>
              </a:rPr>
              <a:t>answer</a:t>
            </a:r>
            <a:r>
              <a:rPr lang="en-GB" sz="3200">
                <a:solidFill>
                  <a:schemeClr val="lt1"/>
                </a:solidFill>
              </a:rPr>
              <a:t> </a:t>
            </a:r>
            <a:r>
              <a:rPr lang="en-GB" sz="3200">
                <a:solidFill>
                  <a:schemeClr val="lt1"/>
                </a:solidFill>
              </a:rPr>
              <a:t>all questions on </a:t>
            </a:r>
            <a:r>
              <a:rPr b="1" lang="en-GB" sz="3200">
                <a:solidFill>
                  <a:srgbClr val="FFFF00"/>
                </a:solidFill>
              </a:rPr>
              <a:t>page 12</a:t>
            </a:r>
            <a:endParaRPr sz="3200"/>
          </a:p>
        </p:txBody>
      </p:sp>
      <p:pic>
        <p:nvPicPr>
          <p:cNvPr id="231" name="Google Shape;23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" y="1371600"/>
            <a:ext cx="8839199" cy="5111216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27"/>
          <p:cNvSpPr txBox="1"/>
          <p:nvPr/>
        </p:nvSpPr>
        <p:spPr>
          <a:xfrm>
            <a:off x="1970602" y="4399255"/>
            <a:ext cx="2129700" cy="18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 u="sng">
                <a:solidFill>
                  <a:srgbClr val="FF0000"/>
                </a:solidFill>
              </a:rPr>
              <a:t>c</a:t>
            </a:r>
            <a:r>
              <a:rPr b="1" lang="en-GB" sz="2400" u="sng">
                <a:solidFill>
                  <a:srgbClr val="FF0000"/>
                </a:solidFill>
              </a:rPr>
              <a:t>hlorine-35</a:t>
            </a:r>
            <a:endParaRPr b="1" sz="2400" u="sng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FF0000"/>
                </a:solidFill>
              </a:rPr>
              <a:t>17 protons</a:t>
            </a:r>
            <a:endParaRPr b="1" sz="24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FF0000"/>
                </a:solidFill>
              </a:rPr>
              <a:t>17 electrons</a:t>
            </a:r>
            <a:endParaRPr b="1" sz="24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FF0000"/>
                </a:solidFill>
              </a:rPr>
              <a:t>18 neutrons</a:t>
            </a:r>
            <a:endParaRPr b="1" sz="2400">
              <a:solidFill>
                <a:srgbClr val="FF0000"/>
              </a:solidFill>
            </a:endParaRPr>
          </a:p>
        </p:txBody>
      </p:sp>
      <p:sp>
        <p:nvSpPr>
          <p:cNvPr id="233" name="Google Shape;233;p27"/>
          <p:cNvSpPr txBox="1"/>
          <p:nvPr/>
        </p:nvSpPr>
        <p:spPr>
          <a:xfrm>
            <a:off x="6009202" y="4399255"/>
            <a:ext cx="2129700" cy="18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 u="sng">
                <a:solidFill>
                  <a:srgbClr val="FF0000"/>
                </a:solidFill>
              </a:rPr>
              <a:t>chlorine-37</a:t>
            </a:r>
            <a:endParaRPr b="1" sz="2400" u="sng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FF0000"/>
                </a:solidFill>
              </a:rPr>
              <a:t>17 protons</a:t>
            </a:r>
            <a:endParaRPr b="1" sz="24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FF0000"/>
                </a:solidFill>
              </a:rPr>
              <a:t>17 electrons</a:t>
            </a:r>
            <a:endParaRPr b="1" sz="24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FF0000"/>
                </a:solidFill>
              </a:rPr>
              <a:t>20 neutrons</a:t>
            </a:r>
            <a:endParaRPr b="1" sz="24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Google Shape;23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1219200"/>
            <a:ext cx="8991600" cy="5240146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28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chemeClr val="lt1"/>
                </a:solidFill>
              </a:rPr>
              <a:t>Read and answer all questions on </a:t>
            </a:r>
            <a:r>
              <a:rPr b="1" lang="en-GB" sz="3200">
                <a:solidFill>
                  <a:srgbClr val="FFFF00"/>
                </a:solidFill>
              </a:rPr>
              <a:t>page 12</a:t>
            </a:r>
            <a:endParaRPr sz="3200"/>
          </a:p>
        </p:txBody>
      </p:sp>
      <p:sp>
        <p:nvSpPr>
          <p:cNvPr id="241" name="Google Shape;241;p28"/>
          <p:cNvSpPr txBox="1"/>
          <p:nvPr/>
        </p:nvSpPr>
        <p:spPr>
          <a:xfrm>
            <a:off x="1389400" y="4303650"/>
            <a:ext cx="2129700" cy="18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 u="sng">
                <a:solidFill>
                  <a:srgbClr val="FF0000"/>
                </a:solidFill>
              </a:rPr>
              <a:t>hydrogen</a:t>
            </a:r>
            <a:r>
              <a:rPr b="1" lang="en-GB" sz="2400" u="sng">
                <a:solidFill>
                  <a:srgbClr val="FF0000"/>
                </a:solidFill>
              </a:rPr>
              <a:t>-1</a:t>
            </a:r>
            <a:endParaRPr b="1" sz="2400" u="sng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FF0000"/>
                </a:solidFill>
              </a:rPr>
              <a:t>1</a:t>
            </a:r>
            <a:r>
              <a:rPr b="1" lang="en-GB" sz="2400">
                <a:solidFill>
                  <a:srgbClr val="FF0000"/>
                </a:solidFill>
              </a:rPr>
              <a:t> protons</a:t>
            </a:r>
            <a:endParaRPr b="1" sz="24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FF0000"/>
                </a:solidFill>
              </a:rPr>
              <a:t>1 electrons</a:t>
            </a:r>
            <a:endParaRPr b="1" sz="24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FF0000"/>
                </a:solidFill>
              </a:rPr>
              <a:t>0 neutrons</a:t>
            </a:r>
            <a:endParaRPr b="1" sz="2400">
              <a:solidFill>
                <a:srgbClr val="FF0000"/>
              </a:solidFill>
            </a:endParaRPr>
          </a:p>
        </p:txBody>
      </p:sp>
      <p:sp>
        <p:nvSpPr>
          <p:cNvPr id="242" name="Google Shape;242;p28"/>
          <p:cNvSpPr txBox="1"/>
          <p:nvPr/>
        </p:nvSpPr>
        <p:spPr>
          <a:xfrm>
            <a:off x="6190000" y="4303650"/>
            <a:ext cx="2129700" cy="18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 u="sng">
                <a:solidFill>
                  <a:srgbClr val="FF0000"/>
                </a:solidFill>
              </a:rPr>
              <a:t>h</a:t>
            </a:r>
            <a:r>
              <a:rPr b="1" lang="en-GB" sz="2400" u="sng">
                <a:solidFill>
                  <a:srgbClr val="FF0000"/>
                </a:solidFill>
              </a:rPr>
              <a:t>ydrogen-3</a:t>
            </a:r>
            <a:endParaRPr b="1" sz="2400" u="sng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FF0000"/>
                </a:solidFill>
              </a:rPr>
              <a:t>1 protons</a:t>
            </a:r>
            <a:endParaRPr b="1" sz="24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FF0000"/>
                </a:solidFill>
              </a:rPr>
              <a:t>1 electrons</a:t>
            </a:r>
            <a:endParaRPr b="1" sz="24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FF0000"/>
                </a:solidFill>
              </a:rPr>
              <a:t>2 neutrons</a:t>
            </a:r>
            <a:endParaRPr b="1" sz="2400">
              <a:solidFill>
                <a:srgbClr val="FF0000"/>
              </a:solidFill>
            </a:endParaRPr>
          </a:p>
        </p:txBody>
      </p:sp>
      <p:sp>
        <p:nvSpPr>
          <p:cNvPr id="243" name="Google Shape;243;p28"/>
          <p:cNvSpPr txBox="1"/>
          <p:nvPr/>
        </p:nvSpPr>
        <p:spPr>
          <a:xfrm>
            <a:off x="3751600" y="4303650"/>
            <a:ext cx="2129700" cy="18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 u="sng">
                <a:solidFill>
                  <a:srgbClr val="FF0000"/>
                </a:solidFill>
              </a:rPr>
              <a:t>hydrogen-2</a:t>
            </a:r>
            <a:endParaRPr b="1" sz="2400" u="sng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FF0000"/>
                </a:solidFill>
              </a:rPr>
              <a:t>1 protons</a:t>
            </a:r>
            <a:endParaRPr b="1" sz="24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FF0000"/>
                </a:solidFill>
              </a:rPr>
              <a:t>1 electrons</a:t>
            </a:r>
            <a:endParaRPr b="1" sz="24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FF0000"/>
                </a:solidFill>
              </a:rPr>
              <a:t>1 neutrons</a:t>
            </a:r>
            <a:endParaRPr b="1" sz="24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9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Isotopes of hydrogen</a:t>
            </a:r>
            <a:endParaRPr/>
          </a:p>
        </p:txBody>
      </p:sp>
      <p:sp>
        <p:nvSpPr>
          <p:cNvPr id="250" name="Google Shape;250;p29"/>
          <p:cNvSpPr/>
          <p:nvPr/>
        </p:nvSpPr>
        <p:spPr>
          <a:xfrm>
            <a:off x="278825" y="1238525"/>
            <a:ext cx="8708400" cy="8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Hydrogen-1 makes up the vast majority of the naturally occurring element but two other isotopes exist.</a:t>
            </a:r>
            <a:endParaRPr/>
          </a:p>
        </p:txBody>
      </p:sp>
      <p:grpSp>
        <p:nvGrpSpPr>
          <p:cNvPr id="251" name="Google Shape;251;p29"/>
          <p:cNvGrpSpPr/>
          <p:nvPr/>
        </p:nvGrpSpPr>
        <p:grpSpPr>
          <a:xfrm>
            <a:off x="202613" y="2171700"/>
            <a:ext cx="3113200" cy="2254998"/>
            <a:chOff x="56" y="1123"/>
            <a:chExt cx="2071" cy="1500"/>
          </a:xfrm>
        </p:grpSpPr>
        <p:sp>
          <p:nvSpPr>
            <p:cNvPr id="252" name="Google Shape;252;p29"/>
            <p:cNvSpPr/>
            <p:nvPr/>
          </p:nvSpPr>
          <p:spPr>
            <a:xfrm rot="5400000">
              <a:off x="306" y="973"/>
              <a:ext cx="1500" cy="1800"/>
            </a:xfrm>
            <a:prstGeom prst="roundRect">
              <a:avLst>
                <a:gd fmla="val 12500" name="adj"/>
              </a:avLst>
            </a:prstGeom>
            <a:solidFill>
              <a:srgbClr val="FF6600">
                <a:alpha val="1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53" name="Google Shape;253;p29"/>
            <p:cNvGrpSpPr/>
            <p:nvPr/>
          </p:nvGrpSpPr>
          <p:grpSpPr>
            <a:xfrm>
              <a:off x="56" y="1186"/>
              <a:ext cx="2071" cy="1231"/>
              <a:chOff x="65" y="1193"/>
              <a:chExt cx="2071" cy="1231"/>
            </a:xfrm>
          </p:grpSpPr>
          <p:grpSp>
            <p:nvGrpSpPr>
              <p:cNvPr id="254" name="Google Shape;254;p29"/>
              <p:cNvGrpSpPr/>
              <p:nvPr/>
            </p:nvGrpSpPr>
            <p:grpSpPr>
              <a:xfrm>
                <a:off x="65" y="1513"/>
                <a:ext cx="2071" cy="911"/>
                <a:chOff x="65" y="1513"/>
                <a:chExt cx="2071" cy="911"/>
              </a:xfrm>
            </p:grpSpPr>
            <p:pic>
              <p:nvPicPr>
                <p:cNvPr descr="C1_gfx_H" id="255" name="Google Shape;255;p29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 b="0" l="0" r="0" t="0"/>
                <a:stretch/>
              </p:blipFill>
              <p:spPr>
                <a:xfrm>
                  <a:off x="65" y="1513"/>
                  <a:ext cx="600" cy="9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descr="neutron" id="256" name="Google Shape;256;p29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b="0" l="0" r="0" t="0"/>
                <a:stretch/>
              </p:blipFill>
              <p:spPr>
                <a:xfrm>
                  <a:off x="637" y="1840"/>
                  <a:ext cx="300" cy="3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descr="proton" id="257" name="Google Shape;257;p29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 b="0" l="0" r="0" t="0"/>
                <a:stretch/>
              </p:blipFill>
              <p:spPr>
                <a:xfrm>
                  <a:off x="637" y="1528"/>
                  <a:ext cx="300" cy="3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descr="electron" id="258" name="Google Shape;258;p29"/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 b="0" l="0" r="0" t="0"/>
                <a:stretch/>
              </p:blipFill>
              <p:spPr>
                <a:xfrm>
                  <a:off x="830" y="2249"/>
                  <a:ext cx="0" cy="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grpSp>
              <p:nvGrpSpPr>
                <p:cNvPr id="259" name="Google Shape;259;p29"/>
                <p:cNvGrpSpPr/>
                <p:nvPr/>
              </p:nvGrpSpPr>
              <p:grpSpPr>
                <a:xfrm>
                  <a:off x="936" y="1523"/>
                  <a:ext cx="1200" cy="901"/>
                  <a:chOff x="936" y="1523"/>
                  <a:chExt cx="1200" cy="901"/>
                </a:xfrm>
              </p:grpSpPr>
              <p:sp>
                <p:nvSpPr>
                  <p:cNvPr id="260" name="Google Shape;260;p29"/>
                  <p:cNvSpPr txBox="1"/>
                  <p:nvPr/>
                </p:nvSpPr>
                <p:spPr>
                  <a:xfrm>
                    <a:off x="936" y="1523"/>
                    <a:ext cx="900" cy="3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0" i="0" lang="en-GB" sz="2000" u="none" cap="none" strike="noStrike">
                        <a:solidFill>
                          <a:srgbClr val="010066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1 proton</a:t>
                    </a:r>
                    <a:endParaRPr sz="2000"/>
                  </a:p>
                </p:txBody>
              </p:sp>
              <p:sp>
                <p:nvSpPr>
                  <p:cNvPr id="261" name="Google Shape;261;p29"/>
                  <p:cNvSpPr txBox="1"/>
                  <p:nvPr/>
                </p:nvSpPr>
                <p:spPr>
                  <a:xfrm>
                    <a:off x="936" y="1823"/>
                    <a:ext cx="1200" cy="3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0" i="0" lang="en-GB" sz="2000" u="none" cap="none" strike="noStrike">
                        <a:solidFill>
                          <a:srgbClr val="010066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0 neutrons</a:t>
                    </a:r>
                    <a:endParaRPr sz="2000"/>
                  </a:p>
                </p:txBody>
              </p:sp>
              <p:sp>
                <p:nvSpPr>
                  <p:cNvPr id="262" name="Google Shape;262;p29"/>
                  <p:cNvSpPr txBox="1"/>
                  <p:nvPr/>
                </p:nvSpPr>
                <p:spPr>
                  <a:xfrm>
                    <a:off x="936" y="2124"/>
                    <a:ext cx="900" cy="3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0" i="0" lang="en-GB" sz="2000" u="none" cap="none" strike="noStrike">
                        <a:solidFill>
                          <a:srgbClr val="010066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1 electron</a:t>
                    </a:r>
                    <a:endParaRPr sz="2000"/>
                  </a:p>
                </p:txBody>
              </p:sp>
            </p:grpSp>
          </p:grpSp>
          <p:sp>
            <p:nvSpPr>
              <p:cNvPr id="263" name="Google Shape;263;p29"/>
              <p:cNvSpPr txBox="1"/>
              <p:nvPr/>
            </p:nvSpPr>
            <p:spPr>
              <a:xfrm>
                <a:off x="515" y="1193"/>
                <a:ext cx="1200" cy="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GB" sz="2400" u="none" cap="none" strike="noStrike">
                    <a:solidFill>
                      <a:srgbClr val="010066"/>
                    </a:solidFill>
                    <a:latin typeface="Arial"/>
                    <a:ea typeface="Arial"/>
                    <a:cs typeface="Arial"/>
                    <a:sym typeface="Arial"/>
                  </a:rPr>
                  <a:t>hydrogen</a:t>
                </a:r>
                <a:endParaRPr/>
              </a:p>
            </p:txBody>
          </p:sp>
        </p:grpSp>
      </p:grpSp>
      <p:grpSp>
        <p:nvGrpSpPr>
          <p:cNvPr id="264" name="Google Shape;264;p29"/>
          <p:cNvGrpSpPr/>
          <p:nvPr/>
        </p:nvGrpSpPr>
        <p:grpSpPr>
          <a:xfrm>
            <a:off x="3241339" y="2171700"/>
            <a:ext cx="3044697" cy="2254998"/>
            <a:chOff x="1999" y="1123"/>
            <a:chExt cx="2025" cy="1500"/>
          </a:xfrm>
        </p:grpSpPr>
        <p:sp>
          <p:nvSpPr>
            <p:cNvPr id="265" name="Google Shape;265;p29"/>
            <p:cNvSpPr/>
            <p:nvPr/>
          </p:nvSpPr>
          <p:spPr>
            <a:xfrm rot="5400000">
              <a:off x="2201" y="973"/>
              <a:ext cx="1500" cy="1800"/>
            </a:xfrm>
            <a:prstGeom prst="roundRect">
              <a:avLst>
                <a:gd fmla="val 12500" name="adj"/>
              </a:avLst>
            </a:prstGeom>
            <a:solidFill>
              <a:srgbClr val="FF6600">
                <a:alpha val="1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66" name="Google Shape;266;p29"/>
            <p:cNvGrpSpPr/>
            <p:nvPr/>
          </p:nvGrpSpPr>
          <p:grpSpPr>
            <a:xfrm>
              <a:off x="1999" y="1186"/>
              <a:ext cx="2025" cy="1220"/>
              <a:chOff x="2005" y="1193"/>
              <a:chExt cx="2025" cy="1220"/>
            </a:xfrm>
          </p:grpSpPr>
          <p:grpSp>
            <p:nvGrpSpPr>
              <p:cNvPr id="267" name="Google Shape;267;p29"/>
              <p:cNvGrpSpPr/>
              <p:nvPr/>
            </p:nvGrpSpPr>
            <p:grpSpPr>
              <a:xfrm>
                <a:off x="2005" y="1509"/>
                <a:ext cx="2025" cy="904"/>
                <a:chOff x="2005" y="1509"/>
                <a:chExt cx="2025" cy="904"/>
              </a:xfrm>
            </p:grpSpPr>
            <p:pic>
              <p:nvPicPr>
                <p:cNvPr descr="C1_gfx_H2" id="268" name="Google Shape;268;p29"/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 b="0" l="0" r="0" t="0"/>
                <a:stretch/>
              </p:blipFill>
              <p:spPr>
                <a:xfrm>
                  <a:off x="2005" y="1513"/>
                  <a:ext cx="600" cy="9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descr="neutron" id="269" name="Google Shape;269;p29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b="0" l="0" r="0" t="0"/>
                <a:stretch/>
              </p:blipFill>
              <p:spPr>
                <a:xfrm>
                  <a:off x="2578" y="1834"/>
                  <a:ext cx="300" cy="3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descr="proton" id="270" name="Google Shape;270;p29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 b="0" l="0" r="0" t="0"/>
                <a:stretch/>
              </p:blipFill>
              <p:spPr>
                <a:xfrm>
                  <a:off x="2578" y="1522"/>
                  <a:ext cx="300" cy="3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descr="electron" id="271" name="Google Shape;271;p29"/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 b="0" l="0" r="0" t="0"/>
                <a:stretch/>
              </p:blipFill>
              <p:spPr>
                <a:xfrm>
                  <a:off x="2720" y="2243"/>
                  <a:ext cx="0" cy="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272" name="Google Shape;272;p29"/>
                <p:cNvSpPr txBox="1"/>
                <p:nvPr/>
              </p:nvSpPr>
              <p:spPr>
                <a:xfrm>
                  <a:off x="2830" y="1509"/>
                  <a:ext cx="900" cy="3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0" i="0" lang="en-GB" sz="2000" u="none" cap="none" strike="noStrike">
                      <a:solidFill>
                        <a:srgbClr val="010066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1 proton</a:t>
                  </a:r>
                  <a:endParaRPr sz="2000"/>
                </a:p>
              </p:txBody>
            </p:sp>
            <p:sp>
              <p:nvSpPr>
                <p:cNvPr id="273" name="Google Shape;273;p29"/>
                <p:cNvSpPr txBox="1"/>
                <p:nvPr/>
              </p:nvSpPr>
              <p:spPr>
                <a:xfrm>
                  <a:off x="2830" y="1809"/>
                  <a:ext cx="1200" cy="3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0" i="0" lang="en-GB" sz="2000" u="none" cap="none" strike="noStrike">
                      <a:solidFill>
                        <a:srgbClr val="010066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1 neutrons</a:t>
                  </a:r>
                  <a:endParaRPr sz="2000"/>
                </a:p>
              </p:txBody>
            </p:sp>
            <p:sp>
              <p:nvSpPr>
                <p:cNvPr id="274" name="Google Shape;274;p29"/>
                <p:cNvSpPr txBox="1"/>
                <p:nvPr/>
              </p:nvSpPr>
              <p:spPr>
                <a:xfrm>
                  <a:off x="2830" y="2110"/>
                  <a:ext cx="900" cy="3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0" i="0" lang="en-GB" sz="2000" u="none" cap="none" strike="noStrike">
                      <a:solidFill>
                        <a:srgbClr val="010066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1 electron</a:t>
                  </a:r>
                  <a:endParaRPr sz="2000"/>
                </a:p>
              </p:txBody>
            </p:sp>
          </p:grpSp>
          <p:sp>
            <p:nvSpPr>
              <p:cNvPr id="275" name="Google Shape;275;p29"/>
              <p:cNvSpPr txBox="1"/>
              <p:nvPr/>
            </p:nvSpPr>
            <p:spPr>
              <a:xfrm>
                <a:off x="2378" y="1193"/>
                <a:ext cx="1200" cy="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GB" sz="2400" u="none" cap="none" strike="noStrike">
                    <a:solidFill>
                      <a:srgbClr val="010066"/>
                    </a:solidFill>
                    <a:latin typeface="Arial"/>
                    <a:ea typeface="Arial"/>
                    <a:cs typeface="Arial"/>
                    <a:sym typeface="Arial"/>
                  </a:rPr>
                  <a:t>deuterium</a:t>
                </a:r>
                <a:endParaRPr/>
              </a:p>
            </p:txBody>
          </p:sp>
        </p:grpSp>
      </p:grpSp>
      <p:grpSp>
        <p:nvGrpSpPr>
          <p:cNvPr id="276" name="Google Shape;276;p29"/>
          <p:cNvGrpSpPr/>
          <p:nvPr/>
        </p:nvGrpSpPr>
        <p:grpSpPr>
          <a:xfrm>
            <a:off x="6229600" y="2171700"/>
            <a:ext cx="3085423" cy="2254998"/>
            <a:chOff x="3912" y="1123"/>
            <a:chExt cx="2052" cy="1500"/>
          </a:xfrm>
        </p:grpSpPr>
        <p:sp>
          <p:nvSpPr>
            <p:cNvPr id="277" name="Google Shape;277;p29"/>
            <p:cNvSpPr/>
            <p:nvPr/>
          </p:nvSpPr>
          <p:spPr>
            <a:xfrm rot="5400000">
              <a:off x="4102" y="973"/>
              <a:ext cx="1500" cy="1800"/>
            </a:xfrm>
            <a:prstGeom prst="roundRect">
              <a:avLst>
                <a:gd fmla="val 12500" name="adj"/>
              </a:avLst>
            </a:prstGeom>
            <a:solidFill>
              <a:srgbClr val="FF6600">
                <a:alpha val="149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78" name="Google Shape;278;p29"/>
            <p:cNvGrpSpPr/>
            <p:nvPr/>
          </p:nvGrpSpPr>
          <p:grpSpPr>
            <a:xfrm>
              <a:off x="3912" y="1186"/>
              <a:ext cx="2052" cy="1235"/>
              <a:chOff x="3913" y="1193"/>
              <a:chExt cx="2052" cy="1235"/>
            </a:xfrm>
          </p:grpSpPr>
          <p:grpSp>
            <p:nvGrpSpPr>
              <p:cNvPr id="279" name="Google Shape;279;p29"/>
              <p:cNvGrpSpPr/>
              <p:nvPr/>
            </p:nvGrpSpPr>
            <p:grpSpPr>
              <a:xfrm>
                <a:off x="3913" y="1478"/>
                <a:ext cx="2052" cy="950"/>
                <a:chOff x="3913" y="1478"/>
                <a:chExt cx="2052" cy="950"/>
              </a:xfrm>
            </p:grpSpPr>
            <p:pic>
              <p:nvPicPr>
                <p:cNvPr descr="C1_gfx_H3" id="280" name="Google Shape;280;p29"/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b="0" l="0" r="0" t="0"/>
                <a:stretch/>
              </p:blipFill>
              <p:spPr>
                <a:xfrm>
                  <a:off x="3913" y="1513"/>
                  <a:ext cx="600" cy="9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descr="neutron" id="281" name="Google Shape;281;p29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b="0" l="0" r="0" t="0"/>
                <a:stretch/>
              </p:blipFill>
              <p:spPr>
                <a:xfrm>
                  <a:off x="4480" y="1790"/>
                  <a:ext cx="300" cy="3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descr="proton" id="282" name="Google Shape;282;p29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 b="0" l="0" r="0" t="0"/>
                <a:stretch/>
              </p:blipFill>
              <p:spPr>
                <a:xfrm>
                  <a:off x="4480" y="1478"/>
                  <a:ext cx="300" cy="3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descr="electron" id="283" name="Google Shape;283;p29"/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 b="0" l="0" r="0" t="0"/>
                <a:stretch/>
              </p:blipFill>
              <p:spPr>
                <a:xfrm>
                  <a:off x="4622" y="2249"/>
                  <a:ext cx="0" cy="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284" name="Google Shape;284;p29"/>
                <p:cNvSpPr txBox="1"/>
                <p:nvPr/>
              </p:nvSpPr>
              <p:spPr>
                <a:xfrm>
                  <a:off x="4765" y="1527"/>
                  <a:ext cx="900" cy="3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0" i="0" lang="en-GB" sz="2000" u="none" cap="none" strike="noStrike">
                      <a:solidFill>
                        <a:srgbClr val="010066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1 proton</a:t>
                  </a:r>
                  <a:endParaRPr sz="2000"/>
                </a:p>
              </p:txBody>
            </p:sp>
            <p:sp>
              <p:nvSpPr>
                <p:cNvPr id="285" name="Google Shape;285;p29"/>
                <p:cNvSpPr txBox="1"/>
                <p:nvPr/>
              </p:nvSpPr>
              <p:spPr>
                <a:xfrm>
                  <a:off x="4765" y="1827"/>
                  <a:ext cx="1200" cy="3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0" i="0" lang="en-GB" sz="2000" u="none" cap="none" strike="noStrike">
                      <a:solidFill>
                        <a:srgbClr val="010066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2 neutrons</a:t>
                  </a:r>
                  <a:endParaRPr sz="2000"/>
                </a:p>
              </p:txBody>
            </p:sp>
            <p:sp>
              <p:nvSpPr>
                <p:cNvPr id="286" name="Google Shape;286;p29"/>
                <p:cNvSpPr txBox="1"/>
                <p:nvPr/>
              </p:nvSpPr>
              <p:spPr>
                <a:xfrm>
                  <a:off x="4765" y="2128"/>
                  <a:ext cx="900" cy="3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0" i="0" lang="en-GB" sz="2000" u="none" cap="none" strike="noStrike">
                      <a:solidFill>
                        <a:srgbClr val="010066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1 electron</a:t>
                  </a:r>
                  <a:endParaRPr sz="2000"/>
                </a:p>
              </p:txBody>
            </p:sp>
          </p:grpSp>
          <p:sp>
            <p:nvSpPr>
              <p:cNvPr id="287" name="Google Shape;287;p29"/>
              <p:cNvSpPr txBox="1"/>
              <p:nvPr/>
            </p:nvSpPr>
            <p:spPr>
              <a:xfrm>
                <a:off x="4449" y="1193"/>
                <a:ext cx="900" cy="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GB" sz="2400" u="none" cap="none" strike="noStrike">
                    <a:solidFill>
                      <a:srgbClr val="010066"/>
                    </a:solidFill>
                    <a:latin typeface="Arial"/>
                    <a:ea typeface="Arial"/>
                    <a:cs typeface="Arial"/>
                    <a:sym typeface="Arial"/>
                  </a:rPr>
                  <a:t>tritium</a:t>
                </a:r>
                <a:endParaRPr/>
              </a:p>
            </p:txBody>
          </p:sp>
        </p:grpSp>
      </p:grpSp>
      <p:pic>
        <p:nvPicPr>
          <p:cNvPr id="288" name="Google Shape;288;p2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60057" y="4545125"/>
            <a:ext cx="8243929" cy="225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228725" y="3819525"/>
            <a:ext cx="133350" cy="133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2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276725" y="3819525"/>
            <a:ext cx="133350" cy="133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2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248525" y="3819525"/>
            <a:ext cx="133350" cy="133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30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Complete all questions on </a:t>
            </a:r>
            <a:r>
              <a:rPr b="1" lang="en-GB" sz="4000">
                <a:solidFill>
                  <a:srgbClr val="FFFF00"/>
                </a:solidFill>
              </a:rPr>
              <a:t>page 14</a:t>
            </a:r>
            <a:endParaRPr b="1" sz="4000">
              <a:solidFill>
                <a:srgbClr val="FFFF00"/>
              </a:solidFill>
            </a:endParaRPr>
          </a:p>
        </p:txBody>
      </p:sp>
      <p:pic>
        <p:nvPicPr>
          <p:cNvPr id="298" name="Google Shape;29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1295400"/>
            <a:ext cx="8991601" cy="4744668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30"/>
          <p:cNvSpPr txBox="1"/>
          <p:nvPr/>
        </p:nvSpPr>
        <p:spPr>
          <a:xfrm>
            <a:off x="4036525" y="2283650"/>
            <a:ext cx="1561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rgbClr val="FF0000"/>
                </a:solidFill>
              </a:rPr>
              <a:t>nucleus</a:t>
            </a:r>
            <a:endParaRPr b="1" sz="2000">
              <a:solidFill>
                <a:srgbClr val="FF0000"/>
              </a:solidFill>
            </a:endParaRPr>
          </a:p>
        </p:txBody>
      </p:sp>
      <p:sp>
        <p:nvSpPr>
          <p:cNvPr id="300" name="Google Shape;300;p30"/>
          <p:cNvSpPr txBox="1"/>
          <p:nvPr/>
        </p:nvSpPr>
        <p:spPr>
          <a:xfrm>
            <a:off x="3503125" y="2537850"/>
            <a:ext cx="1561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rgbClr val="FF0000"/>
                </a:solidFill>
              </a:rPr>
              <a:t>nucleons</a:t>
            </a:r>
            <a:endParaRPr b="1" sz="2000">
              <a:solidFill>
                <a:srgbClr val="FF0000"/>
              </a:solidFill>
            </a:endParaRPr>
          </a:p>
        </p:txBody>
      </p:sp>
      <p:sp>
        <p:nvSpPr>
          <p:cNvPr id="301" name="Google Shape;301;p30"/>
          <p:cNvSpPr txBox="1"/>
          <p:nvPr/>
        </p:nvSpPr>
        <p:spPr>
          <a:xfrm>
            <a:off x="4188925" y="2776250"/>
            <a:ext cx="2265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rgbClr val="FF0000"/>
                </a:solidFill>
              </a:rPr>
              <a:t>a</a:t>
            </a:r>
            <a:r>
              <a:rPr b="1" lang="en-GB" sz="2000">
                <a:solidFill>
                  <a:srgbClr val="FF0000"/>
                </a:solidFill>
              </a:rPr>
              <a:t>tomic number</a:t>
            </a:r>
            <a:endParaRPr b="1" sz="2000">
              <a:solidFill>
                <a:srgbClr val="FF0000"/>
              </a:solidFill>
            </a:endParaRPr>
          </a:p>
        </p:txBody>
      </p:sp>
      <p:sp>
        <p:nvSpPr>
          <p:cNvPr id="302" name="Google Shape;302;p30"/>
          <p:cNvSpPr txBox="1"/>
          <p:nvPr/>
        </p:nvSpPr>
        <p:spPr>
          <a:xfrm>
            <a:off x="7433825" y="2983650"/>
            <a:ext cx="1561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rgbClr val="FF0000"/>
                </a:solidFill>
              </a:rPr>
              <a:t>isotopes</a:t>
            </a:r>
            <a:endParaRPr b="1" sz="2000">
              <a:solidFill>
                <a:srgbClr val="FF0000"/>
              </a:solidFill>
            </a:endParaRPr>
          </a:p>
        </p:txBody>
      </p:sp>
      <p:sp>
        <p:nvSpPr>
          <p:cNvPr id="303" name="Google Shape;303;p30"/>
          <p:cNvSpPr txBox="1"/>
          <p:nvPr/>
        </p:nvSpPr>
        <p:spPr>
          <a:xfrm>
            <a:off x="5605025" y="3212250"/>
            <a:ext cx="2009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rgbClr val="FF0000"/>
                </a:solidFill>
              </a:rPr>
              <a:t>m</a:t>
            </a:r>
            <a:r>
              <a:rPr b="1" lang="en-GB" sz="2000">
                <a:solidFill>
                  <a:srgbClr val="FF0000"/>
                </a:solidFill>
              </a:rPr>
              <a:t>ass number</a:t>
            </a:r>
            <a:endParaRPr b="1" sz="2000">
              <a:solidFill>
                <a:srgbClr val="FF0000"/>
              </a:solidFill>
            </a:endParaRPr>
          </a:p>
        </p:txBody>
      </p:sp>
      <p:sp>
        <p:nvSpPr>
          <p:cNvPr id="304" name="Google Shape;304;p30"/>
          <p:cNvSpPr txBox="1"/>
          <p:nvPr/>
        </p:nvSpPr>
        <p:spPr>
          <a:xfrm>
            <a:off x="3623825" y="3440850"/>
            <a:ext cx="2009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rgbClr val="FF0000"/>
                </a:solidFill>
              </a:rPr>
              <a:t>isotopes</a:t>
            </a:r>
            <a:endParaRPr b="1" sz="2000">
              <a:solidFill>
                <a:srgbClr val="FF0000"/>
              </a:solidFill>
            </a:endParaRPr>
          </a:p>
        </p:txBody>
      </p:sp>
      <p:sp>
        <p:nvSpPr>
          <p:cNvPr id="305" name="Google Shape;305;p30"/>
          <p:cNvSpPr txBox="1"/>
          <p:nvPr/>
        </p:nvSpPr>
        <p:spPr>
          <a:xfrm>
            <a:off x="3547625" y="4812450"/>
            <a:ext cx="2009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rgbClr val="FF0000"/>
                </a:solidFill>
              </a:rPr>
              <a:t>protons</a:t>
            </a:r>
            <a:endParaRPr b="1" sz="2000">
              <a:solidFill>
                <a:srgbClr val="FF0000"/>
              </a:solidFill>
            </a:endParaRPr>
          </a:p>
        </p:txBody>
      </p:sp>
      <p:sp>
        <p:nvSpPr>
          <p:cNvPr id="306" name="Google Shape;306;p30"/>
          <p:cNvSpPr txBox="1"/>
          <p:nvPr/>
        </p:nvSpPr>
        <p:spPr>
          <a:xfrm>
            <a:off x="4233425" y="5041050"/>
            <a:ext cx="2009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rgbClr val="FF0000"/>
                </a:solidFill>
              </a:rPr>
              <a:t>electrons</a:t>
            </a:r>
            <a:endParaRPr b="1" sz="2000">
              <a:solidFill>
                <a:srgbClr val="FF0000"/>
              </a:solidFill>
            </a:endParaRPr>
          </a:p>
        </p:txBody>
      </p:sp>
      <p:sp>
        <p:nvSpPr>
          <p:cNvPr id="307" name="Google Shape;307;p30"/>
          <p:cNvSpPr txBox="1"/>
          <p:nvPr/>
        </p:nvSpPr>
        <p:spPr>
          <a:xfrm>
            <a:off x="7738625" y="5269650"/>
            <a:ext cx="2009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rgbClr val="FF0000"/>
                </a:solidFill>
              </a:rPr>
              <a:t>neutrons</a:t>
            </a:r>
            <a:endParaRPr b="1" sz="2000">
              <a:solidFill>
                <a:srgbClr val="FF0000"/>
              </a:solidFill>
            </a:endParaRPr>
          </a:p>
        </p:txBody>
      </p:sp>
      <p:sp>
        <p:nvSpPr>
          <p:cNvPr id="308" name="Google Shape;308;p30"/>
          <p:cNvSpPr txBox="1"/>
          <p:nvPr/>
        </p:nvSpPr>
        <p:spPr>
          <a:xfrm>
            <a:off x="6138425" y="5498250"/>
            <a:ext cx="2009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rgbClr val="FF0000"/>
                </a:solidFill>
              </a:rPr>
              <a:t>nucleus</a:t>
            </a:r>
            <a:endParaRPr b="1" sz="20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31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Complete all questions on </a:t>
            </a:r>
            <a:r>
              <a:rPr b="1" lang="en-GB" sz="4000">
                <a:solidFill>
                  <a:srgbClr val="FFFF00"/>
                </a:solidFill>
              </a:rPr>
              <a:t>page 14</a:t>
            </a:r>
            <a:endParaRPr b="1" sz="4000">
              <a:solidFill>
                <a:srgbClr val="FFFF00"/>
              </a:solidFill>
            </a:endParaRPr>
          </a:p>
        </p:txBody>
      </p:sp>
      <p:pic>
        <p:nvPicPr>
          <p:cNvPr id="315" name="Google Shape;31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238" y="1210200"/>
            <a:ext cx="8615516" cy="5562601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31"/>
          <p:cNvSpPr txBox="1"/>
          <p:nvPr/>
        </p:nvSpPr>
        <p:spPr>
          <a:xfrm>
            <a:off x="3414625" y="2458275"/>
            <a:ext cx="5257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rgbClr val="FF0000"/>
                </a:solidFill>
              </a:rPr>
              <a:t>8                           9                            8</a:t>
            </a:r>
            <a:endParaRPr b="1" sz="2000">
              <a:solidFill>
                <a:srgbClr val="FF0000"/>
              </a:solidFill>
            </a:endParaRPr>
          </a:p>
        </p:txBody>
      </p:sp>
      <p:sp>
        <p:nvSpPr>
          <p:cNvPr id="317" name="Google Shape;317;p31"/>
          <p:cNvSpPr txBox="1"/>
          <p:nvPr/>
        </p:nvSpPr>
        <p:spPr>
          <a:xfrm>
            <a:off x="3414625" y="2915475"/>
            <a:ext cx="5257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rgbClr val="FF0000"/>
                </a:solidFill>
              </a:rPr>
              <a:t>8                           10                          8</a:t>
            </a:r>
            <a:endParaRPr b="1" sz="2000">
              <a:solidFill>
                <a:srgbClr val="FF0000"/>
              </a:solidFill>
            </a:endParaRPr>
          </a:p>
        </p:txBody>
      </p:sp>
      <p:sp>
        <p:nvSpPr>
          <p:cNvPr id="318" name="Google Shape;318;p31"/>
          <p:cNvSpPr txBox="1"/>
          <p:nvPr/>
        </p:nvSpPr>
        <p:spPr>
          <a:xfrm>
            <a:off x="7300825" y="3601275"/>
            <a:ext cx="1297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rgbClr val="FF0000"/>
                </a:solidFill>
              </a:rPr>
              <a:t>W and X</a:t>
            </a:r>
            <a:endParaRPr b="1" sz="20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32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rgbClr val="FFFFFF"/>
                </a:solidFill>
              </a:rPr>
              <a:t>Atomic Mass </a:t>
            </a:r>
            <a:r>
              <a:rPr i="1" lang="en-GB" sz="3200">
                <a:solidFill>
                  <a:srgbClr val="FFFFFF"/>
                </a:solidFill>
              </a:rPr>
              <a:t> vs. </a:t>
            </a:r>
            <a:r>
              <a:rPr lang="en-GB" sz="3200">
                <a:solidFill>
                  <a:srgbClr val="FFFFFF"/>
                </a:solidFill>
              </a:rPr>
              <a:t> Relative Atomic Mass</a:t>
            </a:r>
            <a:endParaRPr sz="3200">
              <a:solidFill>
                <a:srgbClr val="FFFFFF"/>
              </a:solidFill>
            </a:endParaRPr>
          </a:p>
        </p:txBody>
      </p:sp>
      <p:sp>
        <p:nvSpPr>
          <p:cNvPr id="325" name="Google Shape;325;p32"/>
          <p:cNvSpPr txBox="1"/>
          <p:nvPr>
            <p:ph idx="1" type="body"/>
          </p:nvPr>
        </p:nvSpPr>
        <p:spPr>
          <a:xfrm>
            <a:off x="250825" y="1331921"/>
            <a:ext cx="8642400" cy="61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b="1" lang="en-GB" sz="2600" u="sng">
                <a:solidFill>
                  <a:schemeClr val="dk1"/>
                </a:solidFill>
              </a:rPr>
              <a:t>These two terms mean different things!</a:t>
            </a:r>
            <a:endParaRPr b="1" sz="2600" u="sng"/>
          </a:p>
        </p:txBody>
      </p:sp>
      <p:sp>
        <p:nvSpPr>
          <p:cNvPr id="326" name="Google Shape;326;p32"/>
          <p:cNvSpPr txBox="1"/>
          <p:nvPr>
            <p:ph idx="1" type="body"/>
          </p:nvPr>
        </p:nvSpPr>
        <p:spPr>
          <a:xfrm>
            <a:off x="250800" y="2039425"/>
            <a:ext cx="4226100" cy="222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GB" sz="2600">
                <a:solidFill>
                  <a:schemeClr val="dk1"/>
                </a:solidFill>
              </a:rPr>
              <a:t>The </a:t>
            </a:r>
            <a:r>
              <a:rPr lang="en-GB" sz="2600">
                <a:solidFill>
                  <a:srgbClr val="0000FF"/>
                </a:solidFill>
              </a:rPr>
              <a:t>atomic mass</a:t>
            </a:r>
            <a:r>
              <a:rPr lang="en-GB" sz="2600">
                <a:solidFill>
                  <a:schemeClr val="dk1"/>
                </a:solidFill>
              </a:rPr>
              <a:t> of an atom is simply the total number of protons and neutrons in that atom. </a:t>
            </a:r>
            <a:endParaRPr sz="2600"/>
          </a:p>
        </p:txBody>
      </p:sp>
      <p:sp>
        <p:nvSpPr>
          <p:cNvPr id="327" name="Google Shape;327;p32"/>
          <p:cNvSpPr txBox="1"/>
          <p:nvPr>
            <p:ph idx="1" type="body"/>
          </p:nvPr>
        </p:nvSpPr>
        <p:spPr>
          <a:xfrm>
            <a:off x="4269775" y="2039425"/>
            <a:ext cx="4722300" cy="449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GB" sz="2600">
                <a:solidFill>
                  <a:schemeClr val="dk1"/>
                </a:solidFill>
              </a:rPr>
              <a:t>The </a:t>
            </a:r>
            <a:r>
              <a:rPr lang="en-GB" sz="2600">
                <a:solidFill>
                  <a:srgbClr val="FF0000"/>
                </a:solidFill>
              </a:rPr>
              <a:t>relative atomic mass</a:t>
            </a:r>
            <a:r>
              <a:rPr lang="en-GB" sz="2600">
                <a:solidFill>
                  <a:schemeClr val="dk1"/>
                </a:solidFill>
              </a:rPr>
              <a:t> (</a:t>
            </a:r>
            <a:r>
              <a:rPr i="1" lang="en-GB" sz="2600">
                <a:solidFill>
                  <a:srgbClr val="FF0000"/>
                </a:solidFill>
              </a:rPr>
              <a:t>A</a:t>
            </a:r>
            <a:r>
              <a:rPr baseline="-25000" lang="en-GB" sz="2600">
                <a:solidFill>
                  <a:srgbClr val="FF0000"/>
                </a:solidFill>
              </a:rPr>
              <a:t>r</a:t>
            </a:r>
            <a:r>
              <a:rPr lang="en-GB" sz="2600">
                <a:solidFill>
                  <a:schemeClr val="dk1"/>
                </a:solidFill>
              </a:rPr>
              <a:t>) is different!</a:t>
            </a:r>
            <a:endParaRPr sz="2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i="1" lang="en-GB" sz="2400">
                <a:solidFill>
                  <a:srgbClr val="00B050"/>
                </a:solidFill>
              </a:rPr>
              <a:t>Look up the </a:t>
            </a:r>
            <a:r>
              <a:rPr lang="en-GB" sz="2400">
                <a:solidFill>
                  <a:srgbClr val="00B050"/>
                </a:solidFill>
              </a:rPr>
              <a:t>A</a:t>
            </a:r>
            <a:r>
              <a:rPr baseline="-25000" i="1" lang="en-GB" sz="2400">
                <a:solidFill>
                  <a:srgbClr val="00B050"/>
                </a:solidFill>
              </a:rPr>
              <a:t>r</a:t>
            </a:r>
            <a:r>
              <a:rPr i="1" lang="en-GB" sz="2400">
                <a:solidFill>
                  <a:srgbClr val="00B050"/>
                </a:solidFill>
              </a:rPr>
              <a:t> of chlorine from the periodic table: </a:t>
            </a:r>
            <a:endParaRPr i="1" sz="2400">
              <a:solidFill>
                <a:srgbClr val="00B050"/>
              </a:solidFill>
            </a:endParaRPr>
          </a:p>
          <a:p>
            <a:pPr indent="-381000" lvl="0" marL="457200" rtl="0" algn="l">
              <a:spcBef>
                <a:spcPts val="640"/>
              </a:spcBef>
              <a:spcAft>
                <a:spcPts val="0"/>
              </a:spcAft>
              <a:buClr>
                <a:srgbClr val="00B050"/>
              </a:buClr>
              <a:buSzPts val="2400"/>
              <a:buAutoNum type="arabicParenR"/>
            </a:pPr>
            <a:r>
              <a:rPr i="1" lang="en-GB" sz="2400">
                <a:solidFill>
                  <a:srgbClr val="00B050"/>
                </a:solidFill>
              </a:rPr>
              <a:t>Why is it unusual compared to most other elements? </a:t>
            </a:r>
            <a:endParaRPr i="1" sz="2400">
              <a:solidFill>
                <a:srgbClr val="00B050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400"/>
              <a:buAutoNum type="arabicParenR"/>
            </a:pPr>
            <a:r>
              <a:rPr i="1" lang="en-GB" sz="2400">
                <a:solidFill>
                  <a:srgbClr val="00B050"/>
                </a:solidFill>
              </a:rPr>
              <a:t>Are there any other elements with this same property?</a:t>
            </a:r>
            <a:endParaRPr i="1" sz="240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33"/>
          <p:cNvSpPr txBox="1"/>
          <p:nvPr>
            <p:ph type="title"/>
          </p:nvPr>
        </p:nvSpPr>
        <p:spPr>
          <a:xfrm>
            <a:off x="0" y="0"/>
            <a:ext cx="9144000" cy="1125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Isotopes</a:t>
            </a:r>
            <a:endParaRPr/>
          </a:p>
        </p:txBody>
      </p:sp>
      <p:sp>
        <p:nvSpPr>
          <p:cNvPr id="334" name="Google Shape;334;p33"/>
          <p:cNvSpPr/>
          <p:nvPr/>
        </p:nvSpPr>
        <p:spPr>
          <a:xfrm>
            <a:off x="323850" y="1301859"/>
            <a:ext cx="85803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Relative atomic mass (</a:t>
            </a:r>
            <a:r>
              <a:rPr b="0" i="1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b="0" baseline="-2500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r</a:t>
            </a: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) is not always a whole number.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For example, the </a:t>
            </a:r>
            <a:r>
              <a:rPr b="0" i="1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b="0" baseline="-2500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r</a:t>
            </a: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 of chlorine is </a:t>
            </a:r>
            <a:r>
              <a:rPr b="1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35.5</a:t>
            </a: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sp>
        <p:nvSpPr>
          <p:cNvPr id="335" name="Google Shape;335;p33"/>
          <p:cNvSpPr txBox="1"/>
          <p:nvPr/>
        </p:nvSpPr>
        <p:spPr>
          <a:xfrm>
            <a:off x="328625" y="4009249"/>
            <a:ext cx="6073800" cy="9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010066"/>
                </a:solidFill>
              </a:rPr>
              <a:t>e.g. c</a:t>
            </a: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hlorine has two isotopes: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00">
              <a:solidFill>
                <a:srgbClr val="010066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2400" u="none" cap="none" strike="noStrike">
                <a:solidFill>
                  <a:srgbClr val="010066"/>
                </a:solidFill>
              </a:rPr>
              <a:t>c</a:t>
            </a:r>
            <a:r>
              <a:rPr i="0" lang="en-GB" sz="2400" u="none" cap="none" strike="noStrike">
                <a:solidFill>
                  <a:srgbClr val="010066"/>
                </a:solidFill>
              </a:rPr>
              <a:t>hlorine-</a:t>
            </a:r>
            <a:r>
              <a:rPr b="1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35</a:t>
            </a: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 (75%) and </a:t>
            </a:r>
            <a:r>
              <a:rPr i="0" lang="en-GB" sz="2400" u="none" cap="none" strike="noStrike">
                <a:solidFill>
                  <a:srgbClr val="010066"/>
                </a:solidFill>
              </a:rPr>
              <a:t>chlorine-</a:t>
            </a:r>
            <a:r>
              <a:rPr b="1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37</a:t>
            </a: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 (25%).</a:t>
            </a:r>
            <a:endParaRPr/>
          </a:p>
        </p:txBody>
      </p:sp>
      <p:sp>
        <p:nvSpPr>
          <p:cNvPr id="336" name="Google Shape;336;p33"/>
          <p:cNvSpPr/>
          <p:nvPr/>
        </p:nvSpPr>
        <p:spPr>
          <a:xfrm>
            <a:off x="1204328" y="5085184"/>
            <a:ext cx="2143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b="1" baseline="-2500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r</a:t>
            </a:r>
            <a:r>
              <a:rPr b="1" i="0" lang="en-GB" sz="24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 of chlorine</a:t>
            </a:r>
            <a:endParaRPr/>
          </a:p>
        </p:txBody>
      </p:sp>
      <p:sp>
        <p:nvSpPr>
          <p:cNvPr id="337" name="Google Shape;337;p33"/>
          <p:cNvSpPr txBox="1"/>
          <p:nvPr/>
        </p:nvSpPr>
        <p:spPr>
          <a:xfrm>
            <a:off x="3491880" y="5085184"/>
            <a:ext cx="3741600" cy="15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4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= (75% </a:t>
            </a:r>
            <a:r>
              <a:rPr lang="en-GB" sz="2400">
                <a:solidFill>
                  <a:srgbClr val="000066"/>
                </a:solidFill>
              </a:rPr>
              <a:t>x </a:t>
            </a:r>
            <a:r>
              <a:rPr b="0" i="0" lang="en-GB" sz="24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35) + (25% x 37)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4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= (0.75 x 35) + (0.25 x 37)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4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= 26.25 + 9.25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4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= </a:t>
            </a:r>
            <a:r>
              <a:rPr b="1" i="0" lang="en-GB" sz="2400" u="none" cap="none" strike="noStrik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rPr>
              <a:t>35.5</a:t>
            </a:r>
            <a:endParaRPr/>
          </a:p>
        </p:txBody>
      </p:sp>
      <p:pic>
        <p:nvPicPr>
          <p:cNvPr descr="periodic table - tile (chlorine)" id="338" name="Google Shape;338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16688" y="1989138"/>
            <a:ext cx="2244600" cy="277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33"/>
          <p:cNvSpPr txBox="1"/>
          <p:nvPr/>
        </p:nvSpPr>
        <p:spPr>
          <a:xfrm>
            <a:off x="6659563" y="2060575"/>
            <a:ext cx="1082700" cy="646200"/>
          </a:xfrm>
          <a:prstGeom prst="rect">
            <a:avLst/>
          </a:prstGeom>
          <a:solidFill>
            <a:srgbClr val="DEBD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35.5</a:t>
            </a:r>
            <a:endParaRPr b="1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p33"/>
          <p:cNvSpPr txBox="1"/>
          <p:nvPr/>
        </p:nvSpPr>
        <p:spPr>
          <a:xfrm>
            <a:off x="6678613" y="3935413"/>
            <a:ext cx="1422300" cy="646200"/>
          </a:xfrm>
          <a:prstGeom prst="rect">
            <a:avLst/>
          </a:prstGeom>
          <a:solidFill>
            <a:srgbClr val="DEBD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17</a:t>
            </a:r>
            <a:endParaRPr/>
          </a:p>
        </p:txBody>
      </p:sp>
      <p:sp>
        <p:nvSpPr>
          <p:cNvPr id="341" name="Google Shape;341;p33"/>
          <p:cNvSpPr/>
          <p:nvPr/>
        </p:nvSpPr>
        <p:spPr>
          <a:xfrm>
            <a:off x="435800" y="2312725"/>
            <a:ext cx="5654700" cy="14670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28575">
            <a:solidFill>
              <a:srgbClr val="FF66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2400">
                <a:solidFill>
                  <a:schemeClr val="accent6"/>
                </a:solidFill>
              </a:rPr>
              <a:t>The </a:t>
            </a:r>
            <a:r>
              <a:rPr i="1" lang="en-GB" sz="2400">
                <a:solidFill>
                  <a:schemeClr val="accent6"/>
                </a:solidFill>
              </a:rPr>
              <a:t>A</a:t>
            </a:r>
            <a:r>
              <a:rPr baseline="-25000" lang="en-GB" sz="2400">
                <a:solidFill>
                  <a:schemeClr val="accent6"/>
                </a:solidFill>
              </a:rPr>
              <a:t>r</a:t>
            </a:r>
            <a:r>
              <a:rPr lang="en-GB" sz="2400">
                <a:solidFill>
                  <a:schemeClr val="accent6"/>
                </a:solidFill>
              </a:rPr>
              <a:t> for element is the </a:t>
            </a:r>
            <a:r>
              <a:rPr b="1" lang="en-GB" sz="2400">
                <a:solidFill>
                  <a:srgbClr val="FF6600"/>
                </a:solidFill>
              </a:rPr>
              <a:t>weighted average</a:t>
            </a:r>
            <a:r>
              <a:rPr b="1" lang="en-GB" sz="2400">
                <a:solidFill>
                  <a:schemeClr val="accent6"/>
                </a:solidFill>
              </a:rPr>
              <a:t> </a:t>
            </a:r>
            <a:r>
              <a:rPr lang="en-GB" sz="2400">
                <a:solidFill>
                  <a:schemeClr val="accent6"/>
                </a:solidFill>
              </a:rPr>
              <a:t>of the atomic masses of all   the isotopes of an element.</a:t>
            </a:r>
            <a:endParaRPr>
              <a:solidFill>
                <a:schemeClr val="accent6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34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Calculating </a:t>
            </a:r>
            <a:r>
              <a:rPr i="1" lang="en-GB" sz="4000">
                <a:solidFill>
                  <a:schemeClr val="lt1"/>
                </a:solidFill>
              </a:rPr>
              <a:t>A</a:t>
            </a:r>
            <a:r>
              <a:rPr baseline="-25000" lang="en-GB" sz="4000">
                <a:solidFill>
                  <a:schemeClr val="lt1"/>
                </a:solidFill>
              </a:rPr>
              <a:t>r</a:t>
            </a:r>
            <a:endParaRPr b="0" baseline="-25000" i="0" sz="4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Google Shape;348;p34"/>
          <p:cNvSpPr txBox="1"/>
          <p:nvPr/>
        </p:nvSpPr>
        <p:spPr>
          <a:xfrm>
            <a:off x="254000" y="1363575"/>
            <a:ext cx="8609400" cy="262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010066"/>
                </a:solidFill>
              </a:rPr>
              <a:t>To </a:t>
            </a:r>
            <a:r>
              <a:rPr b="1" lang="en-GB" sz="2400">
                <a:solidFill>
                  <a:srgbClr val="FF6600"/>
                </a:solidFill>
              </a:rPr>
              <a:t>calculate the </a:t>
            </a:r>
            <a:r>
              <a:rPr b="1" i="1" lang="en-GB" sz="2400">
                <a:solidFill>
                  <a:srgbClr val="FF6600"/>
                </a:solidFill>
              </a:rPr>
              <a:t>A</a:t>
            </a:r>
            <a:r>
              <a:rPr b="1" baseline="-25000" lang="en-GB" sz="2400">
                <a:solidFill>
                  <a:srgbClr val="FF6600"/>
                </a:solidFill>
              </a:rPr>
              <a:t>r</a:t>
            </a:r>
            <a:r>
              <a:rPr baseline="-25000" lang="en-GB" sz="2400">
                <a:solidFill>
                  <a:srgbClr val="010066"/>
                </a:solidFill>
              </a:rPr>
              <a:t> </a:t>
            </a:r>
            <a:r>
              <a:rPr lang="en-GB" sz="2400">
                <a:solidFill>
                  <a:srgbClr val="010066"/>
                </a:solidFill>
              </a:rPr>
              <a:t>of an element, multiply the percentage of each isotope by its atomic mass and then add these together. For example: n</a:t>
            </a: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aturally-occurring bromine</a:t>
            </a:r>
            <a:r>
              <a:rPr b="0" i="0" lang="en-GB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is composed of two isotopes:</a:t>
            </a:r>
            <a:endParaRPr b="0" i="0" sz="2400" u="none" cap="none" strike="noStrike">
              <a:solidFill>
                <a:srgbClr val="0100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10066"/>
              </a:solidFill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bromine-79 (50.5%)  and  bromine-81 (49.5%).</a:t>
            </a:r>
            <a:endParaRPr b="0" i="0" sz="2400" u="none" cap="none" strike="noStrike">
              <a:solidFill>
                <a:srgbClr val="0100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100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2400">
                <a:solidFill>
                  <a:srgbClr val="010066"/>
                </a:solidFill>
              </a:rPr>
              <a:t>What is the </a:t>
            </a:r>
            <a:r>
              <a:rPr i="1" lang="en-GB" sz="2400">
                <a:solidFill>
                  <a:srgbClr val="010066"/>
                </a:solidFill>
              </a:rPr>
              <a:t>A</a:t>
            </a:r>
            <a:r>
              <a:rPr baseline="-25000" lang="en-GB" sz="2400">
                <a:solidFill>
                  <a:srgbClr val="010066"/>
                </a:solidFill>
              </a:rPr>
              <a:t>r</a:t>
            </a:r>
            <a:r>
              <a:rPr lang="en-GB" sz="2400">
                <a:solidFill>
                  <a:srgbClr val="010066"/>
                </a:solidFill>
              </a:rPr>
              <a:t> of naturally-occurring bromine?</a:t>
            </a:r>
            <a:endParaRPr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10066"/>
              </a:solidFill>
            </a:endParaRPr>
          </a:p>
        </p:txBody>
      </p:sp>
      <p:sp>
        <p:nvSpPr>
          <p:cNvPr id="349" name="Google Shape;349;p34"/>
          <p:cNvSpPr/>
          <p:nvPr/>
        </p:nvSpPr>
        <p:spPr>
          <a:xfrm>
            <a:off x="1259632" y="4351338"/>
            <a:ext cx="2266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b="1" baseline="-2500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r</a:t>
            </a:r>
            <a:r>
              <a:rPr b="1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1" i="0" sz="2400" u="none" cap="none" strike="noStrike">
              <a:solidFill>
                <a:srgbClr val="01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" name="Google Shape;350;p34"/>
          <p:cNvSpPr txBox="1"/>
          <p:nvPr/>
        </p:nvSpPr>
        <p:spPr>
          <a:xfrm>
            <a:off x="1661394" y="4351338"/>
            <a:ext cx="4249800" cy="15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= (</a:t>
            </a:r>
            <a:r>
              <a:rPr lang="en-GB" sz="2400">
                <a:solidFill>
                  <a:srgbClr val="010066"/>
                </a:solidFill>
              </a:rPr>
              <a:t>50.5% x </a:t>
            </a: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79) + (49.5% x 81)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= (0.505 </a:t>
            </a:r>
            <a:r>
              <a:rPr lang="en-GB" sz="2400">
                <a:solidFill>
                  <a:srgbClr val="010066"/>
                </a:solidFill>
              </a:rPr>
              <a:t>x </a:t>
            </a: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79) + (0.495 x 81)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= 39.895 + 40.095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= </a:t>
            </a:r>
            <a:r>
              <a:rPr b="1" i="0" lang="en-GB" sz="2400" u="none" cap="none" strike="noStrik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rPr>
              <a:t>79.99</a:t>
            </a:r>
            <a:endParaRPr/>
          </a:p>
        </p:txBody>
      </p:sp>
      <p:pic>
        <p:nvPicPr>
          <p:cNvPr descr="periodic table - tile (bromine 80)" id="351" name="Google Shape;351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92938" y="4411663"/>
            <a:ext cx="1755900" cy="2173200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34"/>
          <p:cNvSpPr txBox="1"/>
          <p:nvPr/>
        </p:nvSpPr>
        <p:spPr>
          <a:xfrm>
            <a:off x="1475656" y="6165850"/>
            <a:ext cx="44847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400" u="none" cap="none" strike="noStrik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This figure can be rounded up</a:t>
            </a:r>
            <a:endParaRPr/>
          </a:p>
        </p:txBody>
      </p:sp>
      <p:sp>
        <p:nvSpPr>
          <p:cNvPr id="353" name="Google Shape;353;p34"/>
          <p:cNvSpPr txBox="1"/>
          <p:nvPr/>
        </p:nvSpPr>
        <p:spPr>
          <a:xfrm>
            <a:off x="7112000" y="5930900"/>
            <a:ext cx="773100" cy="522300"/>
          </a:xfrm>
          <a:prstGeom prst="rect">
            <a:avLst/>
          </a:prstGeom>
          <a:solidFill>
            <a:srgbClr val="DEBD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35</a:t>
            </a:r>
            <a:endParaRPr b="1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54" name="Google Shape;354;p34"/>
          <p:cNvCxnSpPr/>
          <p:nvPr/>
        </p:nvCxnSpPr>
        <p:spPr>
          <a:xfrm flipH="1" rot="10800000">
            <a:off x="5796136" y="4960824"/>
            <a:ext cx="1315800" cy="14241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oval"/>
            <a:tailEnd len="lg" w="lg" type="triangle"/>
          </a:ln>
        </p:spPr>
      </p:cxnSp>
      <p:sp>
        <p:nvSpPr>
          <p:cNvPr id="355" name="Google Shape;355;p34"/>
          <p:cNvSpPr txBox="1"/>
          <p:nvPr/>
        </p:nvSpPr>
        <p:spPr>
          <a:xfrm>
            <a:off x="7092280" y="4489956"/>
            <a:ext cx="567900" cy="523200"/>
          </a:xfrm>
          <a:prstGeom prst="rect">
            <a:avLst/>
          </a:prstGeom>
          <a:solidFill>
            <a:srgbClr val="DEBD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en-GB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? </a:t>
            </a:r>
            <a:endParaRPr b="1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p34"/>
          <p:cNvSpPr txBox="1"/>
          <p:nvPr/>
        </p:nvSpPr>
        <p:spPr>
          <a:xfrm>
            <a:off x="7092280" y="4437112"/>
            <a:ext cx="584100" cy="522300"/>
          </a:xfrm>
          <a:prstGeom prst="rect">
            <a:avLst/>
          </a:prstGeom>
          <a:solidFill>
            <a:srgbClr val="DEBD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80</a:t>
            </a:r>
            <a:endParaRPr b="1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35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Complete</a:t>
            </a:r>
            <a:r>
              <a:rPr lang="en-GB" sz="4000">
                <a:solidFill>
                  <a:schemeClr val="lt1"/>
                </a:solidFill>
              </a:rPr>
              <a:t> all questions on </a:t>
            </a:r>
            <a:r>
              <a:rPr b="1" lang="en-GB" sz="4000">
                <a:solidFill>
                  <a:srgbClr val="FFFF00"/>
                </a:solidFill>
              </a:rPr>
              <a:t>page 13</a:t>
            </a:r>
            <a:endParaRPr b="1" sz="4000">
              <a:solidFill>
                <a:srgbClr val="FFFF00"/>
              </a:solidFill>
            </a:endParaRPr>
          </a:p>
        </p:txBody>
      </p:sp>
      <p:pic>
        <p:nvPicPr>
          <p:cNvPr id="363" name="Google Shape;363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371600"/>
            <a:ext cx="8839199" cy="4061737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35"/>
          <p:cNvSpPr txBox="1"/>
          <p:nvPr/>
        </p:nvSpPr>
        <p:spPr>
          <a:xfrm>
            <a:off x="1008400" y="1941450"/>
            <a:ext cx="2129700" cy="8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F0000"/>
                </a:solidFill>
              </a:rPr>
              <a:t>s</a:t>
            </a:r>
            <a:r>
              <a:rPr lang="en-GB" sz="1800">
                <a:solidFill>
                  <a:srgbClr val="FF0000"/>
                </a:solidFill>
              </a:rPr>
              <a:t>ilicon</a:t>
            </a:r>
            <a:r>
              <a:rPr lang="en-GB" sz="1800">
                <a:solidFill>
                  <a:srgbClr val="FF0000"/>
                </a:solidFill>
              </a:rPr>
              <a:t>-28</a:t>
            </a:r>
            <a:endParaRPr sz="18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baseline="30000" sz="5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baseline="30000" lang="en-GB" sz="1800">
                <a:solidFill>
                  <a:srgbClr val="FF0000"/>
                </a:solidFill>
              </a:rPr>
              <a:t>28</a:t>
            </a:r>
            <a:r>
              <a:rPr b="1" lang="en-GB" sz="1800">
                <a:solidFill>
                  <a:srgbClr val="FF0000"/>
                </a:solidFill>
              </a:rPr>
              <a:t>Si</a:t>
            </a:r>
            <a:endParaRPr b="1" sz="1800">
              <a:solidFill>
                <a:srgbClr val="FF0000"/>
              </a:solidFill>
            </a:endParaRPr>
          </a:p>
        </p:txBody>
      </p:sp>
      <p:sp>
        <p:nvSpPr>
          <p:cNvPr id="365" name="Google Shape;365;p35"/>
          <p:cNvSpPr txBox="1"/>
          <p:nvPr/>
        </p:nvSpPr>
        <p:spPr>
          <a:xfrm>
            <a:off x="1008400" y="3008250"/>
            <a:ext cx="21297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rgbClr val="FF0000"/>
                </a:solidFill>
              </a:rPr>
              <a:t>14</a:t>
            </a:r>
            <a:r>
              <a:rPr b="1" lang="en-GB" sz="1800">
                <a:solidFill>
                  <a:srgbClr val="FF0000"/>
                </a:solidFill>
              </a:rPr>
              <a:t> protons</a:t>
            </a:r>
            <a:endParaRPr b="1" sz="18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rgbClr val="FF0000"/>
                </a:solidFill>
              </a:rPr>
              <a:t>14 electrons</a:t>
            </a:r>
            <a:endParaRPr b="1" sz="18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rgbClr val="FF0000"/>
                </a:solidFill>
              </a:rPr>
              <a:t>14 neutrons</a:t>
            </a:r>
            <a:endParaRPr b="1" sz="1800">
              <a:solidFill>
                <a:srgbClr val="FF0000"/>
              </a:solidFill>
            </a:endParaRPr>
          </a:p>
        </p:txBody>
      </p:sp>
      <p:sp>
        <p:nvSpPr>
          <p:cNvPr id="366" name="Google Shape;366;p35"/>
          <p:cNvSpPr txBox="1"/>
          <p:nvPr/>
        </p:nvSpPr>
        <p:spPr>
          <a:xfrm>
            <a:off x="5885200" y="3008250"/>
            <a:ext cx="21297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rgbClr val="FF0000"/>
                </a:solidFill>
              </a:rPr>
              <a:t>14 protons</a:t>
            </a:r>
            <a:endParaRPr b="1" sz="18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rgbClr val="FF0000"/>
                </a:solidFill>
              </a:rPr>
              <a:t>14 electrons</a:t>
            </a:r>
            <a:endParaRPr b="1" sz="18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rgbClr val="FF0000"/>
                </a:solidFill>
              </a:rPr>
              <a:t>16 neutrons</a:t>
            </a:r>
            <a:endParaRPr b="1" sz="1800">
              <a:solidFill>
                <a:srgbClr val="FF0000"/>
              </a:solidFill>
            </a:endParaRPr>
          </a:p>
        </p:txBody>
      </p:sp>
      <p:sp>
        <p:nvSpPr>
          <p:cNvPr id="367" name="Google Shape;367;p35"/>
          <p:cNvSpPr txBox="1"/>
          <p:nvPr/>
        </p:nvSpPr>
        <p:spPr>
          <a:xfrm>
            <a:off x="3370600" y="3008250"/>
            <a:ext cx="21297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rgbClr val="FF0000"/>
                </a:solidFill>
              </a:rPr>
              <a:t>14 protons</a:t>
            </a:r>
            <a:endParaRPr b="1" sz="18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rgbClr val="FF0000"/>
                </a:solidFill>
              </a:rPr>
              <a:t>14 electrons</a:t>
            </a:r>
            <a:endParaRPr b="1" sz="18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rgbClr val="FF0000"/>
                </a:solidFill>
              </a:rPr>
              <a:t>15 neutrons</a:t>
            </a:r>
            <a:endParaRPr b="1" sz="1800">
              <a:solidFill>
                <a:srgbClr val="FF0000"/>
              </a:solidFill>
            </a:endParaRPr>
          </a:p>
        </p:txBody>
      </p:sp>
      <p:sp>
        <p:nvSpPr>
          <p:cNvPr id="368" name="Google Shape;368;p35"/>
          <p:cNvSpPr txBox="1"/>
          <p:nvPr/>
        </p:nvSpPr>
        <p:spPr>
          <a:xfrm>
            <a:off x="3446800" y="1941450"/>
            <a:ext cx="2129700" cy="8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F0000"/>
                </a:solidFill>
              </a:rPr>
              <a:t>silicon-29</a:t>
            </a:r>
            <a:endParaRPr sz="18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baseline="30000" sz="5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baseline="30000" lang="en-GB" sz="1800">
                <a:solidFill>
                  <a:srgbClr val="FF0000"/>
                </a:solidFill>
              </a:rPr>
              <a:t>29</a:t>
            </a:r>
            <a:r>
              <a:rPr b="1" lang="en-GB" sz="1800">
                <a:solidFill>
                  <a:srgbClr val="FF0000"/>
                </a:solidFill>
              </a:rPr>
              <a:t>Si</a:t>
            </a:r>
            <a:endParaRPr b="1" sz="1800">
              <a:solidFill>
                <a:srgbClr val="FF0000"/>
              </a:solidFill>
            </a:endParaRPr>
          </a:p>
        </p:txBody>
      </p:sp>
      <p:sp>
        <p:nvSpPr>
          <p:cNvPr id="369" name="Google Shape;369;p35"/>
          <p:cNvSpPr txBox="1"/>
          <p:nvPr/>
        </p:nvSpPr>
        <p:spPr>
          <a:xfrm>
            <a:off x="5885200" y="1941450"/>
            <a:ext cx="2129700" cy="8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F0000"/>
                </a:solidFill>
              </a:rPr>
              <a:t>silicon-30</a:t>
            </a:r>
            <a:endParaRPr sz="18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baseline="30000" sz="5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baseline="30000" lang="en-GB" sz="1800">
                <a:solidFill>
                  <a:srgbClr val="FF0000"/>
                </a:solidFill>
              </a:rPr>
              <a:t>30</a:t>
            </a:r>
            <a:r>
              <a:rPr b="1" lang="en-GB" sz="1800">
                <a:solidFill>
                  <a:srgbClr val="FF0000"/>
                </a:solidFill>
              </a:rPr>
              <a:t>Si</a:t>
            </a:r>
            <a:endParaRPr b="1" sz="1800">
              <a:solidFill>
                <a:srgbClr val="FF0000"/>
              </a:solidFill>
            </a:endParaRPr>
          </a:p>
        </p:txBody>
      </p:sp>
      <p:grpSp>
        <p:nvGrpSpPr>
          <p:cNvPr id="370" name="Google Shape;370;p35"/>
          <p:cNvGrpSpPr/>
          <p:nvPr/>
        </p:nvGrpSpPr>
        <p:grpSpPr>
          <a:xfrm>
            <a:off x="995625" y="4715425"/>
            <a:ext cx="8178600" cy="1837475"/>
            <a:chOff x="690825" y="4791625"/>
            <a:chExt cx="8178600" cy="1837475"/>
          </a:xfrm>
        </p:grpSpPr>
        <p:sp>
          <p:nvSpPr>
            <p:cNvPr id="371" name="Google Shape;371;p35"/>
            <p:cNvSpPr txBox="1"/>
            <p:nvPr/>
          </p:nvSpPr>
          <p:spPr>
            <a:xfrm>
              <a:off x="1524000" y="4800600"/>
              <a:ext cx="6743700" cy="182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>
                  <a:solidFill>
                    <a:srgbClr val="FF0000"/>
                  </a:solidFill>
                </a:rPr>
                <a:t>= (93% x </a:t>
              </a:r>
              <a:r>
                <a:rPr baseline="30000" lang="en-GB" sz="2400">
                  <a:solidFill>
                    <a:srgbClr val="FF0000"/>
                  </a:solidFill>
                </a:rPr>
                <a:t>28</a:t>
              </a:r>
              <a:r>
                <a:rPr lang="en-GB" sz="2400">
                  <a:solidFill>
                    <a:srgbClr val="FF0000"/>
                  </a:solidFill>
                </a:rPr>
                <a:t>Si) + </a:t>
              </a:r>
              <a:r>
                <a:rPr lang="en-GB" sz="2400">
                  <a:solidFill>
                    <a:srgbClr val="FF0000"/>
                  </a:solidFill>
                </a:rPr>
                <a:t>(5% x </a:t>
              </a:r>
              <a:r>
                <a:rPr baseline="30000" lang="en-GB" sz="2400">
                  <a:solidFill>
                    <a:srgbClr val="FF0000"/>
                  </a:solidFill>
                </a:rPr>
                <a:t>29</a:t>
              </a:r>
              <a:r>
                <a:rPr lang="en-GB" sz="2400">
                  <a:solidFill>
                    <a:srgbClr val="FF0000"/>
                  </a:solidFill>
                </a:rPr>
                <a:t>Si)  +  (2% x </a:t>
              </a:r>
              <a:r>
                <a:rPr baseline="30000" lang="en-GB" sz="2400">
                  <a:solidFill>
                    <a:srgbClr val="FF0000"/>
                  </a:solidFill>
                </a:rPr>
                <a:t>30</a:t>
              </a:r>
              <a:r>
                <a:rPr lang="en-GB" sz="2400">
                  <a:solidFill>
                    <a:srgbClr val="FF0000"/>
                  </a:solidFill>
                </a:rPr>
                <a:t>Si)</a:t>
              </a:r>
              <a:endParaRPr>
                <a:solidFill>
                  <a:srgbClr val="FF0000"/>
                </a:solidFill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>
                  <a:solidFill>
                    <a:srgbClr val="FF0000"/>
                  </a:solidFill>
                </a:rPr>
                <a:t>=  (0.93 x 28)  + (0.05 x 29)  +  (0.02 x 30)</a:t>
              </a:r>
              <a:endParaRPr>
                <a:solidFill>
                  <a:srgbClr val="FF0000"/>
                </a:solidFill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>
                  <a:solidFill>
                    <a:srgbClr val="FF0000"/>
                  </a:solidFill>
                </a:rPr>
                <a:t>=     26.04       +     1.45        +       0.6</a:t>
              </a:r>
              <a:endParaRPr>
                <a:solidFill>
                  <a:srgbClr val="FF0000"/>
                </a:solidFill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>
                  <a:solidFill>
                    <a:srgbClr val="FF0000"/>
                  </a:solidFill>
                </a:rPr>
                <a:t>= </a:t>
              </a:r>
              <a:r>
                <a:rPr b="1" lang="en-GB" sz="2400">
                  <a:solidFill>
                    <a:srgbClr val="FF0000"/>
                  </a:solidFill>
                </a:rPr>
                <a:t>28</a:t>
              </a:r>
              <a:r>
                <a:rPr b="1" lang="en-GB" sz="2400">
                  <a:solidFill>
                    <a:srgbClr val="FF0000"/>
                  </a:solidFill>
                </a:rPr>
                <a:t>.09</a:t>
              </a:r>
              <a:endParaRPr>
                <a:solidFill>
                  <a:srgbClr val="FF0000"/>
                </a:solidFill>
              </a:endParaRPr>
            </a:p>
          </p:txBody>
        </p:sp>
        <p:sp>
          <p:nvSpPr>
            <p:cNvPr id="372" name="Google Shape;372;p35"/>
            <p:cNvSpPr txBox="1"/>
            <p:nvPr/>
          </p:nvSpPr>
          <p:spPr>
            <a:xfrm>
              <a:off x="690825" y="4791625"/>
              <a:ext cx="81786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1" lang="en-GB" sz="2400">
                  <a:solidFill>
                    <a:srgbClr val="FF0000"/>
                  </a:solidFill>
                </a:rPr>
                <a:t>A</a:t>
              </a:r>
              <a:r>
                <a:rPr b="1" baseline="-25000" lang="en-GB" sz="2400">
                  <a:solidFill>
                    <a:srgbClr val="FF0000"/>
                  </a:solidFill>
                </a:rPr>
                <a:t>r</a:t>
              </a:r>
              <a:r>
                <a:rPr b="1" lang="en-GB" sz="2400">
                  <a:solidFill>
                    <a:srgbClr val="FF0000"/>
                  </a:solidFill>
                </a:rPr>
                <a:t> Si</a:t>
              </a:r>
              <a:endParaRPr b="1" sz="2400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36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Complete all questions on </a:t>
            </a:r>
            <a:r>
              <a:rPr b="1" lang="en-GB" sz="4000">
                <a:solidFill>
                  <a:srgbClr val="FFFF00"/>
                </a:solidFill>
              </a:rPr>
              <a:t>page 13</a:t>
            </a:r>
            <a:endParaRPr b="1" sz="4000">
              <a:solidFill>
                <a:srgbClr val="FFFF00"/>
              </a:solidFill>
            </a:endParaRPr>
          </a:p>
        </p:txBody>
      </p:sp>
      <p:pic>
        <p:nvPicPr>
          <p:cNvPr id="379" name="Google Shape;379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371600"/>
            <a:ext cx="8839202" cy="4335037"/>
          </a:xfrm>
          <a:prstGeom prst="rect">
            <a:avLst/>
          </a:prstGeom>
          <a:noFill/>
          <a:ln>
            <a:noFill/>
          </a:ln>
        </p:spPr>
      </p:pic>
      <p:sp>
        <p:nvSpPr>
          <p:cNvPr id="380" name="Google Shape;380;p36"/>
          <p:cNvSpPr txBox="1"/>
          <p:nvPr/>
        </p:nvSpPr>
        <p:spPr>
          <a:xfrm>
            <a:off x="1486475" y="2277025"/>
            <a:ext cx="5075100" cy="18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FF0000"/>
                </a:solidFill>
              </a:rPr>
              <a:t>=  (69.1% x </a:t>
            </a:r>
            <a:r>
              <a:rPr baseline="30000" lang="en-GB" sz="2400">
                <a:solidFill>
                  <a:srgbClr val="FF0000"/>
                </a:solidFill>
              </a:rPr>
              <a:t>63</a:t>
            </a:r>
            <a:r>
              <a:rPr lang="en-GB" sz="2400">
                <a:solidFill>
                  <a:srgbClr val="FF0000"/>
                </a:solidFill>
              </a:rPr>
              <a:t>Cu</a:t>
            </a:r>
            <a:r>
              <a:rPr lang="en-GB" sz="2400">
                <a:solidFill>
                  <a:srgbClr val="FF0000"/>
                </a:solidFill>
              </a:rPr>
              <a:t>)  +  (30.9% x </a:t>
            </a:r>
            <a:r>
              <a:rPr baseline="30000" lang="en-GB" sz="2400">
                <a:solidFill>
                  <a:srgbClr val="FF0000"/>
                </a:solidFill>
              </a:rPr>
              <a:t>65</a:t>
            </a:r>
            <a:r>
              <a:rPr lang="en-GB" sz="2400">
                <a:solidFill>
                  <a:srgbClr val="FF0000"/>
                </a:solidFill>
              </a:rPr>
              <a:t>Cu</a:t>
            </a:r>
            <a:r>
              <a:rPr lang="en-GB" sz="2400">
                <a:solidFill>
                  <a:srgbClr val="FF0000"/>
                </a:solidFill>
              </a:rPr>
              <a:t>)</a:t>
            </a:r>
            <a:endParaRPr>
              <a:solidFill>
                <a:srgbClr val="FF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FF0000"/>
                </a:solidFill>
              </a:rPr>
              <a:t>=    (0.691 x 63)    +     (0.309 x 65)</a:t>
            </a:r>
            <a:endParaRPr>
              <a:solidFill>
                <a:srgbClr val="FF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FF0000"/>
                </a:solidFill>
              </a:rPr>
              <a:t>=           43.5         +           20.1</a:t>
            </a:r>
            <a:endParaRPr sz="2400">
              <a:solidFill>
                <a:srgbClr val="FF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FF0000"/>
                </a:solidFill>
              </a:rPr>
              <a:t>= </a:t>
            </a:r>
            <a:r>
              <a:rPr lang="en-GB" sz="2400">
                <a:solidFill>
                  <a:srgbClr val="FF0000"/>
                </a:solidFill>
              </a:rPr>
              <a:t> </a:t>
            </a:r>
            <a:r>
              <a:rPr b="1" lang="en-GB" sz="2400">
                <a:solidFill>
                  <a:srgbClr val="FF0000"/>
                </a:solidFill>
              </a:rPr>
              <a:t>63</a:t>
            </a:r>
            <a:r>
              <a:rPr b="1" lang="en-GB" sz="2400">
                <a:solidFill>
                  <a:srgbClr val="FF0000"/>
                </a:solidFill>
              </a:rPr>
              <a:t>.6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381" name="Google Shape;381;p36"/>
          <p:cNvSpPr txBox="1"/>
          <p:nvPr/>
        </p:nvSpPr>
        <p:spPr>
          <a:xfrm>
            <a:off x="586227" y="2277025"/>
            <a:ext cx="1164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GB" sz="2400">
                <a:solidFill>
                  <a:srgbClr val="FF0000"/>
                </a:solidFill>
              </a:rPr>
              <a:t>A</a:t>
            </a:r>
            <a:r>
              <a:rPr b="1" baseline="-25000" lang="en-GB" sz="2400">
                <a:solidFill>
                  <a:srgbClr val="FF0000"/>
                </a:solidFill>
              </a:rPr>
              <a:t>r</a:t>
            </a:r>
            <a:r>
              <a:rPr b="1" lang="en-GB" sz="2400">
                <a:solidFill>
                  <a:srgbClr val="FF0000"/>
                </a:solidFill>
              </a:rPr>
              <a:t> Cu</a:t>
            </a:r>
            <a:endParaRPr b="1" sz="2400">
              <a:solidFill>
                <a:srgbClr val="FF0000"/>
              </a:solidFill>
            </a:endParaRPr>
          </a:p>
        </p:txBody>
      </p:sp>
      <p:sp>
        <p:nvSpPr>
          <p:cNvPr id="382" name="Google Shape;382;p36"/>
          <p:cNvSpPr txBox="1"/>
          <p:nvPr/>
        </p:nvSpPr>
        <p:spPr>
          <a:xfrm>
            <a:off x="492027" y="4653424"/>
            <a:ext cx="8349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FF0000"/>
                </a:solidFill>
              </a:rPr>
              <a:t>The number of </a:t>
            </a:r>
            <a:r>
              <a:rPr b="1" lang="en-GB" sz="2400">
                <a:solidFill>
                  <a:srgbClr val="FF0000"/>
                </a:solidFill>
              </a:rPr>
              <a:t>neutrons</a:t>
            </a:r>
            <a:r>
              <a:rPr b="1" lang="en-GB" sz="2400">
                <a:solidFill>
                  <a:srgbClr val="FF0000"/>
                </a:solidFill>
              </a:rPr>
              <a:t> in an atom does not </a:t>
            </a:r>
            <a:r>
              <a:rPr b="1" lang="en-GB" sz="2400">
                <a:solidFill>
                  <a:srgbClr val="FF0000"/>
                </a:solidFill>
              </a:rPr>
              <a:t>affect</a:t>
            </a:r>
            <a:r>
              <a:rPr b="1" lang="en-GB" sz="2400">
                <a:solidFill>
                  <a:srgbClr val="FF0000"/>
                </a:solidFill>
              </a:rPr>
              <a:t> the chemical </a:t>
            </a:r>
            <a:r>
              <a:rPr b="1" lang="en-GB" sz="2400">
                <a:solidFill>
                  <a:srgbClr val="FF0000"/>
                </a:solidFill>
              </a:rPr>
              <a:t>properties</a:t>
            </a:r>
            <a:r>
              <a:rPr b="1" lang="en-GB" sz="2400">
                <a:solidFill>
                  <a:srgbClr val="FF0000"/>
                </a:solidFill>
              </a:rPr>
              <a:t>. It is only the electron configuration that </a:t>
            </a:r>
            <a:r>
              <a:rPr b="1" lang="en-GB" sz="2400">
                <a:solidFill>
                  <a:srgbClr val="FF0000"/>
                </a:solidFill>
              </a:rPr>
              <a:t>determines</a:t>
            </a:r>
            <a:r>
              <a:rPr b="1" lang="en-GB" sz="2400">
                <a:solidFill>
                  <a:srgbClr val="FF0000"/>
                </a:solidFill>
              </a:rPr>
              <a:t> the chemical properties of an atom.</a:t>
            </a:r>
            <a:endParaRPr b="1" sz="24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37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800">
                <a:solidFill>
                  <a:schemeClr val="lt1"/>
                </a:solidFill>
              </a:rPr>
              <a:t>Another video to help explain isotopes</a:t>
            </a:r>
            <a:endParaRPr sz="3800">
              <a:solidFill>
                <a:schemeClr val="lt1"/>
              </a:solidFill>
            </a:endParaRPr>
          </a:p>
        </p:txBody>
      </p:sp>
      <p:pic>
        <p:nvPicPr>
          <p:cNvPr descr="⭐️ https://www.cognito.org/ ⭐️&#10;&#10;*** WHAT'S COVERED ***&#10;1. Elements and Atomic Structure&#10;    * Recap of subatomic particles (protons, neutrons, electrons).&#10;    * The significance of proton number (atomic number) for element identification.&#10;    * Overview of the Periodic Table, nuclear symbols, and element symbols.&#10;2. Isotopes Explained&#10;    * Definition of isotopes: atoms of the same element with the same proton number but different neutron numbers.&#10;    * Illustration with Carbon-12 and Carbon-13.&#10;    * Note on how isotopes affect mass number while chemical properties remain largely similar.&#10;3. Relative Atomic Mass (Ar)&#10;    * Concept of Ar as the weighted average mass of an element's isotopes, taking into account their abundances.&#10;    * Formula for calculating Ar based on isotopic masses and percentage abundances.&#10;    * A worked example: calculating the Ar of copper.&#10;&#10;*** CHAPTERS ***&#10;0:00 Introduction&#10;0:20 Proton Number&#10;0:49 Nuclear Symbols&#10;2:24 What are Isotopes?&#10;3:32 Chemical Behaviour of Isotopes&#10;3:42 Relative Atomic Mass (Ar)&#10;3:58 Isotopic Abundance&#10;4:48 Calculating Ar&#10;&#10;*** PLAYLISTS ***&#10;https://youtube.com/playlist?list=PLidqqIGKox7XPh1QacLRiKto_UlnRIEVh&amp;si=orIUwL3o2jOoiYjT&#10;https://youtube.com/playlist?list=PLidqqIGKox7X5UFT-expKIuR-i-BN3Q1g&amp;si=DcihOwUkd9oWbbdp&#10;https://youtube.com/playlist?list=PLidqqIGKox7WeOKVGHxcd69kKqtwrKl8W&amp;si=Y8MsO-FK948jnxpS&#10;https://youtube.com/playlist?list=PLidqqIGKox7UVC-8WC9djoeBzwxPeXph7&amp;si=-7i5Iq7yOeJrhtu6&#10;https://youtube.com/playlist?list=PLidqqIGKox7VKJD2WxRhoKaI6JGLVean8&amp;si=NH_Q1ujhVgACM2FU&#10;&#10;#GCSE #Chemistry #study #revision #school #exam #AQA #OCR #Edexcel #IGCSE" id="389" name="Google Shape;389;p37" title="GCSE Chemistry - Elements, Isotopes &amp; Relative Atomic Mass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143000"/>
            <a:ext cx="9144000" cy="571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38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u="sng">
                <a:solidFill>
                  <a:schemeClr val="lt1"/>
                </a:solidFill>
              </a:rPr>
              <a:t>Plenary</a:t>
            </a:r>
            <a:r>
              <a:rPr lang="en-GB" sz="4000">
                <a:solidFill>
                  <a:schemeClr val="lt1"/>
                </a:solidFill>
              </a:rPr>
              <a:t>:  more practice questions</a:t>
            </a:r>
            <a:endParaRPr sz="4000">
              <a:solidFill>
                <a:schemeClr val="lt1"/>
              </a:solidFill>
            </a:endParaRPr>
          </a:p>
        </p:txBody>
      </p:sp>
      <p:sp>
        <p:nvSpPr>
          <p:cNvPr id="396" name="Google Shape;396;p38"/>
          <p:cNvSpPr txBox="1"/>
          <p:nvPr/>
        </p:nvSpPr>
        <p:spPr>
          <a:xfrm>
            <a:off x="115675" y="1355075"/>
            <a:ext cx="8907300" cy="540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AutoNum type="arabicParenR"/>
            </a:pPr>
            <a:r>
              <a:rPr lang="en-GB" sz="1900">
                <a:solidFill>
                  <a:schemeClr val="dk1"/>
                </a:solidFill>
              </a:rPr>
              <a:t>Lithium has two naturally occurring isotopes: </a:t>
            </a:r>
            <a:r>
              <a:rPr baseline="30000" lang="en-GB" sz="1900">
                <a:solidFill>
                  <a:schemeClr val="dk1"/>
                </a:solidFill>
              </a:rPr>
              <a:t>6</a:t>
            </a:r>
            <a:r>
              <a:rPr lang="en-GB" sz="1900">
                <a:solidFill>
                  <a:schemeClr val="dk1"/>
                </a:solidFill>
              </a:rPr>
              <a:t>Li (7% abundance) and </a:t>
            </a:r>
            <a:r>
              <a:rPr baseline="30000" lang="en-GB" sz="1900">
                <a:solidFill>
                  <a:schemeClr val="dk1"/>
                </a:solidFill>
              </a:rPr>
              <a:t>7</a:t>
            </a:r>
            <a:r>
              <a:rPr lang="en-GB" sz="1900">
                <a:solidFill>
                  <a:schemeClr val="dk1"/>
                </a:solidFill>
              </a:rPr>
              <a:t>Li (93% abundance). Calculate the relative atomic mass of lithium. Give your answer to 1 decimal place. </a:t>
            </a:r>
            <a:endParaRPr sz="19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900">
                <a:solidFill>
                  <a:schemeClr val="dk1"/>
                </a:solidFill>
              </a:rPr>
              <a:t> </a:t>
            </a:r>
            <a:endParaRPr sz="19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900">
                <a:solidFill>
                  <a:schemeClr val="dk1"/>
                </a:solidFill>
              </a:rPr>
              <a:t> </a:t>
            </a:r>
            <a:endParaRPr sz="19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900">
                <a:solidFill>
                  <a:schemeClr val="dk1"/>
                </a:solidFill>
              </a:rPr>
              <a:t> </a:t>
            </a:r>
            <a:endParaRPr sz="1900">
              <a:solidFill>
                <a:schemeClr val="dk1"/>
              </a:solidFill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AutoNum type="arabicParenR"/>
            </a:pPr>
            <a:r>
              <a:rPr lang="en-GB" sz="1900">
                <a:solidFill>
                  <a:schemeClr val="dk1"/>
                </a:solidFill>
              </a:rPr>
              <a:t>Chromium has four naturally occurring isotopes, and their masses and natural abundances are shown in below. Calculate the relative atomic mass of chromium to two decimal places.</a:t>
            </a:r>
            <a:endParaRPr sz="19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700">
              <a:solidFill>
                <a:schemeClr val="dk1"/>
              </a:solidFill>
            </a:endParaRPr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900">
                <a:solidFill>
                  <a:schemeClr val="dk1"/>
                </a:solidFill>
              </a:rPr>
              <a:t>Isotope		Natural Abundance</a:t>
            </a:r>
            <a:endParaRPr sz="19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aseline="30000" lang="en-GB" sz="1900">
                <a:solidFill>
                  <a:schemeClr val="dk1"/>
                </a:solidFill>
              </a:rPr>
              <a:t>  	  50</a:t>
            </a:r>
            <a:r>
              <a:rPr lang="en-GB" sz="1900">
                <a:solidFill>
                  <a:schemeClr val="dk1"/>
                </a:solidFill>
              </a:rPr>
              <a:t>Cr             </a:t>
            </a:r>
            <a:r>
              <a:rPr lang="en-GB" sz="1900">
                <a:solidFill>
                  <a:schemeClr val="dk1"/>
                </a:solidFill>
              </a:rPr>
              <a:t>4</a:t>
            </a:r>
            <a:r>
              <a:rPr lang="en-GB" sz="1900">
                <a:solidFill>
                  <a:schemeClr val="dk1"/>
                </a:solidFill>
              </a:rPr>
              <a:t>.35 %</a:t>
            </a:r>
            <a:endParaRPr sz="19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aseline="30000" lang="en-GB" sz="1900">
                <a:solidFill>
                  <a:schemeClr val="dk1"/>
                </a:solidFill>
              </a:rPr>
              <a:t>  	  52</a:t>
            </a:r>
            <a:r>
              <a:rPr lang="en-GB" sz="1900">
                <a:solidFill>
                  <a:schemeClr val="dk1"/>
                </a:solidFill>
              </a:rPr>
              <a:t>Cr		83.79 %</a:t>
            </a:r>
            <a:endParaRPr sz="19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aseline="30000" lang="en-GB" sz="1900">
                <a:solidFill>
                  <a:schemeClr val="dk1"/>
                </a:solidFill>
              </a:rPr>
              <a:t>  	  53</a:t>
            </a:r>
            <a:r>
              <a:rPr lang="en-GB" sz="1900">
                <a:solidFill>
                  <a:schemeClr val="dk1"/>
                </a:solidFill>
              </a:rPr>
              <a:t>Cr             9.50 %</a:t>
            </a:r>
            <a:endParaRPr sz="19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aseline="30000" lang="en-GB" sz="1900">
                <a:solidFill>
                  <a:schemeClr val="dk1"/>
                </a:solidFill>
              </a:rPr>
              <a:t>  	  54</a:t>
            </a:r>
            <a:r>
              <a:rPr lang="en-GB" sz="1900">
                <a:solidFill>
                  <a:schemeClr val="dk1"/>
                </a:solidFill>
              </a:rPr>
              <a:t>Cr		</a:t>
            </a:r>
            <a:r>
              <a:rPr lang="en-GB" sz="1900">
                <a:solidFill>
                  <a:schemeClr val="dk1"/>
                </a:solidFill>
              </a:rPr>
              <a:t>2</a:t>
            </a:r>
            <a:r>
              <a:rPr lang="en-GB" sz="1900">
                <a:solidFill>
                  <a:schemeClr val="dk1"/>
                </a:solidFill>
              </a:rPr>
              <a:t>.36 %</a:t>
            </a:r>
            <a:endParaRPr sz="1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7" name="Google Shape;397;p38"/>
          <p:cNvSpPr txBox="1"/>
          <p:nvPr/>
        </p:nvSpPr>
        <p:spPr>
          <a:xfrm>
            <a:off x="6166331" y="2507030"/>
            <a:ext cx="624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FF0000"/>
                </a:solidFill>
              </a:rPr>
              <a:t>6.9</a:t>
            </a:r>
            <a:endParaRPr b="1" sz="2400">
              <a:solidFill>
                <a:srgbClr val="FF0000"/>
              </a:solidFill>
            </a:endParaRPr>
          </a:p>
        </p:txBody>
      </p:sp>
      <p:sp>
        <p:nvSpPr>
          <p:cNvPr id="398" name="Google Shape;398;p38"/>
          <p:cNvSpPr txBox="1"/>
          <p:nvPr/>
        </p:nvSpPr>
        <p:spPr>
          <a:xfrm>
            <a:off x="6176755" y="5158400"/>
            <a:ext cx="1083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FF0000"/>
                </a:solidFill>
              </a:rPr>
              <a:t>52</a:t>
            </a:r>
            <a:r>
              <a:rPr b="1" lang="en-GB" sz="2400">
                <a:solidFill>
                  <a:srgbClr val="FF0000"/>
                </a:solidFill>
              </a:rPr>
              <a:t>.03</a:t>
            </a:r>
            <a:endParaRPr b="1" sz="24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CCFF"/>
        </a:solidFill>
      </p:bgPr>
    </p:bg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39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What you need to know</a:t>
            </a:r>
            <a:endParaRPr/>
          </a:p>
        </p:txBody>
      </p:sp>
      <p:sp>
        <p:nvSpPr>
          <p:cNvPr id="405" name="Google Shape;405;p39"/>
          <p:cNvSpPr txBox="1"/>
          <p:nvPr>
            <p:ph idx="1" type="body"/>
          </p:nvPr>
        </p:nvSpPr>
        <p:spPr>
          <a:xfrm>
            <a:off x="694975" y="1949075"/>
            <a:ext cx="4721100" cy="38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533400" lvl="0" marL="533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1" lang="en-GB" sz="20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Syllabus Content</a:t>
            </a:r>
            <a:endParaRPr sz="2000"/>
          </a:p>
          <a:p>
            <a:pPr indent="-533400" lvl="0" marL="5334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1" i="1" u="sng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-GB" sz="2000" u="sng"/>
              <a:t>1.16</a:t>
            </a:r>
            <a:endParaRPr b="1" sz="2000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2000"/>
              <a:t>know what is meant by the terms atomic number, mass number, isotopes and relative atomic mass (</a:t>
            </a:r>
            <a:r>
              <a:rPr i="1" lang="en-GB" sz="2000"/>
              <a:t>A</a:t>
            </a:r>
            <a:r>
              <a:rPr baseline="-25000" lang="en-GB" sz="2000"/>
              <a:t>r</a:t>
            </a:r>
            <a:r>
              <a:rPr lang="en-GB" sz="2000"/>
              <a:t>).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-GB" sz="2000" u="sng"/>
              <a:t>1.17</a:t>
            </a:r>
            <a:endParaRPr b="1" sz="2000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2000"/>
              <a:t>be able to calculate the relative atomic mass of an element (</a:t>
            </a:r>
            <a:r>
              <a:rPr i="1" lang="en-GB" sz="2000"/>
              <a:t>A</a:t>
            </a:r>
            <a:r>
              <a:rPr baseline="-25000" lang="en-GB" sz="2000"/>
              <a:t>r</a:t>
            </a:r>
            <a:r>
              <a:rPr lang="en-GB" sz="2000"/>
              <a:t>) from isotopic abundances.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2000"/>
          </a:p>
          <a:p>
            <a:pPr indent="-628650" lvl="0" marL="62865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1" sz="2000" u="sng">
              <a:solidFill>
                <a:schemeClr val="dk1"/>
              </a:solidFill>
            </a:endParaRPr>
          </a:p>
        </p:txBody>
      </p:sp>
      <p:graphicFrame>
        <p:nvGraphicFramePr>
          <p:cNvPr id="406" name="Google Shape;406;p39"/>
          <p:cNvGraphicFramePr/>
          <p:nvPr/>
        </p:nvGraphicFramePr>
        <p:xfrm>
          <a:off x="6228184" y="2694484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{455354C4-B246-4025-84E3-ADCE6BD021AD}</a:tableStyleId>
              </a:tblPr>
              <a:tblGrid>
                <a:gridCol w="2214550"/>
              </a:tblGrid>
              <a:tr h="21788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 u="sng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My Learning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FF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FFFF"/>
                    </a:solidFill>
                  </a:tcPr>
                </a:tc>
              </a:tr>
            </a:tbl>
          </a:graphicData>
        </a:graphic>
      </p:graphicFrame>
      <p:pic>
        <p:nvPicPr>
          <p:cNvPr descr="Oops! by Don Mangan and Artie Romero" id="407" name="Google Shape;407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04248" y="3289176"/>
            <a:ext cx="1071600" cy="1366800"/>
          </a:xfrm>
          <a:prstGeom prst="rect">
            <a:avLst/>
          </a:prstGeom>
          <a:noFill/>
          <a:ln>
            <a:noFill/>
          </a:ln>
        </p:spPr>
      </p:pic>
      <p:sp>
        <p:nvSpPr>
          <p:cNvPr id="408" name="Google Shape;408;p39"/>
          <p:cNvSpPr/>
          <p:nvPr/>
        </p:nvSpPr>
        <p:spPr>
          <a:xfrm>
            <a:off x="7812360" y="3649216"/>
            <a:ext cx="258600" cy="720000"/>
          </a:xfrm>
          <a:prstGeom prst="rect">
            <a:avLst/>
          </a:prstGeom>
          <a:solidFill>
            <a:srgbClr val="00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9" name="Google Shape;409;p39"/>
          <p:cNvSpPr txBox="1"/>
          <p:nvPr/>
        </p:nvSpPr>
        <p:spPr>
          <a:xfrm>
            <a:off x="0" y="0"/>
            <a:ext cx="20493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</a:rPr>
              <a:t>Topic 1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</a:rPr>
              <a:t>Lesson 2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