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7" r:id="rId4"/>
    <p:sldMasterId id="214748367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6858000" cx="9144000"/>
  <p:notesSz cx="6858000" cy="9144000"/>
  <p:embeddedFontLst>
    <p:embeddedFont>
      <p:font typeface="Ubuntu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DEDA5E6-C9DC-418E-8B28-7B780BF763F0}">
  <a:tblStyle styleId="{DDEDA5E6-C9DC-418E-8B28-7B780BF763F0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05C3402-3FD9-48A0-BB35-DBC754BC6477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3F9FA"/>
          </a:solidFill>
        </a:fill>
      </a:tcStyle>
    </a:wholeTbl>
    <a:band1H>
      <a:tcTxStyle/>
      <a:tcStyle>
        <a:fill>
          <a:solidFill>
            <a:srgbClr val="E7F3F4"/>
          </a:solidFill>
        </a:fill>
      </a:tcStyle>
    </a:band1H>
    <a:band2H>
      <a:tcTxStyle/>
    </a:band2H>
    <a:band1V>
      <a:tcTxStyle/>
      <a:tcStyle>
        <a:fill>
          <a:solidFill>
            <a:srgbClr val="E7F3F4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fill>
          <a:solidFill>
            <a:srgbClr val="BBE0E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BBE0E3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BBE0E3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Ubuntu-bold.fntdata"/><Relationship Id="rId12" Type="http://schemas.openxmlformats.org/officeDocument/2006/relationships/slide" Target="slides/slide6.xml"/><Relationship Id="rId34" Type="http://schemas.openxmlformats.org/officeDocument/2006/relationships/font" Target="fonts/Ubuntu-regular.fntdata"/><Relationship Id="rId15" Type="http://schemas.openxmlformats.org/officeDocument/2006/relationships/slide" Target="slides/slide9.xml"/><Relationship Id="rId37" Type="http://schemas.openxmlformats.org/officeDocument/2006/relationships/font" Target="fonts/Ubuntu-boldItalic.fntdata"/><Relationship Id="rId14" Type="http://schemas.openxmlformats.org/officeDocument/2006/relationships/slide" Target="slides/slide8.xml"/><Relationship Id="rId36" Type="http://schemas.openxmlformats.org/officeDocument/2006/relationships/font" Target="fonts/Ubuntu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marR="0" rtl="0" algn="l">
              <a:spcBef>
                <a:spcPts val="36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marR="0" rtl="0" algn="l">
              <a:spcBef>
                <a:spcPts val="36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marR="0" rtl="0" algn="l">
              <a:spcBef>
                <a:spcPts val="36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88900" lvl="0" marL="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-88900" lvl="0" marL="0" marR="0" rtl="0" algn="r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  <a:p>
            <a:pPr indent="-8890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t/>
            </a:r>
            <a:endParaRPr/>
          </a:p>
          <a:p>
            <a:pPr indent="-8890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t/>
            </a:r>
            <a:endParaRPr/>
          </a:p>
          <a:p>
            <a:pPr indent="-8890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4" name="Google Shape;11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3" name="Google Shape;12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1" name="Google Shape;131;p2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4" name="Google Shape;14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3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6" name="Google Shape;16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3" name="Google Shape;173;p40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e105adbab_0_37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ge105adbab_0_37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ge105adbab_0_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79f662c3f4_0_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379f662c3f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79f662c3f4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4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4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" name="Google Shape;20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4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5" name="Google Shape;22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5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5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7" name="Google Shape;237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5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9" name="Google Shape;24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5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5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7" name="Google Shape;267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ece7af7cd8_0_6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ece7af7cd8_0_6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8" name="Google Shape;278;gece7af7cd8_0_62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</a:rPr>
              <a:t>Space for notes on page 10.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ece7af7cd8_0_3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ece7af7cd8_0_3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8" name="Google Shape;288;gece7af7cd8_0_3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ece7af7cd8_0_4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ece7af7cd8_0_4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7" name="Google Shape;297;gece7af7cd8_0_4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ece7af7cd8_0_110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GB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13" name="Google Shape;313;gece7af7cd8_0_110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gece7af7cd8_0_110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ece7af7cd8_0_1117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GB" sz="18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27" name="Google Shape;327;gece7af7cd8_0_11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8" name="Google Shape;328;gece7af7cd8_0_1117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79f662c3f4_0_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79f662c3f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g379f662c3f4_0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ece7af7cd8_0_76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ece7af7cd8_0_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6" name="Google Shape;356;gece7af7cd8_0_76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79f662c3f4_0_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79f662c3f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g379f662c3f4_0_2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ece7af7cd8_0_1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gece7af7cd8_0_10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7" name="Google Shape;397;gece7af7cd8_0_10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79f662c3f4_0_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79f662c3f4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g379f662c3f4_0_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1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2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3" marL="1371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4" marL="18288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5" marL="22860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6" marL="2743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7" marL="3200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  <a:p>
            <a:pPr indent="0" lvl="8" marL="36576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e10c1353a_0_1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7" name="Google Shape;417;ge10c1353a_0_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18" name="Google Shape;418;ge10c1353a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 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6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6" name="Google Shape;426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1pPr>
            <a:lvl2pPr indent="0" lvl="1" marL="457200" marR="0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2pPr>
            <a:lvl3pPr indent="0" lvl="2" marL="914400" marR="0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3pPr>
            <a:lvl4pPr indent="0" lvl="3" marL="1371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4pPr>
            <a:lvl5pPr indent="0" lvl="4" marL="18288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5pPr>
            <a:lvl6pPr indent="0" lvl="5" marL="22860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6pPr>
            <a:lvl7pPr indent="0" lvl="6" marL="27432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7pPr>
            <a:lvl8pPr indent="0" lvl="7" marL="32004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8pPr>
            <a:lvl9pPr indent="0" lvl="8" marL="3657600" marR="0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648200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6" name="Google Shape;3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640"/>
              </a:spcBef>
              <a:spcAft>
                <a:spcPts val="0"/>
              </a:spcAft>
              <a:buSzPts val="1400"/>
              <a:buChar char="•"/>
              <a:defRPr/>
            </a:lvl1pPr>
            <a:lvl2pPr indent="-317500" lvl="1" marL="914400" rtl="0">
              <a:spcBef>
                <a:spcPts val="560"/>
              </a:spcBef>
              <a:spcAft>
                <a:spcPts val="0"/>
              </a:spcAft>
              <a:buSzPts val="1400"/>
              <a:buChar char="–"/>
              <a:defRPr/>
            </a:lvl2pPr>
            <a:lvl3pPr indent="-317500" lvl="2" marL="1371600" rtl="0">
              <a:spcBef>
                <a:spcPts val="480"/>
              </a:spcBef>
              <a:spcAft>
                <a:spcPts val="0"/>
              </a:spcAft>
              <a:buSzPts val="1400"/>
              <a:buChar char="•"/>
              <a:defRPr/>
            </a:lvl3pPr>
            <a:lvl4pPr indent="-317500" lvl="3" marL="1828800" rtl="0">
              <a:spcBef>
                <a:spcPts val="400"/>
              </a:spcBef>
              <a:spcAft>
                <a:spcPts val="0"/>
              </a:spcAft>
              <a:buSzPts val="1400"/>
              <a:buChar char="–"/>
              <a:defRPr/>
            </a:lvl4pPr>
            <a:lvl5pPr indent="-317500" lvl="4" marL="22860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5pPr>
            <a:lvl6pPr indent="-317500" lvl="5" marL="27432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6pPr>
            <a:lvl7pPr indent="-317500" lvl="6" marL="32004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7pPr>
            <a:lvl8pPr indent="-317500" lvl="7" marL="36576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8pPr>
            <a:lvl9pPr indent="-317500" lvl="8" marL="4114800" rtl="0">
              <a:spcBef>
                <a:spcPts val="400"/>
              </a:spcBef>
              <a:spcAft>
                <a:spcPts val="0"/>
              </a:spcAft>
              <a:buSzPts val="1400"/>
              <a:buChar char="»"/>
              <a:defRPr/>
            </a:lvl9pPr>
          </a:lstStyle>
          <a:p/>
        </p:txBody>
      </p:sp>
      <p:sp>
        <p:nvSpPr>
          <p:cNvPr id="37" name="Google Shape;3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rtl="0">
              <a:spcBef>
                <a:spcPts val="640"/>
              </a:spcBef>
              <a:spcAft>
                <a:spcPts val="0"/>
              </a:spcAft>
              <a:buSzPts val="1400"/>
              <a:buFont typeface="Arial"/>
              <a:buNone/>
              <a:defRPr/>
            </a:lvl1pPr>
            <a:lvl2pPr indent="-228600" lvl="1" marL="914400" rtl="0">
              <a:spcBef>
                <a:spcPts val="560"/>
              </a:spcBef>
              <a:spcAft>
                <a:spcPts val="0"/>
              </a:spcAft>
              <a:buSzPts val="1400"/>
              <a:buFont typeface="Arial"/>
              <a:buNone/>
              <a:defRPr/>
            </a:lvl2pPr>
            <a:lvl3pPr indent="-228600" lvl="2" marL="1371600" rtl="0">
              <a:spcBef>
                <a:spcPts val="480"/>
              </a:spcBef>
              <a:spcAft>
                <a:spcPts val="0"/>
              </a:spcAft>
              <a:buSzPts val="1400"/>
              <a:buFont typeface="Arial"/>
              <a:buNone/>
              <a:defRPr/>
            </a:lvl3pPr>
            <a:lvl4pPr indent="-228600" lvl="3" marL="1828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4pPr>
            <a:lvl5pPr indent="-228600" lvl="4" marL="22860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5pPr>
            <a:lvl6pPr indent="-228600" lvl="5" marL="27432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6pPr>
            <a:lvl7pPr indent="-228600" lvl="6" marL="32004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7pPr>
            <a:lvl8pPr indent="-228600" lvl="7" marL="36576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8pPr>
            <a:lvl9pPr indent="-228600" lvl="8" marL="4114800" rtl="0">
              <a:spcBef>
                <a:spcPts val="400"/>
              </a:spcBef>
              <a:spcAft>
                <a:spcPts val="0"/>
              </a:spcAft>
              <a:buSzPts val="14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" type="body"/>
          </p:nvPr>
        </p:nvSpPr>
        <p:spPr>
          <a:xfrm rot="5400000">
            <a:off x="2051844" y="-316706"/>
            <a:ext cx="5040312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 rot="5400000">
            <a:off x="4738687" y="2119312"/>
            <a:ext cx="6524625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 rot="5400000">
            <a:off x="90488" y="-90487"/>
            <a:ext cx="6524625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3"/>
          <p:cNvSpPr txBox="1"/>
          <p:nvPr>
            <p:ph idx="1" type="body"/>
          </p:nvPr>
        </p:nvSpPr>
        <p:spPr>
          <a:xfrm>
            <a:off x="0" y="0"/>
            <a:ext cx="9144000" cy="6524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14"/>
          <p:cNvSpPr txBox="1"/>
          <p:nvPr>
            <p:ph idx="1" type="body"/>
          </p:nvPr>
        </p:nvSpPr>
        <p:spPr>
          <a:xfrm>
            <a:off x="250825" y="1484313"/>
            <a:ext cx="4244975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3" name="Google Shape;53;p14"/>
          <p:cNvSpPr txBox="1"/>
          <p:nvPr>
            <p:ph idx="2" type="body"/>
          </p:nvPr>
        </p:nvSpPr>
        <p:spPr>
          <a:xfrm>
            <a:off x="4648200" y="1484313"/>
            <a:ext cx="4244975" cy="24431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54" name="Google Shape;54;p14"/>
          <p:cNvSpPr txBox="1"/>
          <p:nvPr>
            <p:ph idx="3" type="body"/>
          </p:nvPr>
        </p:nvSpPr>
        <p:spPr>
          <a:xfrm>
            <a:off x="4648200" y="4079875"/>
            <a:ext cx="4244975" cy="24447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 type="tbl">
  <p:cSld name="TAB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marL="457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16"/>
          <p:cNvSpPr txBox="1"/>
          <p:nvPr>
            <p:ph idx="1" type="body"/>
          </p:nvPr>
        </p:nvSpPr>
        <p:spPr>
          <a:xfrm>
            <a:off x="250825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2" type="body"/>
          </p:nvPr>
        </p:nvSpPr>
        <p:spPr>
          <a:xfrm>
            <a:off x="4648200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" type="body"/>
          </p:nvPr>
        </p:nvSpPr>
        <p:spPr>
          <a:xfrm>
            <a:off x="250825" y="1484312"/>
            <a:ext cx="86424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0"/>
          <p:cNvSpPr txBox="1"/>
          <p:nvPr>
            <p:ph idx="1" type="body"/>
          </p:nvPr>
        </p:nvSpPr>
        <p:spPr>
          <a:xfrm>
            <a:off x="0" y="0"/>
            <a:ext cx="9144000" cy="652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2 Content" type="txAndTwoObj">
  <p:cSld name="TEXT_AND_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" type="body"/>
          </p:nvPr>
        </p:nvSpPr>
        <p:spPr>
          <a:xfrm>
            <a:off x="250825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2" type="body"/>
          </p:nvPr>
        </p:nvSpPr>
        <p:spPr>
          <a:xfrm>
            <a:off x="4648200" y="1484313"/>
            <a:ext cx="4245000" cy="244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3" type="body"/>
          </p:nvPr>
        </p:nvSpPr>
        <p:spPr>
          <a:xfrm>
            <a:off x="4648200" y="4079875"/>
            <a:ext cx="4245000" cy="24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Text, and Content" type="txAndObj">
  <p:cSld name="TEXT_AND_OBJEC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" type="body"/>
          </p:nvPr>
        </p:nvSpPr>
        <p:spPr>
          <a:xfrm>
            <a:off x="250825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2" type="body"/>
          </p:nvPr>
        </p:nvSpPr>
        <p:spPr>
          <a:xfrm>
            <a:off x="4648200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3"/>
          <p:cNvSpPr txBox="1"/>
          <p:nvPr>
            <p:ph type="title"/>
          </p:nvPr>
        </p:nvSpPr>
        <p:spPr>
          <a:xfrm rot="5400000">
            <a:off x="4738650" y="2119350"/>
            <a:ext cx="6524700" cy="2286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" type="body"/>
          </p:nvPr>
        </p:nvSpPr>
        <p:spPr>
          <a:xfrm rot="5400000">
            <a:off x="90450" y="-90450"/>
            <a:ext cx="6524700" cy="670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4"/>
          <p:cNvSpPr txBox="1"/>
          <p:nvPr>
            <p:ph idx="1" type="body"/>
          </p:nvPr>
        </p:nvSpPr>
        <p:spPr>
          <a:xfrm rot="5400000">
            <a:off x="2051825" y="-316738"/>
            <a:ext cx="5040300" cy="864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5"/>
          <p:cNvSpPr txBox="1"/>
          <p:nvPr>
            <p:ph type="title"/>
          </p:nvPr>
        </p:nvSpPr>
        <p:spPr>
          <a:xfrm>
            <a:off x="1792288" y="4800600"/>
            <a:ext cx="5486400" cy="566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5"/>
          <p:cNvSpPr txBox="1"/>
          <p:nvPr>
            <p:ph idx="1" type="body"/>
          </p:nvPr>
        </p:nvSpPr>
        <p:spPr>
          <a:xfrm>
            <a:off x="1792288" y="5367338"/>
            <a:ext cx="54864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6"/>
          <p:cNvSpPr txBox="1"/>
          <p:nvPr>
            <p:ph type="title"/>
          </p:nvPr>
        </p:nvSpPr>
        <p:spPr>
          <a:xfrm>
            <a:off x="457200" y="273050"/>
            <a:ext cx="3008400" cy="1161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6"/>
          <p:cNvSpPr txBox="1"/>
          <p:nvPr>
            <p:ph idx="1" type="body"/>
          </p:nvPr>
        </p:nvSpPr>
        <p:spPr>
          <a:xfrm>
            <a:off x="3575050" y="273050"/>
            <a:ext cx="5111700" cy="58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6pPr>
            <a:lvl7pPr indent="-355600" lvl="6" marL="3200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7pPr>
            <a:lvl8pPr indent="-355600" lvl="7" marL="3657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8pPr>
            <a:lvl9pPr indent="-355600" lvl="8" marL="41148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9pPr>
          </a:lstStyle>
          <a:p/>
        </p:txBody>
      </p:sp>
      <p:sp>
        <p:nvSpPr>
          <p:cNvPr id="93" name="Google Shape;93;p26"/>
          <p:cNvSpPr txBox="1"/>
          <p:nvPr>
            <p:ph idx="2" type="body"/>
          </p:nvPr>
        </p:nvSpPr>
        <p:spPr>
          <a:xfrm>
            <a:off x="457200" y="1435100"/>
            <a:ext cx="3008400" cy="46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1pPr>
            <a:lvl2pPr indent="-228600" lvl="1" marL="91440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indent="-228600" lvl="2" marL="137160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indent="-228600" lvl="3" marL="1828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indent="-228600" lvl="4" marL="22860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indent="-228600" lvl="5" marL="27432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indent="-228600" lvl="6" marL="32004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indent="-228600" lvl="7" marL="36576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indent="-228600" lvl="8" marL="411480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8"/>
          <p:cNvSpPr txBox="1"/>
          <p:nvPr>
            <p:ph idx="1" type="body"/>
          </p:nvPr>
        </p:nvSpPr>
        <p:spPr>
          <a:xfrm>
            <a:off x="457200" y="1535113"/>
            <a:ext cx="40401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98" name="Google Shape;98;p28"/>
          <p:cNvSpPr txBox="1"/>
          <p:nvPr>
            <p:ph idx="2" type="body"/>
          </p:nvPr>
        </p:nvSpPr>
        <p:spPr>
          <a:xfrm>
            <a:off x="457200" y="2174875"/>
            <a:ext cx="40401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  <p:sp>
        <p:nvSpPr>
          <p:cNvPr id="99" name="Google Shape;99;p28"/>
          <p:cNvSpPr txBox="1"/>
          <p:nvPr>
            <p:ph idx="3" type="body"/>
          </p:nvPr>
        </p:nvSpPr>
        <p:spPr>
          <a:xfrm>
            <a:off x="4645025" y="1535113"/>
            <a:ext cx="4041900" cy="639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6pPr>
            <a:lvl7pPr indent="-2286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7pPr>
            <a:lvl8pPr indent="-2286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8pPr>
            <a:lvl9pPr indent="-2286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100" name="Google Shape;100;p28"/>
          <p:cNvSpPr txBox="1"/>
          <p:nvPr>
            <p:ph idx="4" type="body"/>
          </p:nvPr>
        </p:nvSpPr>
        <p:spPr>
          <a:xfrm>
            <a:off x="4645025" y="2174875"/>
            <a:ext cx="4041900" cy="39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1pPr>
            <a:lvl2pPr indent="-355600" lvl="1" marL="9144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2pPr>
            <a:lvl3pPr indent="-342900" lvl="2" marL="1371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/>
            </a:lvl3pPr>
            <a:lvl4pPr indent="-330200" lvl="3" marL="1828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/>
            </a:lvl4pPr>
            <a:lvl5pPr indent="-330200" lvl="4" marL="22860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5pPr>
            <a:lvl6pPr indent="-330200" lvl="5" marL="27432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6pPr>
            <a:lvl7pPr indent="-330200" lvl="6" marL="32004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7pPr>
            <a:lvl8pPr indent="-330200" lvl="7" marL="3657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8pPr>
            <a:lvl9pPr indent="-330200" lvl="8" marL="41148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9"/>
          <p:cNvSpPr txBox="1"/>
          <p:nvPr>
            <p:ph idx="1" type="body"/>
          </p:nvPr>
        </p:nvSpPr>
        <p:spPr>
          <a:xfrm>
            <a:off x="250825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  <p:sp>
        <p:nvSpPr>
          <p:cNvPr id="104" name="Google Shape;104;p29"/>
          <p:cNvSpPr txBox="1"/>
          <p:nvPr>
            <p:ph idx="2" type="body"/>
          </p:nvPr>
        </p:nvSpPr>
        <p:spPr>
          <a:xfrm>
            <a:off x="4648200" y="1484313"/>
            <a:ext cx="42450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/>
            </a:lvl1pPr>
            <a:lvl2pPr indent="-381000" lvl="1" marL="91440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/>
            </a:lvl2pPr>
            <a:lvl3pPr indent="-355600" lvl="2" marL="13716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/>
            </a:lvl3pPr>
            <a:lvl4pPr indent="-342900" lvl="3" marL="1828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/>
            </a:lvl4pPr>
            <a:lvl5pPr indent="-342900" lvl="4" marL="22860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5pPr>
            <a:lvl6pPr indent="-342900" lvl="5" marL="27432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6pPr>
            <a:lvl7pPr indent="-342900" lvl="6" marL="3200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7pPr>
            <a:lvl8pPr indent="-342900" lvl="7" marL="36576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8pPr>
            <a:lvl9pPr indent="-342900" lvl="8" marL="41148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0"/>
          <p:cNvSpPr txBox="1"/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0"/>
          <p:cNvSpPr txBox="1"/>
          <p:nvPr>
            <p:ph idx="1" type="body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1pPr>
            <a:lvl2pPr indent="-228600" lvl="1" marL="9144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indent="-228600" lvl="2" marL="137160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indent="-228600" lvl="3" marL="1828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indent="-228600" lvl="4" marL="22860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indent="-228600" lvl="5" marL="27432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indent="-228600" lvl="6" marL="32004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indent="-228600" lvl="7" marL="36576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indent="-228600" lvl="8" marL="411480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1"/>
          <p:cNvSpPr txBox="1"/>
          <p:nvPr>
            <p:ph type="ctrTitle"/>
          </p:nvPr>
        </p:nvSpPr>
        <p:spPr>
          <a:xfrm>
            <a:off x="685800" y="2130425"/>
            <a:ext cx="7772400" cy="1470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31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/>
            </a:lvl1pPr>
            <a:lvl2pPr lvl="1" rtl="0" algn="ct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/>
            </a:lvl2pPr>
            <a:lvl3pPr lvl="2" rt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/>
            </a:lvl3pPr>
            <a:lvl4pPr lvl="3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lvl="4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5pPr>
            <a:lvl6pPr lvl="5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6pPr>
            <a:lvl7pPr lvl="6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7pPr>
            <a:lvl8pPr lvl="7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8pPr>
            <a:lvl9pPr lvl="8" rtl="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2.xml"/><Relationship Id="rId8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8890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88900" lvl="1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88900" lvl="2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88900" lvl="3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88900" lvl="4" marL="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88900" lvl="5" marL="4572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88900" lvl="6" marL="914400" marR="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88900" lvl="7" marL="1371600" marR="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88900" lvl="8" marL="1828800" marR="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250825" y="1484313"/>
            <a:ext cx="8642350" cy="50403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1pPr>
            <a:lvl2pPr indent="-3175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2pPr>
            <a:lvl3pPr indent="-3175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/>
            </a:lvl3pPr>
            <a:lvl4pPr indent="-3175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/>
            </a:lvl4pPr>
            <a:lvl5pPr indent="-3175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5pPr>
            <a:lvl6pPr indent="-3175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6pPr>
            <a:lvl7pPr indent="-3175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7pPr>
            <a:lvl8pPr indent="-3175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8pPr>
            <a:lvl9pPr indent="-3175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»"/>
              <a:defRPr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7"/>
          <p:cNvSpPr txBox="1"/>
          <p:nvPr>
            <p:ph idx="1" type="body"/>
          </p:nvPr>
        </p:nvSpPr>
        <p:spPr>
          <a:xfrm>
            <a:off x="250825" y="1484312"/>
            <a:ext cx="8642400" cy="504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1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jpg"/><Relationship Id="rId4" Type="http://schemas.openxmlformats.org/officeDocument/2006/relationships/image" Target="../media/image6.jp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1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0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ld_named" id="116" name="Google Shape;116;p3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3343993" y="1083990"/>
            <a:ext cx="6883997" cy="47160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8E13gold" id="117" name="Google Shape;117;p32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-1175915" y="1209477"/>
            <a:ext cx="6837441" cy="451437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3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Atomic Structure </a:t>
            </a:r>
            <a:endParaRPr/>
          </a:p>
        </p:txBody>
      </p:sp>
      <p:sp>
        <p:nvSpPr>
          <p:cNvPr id="119" name="Google Shape;119;p32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Today’s Aim</a:t>
            </a:r>
            <a:endParaRPr/>
          </a:p>
        </p:txBody>
      </p:sp>
      <p:sp>
        <p:nvSpPr>
          <p:cNvPr id="126" name="Google Shape;126;p33"/>
          <p:cNvSpPr txBox="1"/>
          <p:nvPr>
            <p:ph idx="1" type="body"/>
          </p:nvPr>
        </p:nvSpPr>
        <p:spPr>
          <a:xfrm>
            <a:off x="539750" y="2005400"/>
            <a:ext cx="7993200" cy="3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By the end of this lesson I will be able to</a:t>
            </a:r>
            <a:endParaRPr sz="32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431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AutoNum type="arabicParenR"/>
            </a:pPr>
            <a:r>
              <a:rPr lang="en-GB" sz="3200">
                <a:solidFill>
                  <a:schemeClr val="dk1"/>
                </a:solidFill>
              </a:rPr>
              <a:t>describe the structure of the </a:t>
            </a:r>
            <a:r>
              <a:rPr lang="en-GB" sz="3200">
                <a:solidFill>
                  <a:srgbClr val="0000FF"/>
                </a:solidFill>
              </a:rPr>
              <a:t>atom</a:t>
            </a:r>
            <a:endParaRPr sz="3200">
              <a:solidFill>
                <a:srgbClr val="0000FF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</a:endParaRPr>
          </a:p>
          <a:p>
            <a:pPr indent="-431800" lvl="0" marL="457200" rtl="0" algn="l">
              <a:spcBef>
                <a:spcPts val="0"/>
              </a:spcBef>
              <a:spcAft>
                <a:spcPts val="0"/>
              </a:spcAft>
              <a:buSzPts val="3200"/>
              <a:buAutoNum type="arabicParenR"/>
            </a:pPr>
            <a:r>
              <a:rPr lang="en-GB" sz="3200">
                <a:solidFill>
                  <a:schemeClr val="dk1"/>
                </a:solidFill>
              </a:rPr>
              <a:t>deduce the </a:t>
            </a:r>
            <a:r>
              <a:rPr lang="en-GB" sz="3200">
                <a:solidFill>
                  <a:srgbClr val="0000FF"/>
                </a:solidFill>
              </a:rPr>
              <a:t>electronic arrangement</a:t>
            </a:r>
            <a:r>
              <a:rPr lang="en-GB" sz="3200">
                <a:solidFill>
                  <a:schemeClr val="dk1"/>
                </a:solidFill>
              </a:rPr>
              <a:t> of the first 20 elements</a:t>
            </a:r>
            <a:endParaRPr sz="3200">
              <a:solidFill>
                <a:srgbClr val="0000FF"/>
              </a:solidFill>
            </a:endParaRPr>
          </a:p>
        </p:txBody>
      </p:sp>
      <p:sp>
        <p:nvSpPr>
          <p:cNvPr id="127" name="Google Shape;127;p33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There are about 100 different elements</a:t>
            </a:r>
            <a:endParaRPr/>
          </a:p>
        </p:txBody>
      </p:sp>
      <p:sp>
        <p:nvSpPr>
          <p:cNvPr id="134" name="Google Shape;134;p34"/>
          <p:cNvSpPr/>
          <p:nvPr/>
        </p:nvSpPr>
        <p:spPr>
          <a:xfrm>
            <a:off x="73025" y="1268413"/>
            <a:ext cx="9036050" cy="19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Elements are the simplest substances. There are about 100 different elements. Each element is made up of very tiny particles called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atoms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, and each element is made up of just one particular type of atom, which is different to the atoms in any other element.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harcoal_named" id="135" name="Google Shape;1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2288" y="4873625"/>
            <a:ext cx="2208212" cy="1365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ings_named" id="136" name="Google Shape;136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9125" y="2927350"/>
            <a:ext cx="2122488" cy="158591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34"/>
          <p:cNvSpPr txBox="1"/>
          <p:nvPr/>
        </p:nvSpPr>
        <p:spPr>
          <a:xfrm>
            <a:off x="5313363" y="3206750"/>
            <a:ext cx="3008312" cy="11414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Gold</a:t>
            </a:r>
            <a:r>
              <a:rPr b="0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 is an element made up of only 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gold atoms</a:t>
            </a:r>
            <a:r>
              <a:rPr b="0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38" name="Google Shape;138;p34"/>
          <p:cNvSpPr txBox="1"/>
          <p:nvPr/>
        </p:nvSpPr>
        <p:spPr>
          <a:xfrm>
            <a:off x="5313363" y="5057775"/>
            <a:ext cx="3168650" cy="1025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Carbon</a:t>
            </a:r>
            <a:r>
              <a:rPr b="0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 is an element made up of only </a:t>
            </a:r>
            <a:r>
              <a:rPr b="1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carbon atoms</a:t>
            </a:r>
            <a:r>
              <a:rPr b="0" i="0" lang="en-GB" sz="2400" u="none" cap="none" strike="noStrike">
                <a:solidFill>
                  <a:srgbClr val="010067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pic>
        <p:nvPicPr>
          <p:cNvPr descr="carbon atoms" id="139" name="Google Shape;13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768475" y="5092700"/>
            <a:ext cx="3308350" cy="1504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old atoms" id="140" name="Google Shape;140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-141839">
            <a:off x="1819275" y="3106738"/>
            <a:ext cx="3224213" cy="14652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gold_named" id="146" name="Google Shape;146;p3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3343993" y="1083990"/>
            <a:ext cx="6883997" cy="471601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8E13gold" id="147" name="Google Shape;147;p35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 rot="-5400000">
            <a:off x="-1175915" y="1209477"/>
            <a:ext cx="6837441" cy="4514372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3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Gold Atoms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6"/>
          <p:cNvSpPr/>
          <p:nvPr/>
        </p:nvSpPr>
        <p:spPr>
          <a:xfrm>
            <a:off x="539750" y="1485900"/>
            <a:ext cx="8232775" cy="1187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For some time, people thought that atoms were the smallest particles and could not be broken into anything smaller.</a:t>
            </a:r>
            <a:endParaRPr/>
          </a:p>
        </p:txBody>
      </p:sp>
      <p:sp>
        <p:nvSpPr>
          <p:cNvPr id="155" name="Google Shape;155;p36"/>
          <p:cNvSpPr txBox="1"/>
          <p:nvPr/>
        </p:nvSpPr>
        <p:spPr>
          <a:xfrm>
            <a:off x="1292225" y="5430838"/>
            <a:ext cx="159067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proton</a:t>
            </a:r>
            <a:endParaRPr/>
          </a:p>
        </p:txBody>
      </p:sp>
      <p:sp>
        <p:nvSpPr>
          <p:cNvPr id="156" name="Google Shape;156;p36"/>
          <p:cNvSpPr txBox="1"/>
          <p:nvPr/>
        </p:nvSpPr>
        <p:spPr>
          <a:xfrm>
            <a:off x="3730625" y="5430838"/>
            <a:ext cx="176212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neutron</a:t>
            </a:r>
            <a:endParaRPr/>
          </a:p>
        </p:txBody>
      </p:sp>
      <p:sp>
        <p:nvSpPr>
          <p:cNvPr id="157" name="Google Shape;157;p36"/>
          <p:cNvSpPr txBox="1"/>
          <p:nvPr/>
        </p:nvSpPr>
        <p:spPr>
          <a:xfrm>
            <a:off x="6080125" y="5430838"/>
            <a:ext cx="1790700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8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electron</a:t>
            </a:r>
            <a:endParaRPr/>
          </a:p>
        </p:txBody>
      </p:sp>
      <p:sp>
        <p:nvSpPr>
          <p:cNvPr id="158" name="Google Shape;158;p36"/>
          <p:cNvSpPr txBox="1"/>
          <p:nvPr/>
        </p:nvSpPr>
        <p:spPr>
          <a:xfrm>
            <a:off x="539750" y="2894013"/>
            <a:ext cx="8296275" cy="822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Scientists now know that atoms are actually made from even smaller particles. There are three types:</a:t>
            </a:r>
            <a:endParaRPr/>
          </a:p>
        </p:txBody>
      </p:sp>
      <p:pic>
        <p:nvPicPr>
          <p:cNvPr descr="electron" id="159" name="Google Shape;15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32588" y="4368800"/>
            <a:ext cx="485775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neutron" id="160" name="Google Shape;16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43375" y="4143375"/>
            <a:ext cx="935038" cy="93503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ton" id="161" name="Google Shape;16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19250" y="4143375"/>
            <a:ext cx="935038" cy="935038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3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are atoms made of?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7"/>
          <p:cNvSpPr txBox="1"/>
          <p:nvPr>
            <p:ph idx="1" type="body"/>
          </p:nvPr>
        </p:nvSpPr>
        <p:spPr>
          <a:xfrm>
            <a:off x="109725" y="1225300"/>
            <a:ext cx="8924700" cy="543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omic Sans MS"/>
              <a:buNone/>
            </a:pPr>
            <a:r>
              <a:rPr i="0" lang="en-GB" sz="3000" u="none" cap="none" strike="noStrike">
                <a:solidFill>
                  <a:schemeClr val="dk1"/>
                </a:solidFill>
              </a:rPr>
              <a:t>Protons have a positive electrical charge and are located in the centre of an atom – the nucleus. Neutrons are neutral and therefore have no electrical charge. They are also found in the nucleus.</a:t>
            </a:r>
            <a:r>
              <a:rPr lang="en-GB" sz="3000">
                <a:solidFill>
                  <a:schemeClr val="dk1"/>
                </a:solidFill>
              </a:rPr>
              <a:t> </a:t>
            </a:r>
            <a:r>
              <a:rPr i="0" lang="en-GB" sz="3000" u="none" cap="none" strike="noStrike">
                <a:solidFill>
                  <a:schemeClr val="dk1"/>
                </a:solidFill>
              </a:rPr>
              <a:t>Both protons and neutrons have a relative mass of one. The electrons have a negative electrical charge.</a:t>
            </a:r>
            <a:r>
              <a:rPr lang="en-GB" sz="3000">
                <a:solidFill>
                  <a:schemeClr val="dk1"/>
                </a:solidFill>
              </a:rPr>
              <a:t> </a:t>
            </a:r>
            <a:r>
              <a:rPr i="0" lang="en-GB" sz="3000" u="none" cap="none" strike="noStrike">
                <a:solidFill>
                  <a:schemeClr val="dk1"/>
                </a:solidFill>
              </a:rPr>
              <a:t>Unlike the other subatomic particles, electrons are found orbiting the nucleus in shells and have a mass of about 1/2000th of a </a:t>
            </a:r>
            <a:r>
              <a:rPr lang="en-GB" sz="3000">
                <a:solidFill>
                  <a:schemeClr val="dk1"/>
                </a:solidFill>
              </a:rPr>
              <a:t>p</a:t>
            </a:r>
            <a:r>
              <a:rPr i="0" lang="en-GB" sz="3000" u="none" cap="none" strike="noStrike">
                <a:solidFill>
                  <a:schemeClr val="dk1"/>
                </a:solidFill>
              </a:rPr>
              <a:t>roton/</a:t>
            </a:r>
            <a:r>
              <a:rPr lang="en-GB" sz="3000">
                <a:solidFill>
                  <a:schemeClr val="dk1"/>
                </a:solidFill>
              </a:rPr>
              <a:t>n</a:t>
            </a:r>
            <a:r>
              <a:rPr i="0" lang="en-GB" sz="3000" u="none" cap="none" strike="noStrike">
                <a:solidFill>
                  <a:schemeClr val="dk1"/>
                </a:solidFill>
              </a:rPr>
              <a:t>eutro</a:t>
            </a:r>
            <a:r>
              <a:rPr lang="en-GB" sz="3000">
                <a:solidFill>
                  <a:schemeClr val="dk1"/>
                </a:solidFill>
              </a:rPr>
              <a:t>n</a:t>
            </a:r>
            <a:r>
              <a:rPr i="0" lang="en-GB" sz="3000" u="none" cap="none" strike="noStrike">
                <a:solidFill>
                  <a:schemeClr val="dk1"/>
                </a:solidFill>
              </a:rPr>
              <a:t>. We sometimes call this ‘negligible’ as the mass is so small.</a:t>
            </a:r>
            <a:endParaRPr sz="3000"/>
          </a:p>
        </p:txBody>
      </p:sp>
      <p:sp>
        <p:nvSpPr>
          <p:cNvPr id="169" name="Google Shape;169;p3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600">
                <a:solidFill>
                  <a:srgbClr val="FFFF00"/>
                </a:solidFill>
              </a:rPr>
              <a:t>Activity</a:t>
            </a:r>
            <a:endParaRPr b="1" sz="3600">
              <a:solidFill>
                <a:srgbClr val="FFFF00"/>
              </a:solidFill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</a:rPr>
              <a:t>Use this information to </a:t>
            </a:r>
            <a:r>
              <a:rPr lang="en-GB" sz="3600">
                <a:solidFill>
                  <a:schemeClr val="lt1"/>
                </a:solidFill>
              </a:rPr>
              <a:t>complete</a:t>
            </a:r>
            <a:r>
              <a:rPr lang="en-GB" sz="3600">
                <a:solidFill>
                  <a:schemeClr val="lt1"/>
                </a:solidFill>
              </a:rPr>
              <a:t> </a:t>
            </a:r>
            <a:r>
              <a:rPr b="1" lang="en-GB" sz="3600">
                <a:solidFill>
                  <a:srgbClr val="FFFF00"/>
                </a:solidFill>
              </a:rPr>
              <a:t>page 6</a:t>
            </a:r>
            <a:endParaRPr b="1" sz="360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Check your diagram on </a:t>
            </a:r>
            <a:r>
              <a:rPr b="1" lang="en-GB" sz="4000">
                <a:solidFill>
                  <a:srgbClr val="FFFF00"/>
                </a:solidFill>
              </a:rPr>
              <a:t>page 6</a:t>
            </a:r>
            <a:endParaRPr b="1">
              <a:solidFill>
                <a:srgbClr val="FFFF00"/>
              </a:solidFill>
            </a:endParaRPr>
          </a:p>
        </p:txBody>
      </p:sp>
      <p:pic>
        <p:nvPicPr>
          <p:cNvPr id="176" name="Google Shape;176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09469" y="1772816"/>
            <a:ext cx="4694779" cy="43204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2" name="Google Shape;182;p39"/>
          <p:cNvGraphicFramePr/>
          <p:nvPr/>
        </p:nvGraphicFramePr>
        <p:xfrm>
          <a:off x="946950" y="18399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{DDEDA5E6-C9DC-418E-8B28-7B780BF763F0}</a:tableStyleId>
              </a:tblPr>
              <a:tblGrid>
                <a:gridCol w="2599175"/>
                <a:gridCol w="2356950"/>
                <a:gridCol w="2356950"/>
              </a:tblGrid>
              <a:tr h="779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b="1" i="0" lang="en-GB" sz="2000" u="none" cap="none" strike="noStrike">
                          <a:solidFill>
                            <a:schemeClr val="dk1"/>
                          </a:solidFill>
                        </a:rPr>
                        <a:t>Particle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b="1" i="0" lang="en-GB" sz="2000" u="none" cap="none" strike="noStrike">
                          <a:solidFill>
                            <a:schemeClr val="dk1"/>
                          </a:solidFill>
                        </a:rPr>
                        <a:t>Relative charge</a:t>
                      </a:r>
                      <a:endParaRPr b="1" i="0" sz="20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b="1" i="0" lang="en-GB" sz="2000" u="none" cap="none" strike="noStrike">
                          <a:solidFill>
                            <a:schemeClr val="dk1"/>
                          </a:solidFill>
                        </a:rPr>
                        <a:t>Relative mass</a:t>
                      </a:r>
                      <a:endParaRPr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992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i="0" lang="en-GB" sz="2800" u="none" cap="none" strike="noStrike">
                          <a:solidFill>
                            <a:schemeClr val="dk1"/>
                          </a:solidFill>
                        </a:rPr>
                        <a:t>Proton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1+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(positive)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</a:rPr>
                        <a:t>1</a:t>
                      </a:r>
                      <a:endParaRPr i="0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906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i="0" lang="en-GB" sz="2800" u="none" cap="none" strike="noStrike">
                          <a:solidFill>
                            <a:schemeClr val="dk1"/>
                          </a:solidFill>
                        </a:rPr>
                        <a:t>Neutron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0  (neutral)</a:t>
                      </a:r>
                      <a:endParaRPr i="0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</a:rPr>
                        <a:t>1</a:t>
                      </a:r>
                      <a:endParaRPr i="0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320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Comic Sans MS"/>
                        <a:buNone/>
                      </a:pPr>
                      <a:r>
                        <a:rPr i="0" lang="en-GB" sz="2800" u="none" cap="none" strike="noStrike">
                          <a:solidFill>
                            <a:schemeClr val="dk1"/>
                          </a:solidFill>
                        </a:rPr>
                        <a:t>Electron</a:t>
                      </a:r>
                      <a:endParaRPr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1-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400">
                          <a:solidFill>
                            <a:schemeClr val="dk1"/>
                          </a:solidFill>
                        </a:rPr>
                        <a:t> (negative)</a:t>
                      </a:r>
                      <a:endParaRPr i="0" sz="24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rPr lang="en-GB" sz="2800">
                          <a:solidFill>
                            <a:schemeClr val="dk1"/>
                          </a:solidFill>
                        </a:rPr>
                        <a:t>1/2000</a:t>
                      </a:r>
                      <a:endParaRPr i="0" sz="2800" u="none" cap="none" strike="noStrike">
                        <a:solidFill>
                          <a:schemeClr val="dk1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3" name="Google Shape;183;p3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</a:rPr>
              <a:t>Check your table on</a:t>
            </a:r>
            <a:r>
              <a:rPr lang="en-GB" sz="3600">
                <a:solidFill>
                  <a:schemeClr val="lt1"/>
                </a:solidFill>
              </a:rPr>
              <a:t> </a:t>
            </a:r>
            <a:r>
              <a:rPr b="1" lang="en-GB" sz="3600">
                <a:solidFill>
                  <a:srgbClr val="FFFF00"/>
                </a:solidFill>
              </a:rPr>
              <a:t>page 6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184" name="Google Shape;184;p39"/>
          <p:cNvSpPr/>
          <p:nvPr/>
        </p:nvSpPr>
        <p:spPr>
          <a:xfrm>
            <a:off x="4047850" y="2770475"/>
            <a:ext cx="1440000" cy="75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p39"/>
          <p:cNvSpPr/>
          <p:nvPr/>
        </p:nvSpPr>
        <p:spPr>
          <a:xfrm>
            <a:off x="6421225" y="2761100"/>
            <a:ext cx="1440000" cy="75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p39"/>
          <p:cNvSpPr/>
          <p:nvPr/>
        </p:nvSpPr>
        <p:spPr>
          <a:xfrm>
            <a:off x="3828850" y="3768975"/>
            <a:ext cx="1779000" cy="75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39"/>
          <p:cNvSpPr/>
          <p:nvPr/>
        </p:nvSpPr>
        <p:spPr>
          <a:xfrm>
            <a:off x="6423475" y="3768975"/>
            <a:ext cx="1361400" cy="75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39"/>
          <p:cNvSpPr/>
          <p:nvPr/>
        </p:nvSpPr>
        <p:spPr>
          <a:xfrm>
            <a:off x="3828850" y="4919875"/>
            <a:ext cx="1878000" cy="755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9"/>
          <p:cNvSpPr/>
          <p:nvPr/>
        </p:nvSpPr>
        <p:spPr>
          <a:xfrm>
            <a:off x="6344875" y="4884775"/>
            <a:ext cx="1440000" cy="825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lt1"/>
                </a:solidFill>
              </a:rPr>
              <a:t>Fill in the missing number on </a:t>
            </a:r>
            <a:r>
              <a:rPr b="1" lang="en-GB" sz="3600">
                <a:solidFill>
                  <a:srgbClr val="FFFF00"/>
                </a:solidFill>
              </a:rPr>
              <a:t>page 7</a:t>
            </a:r>
            <a:endParaRPr/>
          </a:p>
        </p:txBody>
      </p:sp>
      <p:pic>
        <p:nvPicPr>
          <p:cNvPr id="196" name="Google Shape;19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5913" y="1252800"/>
            <a:ext cx="7192168" cy="5410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The Periodic Table of Elements</a:t>
            </a:r>
            <a:endParaRPr/>
          </a:p>
        </p:txBody>
      </p:sp>
      <p:pic>
        <p:nvPicPr>
          <p:cNvPr id="203" name="Google Shape;2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0"/>
            <a:ext cx="8839198" cy="43821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" name="Google Shape;209;p42"/>
          <p:cNvGrpSpPr/>
          <p:nvPr/>
        </p:nvGrpSpPr>
        <p:grpSpPr>
          <a:xfrm>
            <a:off x="6553200" y="3429000"/>
            <a:ext cx="1905000" cy="2622550"/>
            <a:chOff x="4128" y="2160"/>
            <a:chExt cx="1200" cy="1652"/>
          </a:xfrm>
        </p:grpSpPr>
        <p:grpSp>
          <p:nvGrpSpPr>
            <p:cNvPr id="210" name="Google Shape;210;p42"/>
            <p:cNvGrpSpPr/>
            <p:nvPr/>
          </p:nvGrpSpPr>
          <p:grpSpPr>
            <a:xfrm>
              <a:off x="4128" y="2160"/>
              <a:ext cx="1200" cy="1652"/>
              <a:chOff x="4128" y="2160"/>
              <a:chExt cx="1200" cy="1652"/>
            </a:xfrm>
          </p:grpSpPr>
          <p:sp>
            <p:nvSpPr>
              <p:cNvPr id="211" name="Google Shape;211;p42"/>
              <p:cNvSpPr/>
              <p:nvPr/>
            </p:nvSpPr>
            <p:spPr>
              <a:xfrm>
                <a:off x="4128" y="2160"/>
                <a:ext cx="1200" cy="1632"/>
              </a:xfrm>
              <a:prstGeom prst="rect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2" name="Google Shape;212;p42"/>
              <p:cNvSpPr txBox="1"/>
              <p:nvPr/>
            </p:nvSpPr>
            <p:spPr>
              <a:xfrm>
                <a:off x="4272" y="2448"/>
                <a:ext cx="912" cy="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60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Au</a:t>
                </a:r>
                <a:endParaRPr/>
              </a:p>
            </p:txBody>
          </p:sp>
          <p:sp>
            <p:nvSpPr>
              <p:cNvPr id="213" name="Google Shape;213;p42"/>
              <p:cNvSpPr txBox="1"/>
              <p:nvPr/>
            </p:nvSpPr>
            <p:spPr>
              <a:xfrm>
                <a:off x="4320" y="2976"/>
                <a:ext cx="816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24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Gold</a:t>
                </a:r>
                <a:endParaRPr/>
              </a:p>
            </p:txBody>
          </p:sp>
          <p:sp>
            <p:nvSpPr>
              <p:cNvPr id="214" name="Google Shape;214;p42"/>
              <p:cNvSpPr txBox="1"/>
              <p:nvPr/>
            </p:nvSpPr>
            <p:spPr>
              <a:xfrm>
                <a:off x="4368" y="3408"/>
                <a:ext cx="768" cy="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36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79</a:t>
                </a:r>
                <a:endParaRPr/>
              </a:p>
            </p:txBody>
          </p:sp>
        </p:grpSp>
        <p:sp>
          <p:nvSpPr>
            <p:cNvPr id="215" name="Google Shape;215;p42"/>
            <p:cNvSpPr txBox="1"/>
            <p:nvPr/>
          </p:nvSpPr>
          <p:spPr>
            <a:xfrm>
              <a:off x="4396" y="2177"/>
              <a:ext cx="739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8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197</a:t>
              </a:r>
              <a:endPara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aphicFrame>
        <p:nvGraphicFramePr>
          <p:cNvPr id="216" name="Google Shape;216;p42"/>
          <p:cNvGraphicFramePr/>
          <p:nvPr/>
        </p:nvGraphicFramePr>
        <p:xfrm>
          <a:off x="539552" y="16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{DDEDA5E6-C9DC-418E-8B28-7B780BF763F0}</a:tableStyleId>
              </a:tblPr>
              <a:tblGrid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</a:tblGrid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sp>
        <p:nvSpPr>
          <p:cNvPr id="217" name="Google Shape;217;p42"/>
          <p:cNvSpPr txBox="1"/>
          <p:nvPr/>
        </p:nvSpPr>
        <p:spPr>
          <a:xfrm>
            <a:off x="1066800" y="4123928"/>
            <a:ext cx="449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66CCFF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SYMBOL of the element</a:t>
            </a:r>
            <a:endParaRPr/>
          </a:p>
        </p:txBody>
      </p:sp>
      <p:sp>
        <p:nvSpPr>
          <p:cNvPr id="218" name="Google Shape;218;p42"/>
          <p:cNvSpPr txBox="1"/>
          <p:nvPr/>
        </p:nvSpPr>
        <p:spPr>
          <a:xfrm>
            <a:off x="1143000" y="4724400"/>
            <a:ext cx="449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FFCCCC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NAME of the element</a:t>
            </a:r>
            <a:endParaRPr/>
          </a:p>
        </p:txBody>
      </p:sp>
      <p:sp>
        <p:nvSpPr>
          <p:cNvPr id="219" name="Google Shape;219;p42"/>
          <p:cNvSpPr/>
          <p:nvPr/>
        </p:nvSpPr>
        <p:spPr>
          <a:xfrm>
            <a:off x="5410200" y="4724400"/>
            <a:ext cx="1600200" cy="457200"/>
          </a:xfrm>
          <a:prstGeom prst="rightArrow">
            <a:avLst>
              <a:gd fmla="val 50000" name="adj1"/>
              <a:gd fmla="val 87500" name="adj2"/>
            </a:avLst>
          </a:prstGeom>
          <a:solidFill>
            <a:srgbClr val="FFCCCC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2"/>
          <p:cNvSpPr/>
          <p:nvPr/>
        </p:nvSpPr>
        <p:spPr>
          <a:xfrm>
            <a:off x="5638800" y="4195936"/>
            <a:ext cx="1371600" cy="457200"/>
          </a:xfrm>
          <a:prstGeom prst="rightArrow">
            <a:avLst>
              <a:gd fmla="val 50000" name="adj1"/>
              <a:gd fmla="val 75000" name="adj2"/>
            </a:avLst>
          </a:prstGeom>
          <a:solidFill>
            <a:srgbClr val="66CCF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Periodic Table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3"/>
          <p:cNvSpPr txBox="1"/>
          <p:nvPr/>
        </p:nvSpPr>
        <p:spPr>
          <a:xfrm>
            <a:off x="1435472" y="1516063"/>
            <a:ext cx="3784600" cy="497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Hydrogen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Helium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Lithium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Beryllium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Boron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Carbon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Nitrogen</a:t>
            </a:r>
            <a:endParaRPr/>
          </a:p>
        </p:txBody>
      </p:sp>
      <p:sp>
        <p:nvSpPr>
          <p:cNvPr id="228" name="Google Shape;228;p43"/>
          <p:cNvSpPr txBox="1"/>
          <p:nvPr/>
        </p:nvSpPr>
        <p:spPr>
          <a:xfrm>
            <a:off x="5899968" y="1516063"/>
            <a:ext cx="3784600" cy="497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Oxygen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Fluorine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Neon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Magnesium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Aluminium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Silicon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Phosphorus</a:t>
            </a:r>
            <a:endParaRPr/>
          </a:p>
        </p:txBody>
      </p:sp>
      <p:sp>
        <p:nvSpPr>
          <p:cNvPr id="229" name="Google Shape;229;p43"/>
          <p:cNvSpPr txBox="1"/>
          <p:nvPr/>
        </p:nvSpPr>
        <p:spPr>
          <a:xfrm>
            <a:off x="611560" y="1516063"/>
            <a:ext cx="946150" cy="497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He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Li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Be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B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</a:t>
            </a:r>
            <a:endParaRPr/>
          </a:p>
        </p:txBody>
      </p:sp>
      <p:sp>
        <p:nvSpPr>
          <p:cNvPr id="230" name="Google Shape;230;p43"/>
          <p:cNvSpPr txBox="1"/>
          <p:nvPr/>
        </p:nvSpPr>
        <p:spPr>
          <a:xfrm>
            <a:off x="5004048" y="1516063"/>
            <a:ext cx="946150" cy="4970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O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Ne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Mg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Al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Si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FF66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endParaRPr/>
          </a:p>
        </p:txBody>
      </p:sp>
      <p:sp>
        <p:nvSpPr>
          <p:cNvPr id="231" name="Google Shape;231;p43"/>
          <p:cNvSpPr/>
          <p:nvPr/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simple ones</a:t>
            </a:r>
            <a:endParaRPr/>
          </a:p>
        </p:txBody>
      </p:sp>
      <p:sp>
        <p:nvSpPr>
          <p:cNvPr id="232" name="Google Shape;232;p43"/>
          <p:cNvSpPr/>
          <p:nvPr/>
        </p:nvSpPr>
        <p:spPr>
          <a:xfrm>
            <a:off x="498475" y="1412875"/>
            <a:ext cx="3600450" cy="5184775"/>
          </a:xfrm>
          <a:prstGeom prst="rect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43"/>
          <p:cNvSpPr/>
          <p:nvPr/>
        </p:nvSpPr>
        <p:spPr>
          <a:xfrm>
            <a:off x="4860925" y="1412875"/>
            <a:ext cx="3816350" cy="5184775"/>
          </a:xfrm>
          <a:prstGeom prst="rect">
            <a:avLst/>
          </a:prstGeom>
          <a:noFill/>
          <a:ln cap="flat" cmpd="sng" w="9525">
            <a:solidFill>
              <a:srgbClr val="FF66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2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4"/>
          <p:cNvSpPr txBox="1"/>
          <p:nvPr/>
        </p:nvSpPr>
        <p:spPr>
          <a:xfrm>
            <a:off x="1509762" y="1773238"/>
            <a:ext cx="4070350" cy="3506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Sodium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Potassium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Iron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Copper</a:t>
            </a:r>
            <a:endParaRPr/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Silver</a:t>
            </a:r>
            <a:endParaRPr/>
          </a:p>
        </p:txBody>
      </p:sp>
      <p:sp>
        <p:nvSpPr>
          <p:cNvPr id="240" name="Google Shape;240;p44"/>
          <p:cNvSpPr txBox="1"/>
          <p:nvPr/>
        </p:nvSpPr>
        <p:spPr>
          <a:xfrm>
            <a:off x="6084168" y="1733550"/>
            <a:ext cx="4070350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Tin</a:t>
            </a:r>
            <a:endParaRPr b="0" i="1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Gold</a:t>
            </a:r>
            <a:endParaRPr b="0" i="1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Mercury</a:t>
            </a:r>
            <a:endParaRPr b="0" i="1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0" lvl="0" marL="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0" i="1" lang="en-GB" sz="3200" u="none" cap="none" strike="noStrike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Lead</a:t>
            </a:r>
            <a:endParaRPr b="0" i="1" sz="3200" u="none" cap="none" strike="noStrike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1" name="Google Shape;241;p44"/>
          <p:cNvSpPr txBox="1"/>
          <p:nvPr/>
        </p:nvSpPr>
        <p:spPr>
          <a:xfrm>
            <a:off x="674092" y="1773238"/>
            <a:ext cx="1017588" cy="3506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Na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K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Fe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Cu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Ag</a:t>
            </a:r>
            <a:endParaRPr/>
          </a:p>
        </p:txBody>
      </p:sp>
      <p:sp>
        <p:nvSpPr>
          <p:cNvPr id="242" name="Google Shape;242;p44"/>
          <p:cNvSpPr txBox="1"/>
          <p:nvPr/>
        </p:nvSpPr>
        <p:spPr>
          <a:xfrm>
            <a:off x="5282605" y="1733550"/>
            <a:ext cx="1017587" cy="2774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Sn</a:t>
            </a:r>
            <a:endParaRPr b="1" i="1" sz="3200" u="none" cap="none" strike="noStrike">
              <a:solidFill>
                <a:srgbClr val="00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Au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Hg</a:t>
            </a:r>
            <a:endParaRPr/>
          </a:p>
          <a:p>
            <a:pPr indent="-457200" lvl="0" marL="457200" marR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i="1" lang="en-GB" sz="3200" u="none" cap="none" strike="noStrike">
                <a:solidFill>
                  <a:srgbClr val="00FF00"/>
                </a:solidFill>
                <a:latin typeface="Comic Sans MS"/>
                <a:ea typeface="Comic Sans MS"/>
                <a:cs typeface="Comic Sans MS"/>
                <a:sym typeface="Comic Sans MS"/>
              </a:rPr>
              <a:t>Pb</a:t>
            </a:r>
            <a:endParaRPr b="1" i="1" sz="3200" u="none" cap="none" strike="noStrike">
              <a:solidFill>
                <a:srgbClr val="00FF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43" name="Google Shape;243;p44"/>
          <p:cNvSpPr/>
          <p:nvPr/>
        </p:nvSpPr>
        <p:spPr>
          <a:xfrm>
            <a:off x="0" y="0"/>
            <a:ext cx="9144000" cy="10525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Less obvious ones</a:t>
            </a:r>
            <a:endParaRPr/>
          </a:p>
        </p:txBody>
      </p:sp>
      <p:sp>
        <p:nvSpPr>
          <p:cNvPr id="244" name="Google Shape;244;p44"/>
          <p:cNvSpPr/>
          <p:nvPr/>
        </p:nvSpPr>
        <p:spPr>
          <a:xfrm>
            <a:off x="500063" y="1557338"/>
            <a:ext cx="3703637" cy="4032250"/>
          </a:xfrm>
          <a:prstGeom prst="rect">
            <a:avLst/>
          </a:prstGeom>
          <a:noFill/>
          <a:ln cap="flat" cmpd="sng" w="9525">
            <a:solidFill>
              <a:srgbClr val="00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44"/>
          <p:cNvSpPr/>
          <p:nvPr/>
        </p:nvSpPr>
        <p:spPr>
          <a:xfrm>
            <a:off x="4972050" y="1557338"/>
            <a:ext cx="3703638" cy="3167062"/>
          </a:xfrm>
          <a:prstGeom prst="rect">
            <a:avLst/>
          </a:prstGeom>
          <a:noFill/>
          <a:ln cap="flat" cmpd="sng" w="9525">
            <a:solidFill>
              <a:srgbClr val="00FF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3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45"/>
          <p:cNvGrpSpPr/>
          <p:nvPr/>
        </p:nvGrpSpPr>
        <p:grpSpPr>
          <a:xfrm>
            <a:off x="6193160" y="3412257"/>
            <a:ext cx="1905000" cy="2622550"/>
            <a:chOff x="4128" y="2160"/>
            <a:chExt cx="1200" cy="1652"/>
          </a:xfrm>
        </p:grpSpPr>
        <p:grpSp>
          <p:nvGrpSpPr>
            <p:cNvPr id="252" name="Google Shape;252;p45"/>
            <p:cNvGrpSpPr/>
            <p:nvPr/>
          </p:nvGrpSpPr>
          <p:grpSpPr>
            <a:xfrm>
              <a:off x="4128" y="2160"/>
              <a:ext cx="1200" cy="1652"/>
              <a:chOff x="4128" y="2160"/>
              <a:chExt cx="1200" cy="1652"/>
            </a:xfrm>
          </p:grpSpPr>
          <p:sp>
            <p:nvSpPr>
              <p:cNvPr id="253" name="Google Shape;253;p45"/>
              <p:cNvSpPr/>
              <p:nvPr/>
            </p:nvSpPr>
            <p:spPr>
              <a:xfrm>
                <a:off x="4128" y="2160"/>
                <a:ext cx="1200" cy="1632"/>
              </a:xfrm>
              <a:prstGeom prst="rect">
                <a:avLst/>
              </a:prstGeom>
              <a:solidFill>
                <a:srgbClr val="FFCC66"/>
              </a:solidFill>
              <a:ln cap="flat" cmpd="sng" w="9525">
                <a:solidFill>
                  <a:schemeClr val="dk1"/>
                </a:solidFill>
                <a:prstDash val="solid"/>
                <a:miter lim="8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45"/>
              <p:cNvSpPr txBox="1"/>
              <p:nvPr/>
            </p:nvSpPr>
            <p:spPr>
              <a:xfrm>
                <a:off x="4272" y="2448"/>
                <a:ext cx="912" cy="63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GB" sz="60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Au</a:t>
                </a:r>
                <a:endParaRPr/>
              </a:p>
            </p:txBody>
          </p:sp>
          <p:sp>
            <p:nvSpPr>
              <p:cNvPr id="255" name="Google Shape;255;p45"/>
              <p:cNvSpPr txBox="1"/>
              <p:nvPr/>
            </p:nvSpPr>
            <p:spPr>
              <a:xfrm>
                <a:off x="4320" y="2976"/>
                <a:ext cx="816" cy="28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24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Gold</a:t>
                </a:r>
                <a:endParaRPr/>
              </a:p>
            </p:txBody>
          </p:sp>
          <p:sp>
            <p:nvSpPr>
              <p:cNvPr id="256" name="Google Shape;256;p45"/>
              <p:cNvSpPr txBox="1"/>
              <p:nvPr/>
            </p:nvSpPr>
            <p:spPr>
              <a:xfrm>
                <a:off x="4368" y="3408"/>
                <a:ext cx="768" cy="40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0" i="0" lang="en-GB" sz="3600" u="none" cap="none" strike="noStrike">
                    <a:solidFill>
                      <a:schemeClr val="dk1"/>
                    </a:solidFill>
                    <a:latin typeface="Comic Sans MS"/>
                    <a:ea typeface="Comic Sans MS"/>
                    <a:cs typeface="Comic Sans MS"/>
                    <a:sym typeface="Comic Sans MS"/>
                  </a:rPr>
                  <a:t>79</a:t>
                </a:r>
                <a:endParaRPr/>
              </a:p>
            </p:txBody>
          </p:sp>
        </p:grpSp>
        <p:sp>
          <p:nvSpPr>
            <p:cNvPr id="257" name="Google Shape;257;p45"/>
            <p:cNvSpPr txBox="1"/>
            <p:nvPr/>
          </p:nvSpPr>
          <p:spPr>
            <a:xfrm>
              <a:off x="4396" y="2177"/>
              <a:ext cx="739" cy="32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GB" sz="2800" u="none" cap="none" strike="noStrike">
                  <a:solidFill>
                    <a:schemeClr val="dk1"/>
                  </a:solidFill>
                  <a:latin typeface="Comic Sans MS"/>
                  <a:ea typeface="Comic Sans MS"/>
                  <a:cs typeface="Comic Sans MS"/>
                  <a:sym typeface="Comic Sans MS"/>
                </a:rPr>
                <a:t>197</a:t>
              </a:r>
              <a:endParaRPr b="0" i="0" sz="2800" u="none" cap="none" strike="noStrik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endParaRPr>
            </a:p>
          </p:txBody>
        </p:sp>
      </p:grpSp>
      <p:graphicFrame>
        <p:nvGraphicFramePr>
          <p:cNvPr id="258" name="Google Shape;258;p45"/>
          <p:cNvGraphicFramePr/>
          <p:nvPr/>
        </p:nvGraphicFramePr>
        <p:xfrm>
          <a:off x="60960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{DDEDA5E6-C9DC-418E-8B28-7B780BF763F0}</a:tableStyleId>
              </a:tblPr>
              <a:tblGrid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  <a:gridCol w="220675"/>
                <a:gridCol w="219075"/>
                <a:gridCol w="220650"/>
              </a:tblGrid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</a:tr>
              <a:tr h="243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CC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Font typeface="Arial"/>
                        <a:buNone/>
                      </a:pPr>
                      <a:r>
                        <a:t/>
                      </a:r>
                      <a:endParaRPr b="0" i="0" sz="1000" u="none" cap="none" strike="noStrike">
                        <a:solidFill>
                          <a:schemeClr val="dk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T="45700" marB="45700" marR="91450" marL="9145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dk1"/>
                    </a:solidFill>
                  </a:tcPr>
                </a:tc>
              </a:tr>
            </a:tbl>
          </a:graphicData>
        </a:graphic>
      </p:graphicFrame>
      <p:sp>
        <p:nvSpPr>
          <p:cNvPr id="259" name="Google Shape;259;p45"/>
          <p:cNvSpPr txBox="1"/>
          <p:nvPr/>
        </p:nvSpPr>
        <p:spPr>
          <a:xfrm>
            <a:off x="1907704" y="5499820"/>
            <a:ext cx="3904456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99FF66"/>
                </a:solidFill>
                <a:latin typeface="Comic Sans MS"/>
                <a:ea typeface="Comic Sans MS"/>
                <a:cs typeface="Comic Sans MS"/>
                <a:sym typeface="Comic Sans MS"/>
              </a:rPr>
              <a:t>The ATOMIC NUMBER of the element</a:t>
            </a:r>
            <a:endParaRPr b="0" i="0" sz="2400" u="none" cap="none" strike="noStrike">
              <a:solidFill>
                <a:srgbClr val="99FF66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0" name="Google Shape;260;p45"/>
          <p:cNvSpPr/>
          <p:nvPr/>
        </p:nvSpPr>
        <p:spPr>
          <a:xfrm>
            <a:off x="5659760" y="5469657"/>
            <a:ext cx="1066800" cy="457200"/>
          </a:xfrm>
          <a:prstGeom prst="rightArrow">
            <a:avLst>
              <a:gd fmla="val 50000" name="adj1"/>
              <a:gd fmla="val 58333" name="adj2"/>
            </a:avLst>
          </a:prstGeom>
          <a:solidFill>
            <a:srgbClr val="99FF66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45"/>
          <p:cNvSpPr/>
          <p:nvPr/>
        </p:nvSpPr>
        <p:spPr>
          <a:xfrm>
            <a:off x="6955160" y="2821707"/>
            <a:ext cx="597000" cy="722400"/>
          </a:xfrm>
          <a:prstGeom prst="downArrow">
            <a:avLst>
              <a:gd fmla="val 50000" name="adj1"/>
              <a:gd fmla="val 30253" name="adj2"/>
            </a:avLst>
          </a:prstGeom>
          <a:solidFill>
            <a:srgbClr val="BFBFBF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A5A5A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45"/>
          <p:cNvSpPr txBox="1"/>
          <p:nvPr/>
        </p:nvSpPr>
        <p:spPr>
          <a:xfrm>
            <a:off x="5656575" y="1537725"/>
            <a:ext cx="3127500" cy="13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BFBFBF"/>
                </a:solidFill>
                <a:latin typeface="Comic Sans MS"/>
                <a:ea typeface="Comic Sans MS"/>
                <a:cs typeface="Comic Sans MS"/>
                <a:sym typeface="Comic Sans MS"/>
              </a:rPr>
              <a:t>Relative atomic mass (more on this next lesson)</a:t>
            </a:r>
            <a:endParaRPr b="0" i="0" sz="2400" u="none" cap="none" strike="noStrike">
              <a:solidFill>
                <a:srgbClr val="BFBFBF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263" name="Google Shape;263;p4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Periodic Table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1891866" y="77403"/>
            <a:ext cx="5203000" cy="7902874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46"/>
          <p:cNvSpPr/>
          <p:nvPr/>
        </p:nvSpPr>
        <p:spPr>
          <a:xfrm>
            <a:off x="1896500" y="2524650"/>
            <a:ext cx="1419600" cy="764700"/>
          </a:xfrm>
          <a:prstGeom prst="rect">
            <a:avLst/>
          </a:prstGeom>
          <a:solidFill>
            <a:srgbClr val="FFFF00">
              <a:alpha val="47059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4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does the </a:t>
            </a:r>
            <a:r>
              <a:rPr b="1" i="0" lang="en-GB" sz="36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key</a:t>
            </a:r>
            <a:r>
              <a:rPr b="0" i="0" lang="en-GB" sz="3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mean?</a:t>
            </a:r>
            <a:endParaRPr/>
          </a:p>
        </p:txBody>
      </p:sp>
      <p:sp>
        <p:nvSpPr>
          <p:cNvPr id="272" name="Google Shape;272;p46"/>
          <p:cNvSpPr/>
          <p:nvPr/>
        </p:nvSpPr>
        <p:spPr>
          <a:xfrm>
            <a:off x="2033151" y="2963574"/>
            <a:ext cx="1134300" cy="288000"/>
          </a:xfrm>
          <a:prstGeom prst="ellipse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46"/>
          <p:cNvSpPr txBox="1"/>
          <p:nvPr/>
        </p:nvSpPr>
        <p:spPr>
          <a:xfrm>
            <a:off x="3167525" y="2887375"/>
            <a:ext cx="2793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= number of protons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    (and electron</a:t>
            </a:r>
            <a:r>
              <a:rPr lang="en-GB">
                <a:solidFill>
                  <a:srgbClr val="FF0000"/>
                </a:solidFill>
              </a:rPr>
              <a:t>s. S</a:t>
            </a:r>
            <a:r>
              <a:rPr b="0" i="0" lang="en-GB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ometimes </a:t>
            </a:r>
            <a:endParaRPr b="0" i="0" sz="1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0000"/>
                </a:solidFill>
              </a:rPr>
              <a:t>       </a:t>
            </a:r>
            <a:r>
              <a:rPr b="0" i="0" lang="en-GB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called the</a:t>
            </a:r>
            <a:r>
              <a:rPr lang="en-GB">
                <a:solidFill>
                  <a:srgbClr val="FF0000"/>
                </a:solidFill>
              </a:rPr>
              <a:t> </a:t>
            </a:r>
            <a:r>
              <a:rPr b="0" i="1" lang="en-GB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proton number</a:t>
            </a:r>
            <a:r>
              <a:rPr b="0" i="0" lang="en-GB" sz="1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b="0" i="0" sz="20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46"/>
          <p:cNvSpPr txBox="1"/>
          <p:nvPr/>
        </p:nvSpPr>
        <p:spPr>
          <a:xfrm>
            <a:off x="6279925" y="5714950"/>
            <a:ext cx="28641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rgbClr val="202124"/>
                </a:solidFill>
                <a:highlight>
                  <a:srgbClr val="FFFF00"/>
                </a:highlight>
              </a:rPr>
              <a:t>The number of protons determines the element's identity (e.g., hydrogen has one proton, helium has two)</a:t>
            </a:r>
            <a:endParaRPr sz="1600">
              <a:highlight>
                <a:srgbClr val="FFFF00"/>
              </a:highlight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7"/>
          <p:cNvSpPr/>
          <p:nvPr/>
        </p:nvSpPr>
        <p:spPr>
          <a:xfrm>
            <a:off x="869950" y="4163725"/>
            <a:ext cx="7233300" cy="1143000"/>
          </a:xfrm>
          <a:prstGeom prst="roundRect">
            <a:avLst>
              <a:gd fmla="val 8505" name="adj"/>
            </a:avLst>
          </a:prstGeom>
          <a:solidFill>
            <a:srgbClr val="FFFFCC"/>
          </a:solidFill>
          <a:ln cap="flat" cmpd="sng" w="381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81" name="Google Shape;281;p4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Patterns in the periodic table</a:t>
            </a:r>
            <a:endParaRPr sz="4000">
              <a:solidFill>
                <a:schemeClr val="lt1"/>
              </a:solidFill>
            </a:endParaRPr>
          </a:p>
        </p:txBody>
      </p:sp>
      <p:sp>
        <p:nvSpPr>
          <p:cNvPr id="282" name="Google Shape;282;p47"/>
          <p:cNvSpPr txBox="1"/>
          <p:nvPr/>
        </p:nvSpPr>
        <p:spPr>
          <a:xfrm>
            <a:off x="323850" y="1647825"/>
            <a:ext cx="7513800" cy="6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10066"/>
                </a:solidFill>
              </a:rPr>
              <a:t>The periodic table is arranged based on </a:t>
            </a:r>
            <a:r>
              <a:rPr lang="en-GB" sz="2400" u="sng">
                <a:solidFill>
                  <a:srgbClr val="010066"/>
                </a:solidFill>
              </a:rPr>
              <a:t>two</a:t>
            </a:r>
            <a:r>
              <a:rPr lang="en-GB" sz="2400">
                <a:solidFill>
                  <a:srgbClr val="010066"/>
                </a:solidFill>
              </a:rPr>
              <a:t> things:</a:t>
            </a:r>
            <a:endParaRPr/>
          </a:p>
        </p:txBody>
      </p:sp>
      <p:sp>
        <p:nvSpPr>
          <p:cNvPr id="283" name="Google Shape;283;p47"/>
          <p:cNvSpPr/>
          <p:nvPr/>
        </p:nvSpPr>
        <p:spPr>
          <a:xfrm>
            <a:off x="869950" y="2563525"/>
            <a:ext cx="7233300" cy="1143000"/>
          </a:xfrm>
          <a:prstGeom prst="roundRect">
            <a:avLst>
              <a:gd fmla="val 8505" name="adj"/>
            </a:avLst>
          </a:prstGeom>
          <a:solidFill>
            <a:srgbClr val="FFFFCC"/>
          </a:solidFill>
          <a:ln cap="flat" cmpd="sng" w="381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">
              <a:solidFill>
                <a:srgbClr val="FF66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AutoNum type="arabicPeriod"/>
            </a:pPr>
            <a:r>
              <a:rPr b="1" lang="en-GB" sz="2400">
                <a:solidFill>
                  <a:srgbClr val="FF6600"/>
                </a:solidFill>
              </a:rPr>
              <a:t>Atomic number</a:t>
            </a:r>
            <a:r>
              <a:rPr lang="en-GB" sz="2400">
                <a:solidFill>
                  <a:srgbClr val="010066"/>
                </a:solidFill>
              </a:rPr>
              <a:t> - the number of protons in an atom.</a:t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400"/>
              <a:buAutoNum type="arabicPeriod"/>
            </a:pPr>
            <a:r>
              <a:rPr b="1" lang="en-GB" sz="2400">
                <a:solidFill>
                  <a:srgbClr val="FF6600"/>
                </a:solidFill>
              </a:rPr>
              <a:t>Groups and periods</a:t>
            </a:r>
            <a:r>
              <a:rPr lang="en-GB" sz="2400">
                <a:solidFill>
                  <a:srgbClr val="010066"/>
                </a:solidFill>
              </a:rPr>
              <a:t> - determined by the electronic configuration of atoms.</a:t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10066"/>
              </a:solidFill>
            </a:endParaRPr>
          </a:p>
        </p:txBody>
      </p:sp>
      <p:pic>
        <p:nvPicPr>
          <p:cNvPr id="284" name="Google Shape;284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900" y="511250"/>
            <a:ext cx="1123849" cy="936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oxygen_atom" id="290" name="Google Shape;29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16613" y="1649413"/>
            <a:ext cx="2806800" cy="2806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8"/>
          <p:cNvSpPr txBox="1"/>
          <p:nvPr/>
        </p:nvSpPr>
        <p:spPr>
          <a:xfrm>
            <a:off x="468313" y="1125538"/>
            <a:ext cx="5291100" cy="28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8775" lvl="0" marL="358775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Noto Symbol"/>
              <a:buNone/>
            </a:pP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</a:t>
            </a: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nucleus</a:t>
            </a: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is: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made up of protons and neutrons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positively charged because of the protons</a:t>
            </a:r>
            <a:endParaRPr/>
          </a:p>
          <a:p>
            <a:pPr indent="-358775" lvl="0" marL="358775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dense – it contains nearly all the mass of the atom in a tiny space.</a:t>
            </a:r>
            <a:endParaRPr/>
          </a:p>
        </p:txBody>
      </p:sp>
      <p:sp>
        <p:nvSpPr>
          <p:cNvPr id="292" name="Google Shape;292;p48"/>
          <p:cNvSpPr txBox="1"/>
          <p:nvPr/>
        </p:nvSpPr>
        <p:spPr>
          <a:xfrm>
            <a:off x="468313" y="4203700"/>
            <a:ext cx="7881900" cy="24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5600" lvl="0" marL="355600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Font typeface="Noto Symbol"/>
              <a:buNone/>
            </a:pPr>
            <a:r>
              <a:rPr b="1" i="0" lang="en-GB" sz="2400" u="sng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Electrons</a:t>
            </a:r>
            <a:r>
              <a:rPr b="0" i="0" lang="en-GB" sz="2400" u="sng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are:</a:t>
            </a:r>
            <a:endParaRPr b="1" i="0" sz="2400" u="sng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very small and light, and negatively charged</a:t>
            </a:r>
            <a:endParaRPr/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able to be lost or gained in chemical reactions</a:t>
            </a:r>
            <a:endParaRPr b="1" i="0" sz="2400" u="none" cap="none" strike="noStrike">
              <a:solidFill>
                <a:srgbClr val="010066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55600" lvl="0" marL="355600" marR="0" rtl="0" algn="l">
              <a:spcBef>
                <a:spcPts val="120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found thinly spread around the outside of the nucleus, orbiting in layers called shells.</a:t>
            </a:r>
            <a:endParaRPr/>
          </a:p>
        </p:txBody>
      </p:sp>
      <p:sp>
        <p:nvSpPr>
          <p:cNvPr id="293" name="Google Shape;293;p4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Review</a:t>
            </a:r>
            <a:r>
              <a:rPr lang="en-GB" sz="4000">
                <a:solidFill>
                  <a:schemeClr val="lt1"/>
                </a:solidFill>
              </a:rPr>
              <a:t>:  t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he atom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lectron_shells" id="299" name="Google Shape;299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1300" y="2878138"/>
            <a:ext cx="312420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9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Shells</a:t>
            </a:r>
            <a:endParaRPr/>
          </a:p>
        </p:txBody>
      </p:sp>
      <p:sp>
        <p:nvSpPr>
          <p:cNvPr id="301" name="Google Shape;301;p49"/>
          <p:cNvSpPr txBox="1"/>
          <p:nvPr/>
        </p:nvSpPr>
        <p:spPr>
          <a:xfrm>
            <a:off x="107950" y="1268413"/>
            <a:ext cx="8964600" cy="1552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Electrons are arranged in </a:t>
            </a:r>
            <a:r>
              <a:rPr b="1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shells</a:t>
            </a:r>
            <a:r>
              <a:rPr b="0" i="0" lang="en-GB" sz="2400" u="none" cap="none" strike="noStrike">
                <a:solidFill>
                  <a:srgbClr val="FF66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(or energy levels) around an atom’s nucleus. Each shell has a maximum number of electrons that it can hold. Electrons will fill the shells nearest the nucleus first. </a:t>
            </a:r>
            <a:endParaRPr/>
          </a:p>
        </p:txBody>
      </p:sp>
      <p:grpSp>
        <p:nvGrpSpPr>
          <p:cNvPr id="302" name="Google Shape;302;p49"/>
          <p:cNvGrpSpPr/>
          <p:nvPr/>
        </p:nvGrpSpPr>
        <p:grpSpPr>
          <a:xfrm>
            <a:off x="34925" y="3144838"/>
            <a:ext cx="4203700" cy="952500"/>
            <a:chOff x="140" y="1244"/>
            <a:chExt cx="2648" cy="600"/>
          </a:xfrm>
        </p:grpSpPr>
        <p:cxnSp>
          <p:nvCxnSpPr>
            <p:cNvPr id="303" name="Google Shape;303;p49"/>
            <p:cNvCxnSpPr/>
            <p:nvPr/>
          </p:nvCxnSpPr>
          <p:spPr>
            <a:xfrm>
              <a:off x="1588" y="1581"/>
              <a:ext cx="1200" cy="0"/>
            </a:xfrm>
            <a:prstGeom prst="straightConnector1">
              <a:avLst/>
            </a:prstGeom>
            <a:noFill/>
            <a:ln cap="flat" cmpd="sng" w="50800">
              <a:solidFill>
                <a:srgbClr val="000000"/>
              </a:solidFill>
              <a:prstDash val="solid"/>
              <a:round/>
              <a:headEnd len="sm" w="sm" type="oval"/>
              <a:tailEnd len="lg" w="lg" type="triangle"/>
            </a:ln>
          </p:spPr>
        </p:cxnSp>
        <p:sp>
          <p:nvSpPr>
            <p:cNvPr id="304" name="Google Shape;304;p49"/>
            <p:cNvSpPr txBox="1"/>
            <p:nvPr/>
          </p:nvSpPr>
          <p:spPr>
            <a:xfrm>
              <a:off x="140" y="1244"/>
              <a:ext cx="15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st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shell holds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a maximum of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electrons</a:t>
              </a:r>
              <a:endParaRPr/>
            </a:p>
          </p:txBody>
        </p:sp>
      </p:grpSp>
      <p:grpSp>
        <p:nvGrpSpPr>
          <p:cNvPr id="305" name="Google Shape;305;p49"/>
          <p:cNvGrpSpPr/>
          <p:nvPr/>
        </p:nvGrpSpPr>
        <p:grpSpPr>
          <a:xfrm>
            <a:off x="5041900" y="2832100"/>
            <a:ext cx="3838575" cy="952500"/>
            <a:chOff x="3246" y="949"/>
            <a:chExt cx="2418" cy="600"/>
          </a:xfrm>
        </p:grpSpPr>
        <p:sp>
          <p:nvSpPr>
            <p:cNvPr id="306" name="Google Shape;306;p49"/>
            <p:cNvSpPr txBox="1"/>
            <p:nvPr/>
          </p:nvSpPr>
          <p:spPr>
            <a:xfrm>
              <a:off x="4164" y="949"/>
              <a:ext cx="15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nd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shell holds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a maximum of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FF66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electrons</a:t>
              </a:r>
              <a:endParaRPr/>
            </a:p>
          </p:txBody>
        </p:sp>
        <p:cxnSp>
          <p:nvCxnSpPr>
            <p:cNvPr id="307" name="Google Shape;307;p49"/>
            <p:cNvCxnSpPr/>
            <p:nvPr/>
          </p:nvCxnSpPr>
          <p:spPr>
            <a:xfrm rot="10800000">
              <a:off x="3246" y="1328"/>
              <a:ext cx="900" cy="0"/>
            </a:xfrm>
            <a:prstGeom prst="straightConnector1">
              <a:avLst/>
            </a:prstGeom>
            <a:noFill/>
            <a:ln cap="flat" cmpd="sng" w="50800">
              <a:solidFill>
                <a:srgbClr val="000000"/>
              </a:solidFill>
              <a:prstDash val="solid"/>
              <a:round/>
              <a:headEnd len="sm" w="sm" type="oval"/>
              <a:tailEnd len="lg" w="lg" type="triangle"/>
            </a:ln>
          </p:spPr>
        </p:cxnSp>
      </p:grpSp>
      <p:grpSp>
        <p:nvGrpSpPr>
          <p:cNvPr id="308" name="Google Shape;308;p49"/>
          <p:cNvGrpSpPr/>
          <p:nvPr/>
        </p:nvGrpSpPr>
        <p:grpSpPr>
          <a:xfrm>
            <a:off x="5114925" y="5132388"/>
            <a:ext cx="3841750" cy="952500"/>
            <a:chOff x="3334" y="2558"/>
            <a:chExt cx="2420" cy="600"/>
          </a:xfrm>
        </p:grpSpPr>
        <p:sp>
          <p:nvSpPr>
            <p:cNvPr id="309" name="Google Shape;309;p49"/>
            <p:cNvSpPr txBox="1"/>
            <p:nvPr/>
          </p:nvSpPr>
          <p:spPr>
            <a:xfrm>
              <a:off x="4254" y="2558"/>
              <a:ext cx="1500" cy="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r>
                <a:rPr b="1" baseline="30000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rd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shell holds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a maximum of</a:t>
              </a:r>
              <a:b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GB" sz="2400" u="none" cap="none" strike="noStrike">
                  <a:solidFill>
                    <a:srgbClr val="FF9900"/>
                  </a:solidFill>
                  <a:latin typeface="Arial"/>
                  <a:ea typeface="Arial"/>
                  <a:cs typeface="Arial"/>
                  <a:sym typeface="Arial"/>
                </a:rPr>
                <a:t>8</a:t>
              </a:r>
              <a:r>
                <a:rPr b="1" i="0" lang="en-GB" sz="2400" u="none" cap="none" strike="noStrik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 electrons</a:t>
              </a:r>
              <a:endParaRPr/>
            </a:p>
          </p:txBody>
        </p:sp>
        <p:cxnSp>
          <p:nvCxnSpPr>
            <p:cNvPr id="310" name="Google Shape;310;p49"/>
            <p:cNvCxnSpPr/>
            <p:nvPr/>
          </p:nvCxnSpPr>
          <p:spPr>
            <a:xfrm rot="10800000">
              <a:off x="3334" y="2940"/>
              <a:ext cx="900" cy="0"/>
            </a:xfrm>
            <a:prstGeom prst="straightConnector1">
              <a:avLst/>
            </a:prstGeom>
            <a:noFill/>
            <a:ln cap="flat" cmpd="sng" w="50800">
              <a:solidFill>
                <a:srgbClr val="000000"/>
              </a:solidFill>
              <a:prstDash val="solid"/>
              <a:round/>
              <a:headEnd len="sm" w="sm" type="oval"/>
              <a:tailEnd len="lg" w="lg" type="triangl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0"/>
          <p:cNvSpPr/>
          <p:nvPr/>
        </p:nvSpPr>
        <p:spPr>
          <a:xfrm>
            <a:off x="5003500" y="2205726"/>
            <a:ext cx="3488700" cy="3553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50"/>
          <p:cNvSpPr/>
          <p:nvPr/>
        </p:nvSpPr>
        <p:spPr>
          <a:xfrm>
            <a:off x="1031876" y="2708275"/>
            <a:ext cx="2747877" cy="279538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50"/>
          <p:cNvSpPr/>
          <p:nvPr/>
        </p:nvSpPr>
        <p:spPr>
          <a:xfrm>
            <a:off x="5577700" y="2744825"/>
            <a:ext cx="2340300" cy="24753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50"/>
          <p:cNvSpPr/>
          <p:nvPr/>
        </p:nvSpPr>
        <p:spPr>
          <a:xfrm>
            <a:off x="6259761" y="3450875"/>
            <a:ext cx="976200" cy="10632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50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GB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Drawing Electrons</a:t>
            </a:r>
            <a:endParaRPr/>
          </a:p>
        </p:txBody>
      </p:sp>
      <p:sp>
        <p:nvSpPr>
          <p:cNvPr id="321" name="Google Shape;321;p50"/>
          <p:cNvSpPr/>
          <p:nvPr/>
        </p:nvSpPr>
        <p:spPr>
          <a:xfrm>
            <a:off x="1893262" y="3548403"/>
            <a:ext cx="1025100" cy="11151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7175" y="628650"/>
            <a:ext cx="1001712" cy="143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6700" y="628650"/>
            <a:ext cx="1006475" cy="14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50"/>
          <p:cNvSpPr txBox="1"/>
          <p:nvPr/>
        </p:nvSpPr>
        <p:spPr>
          <a:xfrm>
            <a:off x="8004175" y="1053150"/>
            <a:ext cx="771900" cy="523200"/>
          </a:xfrm>
          <a:prstGeom prst="rect">
            <a:avLst/>
          </a:prstGeom>
          <a:solidFill>
            <a:srgbClr val="E1B7F7"/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3400"/>
              <a:buFont typeface="Arial"/>
              <a:buNone/>
            </a:pPr>
            <a:r>
              <a:rPr b="1" lang="en-GB" sz="3400">
                <a:solidFill>
                  <a:srgbClr val="010066"/>
                </a:solidFill>
              </a:rPr>
              <a:t>C</a:t>
            </a:r>
            <a:r>
              <a:rPr b="1" i="0" lang="en-GB" sz="3300" u="none">
                <a:solidFill>
                  <a:srgbClr val="010066"/>
                </a:solidFill>
                <a:latin typeface="Ubuntu"/>
                <a:ea typeface="Ubuntu"/>
                <a:cs typeface="Ubuntu"/>
                <a:sym typeface="Ubuntu"/>
              </a:rPr>
              <a:t>l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1"/>
          <p:cNvSpPr/>
          <p:nvPr/>
        </p:nvSpPr>
        <p:spPr>
          <a:xfrm>
            <a:off x="4932350" y="2268824"/>
            <a:ext cx="3488700" cy="35535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51"/>
          <p:cNvSpPr/>
          <p:nvPr/>
        </p:nvSpPr>
        <p:spPr>
          <a:xfrm>
            <a:off x="1106250" y="2797800"/>
            <a:ext cx="2494200" cy="25371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51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b="0" i="0" lang="en-GB" sz="4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Drawing Electrons</a:t>
            </a:r>
            <a:endParaRPr/>
          </a:p>
        </p:txBody>
      </p:sp>
      <p:sp>
        <p:nvSpPr>
          <p:cNvPr id="333" name="Google Shape;333;p51"/>
          <p:cNvSpPr/>
          <p:nvPr/>
        </p:nvSpPr>
        <p:spPr>
          <a:xfrm>
            <a:off x="1895411" y="3600450"/>
            <a:ext cx="915900" cy="9318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51"/>
          <p:cNvSpPr/>
          <p:nvPr/>
        </p:nvSpPr>
        <p:spPr>
          <a:xfrm>
            <a:off x="5533100" y="2802675"/>
            <a:ext cx="2287200" cy="2485800"/>
          </a:xfrm>
          <a:prstGeom prst="ellipse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51"/>
          <p:cNvSpPr/>
          <p:nvPr/>
        </p:nvSpPr>
        <p:spPr>
          <a:xfrm>
            <a:off x="6240650" y="3601487"/>
            <a:ext cx="872100" cy="88830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6" name="Google Shape;336;p51"/>
          <p:cNvGrpSpPr/>
          <p:nvPr/>
        </p:nvGrpSpPr>
        <p:grpSpPr>
          <a:xfrm>
            <a:off x="417500" y="679450"/>
            <a:ext cx="1134250" cy="1543600"/>
            <a:chOff x="1166" y="1784"/>
            <a:chExt cx="304" cy="600"/>
          </a:xfrm>
        </p:grpSpPr>
        <p:sp>
          <p:nvSpPr>
            <p:cNvPr id="337" name="Google Shape;337;p51"/>
            <p:cNvSpPr/>
            <p:nvPr/>
          </p:nvSpPr>
          <p:spPr>
            <a:xfrm>
              <a:off x="1170" y="1784"/>
              <a:ext cx="300" cy="600"/>
            </a:xfrm>
            <a:prstGeom prst="roundRect">
              <a:avLst>
                <a:gd fmla="val 16667" name="adj"/>
              </a:avLst>
            </a:prstGeom>
            <a:solidFill>
              <a:srgbClr val="E1B7F7"/>
            </a:solidFill>
            <a:ln cap="flat" cmpd="sng" w="9525">
              <a:solidFill>
                <a:srgbClr val="9900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51"/>
            <p:cNvSpPr txBox="1"/>
            <p:nvPr/>
          </p:nvSpPr>
          <p:spPr>
            <a:xfrm>
              <a:off x="1166" y="1964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0066"/>
                </a:buClr>
                <a:buSzPts val="3400"/>
                <a:buFont typeface="Arial"/>
                <a:buNone/>
              </a:pPr>
              <a:r>
                <a:rPr b="1" i="0" lang="en-GB" sz="3400" u="non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O</a:t>
              </a:r>
              <a:endParaRPr/>
            </a:p>
          </p:txBody>
        </p:sp>
      </p:grpSp>
      <p:sp>
        <p:nvSpPr>
          <p:cNvPr id="339" name="Google Shape;339;p51"/>
          <p:cNvSpPr txBox="1"/>
          <p:nvPr/>
        </p:nvSpPr>
        <p:spPr>
          <a:xfrm>
            <a:off x="179387" y="1839912"/>
            <a:ext cx="122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400"/>
              <a:buFont typeface="Arial"/>
              <a:buNone/>
            </a:pPr>
            <a:r>
              <a:rPr b="0" i="0" lang="en-GB" sz="2000" u="non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 sz="2000"/>
          </a:p>
        </p:txBody>
      </p:sp>
      <p:sp>
        <p:nvSpPr>
          <p:cNvPr id="340" name="Google Shape;340;p51"/>
          <p:cNvSpPr txBox="1"/>
          <p:nvPr/>
        </p:nvSpPr>
        <p:spPr>
          <a:xfrm>
            <a:off x="190500" y="928687"/>
            <a:ext cx="122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000"/>
              <a:buFont typeface="Arial"/>
              <a:buNone/>
            </a:pPr>
            <a:r>
              <a:rPr b="0" i="0" lang="en-GB" sz="2000" u="non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sz="2000"/>
          </a:p>
        </p:txBody>
      </p:sp>
      <p:grpSp>
        <p:nvGrpSpPr>
          <p:cNvPr id="341" name="Google Shape;341;p51"/>
          <p:cNvGrpSpPr/>
          <p:nvPr/>
        </p:nvGrpSpPr>
        <p:grpSpPr>
          <a:xfrm>
            <a:off x="7775575" y="581025"/>
            <a:ext cx="782189" cy="1543590"/>
            <a:chOff x="1166" y="1784"/>
            <a:chExt cx="304" cy="600"/>
          </a:xfrm>
        </p:grpSpPr>
        <p:sp>
          <p:nvSpPr>
            <p:cNvPr id="342" name="Google Shape;342;p51"/>
            <p:cNvSpPr/>
            <p:nvPr/>
          </p:nvSpPr>
          <p:spPr>
            <a:xfrm>
              <a:off x="1170" y="1784"/>
              <a:ext cx="300" cy="600"/>
            </a:xfrm>
            <a:prstGeom prst="roundRect">
              <a:avLst>
                <a:gd fmla="val 16667" name="adj"/>
              </a:avLst>
            </a:prstGeom>
            <a:solidFill>
              <a:srgbClr val="E1B7F7"/>
            </a:solidFill>
            <a:ln cap="flat" cmpd="sng" w="9525">
              <a:solidFill>
                <a:srgbClr val="9900C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51"/>
            <p:cNvSpPr txBox="1"/>
            <p:nvPr/>
          </p:nvSpPr>
          <p:spPr>
            <a:xfrm>
              <a:off x="1166" y="1957"/>
              <a:ext cx="300" cy="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0066"/>
                </a:buClr>
                <a:buSzPts val="3400"/>
                <a:buFont typeface="Arial"/>
                <a:buNone/>
              </a:pPr>
              <a:r>
                <a:rPr b="1" i="0" lang="en-GB" sz="3400" u="none">
                  <a:solidFill>
                    <a:srgbClr val="010066"/>
                  </a:solidFill>
                  <a:latin typeface="Arial"/>
                  <a:ea typeface="Arial"/>
                  <a:cs typeface="Arial"/>
                  <a:sym typeface="Arial"/>
                </a:rPr>
                <a:t>A</a:t>
              </a:r>
              <a:r>
                <a:rPr b="1" i="0" lang="en-GB" sz="3300" u="none">
                  <a:solidFill>
                    <a:srgbClr val="010066"/>
                  </a:solidFill>
                  <a:latin typeface="Ubuntu"/>
                  <a:ea typeface="Ubuntu"/>
                  <a:cs typeface="Ubuntu"/>
                  <a:sym typeface="Ubuntu"/>
                </a:rPr>
                <a:t>l</a:t>
              </a:r>
              <a:endParaRPr sz="1300"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344" name="Google Shape;344;p51"/>
          <p:cNvSpPr txBox="1"/>
          <p:nvPr/>
        </p:nvSpPr>
        <p:spPr>
          <a:xfrm>
            <a:off x="7588250" y="1687512"/>
            <a:ext cx="122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400"/>
              <a:buFont typeface="Arial"/>
              <a:buNone/>
            </a:pPr>
            <a:r>
              <a:rPr b="0" i="0" lang="en-GB" sz="2000" u="non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2000"/>
          </a:p>
        </p:txBody>
      </p:sp>
      <p:sp>
        <p:nvSpPr>
          <p:cNvPr id="345" name="Google Shape;345;p51"/>
          <p:cNvSpPr txBox="1"/>
          <p:nvPr/>
        </p:nvSpPr>
        <p:spPr>
          <a:xfrm>
            <a:off x="7550150" y="906462"/>
            <a:ext cx="1224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0066"/>
              </a:buClr>
              <a:buSzPts val="2000"/>
              <a:buFont typeface="Arial"/>
              <a:buNone/>
            </a:pPr>
            <a:r>
              <a:rPr b="0" i="0" lang="en-GB" sz="2000" u="non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27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2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Complete all diagrams on </a:t>
            </a:r>
            <a:r>
              <a:rPr b="1" lang="en-GB" sz="4000">
                <a:solidFill>
                  <a:srgbClr val="FFFF00"/>
                </a:solidFill>
              </a:rPr>
              <a:t>page 8</a:t>
            </a:r>
            <a:endParaRPr/>
          </a:p>
        </p:txBody>
      </p:sp>
      <p:pic>
        <p:nvPicPr>
          <p:cNvPr id="352" name="Google Shape;352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35312" y="1143000"/>
            <a:ext cx="6114390" cy="5714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3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Answer all </a:t>
            </a:r>
            <a:r>
              <a:rPr lang="en-GB" sz="4000">
                <a:solidFill>
                  <a:schemeClr val="lt1"/>
                </a:solidFill>
              </a:rPr>
              <a:t>questions</a:t>
            </a:r>
            <a:r>
              <a:rPr lang="en-GB" sz="4000">
                <a:solidFill>
                  <a:schemeClr val="lt1"/>
                </a:solidFill>
              </a:rPr>
              <a:t> on </a:t>
            </a:r>
            <a:r>
              <a:rPr b="1" lang="en-GB" sz="4000">
                <a:solidFill>
                  <a:srgbClr val="FFFF00"/>
                </a:solidFill>
              </a:rPr>
              <a:t>page 9</a:t>
            </a:r>
            <a:endParaRPr/>
          </a:p>
        </p:txBody>
      </p:sp>
      <p:pic>
        <p:nvPicPr>
          <p:cNvPr id="359" name="Google Shape;35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3100" y="1143950"/>
            <a:ext cx="7397800" cy="5637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53"/>
          <p:cNvSpPr txBox="1"/>
          <p:nvPr/>
        </p:nvSpPr>
        <p:spPr>
          <a:xfrm>
            <a:off x="4803264" y="2606416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1" name="Google Shape;361;p53"/>
          <p:cNvSpPr txBox="1"/>
          <p:nvPr/>
        </p:nvSpPr>
        <p:spPr>
          <a:xfrm>
            <a:off x="5225472" y="2943400"/>
            <a:ext cx="182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nucleus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2" name="Google Shape;362;p53"/>
          <p:cNvSpPr txBox="1"/>
          <p:nvPr/>
        </p:nvSpPr>
        <p:spPr>
          <a:xfrm>
            <a:off x="4781492" y="3251986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35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3" name="Google Shape;363;p53"/>
          <p:cNvSpPr txBox="1"/>
          <p:nvPr/>
        </p:nvSpPr>
        <p:spPr>
          <a:xfrm>
            <a:off x="7342475" y="3546375"/>
            <a:ext cx="150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oxygen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4" name="Google Shape;364;p53"/>
          <p:cNvSpPr txBox="1"/>
          <p:nvPr/>
        </p:nvSpPr>
        <p:spPr>
          <a:xfrm>
            <a:off x="5168655" y="3869126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2,6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5" name="Google Shape;365;p53"/>
          <p:cNvSpPr txBox="1"/>
          <p:nvPr/>
        </p:nvSpPr>
        <p:spPr>
          <a:xfrm>
            <a:off x="3734571" y="5101609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4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6" name="Google Shape;366;p53"/>
          <p:cNvSpPr txBox="1"/>
          <p:nvPr/>
        </p:nvSpPr>
        <p:spPr>
          <a:xfrm>
            <a:off x="5960010" y="5381775"/>
            <a:ext cx="47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12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7" name="Google Shape;367;p53"/>
          <p:cNvSpPr txBox="1"/>
          <p:nvPr/>
        </p:nvSpPr>
        <p:spPr>
          <a:xfrm>
            <a:off x="4841609" y="5679393"/>
            <a:ext cx="47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15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8" name="Google Shape;368;p53"/>
          <p:cNvSpPr txBox="1"/>
          <p:nvPr/>
        </p:nvSpPr>
        <p:spPr>
          <a:xfrm>
            <a:off x="5959524" y="5689805"/>
            <a:ext cx="47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16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69" name="Google Shape;369;p53"/>
          <p:cNvSpPr txBox="1"/>
          <p:nvPr/>
        </p:nvSpPr>
        <p:spPr>
          <a:xfrm>
            <a:off x="2590628" y="5973771"/>
            <a:ext cx="47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70" name="Google Shape;370;p53"/>
          <p:cNvSpPr txBox="1"/>
          <p:nvPr/>
        </p:nvSpPr>
        <p:spPr>
          <a:xfrm>
            <a:off x="6805287" y="5973776"/>
            <a:ext cx="122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2, 8, 8, 2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71" name="Google Shape;371;p53"/>
          <p:cNvSpPr txBox="1"/>
          <p:nvPr/>
        </p:nvSpPr>
        <p:spPr>
          <a:xfrm>
            <a:off x="5953866" y="6274996"/>
            <a:ext cx="476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72" name="Google Shape;372;p53"/>
          <p:cNvSpPr txBox="1"/>
          <p:nvPr/>
        </p:nvSpPr>
        <p:spPr>
          <a:xfrm>
            <a:off x="6858296" y="6282363"/>
            <a:ext cx="122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2, 8, 7</a:t>
            </a:r>
            <a:endParaRPr b="1" sz="20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4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Answer all questions on </a:t>
            </a:r>
            <a:r>
              <a:rPr b="1" lang="en-GB" sz="4000">
                <a:solidFill>
                  <a:srgbClr val="FFFF00"/>
                </a:solidFill>
              </a:rPr>
              <a:t>page 9</a:t>
            </a:r>
            <a:endParaRPr/>
          </a:p>
        </p:txBody>
      </p:sp>
      <p:pic>
        <p:nvPicPr>
          <p:cNvPr id="379" name="Google Shape;37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438" y="1238625"/>
            <a:ext cx="8483125" cy="5059500"/>
          </a:xfrm>
          <a:prstGeom prst="rect">
            <a:avLst/>
          </a:prstGeom>
          <a:noFill/>
          <a:ln>
            <a:noFill/>
          </a:ln>
        </p:spPr>
      </p:pic>
      <p:sp>
        <p:nvSpPr>
          <p:cNvPr id="380" name="Google Shape;380;p54"/>
          <p:cNvSpPr txBox="1"/>
          <p:nvPr/>
        </p:nvSpPr>
        <p:spPr>
          <a:xfrm>
            <a:off x="2020326" y="1711895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1" name="Google Shape;381;p54"/>
          <p:cNvSpPr txBox="1"/>
          <p:nvPr/>
        </p:nvSpPr>
        <p:spPr>
          <a:xfrm>
            <a:off x="2002373" y="2048879"/>
            <a:ext cx="182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2" name="Google Shape;382;p54"/>
          <p:cNvSpPr txBox="1"/>
          <p:nvPr/>
        </p:nvSpPr>
        <p:spPr>
          <a:xfrm>
            <a:off x="1998550" y="2427881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3" name="Google Shape;383;p54"/>
          <p:cNvSpPr txBox="1"/>
          <p:nvPr/>
        </p:nvSpPr>
        <p:spPr>
          <a:xfrm>
            <a:off x="5723836" y="2041307"/>
            <a:ext cx="150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22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4" name="Google Shape;384;p54"/>
          <p:cNvSpPr txBox="1"/>
          <p:nvPr/>
        </p:nvSpPr>
        <p:spPr>
          <a:xfrm>
            <a:off x="5722415" y="1651130"/>
            <a:ext cx="567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40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5" name="Google Shape;385;p54"/>
          <p:cNvSpPr txBox="1"/>
          <p:nvPr/>
        </p:nvSpPr>
        <p:spPr>
          <a:xfrm>
            <a:off x="6356879" y="2406689"/>
            <a:ext cx="150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2, 8, 8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6" name="Google Shape;386;p54"/>
          <p:cNvSpPr txBox="1"/>
          <p:nvPr/>
        </p:nvSpPr>
        <p:spPr>
          <a:xfrm>
            <a:off x="2862301" y="3652375"/>
            <a:ext cx="79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17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7" name="Google Shape;387;p54"/>
          <p:cNvSpPr txBox="1"/>
          <p:nvPr/>
        </p:nvSpPr>
        <p:spPr>
          <a:xfrm>
            <a:off x="5201309" y="3648589"/>
            <a:ext cx="79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17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8" name="Google Shape;388;p54"/>
          <p:cNvSpPr txBox="1"/>
          <p:nvPr/>
        </p:nvSpPr>
        <p:spPr>
          <a:xfrm>
            <a:off x="7440927" y="3659001"/>
            <a:ext cx="7908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18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89" name="Google Shape;389;p54"/>
          <p:cNvSpPr txBox="1"/>
          <p:nvPr/>
        </p:nvSpPr>
        <p:spPr>
          <a:xfrm>
            <a:off x="4164457" y="4880470"/>
            <a:ext cx="122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positive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90" name="Google Shape;390;p54"/>
          <p:cNvSpPr txBox="1"/>
          <p:nvPr/>
        </p:nvSpPr>
        <p:spPr>
          <a:xfrm>
            <a:off x="1562304" y="5231638"/>
            <a:ext cx="122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neutral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91" name="Google Shape;391;p54"/>
          <p:cNvSpPr txBox="1"/>
          <p:nvPr/>
        </p:nvSpPr>
        <p:spPr>
          <a:xfrm>
            <a:off x="7067641" y="5245836"/>
            <a:ext cx="1221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000">
                <a:solidFill>
                  <a:srgbClr val="FF0000"/>
                </a:solidFill>
              </a:rPr>
              <a:t>1</a:t>
            </a:r>
            <a:endParaRPr b="1" sz="2000">
              <a:solidFill>
                <a:srgbClr val="FF0000"/>
              </a:solidFill>
            </a:endParaRPr>
          </a:p>
        </p:txBody>
      </p:sp>
      <p:sp>
        <p:nvSpPr>
          <p:cNvPr id="392" name="Google Shape;392;p54"/>
          <p:cNvSpPr txBox="1"/>
          <p:nvPr/>
        </p:nvSpPr>
        <p:spPr>
          <a:xfrm>
            <a:off x="5042174" y="2561625"/>
            <a:ext cx="1329600" cy="25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</a:t>
            </a:r>
            <a:r>
              <a:rPr lang="en-GB"/>
              <a:t>rrangement </a:t>
            </a:r>
            <a:endParaRPr/>
          </a:p>
        </p:txBody>
      </p:sp>
      <p:sp>
        <p:nvSpPr>
          <p:cNvPr id="393" name="Google Shape;393;p54"/>
          <p:cNvSpPr txBox="1"/>
          <p:nvPr/>
        </p:nvSpPr>
        <p:spPr>
          <a:xfrm>
            <a:off x="6858000" y="5690676"/>
            <a:ext cx="790800" cy="3567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1/2000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55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Electron trends in the periodic table</a:t>
            </a:r>
            <a:endParaRPr/>
          </a:p>
        </p:txBody>
      </p:sp>
      <p:sp>
        <p:nvSpPr>
          <p:cNvPr id="400" name="Google Shape;400;p55"/>
          <p:cNvSpPr txBox="1"/>
          <p:nvPr/>
        </p:nvSpPr>
        <p:spPr>
          <a:xfrm>
            <a:off x="323850" y="1266825"/>
            <a:ext cx="3665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Trends 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down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a group:</a:t>
            </a:r>
            <a:endParaRPr/>
          </a:p>
        </p:txBody>
      </p:sp>
      <p:sp>
        <p:nvSpPr>
          <p:cNvPr id="401" name="Google Shape;401;p55"/>
          <p:cNvSpPr/>
          <p:nvPr/>
        </p:nvSpPr>
        <p:spPr>
          <a:xfrm>
            <a:off x="712788" y="5683250"/>
            <a:ext cx="7620000" cy="952500"/>
          </a:xfrm>
          <a:prstGeom prst="roundRect">
            <a:avLst>
              <a:gd fmla="val 12329" name="adj"/>
            </a:avLst>
          </a:prstGeom>
          <a:solidFill>
            <a:srgbClr val="FFFFCC"/>
          </a:solidFill>
          <a:ln cap="flat" cmpd="sng" w="381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rgbClr val="010066"/>
                </a:solidFill>
              </a:rPr>
              <a:t>The number of a period is the same as the number    of occupied shells.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02" name="Google Shape;402;p55"/>
          <p:cNvSpPr/>
          <p:nvPr/>
        </p:nvSpPr>
        <p:spPr>
          <a:xfrm>
            <a:off x="717550" y="2725749"/>
            <a:ext cx="7620000" cy="1295400"/>
          </a:xfrm>
          <a:prstGeom prst="roundRect">
            <a:avLst>
              <a:gd fmla="val 8505" name="adj"/>
            </a:avLst>
          </a:prstGeom>
          <a:solidFill>
            <a:srgbClr val="FFFFCC"/>
          </a:solidFill>
          <a:ln cap="flat" cmpd="sng" w="38100">
            <a:solidFill>
              <a:srgbClr val="FF66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GB" sz="2400">
                <a:solidFill>
                  <a:srgbClr val="010066"/>
                </a:solidFill>
              </a:rPr>
              <a:t>The number of a group is the same as the number     of electrons in the outer shell (except for group 0 which have full outer shells)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403" name="Google Shape;403;p55"/>
          <p:cNvSpPr txBox="1"/>
          <p:nvPr/>
        </p:nvSpPr>
        <p:spPr>
          <a:xfrm>
            <a:off x="323850" y="1670050"/>
            <a:ext cx="853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number of outer shell electrons is the same;</a:t>
            </a:r>
            <a:endParaRPr/>
          </a:p>
        </p:txBody>
      </p:sp>
      <p:sp>
        <p:nvSpPr>
          <p:cNvPr id="404" name="Google Shape;404;p55"/>
          <p:cNvSpPr txBox="1"/>
          <p:nvPr/>
        </p:nvSpPr>
        <p:spPr>
          <a:xfrm>
            <a:off x="323850" y="2155825"/>
            <a:ext cx="85344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number of complete electron shells increases by one.</a:t>
            </a:r>
            <a:endParaRPr/>
          </a:p>
        </p:txBody>
      </p:sp>
      <p:sp>
        <p:nvSpPr>
          <p:cNvPr id="405" name="Google Shape;405;p55"/>
          <p:cNvSpPr txBox="1"/>
          <p:nvPr/>
        </p:nvSpPr>
        <p:spPr>
          <a:xfrm>
            <a:off x="323850" y="4654550"/>
            <a:ext cx="857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number of outer shell electrons increases by one;</a:t>
            </a:r>
            <a:endParaRPr/>
          </a:p>
        </p:txBody>
      </p:sp>
      <p:sp>
        <p:nvSpPr>
          <p:cNvPr id="406" name="Google Shape;406;p55"/>
          <p:cNvSpPr txBox="1"/>
          <p:nvPr/>
        </p:nvSpPr>
        <p:spPr>
          <a:xfrm>
            <a:off x="323850" y="4203700"/>
            <a:ext cx="4003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Trends </a:t>
            </a:r>
            <a:r>
              <a:rPr b="1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across</a:t>
            </a: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 a period:</a:t>
            </a:r>
            <a:endParaRPr/>
          </a:p>
        </p:txBody>
      </p:sp>
      <p:sp>
        <p:nvSpPr>
          <p:cNvPr id="407" name="Google Shape;407;p55"/>
          <p:cNvSpPr txBox="1"/>
          <p:nvPr/>
        </p:nvSpPr>
        <p:spPr>
          <a:xfrm>
            <a:off x="323850" y="5102225"/>
            <a:ext cx="8575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7188" lvl="0" marL="357188" marR="0" rtl="0" algn="l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ts val="2400"/>
              <a:buFont typeface="Noto Symbol"/>
              <a:buChar char="●"/>
            </a:pPr>
            <a:r>
              <a:rPr b="0" i="0" lang="en-GB" sz="2400" u="none" cap="none" strike="noStrike">
                <a:solidFill>
                  <a:srgbClr val="010066"/>
                </a:solidFill>
                <a:latin typeface="Arial"/>
                <a:ea typeface="Arial"/>
                <a:cs typeface="Arial"/>
                <a:sym typeface="Arial"/>
              </a:rPr>
              <a:t>the number of complete electron shells stays the same.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6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</a:rPr>
              <a:t>C</a:t>
            </a:r>
            <a:r>
              <a:rPr lang="en-GB" sz="3000">
                <a:solidFill>
                  <a:schemeClr val="lt1"/>
                </a:solidFill>
              </a:rPr>
              <a:t>omplete all arrangements on </a:t>
            </a:r>
            <a:r>
              <a:rPr b="1" lang="en-GB" sz="3000">
                <a:solidFill>
                  <a:srgbClr val="FFFF00"/>
                </a:solidFill>
              </a:rPr>
              <a:t>page 11</a:t>
            </a:r>
            <a:endParaRPr sz="3000"/>
          </a:p>
        </p:txBody>
      </p:sp>
      <p:pic>
        <p:nvPicPr>
          <p:cNvPr id="414" name="Google Shape;414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95400"/>
            <a:ext cx="8839201" cy="5254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57"/>
          <p:cNvSpPr/>
          <p:nvPr/>
        </p:nvSpPr>
        <p:spPr>
          <a:xfrm>
            <a:off x="648200" y="1711150"/>
            <a:ext cx="8352900" cy="41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000" u="sng">
                <a:solidFill>
                  <a:srgbClr val="008000"/>
                </a:solidFill>
              </a:rPr>
              <a:t>Question:</a:t>
            </a:r>
            <a:r>
              <a:rPr lang="en-GB" sz="4000">
                <a:solidFill>
                  <a:srgbClr val="008000"/>
                </a:solidFill>
              </a:rPr>
              <a:t> why can’t you trust an atom?</a:t>
            </a:r>
            <a:endParaRPr sz="4000">
              <a:solidFill>
                <a:srgbClr val="008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dk1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rgbClr val="FF00FF"/>
                </a:solidFill>
              </a:rPr>
              <a:t>Answer:</a:t>
            </a:r>
            <a:r>
              <a:rPr lang="en-GB" sz="4000">
                <a:solidFill>
                  <a:srgbClr val="FF00FF"/>
                </a:solidFill>
              </a:rPr>
              <a:t> they make up everything!</a:t>
            </a:r>
            <a:endParaRPr sz="4000">
              <a:solidFill>
                <a:srgbClr val="FF00FF"/>
              </a:solidFill>
            </a:endParaRPr>
          </a:p>
        </p:txBody>
      </p:sp>
      <p:sp>
        <p:nvSpPr>
          <p:cNvPr id="421" name="Google Shape;421;p57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u="sng">
                <a:solidFill>
                  <a:schemeClr val="lt1"/>
                </a:solidFill>
              </a:rPr>
              <a:t>Plenary</a:t>
            </a:r>
            <a:r>
              <a:rPr b="0" i="0" lang="en-GB" sz="4000" u="sng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0" i="0" lang="en-GB" sz="4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4000">
                <a:solidFill>
                  <a:schemeClr val="lt1"/>
                </a:solidFill>
              </a:rPr>
              <a:t>chemistry joke...</a:t>
            </a:r>
            <a:endParaRPr/>
          </a:p>
        </p:txBody>
      </p:sp>
      <p:sp>
        <p:nvSpPr>
          <p:cNvPr id="422" name="Google Shape;422;p57"/>
          <p:cNvSpPr/>
          <p:nvPr/>
        </p:nvSpPr>
        <p:spPr>
          <a:xfrm>
            <a:off x="2713800" y="3622850"/>
            <a:ext cx="5748300" cy="57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CFF"/>
        </a:solidFill>
      </p:bgPr>
    </p:bg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8"/>
          <p:cNvSpPr txBox="1"/>
          <p:nvPr>
            <p:ph type="title"/>
          </p:nvPr>
        </p:nvSpPr>
        <p:spPr>
          <a:xfrm>
            <a:off x="0" y="0"/>
            <a:ext cx="9144000" cy="1143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</a:rPr>
              <a:t>What you need to know</a:t>
            </a:r>
            <a:endParaRPr/>
          </a:p>
        </p:txBody>
      </p:sp>
      <p:sp>
        <p:nvSpPr>
          <p:cNvPr id="429" name="Google Shape;429;p58"/>
          <p:cNvSpPr txBox="1"/>
          <p:nvPr>
            <p:ph idx="1" type="body"/>
          </p:nvPr>
        </p:nvSpPr>
        <p:spPr>
          <a:xfrm>
            <a:off x="367400" y="1828800"/>
            <a:ext cx="5124900" cy="480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33400" lvl="0" marL="533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i="1" lang="en-GB" sz="2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Syllabus Content</a:t>
            </a:r>
            <a:endParaRPr sz="2000"/>
          </a:p>
          <a:p>
            <a:pPr indent="-533400" lvl="0" marL="5334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i="1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 u="sng"/>
              <a:t>1.15</a:t>
            </a:r>
            <a:endParaRPr b="1" sz="2000" u="sng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000"/>
              <a:t>know the structure of an atom in terms of the positions, relative masses and relative charges of sub-atomic particles.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000" u="sng">
                <a:solidFill>
                  <a:schemeClr val="dk1"/>
                </a:solidFill>
              </a:rPr>
              <a:t>1.19</a:t>
            </a:r>
            <a:r>
              <a:rPr lang="en-GB" sz="2000">
                <a:solidFill>
                  <a:schemeClr val="dk1"/>
                </a:solidFill>
              </a:rPr>
              <a:t> </a:t>
            </a:r>
            <a:endParaRPr sz="20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000">
                <a:solidFill>
                  <a:schemeClr val="dk1"/>
                </a:solidFill>
              </a:rPr>
              <a:t>understand how to deduce the electronic configurations of the first 20 elements from their positions in the Periodic Table.</a:t>
            </a:r>
            <a:endParaRPr b="1" sz="2000" u="sng"/>
          </a:p>
          <a:p>
            <a:pPr indent="-628650" lvl="0" marL="62865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2000" u="sng">
              <a:solidFill>
                <a:schemeClr val="dk1"/>
              </a:solidFill>
            </a:endParaRPr>
          </a:p>
        </p:txBody>
      </p:sp>
      <p:graphicFrame>
        <p:nvGraphicFramePr>
          <p:cNvPr id="430" name="Google Shape;430;p58"/>
          <p:cNvGraphicFramePr/>
          <p:nvPr/>
        </p:nvGraphicFramePr>
        <p:xfrm>
          <a:off x="6228184" y="2694484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{D05C3402-3FD9-48A0-BB35-DBC754BC6477}</a:tableStyleId>
              </a:tblPr>
              <a:tblGrid>
                <a:gridCol w="2214550"/>
              </a:tblGrid>
              <a:tr h="2178875"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 u="sng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My Learning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>
                    <a:lnL cap="flat" cmpd="sng" w="127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pic>
        <p:nvPicPr>
          <p:cNvPr descr="Oops! by Don Mangan and Artie Romero" id="431" name="Google Shape;431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4248" y="3289176"/>
            <a:ext cx="1071600" cy="1366800"/>
          </a:xfrm>
          <a:prstGeom prst="rect">
            <a:avLst/>
          </a:prstGeom>
          <a:noFill/>
          <a:ln cap="flat" cmpd="sng" w="9525">
            <a:solidFill>
              <a:srgbClr val="00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432" name="Google Shape;432;p58"/>
          <p:cNvSpPr/>
          <p:nvPr/>
        </p:nvSpPr>
        <p:spPr>
          <a:xfrm>
            <a:off x="7812360" y="3649216"/>
            <a:ext cx="258600" cy="7200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rgbClr val="00FFFF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58"/>
          <p:cNvSpPr txBox="1"/>
          <p:nvPr/>
        </p:nvSpPr>
        <p:spPr>
          <a:xfrm>
            <a:off x="0" y="0"/>
            <a:ext cx="20493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Unit 2</a:t>
            </a:r>
            <a:endParaRPr>
              <a:solidFill>
                <a:srgbClr val="FFFFFF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</a:rPr>
              <a:t>Lesson 1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ank">
  <a:themeElements>
    <a:clrScheme name="blan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