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2c8ae8c12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2" name="Google Shape;92;g12c8ae8c120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g12c8ae8c120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2c8ae8c120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9" name="Google Shape;99;g12c8ae8c120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g12c8ae8c120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2c8ae8c120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2c8ae8c120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g12c8ae8c120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https://www.youtube.com/watch?v=-vNVG7XJpVE</a:t>
            </a:r>
            <a:endParaRPr/>
          </a:p>
        </p:txBody>
      </p:sp>
      <p:sp>
        <p:nvSpPr>
          <p:cNvPr id="212" name="Google Shape;21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https://www.youtube.com/watch?v=jgjzUxosZ9o</a:t>
            </a:r>
            <a:endParaRPr/>
          </a:p>
        </p:txBody>
      </p:sp>
      <p:sp>
        <p:nvSpPr>
          <p:cNvPr id="219" name="Google Shape;21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1524000" y="1122363"/>
            <a:ext cx="9144000" cy="2387600"/>
          </a:xfrm>
          <a:prstGeom prst="rect">
            <a:avLst/>
          </a:prstGeom>
          <a:solidFill>
            <a:srgbClr val="FFFF66"/>
          </a:solid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omic Sans M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524000" y="3602038"/>
            <a:ext cx="9144000" cy="1655762"/>
          </a:xfrm>
          <a:prstGeom prst="rect">
            <a:avLst/>
          </a:prstGeom>
          <a:solidFill>
            <a:srgbClr val="CCFFFF"/>
          </a:solid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omic Sans M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solidFill>
            <a:srgbClr val="CCFFFF"/>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solidFill>
            <a:srgbClr val="CCFFFF"/>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solidFill>
            <a:srgbClr val="CCFFFF"/>
          </a:solid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solidFill>
            <a:srgbClr val="CCFFFF"/>
          </a:solidFill>
          <a:ln>
            <a:noFill/>
          </a:ln>
        </p:spPr>
      </p:sp>
      <p:sp>
        <p:nvSpPr>
          <p:cNvPr id="68" name="Google Shape;68;p10"/>
          <p:cNvSpPr txBox="1"/>
          <p:nvPr>
            <p:ph idx="1" type="body"/>
          </p:nvPr>
        </p:nvSpPr>
        <p:spPr>
          <a:xfrm>
            <a:off x="839788" y="2057400"/>
            <a:ext cx="3932237" cy="3811588"/>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600"/>
              <a:buFont typeface="Comic Sans MS"/>
              <a:buNone/>
              <a:defRPr b="0" i="0" sz="3600" u="none" cap="none" strike="noStrike">
                <a:solidFill>
                  <a:schemeClr val="dk1"/>
                </a:solidFill>
                <a:latin typeface="Comic Sans MS"/>
                <a:ea typeface="Comic Sans MS"/>
                <a:cs typeface="Comic Sans MS"/>
                <a:sym typeface="Comic Sans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omic Sans MS"/>
                <a:ea typeface="Comic Sans MS"/>
                <a:cs typeface="Comic Sans MS"/>
                <a:sym typeface="Comic Sans M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omic Sans MS"/>
                <a:ea typeface="Comic Sans MS"/>
                <a:cs typeface="Comic Sans MS"/>
                <a:sym typeface="Comic Sans M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omic Sans MS"/>
                <a:ea typeface="Comic Sans MS"/>
                <a:cs typeface="Comic Sans MS"/>
                <a:sym typeface="Comic Sans M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omic Sans MS"/>
                <a:ea typeface="Comic Sans MS"/>
                <a:cs typeface="Comic Sans MS"/>
                <a:sym typeface="Comic Sans MS"/>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omic Sans MS"/>
                <a:ea typeface="Comic Sans MS"/>
                <a:cs typeface="Comic Sans MS"/>
                <a:sym typeface="Comic Sans MS"/>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omic Sans MS"/>
                <a:ea typeface="Comic Sans MS"/>
                <a:cs typeface="Comic Sans MS"/>
                <a:sym typeface="Comic Sans MS"/>
              </a:defRPr>
            </a:lvl1pPr>
            <a:lvl2pPr indent="0" lvl="1" marL="0" marR="0" rtl="0" algn="r">
              <a:spcBef>
                <a:spcPts val="0"/>
              </a:spcBef>
              <a:buNone/>
              <a:defRPr b="0" i="0" sz="1200" u="none" cap="none" strike="noStrike">
                <a:solidFill>
                  <a:srgbClr val="888888"/>
                </a:solidFill>
                <a:latin typeface="Comic Sans MS"/>
                <a:ea typeface="Comic Sans MS"/>
                <a:cs typeface="Comic Sans MS"/>
                <a:sym typeface="Comic Sans MS"/>
              </a:defRPr>
            </a:lvl2pPr>
            <a:lvl3pPr indent="0" lvl="2" marL="0" marR="0" rtl="0" algn="r">
              <a:spcBef>
                <a:spcPts val="0"/>
              </a:spcBef>
              <a:buNone/>
              <a:defRPr b="0" i="0" sz="1200" u="none" cap="none" strike="noStrike">
                <a:solidFill>
                  <a:srgbClr val="888888"/>
                </a:solidFill>
                <a:latin typeface="Comic Sans MS"/>
                <a:ea typeface="Comic Sans MS"/>
                <a:cs typeface="Comic Sans MS"/>
                <a:sym typeface="Comic Sans MS"/>
              </a:defRPr>
            </a:lvl3pPr>
            <a:lvl4pPr indent="0" lvl="3" marL="0" marR="0" rtl="0" algn="r">
              <a:spcBef>
                <a:spcPts val="0"/>
              </a:spcBef>
              <a:buNone/>
              <a:defRPr b="0" i="0" sz="1200" u="none" cap="none" strike="noStrike">
                <a:solidFill>
                  <a:srgbClr val="888888"/>
                </a:solidFill>
                <a:latin typeface="Comic Sans MS"/>
                <a:ea typeface="Comic Sans MS"/>
                <a:cs typeface="Comic Sans MS"/>
                <a:sym typeface="Comic Sans MS"/>
              </a:defRPr>
            </a:lvl4pPr>
            <a:lvl5pPr indent="0" lvl="4" marL="0" marR="0" rtl="0" algn="r">
              <a:spcBef>
                <a:spcPts val="0"/>
              </a:spcBef>
              <a:buNone/>
              <a:defRPr b="0" i="0" sz="1200" u="none" cap="none" strike="noStrike">
                <a:solidFill>
                  <a:srgbClr val="888888"/>
                </a:solidFill>
                <a:latin typeface="Comic Sans MS"/>
                <a:ea typeface="Comic Sans MS"/>
                <a:cs typeface="Comic Sans MS"/>
                <a:sym typeface="Comic Sans MS"/>
              </a:defRPr>
            </a:lvl5pPr>
            <a:lvl6pPr indent="0" lvl="5" marL="0" marR="0" rtl="0" algn="r">
              <a:spcBef>
                <a:spcPts val="0"/>
              </a:spcBef>
              <a:buNone/>
              <a:defRPr b="0" i="0" sz="1200" u="none" cap="none" strike="noStrike">
                <a:solidFill>
                  <a:srgbClr val="888888"/>
                </a:solidFill>
                <a:latin typeface="Comic Sans MS"/>
                <a:ea typeface="Comic Sans MS"/>
                <a:cs typeface="Comic Sans MS"/>
                <a:sym typeface="Comic Sans MS"/>
              </a:defRPr>
            </a:lvl6pPr>
            <a:lvl7pPr indent="0" lvl="6" marL="0" marR="0" rtl="0" algn="r">
              <a:spcBef>
                <a:spcPts val="0"/>
              </a:spcBef>
              <a:buNone/>
              <a:defRPr b="0" i="0" sz="1200" u="none" cap="none" strike="noStrike">
                <a:solidFill>
                  <a:srgbClr val="888888"/>
                </a:solidFill>
                <a:latin typeface="Comic Sans MS"/>
                <a:ea typeface="Comic Sans MS"/>
                <a:cs typeface="Comic Sans MS"/>
                <a:sym typeface="Comic Sans MS"/>
              </a:defRPr>
            </a:lvl7pPr>
            <a:lvl8pPr indent="0" lvl="7" marL="0" marR="0" rtl="0" algn="r">
              <a:spcBef>
                <a:spcPts val="0"/>
              </a:spcBef>
              <a:buNone/>
              <a:defRPr b="0" i="0" sz="1200" u="none" cap="none" strike="noStrike">
                <a:solidFill>
                  <a:srgbClr val="888888"/>
                </a:solidFill>
                <a:latin typeface="Comic Sans MS"/>
                <a:ea typeface="Comic Sans MS"/>
                <a:cs typeface="Comic Sans MS"/>
                <a:sym typeface="Comic Sans MS"/>
              </a:defRPr>
            </a:lvl8pPr>
            <a:lvl9pPr indent="0" lvl="8" marL="0" marR="0" rtl="0" algn="r">
              <a:spcBef>
                <a:spcPts val="0"/>
              </a:spcBef>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www.youtube.com/watch?v=-vNVG7XJpVE" TargetMode="Externa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www.youtube.com/watch?v=jgjzUxosZ9o" TargetMode="Externa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A Balanced Diet</a:t>
            </a:r>
            <a:endParaRPr/>
          </a:p>
        </p:txBody>
      </p:sp>
      <p:sp>
        <p:nvSpPr>
          <p:cNvPr id="89" name="Google Shape;89;p13"/>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LEARNING REVIEW</a:t>
            </a:r>
            <a:endParaRPr/>
          </a:p>
          <a:p>
            <a:pPr indent="0" lvl="0" marL="0" rtl="0" algn="l">
              <a:lnSpc>
                <a:spcPct val="90000"/>
              </a:lnSpc>
              <a:spcBef>
                <a:spcPts val="1000"/>
              </a:spcBef>
              <a:spcAft>
                <a:spcPts val="0"/>
              </a:spcAft>
              <a:buClr>
                <a:schemeClr val="dk1"/>
              </a:buClr>
              <a:buSzPts val="2800"/>
              <a:buNone/>
            </a:pPr>
            <a:r>
              <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Name the reagent that tests for lipids.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What colour does iodine solution turn in the presence of starch?</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Which elements are found in proteins?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Name the monomer units of carbohydrates, fats and proteins?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Learning outcomes</a:t>
            </a:r>
            <a:endParaRPr/>
          </a:p>
        </p:txBody>
      </p:sp>
      <p:sp>
        <p:nvSpPr>
          <p:cNvPr id="96" name="Google Shape;96;p14"/>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400"/>
              <a:t>2.24 Understand that a balanced diet should include appropriate proportions of carbohydrate, protein, lipid, vitamins, minerals, water and dietary fibre</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None/>
            </a:pPr>
            <a:r>
              <a:rPr lang="en-US" sz="2400"/>
              <a:t>2.25 Identify </a:t>
            </a:r>
            <a:r>
              <a:rPr i="1" lang="en-US" sz="2400"/>
              <a:t>the sources and describe </a:t>
            </a:r>
            <a:r>
              <a:rPr lang="en-US" sz="2400"/>
              <a:t>the functions of carbohydrate, protein, lipid (fats and oils), vitamins A, C and D, the mineral ions calcium and iron, water and dietary fibre as components of the diet </a:t>
            </a:r>
            <a:endParaRPr sz="2400"/>
          </a:p>
          <a:p>
            <a:pPr indent="0" lvl="0" marL="0" rtl="0" algn="l">
              <a:lnSpc>
                <a:spcPct val="100000"/>
              </a:lnSpc>
              <a:spcBef>
                <a:spcPts val="0"/>
              </a:spcBef>
              <a:spcAft>
                <a:spcPts val="0"/>
              </a:spcAft>
              <a:buClr>
                <a:schemeClr val="dk1"/>
              </a:buClr>
              <a:buSzPts val="1100"/>
              <a:buFont typeface="Arial"/>
              <a:buNone/>
            </a:pPr>
            <a:r>
              <a:t/>
            </a:r>
            <a:endParaRPr sz="2400"/>
          </a:p>
          <a:p>
            <a:pPr indent="0" lvl="0" marL="0" rtl="0" algn="l">
              <a:lnSpc>
                <a:spcPct val="100000"/>
              </a:lnSpc>
              <a:spcBef>
                <a:spcPts val="1200"/>
              </a:spcBef>
              <a:spcAft>
                <a:spcPts val="1200"/>
              </a:spcAft>
              <a:buClr>
                <a:schemeClr val="dk1"/>
              </a:buClr>
              <a:buSzPts val="1100"/>
              <a:buFont typeface="Arial"/>
              <a:buNone/>
            </a:pPr>
            <a:r>
              <a:rPr lang="en-US" sz="2400"/>
              <a:t>2.26 Understand how energy requirements vary with activity levels, age and pregnancy	</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What should be included in a balanced diet?</a:t>
            </a:r>
            <a:endParaRPr/>
          </a:p>
        </p:txBody>
      </p:sp>
      <p:sp>
        <p:nvSpPr>
          <p:cNvPr id="103" name="Google Shape;103;p1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descr="Frank Bauhaus Modern Dinner Plate + Reviews | CB2" id="104" name="Google Shape;104;p15"/>
          <p:cNvPicPr preferRelativeResize="0"/>
          <p:nvPr/>
        </p:nvPicPr>
        <p:blipFill>
          <a:blip r:embed="rId3">
            <a:alphaModFix/>
          </a:blip>
          <a:stretch>
            <a:fillRect/>
          </a:stretch>
        </p:blipFill>
        <p:spPr>
          <a:xfrm>
            <a:off x="3952875" y="1858100"/>
            <a:ext cx="4286250" cy="4286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sz="3000"/>
              <a:t>What are the sources and functions of the key nutrients?</a:t>
            </a:r>
            <a:endParaRPr sz="3000"/>
          </a:p>
        </p:txBody>
      </p:sp>
      <p:sp>
        <p:nvSpPr>
          <p:cNvPr id="111" name="Google Shape;111;p1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descr="Functions of Balanced Diet – daneelyunus" id="112" name="Google Shape;112;p16"/>
          <p:cNvPicPr preferRelativeResize="0"/>
          <p:nvPr/>
        </p:nvPicPr>
        <p:blipFill>
          <a:blip r:embed="rId3">
            <a:alphaModFix/>
          </a:blip>
          <a:stretch>
            <a:fillRect/>
          </a:stretch>
        </p:blipFill>
        <p:spPr>
          <a:xfrm>
            <a:off x="6110100" y="2159000"/>
            <a:ext cx="5162550" cy="3529089"/>
          </a:xfrm>
          <a:prstGeom prst="rect">
            <a:avLst/>
          </a:prstGeom>
          <a:noFill/>
          <a:ln>
            <a:noFill/>
          </a:ln>
        </p:spPr>
      </p:pic>
      <p:sp>
        <p:nvSpPr>
          <p:cNvPr id="113" name="Google Shape;113;p16"/>
          <p:cNvSpPr txBox="1"/>
          <p:nvPr/>
        </p:nvSpPr>
        <p:spPr>
          <a:xfrm>
            <a:off x="838200" y="2617025"/>
            <a:ext cx="5079900" cy="2768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Clr>
                <a:schemeClr val="dk1"/>
              </a:buClr>
              <a:buSzPts val="1100"/>
              <a:buFont typeface="Arial"/>
              <a:buNone/>
            </a:pPr>
            <a:r>
              <a:rPr lang="en-US" sz="2800">
                <a:solidFill>
                  <a:schemeClr val="dk1"/>
                </a:solidFill>
                <a:latin typeface="Comic Sans MS"/>
                <a:ea typeface="Comic Sans MS"/>
                <a:cs typeface="Comic Sans MS"/>
                <a:sym typeface="Comic Sans MS"/>
              </a:rPr>
              <a:t>Read the information in your booklet</a:t>
            </a:r>
            <a:endParaRPr sz="2800">
              <a:solidFill>
                <a:schemeClr val="dk1"/>
              </a:solidFill>
              <a:latin typeface="Comic Sans MS"/>
              <a:ea typeface="Comic Sans MS"/>
              <a:cs typeface="Comic Sans MS"/>
              <a:sym typeface="Comic Sans MS"/>
            </a:endParaRPr>
          </a:p>
          <a:p>
            <a:pPr indent="0" lvl="0" marL="0" rtl="0" algn="l">
              <a:lnSpc>
                <a:spcPct val="90000"/>
              </a:lnSpc>
              <a:spcBef>
                <a:spcPts val="1000"/>
              </a:spcBef>
              <a:spcAft>
                <a:spcPts val="0"/>
              </a:spcAft>
              <a:buClr>
                <a:schemeClr val="dk1"/>
              </a:buClr>
              <a:buSzPts val="1100"/>
              <a:buFont typeface="Arial"/>
              <a:buNone/>
            </a:pPr>
            <a:r>
              <a:t/>
            </a:r>
            <a:endParaRPr sz="2800">
              <a:solidFill>
                <a:schemeClr val="dk1"/>
              </a:solidFill>
              <a:latin typeface="Comic Sans MS"/>
              <a:ea typeface="Comic Sans MS"/>
              <a:cs typeface="Comic Sans MS"/>
              <a:sym typeface="Comic Sans MS"/>
            </a:endParaRPr>
          </a:p>
          <a:p>
            <a:pPr indent="0" lvl="0" marL="0" rtl="0" algn="l">
              <a:lnSpc>
                <a:spcPct val="90000"/>
              </a:lnSpc>
              <a:spcBef>
                <a:spcPts val="1000"/>
              </a:spcBef>
              <a:spcAft>
                <a:spcPts val="0"/>
              </a:spcAft>
              <a:buClr>
                <a:schemeClr val="dk1"/>
              </a:buClr>
              <a:buSzPts val="1100"/>
              <a:buFont typeface="Arial"/>
              <a:buNone/>
            </a:pPr>
            <a:r>
              <a:rPr lang="en-US" sz="2800">
                <a:solidFill>
                  <a:schemeClr val="dk1"/>
                </a:solidFill>
                <a:latin typeface="Comic Sans MS"/>
                <a:ea typeface="Comic Sans MS"/>
                <a:cs typeface="Comic Sans MS"/>
                <a:sym typeface="Comic Sans MS"/>
              </a:rPr>
              <a:t>Summarise the information in worksheet 2d Sources and Functions of Nutrients</a:t>
            </a:r>
            <a:endParaRPr>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How much should we eat?</a:t>
            </a:r>
            <a:endParaRPr/>
          </a:p>
        </p:txBody>
      </p:sp>
      <p:sp>
        <p:nvSpPr>
          <p:cNvPr id="120" name="Google Shape;120;p17"/>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1" name="Google Shape;121;p17"/>
          <p:cNvPicPr preferRelativeResize="0"/>
          <p:nvPr/>
        </p:nvPicPr>
        <p:blipFill rotWithShape="1">
          <a:blip r:embed="rId3">
            <a:alphaModFix/>
          </a:blip>
          <a:srcRect b="0" l="0" r="0" t="0"/>
          <a:stretch/>
        </p:blipFill>
        <p:spPr>
          <a:xfrm>
            <a:off x="3718691" y="1572039"/>
            <a:ext cx="4747391" cy="528596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8"/>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Malnutrition</a:t>
            </a:r>
            <a:endParaRPr/>
          </a:p>
        </p:txBody>
      </p:sp>
      <p:sp>
        <p:nvSpPr>
          <p:cNvPr id="127" name="Google Shape;127;p18"/>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Use the information from 2e and 2g to fill in deficiency diseases overview table.</a:t>
            </a:r>
            <a:endParaRPr/>
          </a:p>
        </p:txBody>
      </p:sp>
      <p:pic>
        <p:nvPicPr>
          <p:cNvPr id="128" name="Google Shape;128;p18"/>
          <p:cNvPicPr preferRelativeResize="0"/>
          <p:nvPr/>
        </p:nvPicPr>
        <p:blipFill rotWithShape="1">
          <a:blip r:embed="rId3">
            <a:alphaModFix/>
          </a:blip>
          <a:srcRect b="0" l="0" r="0" t="0"/>
          <a:stretch/>
        </p:blipFill>
        <p:spPr>
          <a:xfrm rot="534617">
            <a:off x="32026" y="2860344"/>
            <a:ext cx="2816897" cy="3953258"/>
          </a:xfrm>
          <a:prstGeom prst="rect">
            <a:avLst/>
          </a:prstGeom>
          <a:noFill/>
          <a:ln>
            <a:noFill/>
          </a:ln>
        </p:spPr>
      </p:pic>
      <p:pic>
        <p:nvPicPr>
          <p:cNvPr id="129" name="Google Shape;129;p18"/>
          <p:cNvPicPr preferRelativeResize="0"/>
          <p:nvPr/>
        </p:nvPicPr>
        <p:blipFill rotWithShape="1">
          <a:blip r:embed="rId4">
            <a:alphaModFix/>
          </a:blip>
          <a:srcRect b="0" l="0" r="0" t="0"/>
          <a:stretch/>
        </p:blipFill>
        <p:spPr>
          <a:xfrm rot="4761355">
            <a:off x="3375136" y="2862674"/>
            <a:ext cx="2638532" cy="3790567"/>
          </a:xfrm>
          <a:prstGeom prst="rect">
            <a:avLst/>
          </a:prstGeom>
          <a:noFill/>
          <a:ln>
            <a:noFill/>
          </a:ln>
        </p:spPr>
      </p:pic>
      <p:pic>
        <p:nvPicPr>
          <p:cNvPr id="130" name="Google Shape;130;p18"/>
          <p:cNvPicPr preferRelativeResize="0"/>
          <p:nvPr/>
        </p:nvPicPr>
        <p:blipFill rotWithShape="1">
          <a:blip r:embed="rId5">
            <a:alphaModFix/>
          </a:blip>
          <a:srcRect b="0" l="0" r="0" t="0"/>
          <a:stretch/>
        </p:blipFill>
        <p:spPr>
          <a:xfrm rot="5400000">
            <a:off x="7501627" y="2028910"/>
            <a:ext cx="4146331" cy="506030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9"/>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t/>
            </a:r>
            <a:endParaRPr/>
          </a:p>
        </p:txBody>
      </p:sp>
      <p:sp>
        <p:nvSpPr>
          <p:cNvPr id="136" name="Google Shape;136;p19"/>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37" name="Google Shape;137;p19"/>
          <p:cNvPicPr preferRelativeResize="0"/>
          <p:nvPr/>
        </p:nvPicPr>
        <p:blipFill rotWithShape="1">
          <a:blip r:embed="rId3">
            <a:alphaModFix/>
          </a:blip>
          <a:srcRect b="0" l="0" r="0" t="0"/>
          <a:stretch/>
        </p:blipFill>
        <p:spPr>
          <a:xfrm rot="-5400000">
            <a:off x="2643975" y="-1331495"/>
            <a:ext cx="6904050" cy="9567041"/>
          </a:xfrm>
          <a:prstGeom prst="rect">
            <a:avLst/>
          </a:prstGeom>
          <a:noFill/>
          <a:ln>
            <a:noFill/>
          </a:ln>
        </p:spPr>
      </p:pic>
      <p:sp>
        <p:nvSpPr>
          <p:cNvPr id="138" name="Google Shape;138;p19"/>
          <p:cNvSpPr/>
          <p:nvPr/>
        </p:nvSpPr>
        <p:spPr>
          <a:xfrm>
            <a:off x="2885089" y="365125"/>
            <a:ext cx="7994431" cy="407386"/>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9" name="Google Shape;139;p19"/>
          <p:cNvSpPr/>
          <p:nvPr/>
        </p:nvSpPr>
        <p:spPr>
          <a:xfrm>
            <a:off x="2885088" y="839978"/>
            <a:ext cx="7994431" cy="86647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19"/>
          <p:cNvSpPr/>
          <p:nvPr/>
        </p:nvSpPr>
        <p:spPr>
          <a:xfrm>
            <a:off x="2885087" y="1775809"/>
            <a:ext cx="7994431" cy="140882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1" name="Google Shape;141;p19"/>
          <p:cNvSpPr/>
          <p:nvPr/>
        </p:nvSpPr>
        <p:spPr>
          <a:xfrm>
            <a:off x="2885087" y="3271973"/>
            <a:ext cx="7994431" cy="1568041"/>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2" name="Google Shape;142;p19"/>
          <p:cNvSpPr/>
          <p:nvPr/>
        </p:nvSpPr>
        <p:spPr>
          <a:xfrm>
            <a:off x="2885086" y="4927354"/>
            <a:ext cx="7994431" cy="669406"/>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3" name="Google Shape;143;p19"/>
          <p:cNvSpPr/>
          <p:nvPr/>
        </p:nvSpPr>
        <p:spPr>
          <a:xfrm>
            <a:off x="2885086" y="5642494"/>
            <a:ext cx="7994431" cy="41146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19"/>
          <p:cNvSpPr/>
          <p:nvPr/>
        </p:nvSpPr>
        <p:spPr>
          <a:xfrm>
            <a:off x="2885086" y="6129041"/>
            <a:ext cx="7994431" cy="728959"/>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3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0"/>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Vitamins and Minerals Page 2f</a:t>
            </a:r>
            <a:endParaRPr/>
          </a:p>
        </p:txBody>
      </p:sp>
      <p:sp>
        <p:nvSpPr>
          <p:cNvPr id="150" name="Google Shape;150;p20"/>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51" name="Google Shape;151;p20"/>
          <p:cNvPicPr preferRelativeResize="0"/>
          <p:nvPr/>
        </p:nvPicPr>
        <p:blipFill rotWithShape="1">
          <a:blip r:embed="rId3">
            <a:alphaModFix/>
          </a:blip>
          <a:srcRect b="0" l="0" r="0" t="0"/>
          <a:stretch/>
        </p:blipFill>
        <p:spPr>
          <a:xfrm>
            <a:off x="4194121" y="1610068"/>
            <a:ext cx="3515218" cy="524793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1"/>
          <p:cNvSpPr txBox="1"/>
          <p:nvPr>
            <p:ph type="title"/>
          </p:nvPr>
        </p:nvSpPr>
        <p:spPr>
          <a:xfrm>
            <a:off x="838200" y="365126"/>
            <a:ext cx="10515600" cy="974944"/>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Answers</a:t>
            </a:r>
            <a:endParaRPr/>
          </a:p>
        </p:txBody>
      </p:sp>
      <p:sp>
        <p:nvSpPr>
          <p:cNvPr id="157" name="Google Shape;157;p21"/>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58" name="Google Shape;158;p21"/>
          <p:cNvPicPr preferRelativeResize="0"/>
          <p:nvPr/>
        </p:nvPicPr>
        <p:blipFill rotWithShape="1">
          <a:blip r:embed="rId3">
            <a:alphaModFix/>
          </a:blip>
          <a:srcRect b="0" l="0" r="0" t="0"/>
          <a:stretch/>
        </p:blipFill>
        <p:spPr>
          <a:xfrm>
            <a:off x="838200" y="1520536"/>
            <a:ext cx="10515600" cy="5337464"/>
          </a:xfrm>
          <a:prstGeom prst="rect">
            <a:avLst/>
          </a:prstGeom>
          <a:noFill/>
          <a:ln>
            <a:noFill/>
          </a:ln>
        </p:spPr>
      </p:pic>
      <p:sp>
        <p:nvSpPr>
          <p:cNvPr id="159" name="Google Shape;159;p21"/>
          <p:cNvSpPr/>
          <p:nvPr/>
        </p:nvSpPr>
        <p:spPr>
          <a:xfrm>
            <a:off x="838200" y="2112579"/>
            <a:ext cx="10386848" cy="630621"/>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0" name="Google Shape;160;p21"/>
          <p:cNvSpPr/>
          <p:nvPr/>
        </p:nvSpPr>
        <p:spPr>
          <a:xfrm>
            <a:off x="838200" y="3685983"/>
            <a:ext cx="10386848" cy="128015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1" name="Google Shape;161;p21"/>
          <p:cNvSpPr/>
          <p:nvPr/>
        </p:nvSpPr>
        <p:spPr>
          <a:xfrm>
            <a:off x="838200" y="5502220"/>
            <a:ext cx="10386848" cy="1280155"/>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5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ph type="title"/>
          </p:nvPr>
        </p:nvSpPr>
        <p:spPr>
          <a:xfrm>
            <a:off x="838200" y="365126"/>
            <a:ext cx="10515600" cy="974944"/>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Answers</a:t>
            </a:r>
            <a:endParaRPr/>
          </a:p>
        </p:txBody>
      </p:sp>
      <p:pic>
        <p:nvPicPr>
          <p:cNvPr id="167" name="Google Shape;167;p22"/>
          <p:cNvPicPr preferRelativeResize="0"/>
          <p:nvPr/>
        </p:nvPicPr>
        <p:blipFill rotWithShape="1">
          <a:blip r:embed="rId3">
            <a:alphaModFix/>
          </a:blip>
          <a:srcRect b="0" l="0" r="0" t="0"/>
          <a:stretch/>
        </p:blipFill>
        <p:spPr>
          <a:xfrm>
            <a:off x="838200" y="1879874"/>
            <a:ext cx="10519910" cy="4297089"/>
          </a:xfrm>
          <a:prstGeom prst="rect">
            <a:avLst/>
          </a:prstGeom>
          <a:noFill/>
          <a:ln>
            <a:noFill/>
          </a:ln>
        </p:spPr>
      </p:pic>
      <p:sp>
        <p:nvSpPr>
          <p:cNvPr id="168" name="Google Shape;168;p22"/>
          <p:cNvSpPr/>
          <p:nvPr/>
        </p:nvSpPr>
        <p:spPr>
          <a:xfrm>
            <a:off x="838200" y="2217915"/>
            <a:ext cx="10386848" cy="630621"/>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22"/>
          <p:cNvSpPr/>
          <p:nvPr/>
        </p:nvSpPr>
        <p:spPr>
          <a:xfrm>
            <a:off x="838200" y="3388340"/>
            <a:ext cx="10386848" cy="1325550"/>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0" name="Google Shape;170;p22"/>
          <p:cNvSpPr/>
          <p:nvPr/>
        </p:nvSpPr>
        <p:spPr>
          <a:xfrm>
            <a:off x="838200" y="5581685"/>
            <a:ext cx="10386848" cy="75605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txBox="1"/>
          <p:nvPr>
            <p:ph type="title"/>
          </p:nvPr>
        </p:nvSpPr>
        <p:spPr>
          <a:xfrm>
            <a:off x="838200" y="365126"/>
            <a:ext cx="10515600" cy="974944"/>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Answers</a:t>
            </a:r>
            <a:endParaRPr/>
          </a:p>
        </p:txBody>
      </p:sp>
      <p:pic>
        <p:nvPicPr>
          <p:cNvPr id="176" name="Google Shape;176;p23"/>
          <p:cNvPicPr preferRelativeResize="0"/>
          <p:nvPr/>
        </p:nvPicPr>
        <p:blipFill rotWithShape="1">
          <a:blip r:embed="rId3">
            <a:alphaModFix/>
          </a:blip>
          <a:srcRect b="0" l="0" r="0" t="0"/>
          <a:stretch/>
        </p:blipFill>
        <p:spPr>
          <a:xfrm>
            <a:off x="0" y="1639613"/>
            <a:ext cx="12005522" cy="4543123"/>
          </a:xfrm>
          <a:prstGeom prst="rect">
            <a:avLst/>
          </a:prstGeom>
          <a:noFill/>
          <a:ln>
            <a:noFill/>
          </a:ln>
        </p:spPr>
      </p:pic>
      <p:sp>
        <p:nvSpPr>
          <p:cNvPr id="177" name="Google Shape;177;p23"/>
          <p:cNvSpPr/>
          <p:nvPr/>
        </p:nvSpPr>
        <p:spPr>
          <a:xfrm>
            <a:off x="1618674" y="3611630"/>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8" name="Google Shape;178;p23"/>
          <p:cNvSpPr/>
          <p:nvPr/>
        </p:nvSpPr>
        <p:spPr>
          <a:xfrm>
            <a:off x="5192191" y="4005769"/>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9" name="Google Shape;179;p23"/>
          <p:cNvSpPr/>
          <p:nvPr/>
        </p:nvSpPr>
        <p:spPr>
          <a:xfrm>
            <a:off x="601882" y="4319751"/>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0" name="Google Shape;180;p23"/>
          <p:cNvSpPr/>
          <p:nvPr/>
        </p:nvSpPr>
        <p:spPr>
          <a:xfrm>
            <a:off x="9575005" y="4367049"/>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1" name="Google Shape;181;p23"/>
          <p:cNvSpPr/>
          <p:nvPr/>
        </p:nvSpPr>
        <p:spPr>
          <a:xfrm>
            <a:off x="4984696" y="4669908"/>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2" name="Google Shape;182;p23"/>
          <p:cNvSpPr/>
          <p:nvPr/>
        </p:nvSpPr>
        <p:spPr>
          <a:xfrm>
            <a:off x="661126" y="4899173"/>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3" name="Google Shape;183;p23"/>
          <p:cNvSpPr/>
          <p:nvPr/>
        </p:nvSpPr>
        <p:spPr>
          <a:xfrm>
            <a:off x="2937927" y="4899173"/>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4" name="Google Shape;184;p23"/>
          <p:cNvSpPr/>
          <p:nvPr/>
        </p:nvSpPr>
        <p:spPr>
          <a:xfrm>
            <a:off x="9827253" y="5330775"/>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5" name="Google Shape;185;p23"/>
          <p:cNvSpPr/>
          <p:nvPr/>
        </p:nvSpPr>
        <p:spPr>
          <a:xfrm>
            <a:off x="1618673" y="5625087"/>
            <a:ext cx="1802443"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6" name="Google Shape;186;p23"/>
          <p:cNvSpPr/>
          <p:nvPr/>
        </p:nvSpPr>
        <p:spPr>
          <a:xfrm>
            <a:off x="6377236" y="5666118"/>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7" name="Google Shape;187;p23"/>
          <p:cNvSpPr/>
          <p:nvPr/>
        </p:nvSpPr>
        <p:spPr>
          <a:xfrm>
            <a:off x="10029626" y="5759720"/>
            <a:ext cx="1392540" cy="424344"/>
          </a:xfrm>
          <a:prstGeom prst="rect">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8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4"/>
          <p:cNvSpPr txBox="1"/>
          <p:nvPr>
            <p:ph type="title"/>
          </p:nvPr>
        </p:nvSpPr>
        <p:spPr>
          <a:xfrm>
            <a:off x="838200" y="365125"/>
            <a:ext cx="6888251"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Create your own meal plan</a:t>
            </a:r>
            <a:endParaRPr/>
          </a:p>
        </p:txBody>
      </p:sp>
      <p:sp>
        <p:nvSpPr>
          <p:cNvPr id="193" name="Google Shape;193;p24"/>
          <p:cNvSpPr txBox="1"/>
          <p:nvPr>
            <p:ph idx="1" type="body"/>
          </p:nvPr>
        </p:nvSpPr>
        <p:spPr>
          <a:xfrm>
            <a:off x="838200" y="1825625"/>
            <a:ext cx="6888251"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Make a full day meal plan for yourself, or someone else.</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Make note of the nutrient amounts in each food</a:t>
            </a:r>
            <a:endParaRPr/>
          </a:p>
          <a:p>
            <a:pPr indent="-228600" lvl="0" marL="228600" rtl="0" algn="l">
              <a:lnSpc>
                <a:spcPct val="90000"/>
              </a:lnSpc>
              <a:spcBef>
                <a:spcPts val="1000"/>
              </a:spcBef>
              <a:spcAft>
                <a:spcPts val="0"/>
              </a:spcAft>
              <a:buClr>
                <a:schemeClr val="dk1"/>
              </a:buClr>
              <a:buSzPts val="2800"/>
              <a:buChar char="•"/>
            </a:pPr>
            <a:r>
              <a:rPr lang="en-US"/>
              <a:t>Ensure they have got their recommended daily allowance of all nutrients by the end of the day!</a:t>
            </a:r>
            <a:endParaRPr/>
          </a:p>
        </p:txBody>
      </p:sp>
      <p:pic>
        <p:nvPicPr>
          <p:cNvPr descr="What 1,500 Calories Looks Like [Infographic] | Nutrition | MyFitnessPal" id="194" name="Google Shape;194;p24"/>
          <p:cNvPicPr preferRelativeResize="0"/>
          <p:nvPr/>
        </p:nvPicPr>
        <p:blipFill rotWithShape="1">
          <a:blip r:embed="rId3">
            <a:alphaModFix/>
          </a:blip>
          <a:srcRect b="6274" l="0" r="0" t="27376"/>
          <a:stretch/>
        </p:blipFill>
        <p:spPr>
          <a:xfrm>
            <a:off x="7726451" y="0"/>
            <a:ext cx="4465549"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5"/>
          <p:cNvSpPr txBox="1"/>
          <p:nvPr>
            <p:ph type="title"/>
          </p:nvPr>
        </p:nvSpPr>
        <p:spPr>
          <a:xfrm>
            <a:off x="838200" y="144408"/>
            <a:ext cx="10515600" cy="612337"/>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omic Sans MS"/>
              <a:buNone/>
            </a:pPr>
            <a:r>
              <a:rPr lang="en-US" sz="3200"/>
              <a:t>What’s on the menu?</a:t>
            </a:r>
            <a:endParaRPr sz="3200"/>
          </a:p>
        </p:txBody>
      </p:sp>
      <p:sp>
        <p:nvSpPr>
          <p:cNvPr id="200" name="Google Shape;200;p25"/>
          <p:cNvSpPr txBox="1"/>
          <p:nvPr>
            <p:ph idx="1" type="body"/>
          </p:nvPr>
        </p:nvSpPr>
        <p:spPr>
          <a:xfrm>
            <a:off x="712076" y="2782279"/>
            <a:ext cx="10767848" cy="4042414"/>
          </a:xfrm>
          <a:prstGeom prst="rect">
            <a:avLst/>
          </a:prstGeom>
          <a:solidFill>
            <a:srgbClr val="CCFFFF"/>
          </a:solidFill>
          <a:ln>
            <a:noFill/>
          </a:ln>
        </p:spPr>
        <p:txBody>
          <a:bodyPr anchorCtr="0" anchor="t" bIns="45700" lIns="91425" spcFirstLastPara="1" rIns="91425" wrap="square" tIns="45700">
            <a:noAutofit/>
          </a:bodyPr>
          <a:lstStyle/>
          <a:p>
            <a:pPr indent="-514350" lvl="0" marL="514350" rtl="0" algn="l">
              <a:lnSpc>
                <a:spcPct val="120000"/>
              </a:lnSpc>
              <a:spcBef>
                <a:spcPts val="0"/>
              </a:spcBef>
              <a:spcAft>
                <a:spcPts val="0"/>
              </a:spcAft>
              <a:buClr>
                <a:schemeClr val="dk1"/>
              </a:buClr>
              <a:buSzPts val="2100"/>
              <a:buFont typeface="Calibri"/>
              <a:buAutoNum type="arabicPeriod"/>
            </a:pPr>
            <a:r>
              <a:rPr lang="en-US" sz="2100"/>
              <a:t>Which meal would be best for an active, growing teenager? Explain your answer. </a:t>
            </a:r>
            <a:endParaRPr sz="2100"/>
          </a:p>
          <a:p>
            <a:pPr indent="-514350" lvl="0" marL="514350" rtl="0" algn="l">
              <a:lnSpc>
                <a:spcPct val="120000"/>
              </a:lnSpc>
              <a:spcBef>
                <a:spcPts val="1000"/>
              </a:spcBef>
              <a:spcAft>
                <a:spcPts val="0"/>
              </a:spcAft>
              <a:buClr>
                <a:schemeClr val="dk1"/>
              </a:buClr>
              <a:buSzPts val="2100"/>
              <a:buFont typeface="Calibri"/>
              <a:buAutoNum type="arabicPeriod"/>
            </a:pPr>
            <a:r>
              <a:rPr lang="en-US" sz="2100"/>
              <a:t>Which meal would be best for someone who wants to lose some body mass? Explain your answer. </a:t>
            </a:r>
            <a:endParaRPr sz="2100"/>
          </a:p>
          <a:p>
            <a:pPr indent="-514350" lvl="0" marL="514350" rtl="0" algn="l">
              <a:lnSpc>
                <a:spcPct val="120000"/>
              </a:lnSpc>
              <a:spcBef>
                <a:spcPts val="1000"/>
              </a:spcBef>
              <a:spcAft>
                <a:spcPts val="0"/>
              </a:spcAft>
              <a:buClr>
                <a:schemeClr val="dk1"/>
              </a:buClr>
              <a:buSzPts val="2100"/>
              <a:buFont typeface="Calibri"/>
              <a:buAutoNum type="arabicPeriod"/>
            </a:pPr>
            <a:r>
              <a:rPr lang="en-US" sz="2100"/>
              <a:t>People often say that they are going on a diet. What does the word ‘diet’ really mean? </a:t>
            </a:r>
            <a:endParaRPr sz="2100"/>
          </a:p>
          <a:p>
            <a:pPr indent="-514350" lvl="0" marL="514350" rtl="0" algn="l">
              <a:lnSpc>
                <a:spcPct val="120000"/>
              </a:lnSpc>
              <a:spcBef>
                <a:spcPts val="1000"/>
              </a:spcBef>
              <a:spcAft>
                <a:spcPts val="0"/>
              </a:spcAft>
              <a:buClr>
                <a:schemeClr val="dk1"/>
              </a:buClr>
              <a:buSzPts val="2100"/>
              <a:buFont typeface="Calibri"/>
              <a:buAutoNum type="arabicPeriod"/>
            </a:pPr>
            <a:r>
              <a:rPr lang="en-US" sz="2100"/>
              <a:t>Should a distance runner in training frequently eat meal C? Explain your answer.</a:t>
            </a:r>
            <a:endParaRPr sz="2100"/>
          </a:p>
          <a:p>
            <a:pPr indent="-514350" lvl="0" marL="514350" rtl="0" algn="l">
              <a:lnSpc>
                <a:spcPct val="120000"/>
              </a:lnSpc>
              <a:spcBef>
                <a:spcPts val="1000"/>
              </a:spcBef>
              <a:spcAft>
                <a:spcPts val="0"/>
              </a:spcAft>
              <a:buClr>
                <a:schemeClr val="dk1"/>
              </a:buClr>
              <a:buSzPts val="2100"/>
              <a:buFont typeface="Calibri"/>
              <a:buAutoNum type="arabicPeriod"/>
            </a:pPr>
            <a:r>
              <a:rPr lang="en-US" sz="2100"/>
              <a:t>An office worker whose only exercise is a five minute slow walk to the bus stop each day is constantly eating meals like meal B. What problem might they have? Explain your answer.</a:t>
            </a:r>
            <a:endParaRPr sz="2100"/>
          </a:p>
        </p:txBody>
      </p:sp>
      <p:pic>
        <p:nvPicPr>
          <p:cNvPr id="201" name="Google Shape;201;p25"/>
          <p:cNvPicPr preferRelativeResize="0"/>
          <p:nvPr/>
        </p:nvPicPr>
        <p:blipFill rotWithShape="1">
          <a:blip r:embed="rId3">
            <a:alphaModFix/>
          </a:blip>
          <a:srcRect b="0" l="0" r="0" t="0"/>
          <a:stretch/>
        </p:blipFill>
        <p:spPr>
          <a:xfrm>
            <a:off x="838199" y="796159"/>
            <a:ext cx="10576199" cy="193738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6"/>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Energy In vs Energy Out</a:t>
            </a:r>
            <a:endParaRPr/>
          </a:p>
        </p:txBody>
      </p:sp>
      <p:sp>
        <p:nvSpPr>
          <p:cNvPr id="207" name="Google Shape;207;p26"/>
          <p:cNvSpPr txBox="1"/>
          <p:nvPr>
            <p:ph idx="1" type="body"/>
          </p:nvPr>
        </p:nvSpPr>
        <p:spPr>
          <a:xfrm>
            <a:off x="838200" y="1825625"/>
            <a:ext cx="6845936"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The amount of energy you use should be matched by the energy you take in from your food.</a:t>
            </a:r>
            <a:endParaRPr/>
          </a:p>
          <a:p>
            <a:pPr indent="-50800" lvl="0" marL="228600" rtl="0" algn="l">
              <a:lnSpc>
                <a:spcPct val="90000"/>
              </a:lnSpc>
              <a:spcBef>
                <a:spcPts val="1000"/>
              </a:spcBef>
              <a:spcAft>
                <a:spcPts val="0"/>
              </a:spcAft>
              <a:buClr>
                <a:schemeClr val="dk1"/>
              </a:buClr>
              <a:buSzPts val="2800"/>
              <a:buNone/>
            </a:pPr>
            <a:r>
              <a:t/>
            </a:r>
            <a:endParaRPr/>
          </a:p>
          <a:p>
            <a:pPr indent="-342900" lvl="0" marL="342900" rtl="0" algn="l">
              <a:lnSpc>
                <a:spcPct val="90000"/>
              </a:lnSpc>
              <a:spcBef>
                <a:spcPts val="1000"/>
              </a:spcBef>
              <a:spcAft>
                <a:spcPts val="0"/>
              </a:spcAft>
              <a:buClr>
                <a:schemeClr val="dk1"/>
              </a:buClr>
              <a:buSzPts val="2800"/>
              <a:buFont typeface="Noto Sans Symbols"/>
              <a:buChar char="⮚"/>
            </a:pPr>
            <a:r>
              <a:rPr lang="en-US"/>
              <a:t>If you take in too much energy, you store it as fat so </a:t>
            </a:r>
            <a:r>
              <a:rPr b="1" lang="en-US"/>
              <a:t>gain body mass</a:t>
            </a:r>
            <a:r>
              <a:rPr lang="en-US"/>
              <a:t>. </a:t>
            </a:r>
            <a:endParaRPr/>
          </a:p>
          <a:p>
            <a:pPr indent="-342900" lvl="0" marL="342900" rtl="0" algn="l">
              <a:lnSpc>
                <a:spcPct val="90000"/>
              </a:lnSpc>
              <a:spcBef>
                <a:spcPts val="1000"/>
              </a:spcBef>
              <a:spcAft>
                <a:spcPts val="0"/>
              </a:spcAft>
              <a:buClr>
                <a:schemeClr val="dk1"/>
              </a:buClr>
              <a:buSzPts val="2800"/>
              <a:buFont typeface="Noto Sans Symbols"/>
              <a:buChar char="⮚"/>
            </a:pPr>
            <a:r>
              <a:rPr lang="en-US"/>
              <a:t>If you take in too little energy, you use up fat stores for energy so you </a:t>
            </a:r>
            <a:r>
              <a:rPr b="1" lang="en-US"/>
              <a:t>lose body mass</a:t>
            </a:r>
            <a:r>
              <a:rPr lang="en-US"/>
              <a:t>.</a:t>
            </a:r>
            <a:endParaRPr/>
          </a:p>
          <a:p>
            <a:pPr indent="0" lvl="0" marL="0" rtl="0" algn="l">
              <a:lnSpc>
                <a:spcPct val="90000"/>
              </a:lnSpc>
              <a:spcBef>
                <a:spcPts val="1000"/>
              </a:spcBef>
              <a:spcAft>
                <a:spcPts val="0"/>
              </a:spcAft>
              <a:buClr>
                <a:schemeClr val="dk1"/>
              </a:buClr>
              <a:buSzPts val="2800"/>
              <a:buNone/>
            </a:pPr>
            <a:r>
              <a:t/>
            </a:r>
            <a:endParaRPr/>
          </a:p>
        </p:txBody>
      </p:sp>
      <p:pic>
        <p:nvPicPr>
          <p:cNvPr descr="http://www.diabetesinfo.org.au/webdata/images/balance%20energy%20in%20energy%20out.JPG" id="208" name="Google Shape;208;p26"/>
          <p:cNvPicPr preferRelativeResize="0"/>
          <p:nvPr/>
        </p:nvPicPr>
        <p:blipFill rotWithShape="1">
          <a:blip r:embed="rId3">
            <a:alphaModFix/>
          </a:blip>
          <a:srcRect b="0" l="0" r="0" t="0"/>
          <a:stretch/>
        </p:blipFill>
        <p:spPr>
          <a:xfrm>
            <a:off x="7684136" y="2393462"/>
            <a:ext cx="4507864" cy="27119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7"/>
          <p:cNvSpPr txBox="1"/>
          <p:nvPr>
            <p:ph type="title"/>
          </p:nvPr>
        </p:nvSpPr>
        <p:spPr>
          <a:xfrm>
            <a:off x="838200" y="112877"/>
            <a:ext cx="10515600" cy="691165"/>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Obesity</a:t>
            </a:r>
            <a:endParaRPr/>
          </a:p>
        </p:txBody>
      </p:sp>
      <p:pic>
        <p:nvPicPr>
          <p:cNvPr descr="View full lesson: http://ed.ted.com/lessons/what-is-obesity-mia-nacamulli&#10;&#10;Obesity is an escalating global epidemic. It substantially raises the probability of diseases like diabetes, heart disease, stroke, high blood pressure, and cancer. But what is the distinction between being overweight and being obese? And how does a person become obese? Mia Nacamulli explores obesity. &#10;&#10;Lesson by Mia Nacamulli, animation by Kozmonot Animation Studio." id="215" name="Google Shape;215;p27" title="What is obesity? - Mia Nacamulli">
            <a:hlinkClick r:id="rId3"/>
          </p:cNvPr>
          <p:cNvPicPr preferRelativeResize="0"/>
          <p:nvPr/>
        </p:nvPicPr>
        <p:blipFill>
          <a:blip r:embed="rId4">
            <a:alphaModFix/>
          </a:blip>
          <a:stretch>
            <a:fillRect/>
          </a:stretch>
        </p:blipFill>
        <p:spPr>
          <a:xfrm>
            <a:off x="850175" y="848469"/>
            <a:ext cx="10491645" cy="5901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838200" y="112878"/>
            <a:ext cx="10515600" cy="691164"/>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Anorexia</a:t>
            </a:r>
            <a:endParaRPr/>
          </a:p>
        </p:txBody>
      </p:sp>
      <p:pic>
        <p:nvPicPr>
          <p:cNvPr descr="Anorexia and Eating Disorders | Health | Biology | FuseSchool&#10;&#10;In this video we are going to cover eating disorders, and in particular, anorexia.&#10;&#10;You may not be aware of this, but four out of 10 people have either personally experienced an eating disorder or know somebody who has. So what exactly is an eating disorder, you may ask?&#10;&#10;An eating disorder is a psychological disorder, so mental disorder, that causes somebody to adopt an unnatural attitude and approach towards food and their way of eating. The individual usually then develops an obsession about their weight and body shape, which in turn causes them to hurt their health as they make unhealthy choices about food.&#10;&#10;Even though there are many eating disorders, anorexia is probably the most well known. &#10;&#10;Actually called Anorexia Nervosa, but usually referred to as simply Anorexia, it is an intense fear of being fat that leads to restrictions in both the amount and / or the type of food that the person consumes. This particular eating disorder usually entails that the person is unable to see the reality of their body shape and situation, and sees their self worth as being heavily linked to their body image.&#10;&#10;Eating disorders and anorexia may not seem too serious and you may be thinking that not a lot of harm can come out of this. However, anorexia is the psychiatric disorder that causes the most amount of deaths and in fact, every 62 minutes one person dies as a direct result from an eating disorder[3]. Death is usually caused either by suicide, or as a result of organ failure, typically the heart, as the body lacks vital nutrients.&#10;&#10;So, who can get it? &#10;&#10;Anyone can develop anorexia, but it is not, however, entirely clear why some people are more susceptible to it than others. &#10;&#10;There are, however, a number of factors that make a person more prone to falling into it. There are certain personalities (such as perfectionists) and character traits that a person may have that can increase their chances of becoming anorexic. If a family member has suffered from anorexia, then a person has a higher likelihood of developing it themselves. &#10;&#10;Furthermore, during times of stress, damaging family dynamics or periods of time when a person may be experiencing social, cultural and peer pressure, an individual is much more likely to have an onset of anorexia.&#10;&#10;Moreover, women and teenagers are more susceptible to developing eating disorders, which is why it is estimated that the average age in which people start to suffer from anorexia is from 16 to 17 years old. However, it is not time or gender restricted. Anyone can be affected, at any age.&#10;&#10;Anorexia is also not limited to certain countries or cultures. &#10;&#10;Anyone can be affected by this psychological disorder. If you or anyone you know is affected by this, remember that there are always resources available, and people willing to provide support. If you do need help, want to find out how you can help others affected or simply want to learn more about what anorexia is, there are numerous websites such as  https://www.b-eat.co.uk/ https://www.eatingdisorderhope.com http://www.anad.org &#10;&#10;&#10;&#10;SUPPORT US ON PATREON&#10;https://www.patreon.com/fuseschool&#10;&#10;SUBSCRIBE to the FuseSchool YouTube channel for many more educational videos. Our teachers and animators come together to make fun &amp; easy-to-understand videos in Chemistry, Biology, Physics, Maths &amp; ICT.&#10;&#10;VISIT us at www.fuseschool.org, where all of our videos are carefully organised into topics and specific orders, and to see what else we have on offer. Comment, like and share with other learners. You can both ask and answer questions, and teachers will get back to you.&#10;&#10;These videos can be used in a flipped classroom model or as a revision aid. &#10;&#10;Find all of our Chemistry videos here: https://www.youtube.com/playlist?list=PLW0gavSzhMlReKGMVfUt6YuNQsO0bqSMV&#10;&#10;Find all of our Biology videos here: https://www.youtube.com/playlist?list=PLW0gavSzhMlQYSpKryVcEr3ERup5SxHl0&#10;&#10;Find all of our Physics videos here: https://www.youtube.com/playlist?list=PLW0gavSzhMlTWm6Sr5uN2Uv5TXHiZUq8b&#10;&#10;Find all of our Maths videos here: https://www.youtube.com/playlist?list=PLW0gavSzhMlTKBNbHH5u1SNnsrOaacKLu&#10;&#10;Instagram: https://www.instagram.com/fuseschool/&#10;Facebook: https://www.facebook.com/fuseschool/&#10;Twitter: https://twitter.com/fuseSchool&#10;&#10;Access a deeper Learning Experience in the FuseSchool platform and app: www.fuseschool.org&#10;Follow us: http://www.youtube.com/fuseschool&#10;Befriend us: http://www.facebook.com/fuseschool&#10;&#10;This is an Open Educational Resource. If you would like to use the video, please contact us: info@fuseschool.org" id="222" name="Google Shape;222;p28" title="Anorexia and Eating Disorders | Health | Biology | FuseSchool">
            <a:hlinkClick r:id="rId3"/>
          </p:cNvPr>
          <p:cNvPicPr preferRelativeResize="0"/>
          <p:nvPr/>
        </p:nvPicPr>
        <p:blipFill>
          <a:blip r:embed="rId4">
            <a:alphaModFix/>
          </a:blip>
          <a:stretch>
            <a:fillRect/>
          </a:stretch>
        </p:blipFill>
        <p:spPr>
          <a:xfrm>
            <a:off x="838200" y="1021270"/>
            <a:ext cx="10515600" cy="591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1000"/>
                                        <p:tgtEl>
                                          <p:spTgt spid="2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Calculate your own energy intake</a:t>
            </a:r>
            <a:endParaRPr/>
          </a:p>
        </p:txBody>
      </p:sp>
      <p:sp>
        <p:nvSpPr>
          <p:cNvPr id="228" name="Google Shape;228;p29"/>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Step 1: </a:t>
            </a:r>
            <a:r>
              <a:rPr lang="en-US"/>
              <a:t>Calculate your resting metabolic rate</a:t>
            </a:r>
            <a:endParaRPr/>
          </a:p>
          <a:p>
            <a:pPr indent="-228600" lvl="0" marL="228600" rtl="0" algn="l">
              <a:lnSpc>
                <a:spcPct val="90000"/>
              </a:lnSpc>
              <a:spcBef>
                <a:spcPts val="1000"/>
              </a:spcBef>
              <a:spcAft>
                <a:spcPts val="0"/>
              </a:spcAft>
              <a:buClr>
                <a:schemeClr val="dk1"/>
              </a:buClr>
              <a:buSzPts val="2800"/>
              <a:buChar char="•"/>
            </a:pPr>
            <a:r>
              <a:rPr b="1" lang="en-US"/>
              <a:t>For men:</a:t>
            </a:r>
            <a:br>
              <a:rPr lang="en-US"/>
            </a:br>
            <a:r>
              <a:rPr lang="en-US"/>
              <a:t>RMR (in kcal/day) = 66.5 + (13.75 x weight in kilograms) + (5 x height in centimeters) – (6.76 x age in years)</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US"/>
              <a:t>For women:</a:t>
            </a:r>
            <a:br>
              <a:rPr lang="en-US"/>
            </a:br>
            <a:r>
              <a:rPr lang="en-US"/>
              <a:t>RMR (in kcal/day) = 665 + (9.56 x weight in kilograms) + (1.85 x height in centimeters) – (4.68 x age in years)</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0"/>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US"/>
              <a:t>Calculate your own energy intake</a:t>
            </a:r>
            <a:endParaRPr/>
          </a:p>
        </p:txBody>
      </p:sp>
      <p:sp>
        <p:nvSpPr>
          <p:cNvPr id="234" name="Google Shape;234;p30"/>
          <p:cNvSpPr txBox="1"/>
          <p:nvPr>
            <p:ph idx="1" type="body"/>
          </p:nvPr>
        </p:nvSpPr>
        <p:spPr>
          <a:xfrm>
            <a:off x="536027" y="1825625"/>
            <a:ext cx="11240813"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b="1" lang="en-US"/>
              <a:t>Step 2: </a:t>
            </a:r>
            <a:r>
              <a:rPr lang="en-US"/>
              <a:t>Decide how active you are from the below list and then use it as a multiplier of your RMR from Step 1.</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b="1" lang="en-US"/>
              <a:t>Lifestyle Activity 	    	Example           	Physical</a:t>
            </a:r>
            <a:endParaRPr/>
          </a:p>
          <a:p>
            <a:pPr indent="-228600" lvl="0" marL="228600" rtl="0" algn="l">
              <a:lnSpc>
                <a:spcPct val="90000"/>
              </a:lnSpc>
              <a:spcBef>
                <a:spcPts val="1000"/>
              </a:spcBef>
              <a:spcAft>
                <a:spcPts val="0"/>
              </a:spcAft>
              <a:buClr>
                <a:schemeClr val="dk1"/>
              </a:buClr>
              <a:buSzPts val="2800"/>
              <a:buChar char="•"/>
            </a:pPr>
            <a:r>
              <a:rPr lang="en-US"/>
              <a:t>Sedentary                    Little or no exercise     	1.4 – 1.69</a:t>
            </a:r>
            <a:endParaRPr/>
          </a:p>
          <a:p>
            <a:pPr indent="-228600" lvl="0" marL="228600" rtl="0" algn="l">
              <a:lnSpc>
                <a:spcPct val="90000"/>
              </a:lnSpc>
              <a:spcBef>
                <a:spcPts val="1000"/>
              </a:spcBef>
              <a:spcAft>
                <a:spcPts val="0"/>
              </a:spcAft>
              <a:buClr>
                <a:schemeClr val="dk1"/>
              </a:buClr>
              <a:buSzPts val="2800"/>
              <a:buChar char="•"/>
            </a:pPr>
            <a:r>
              <a:rPr lang="en-US"/>
              <a:t>Moderately Active       1 hour exercise / day     	1.7 – 1.99</a:t>
            </a:r>
            <a:endParaRPr/>
          </a:p>
          <a:p>
            <a:pPr indent="-228600" lvl="0" marL="228600" rtl="0" algn="l">
              <a:lnSpc>
                <a:spcPct val="90000"/>
              </a:lnSpc>
              <a:spcBef>
                <a:spcPts val="1000"/>
              </a:spcBef>
              <a:spcAft>
                <a:spcPts val="0"/>
              </a:spcAft>
              <a:buClr>
                <a:schemeClr val="dk1"/>
              </a:buClr>
              <a:buSzPts val="2800"/>
              <a:buChar char="•"/>
            </a:pPr>
            <a:r>
              <a:rPr lang="en-US"/>
              <a:t>Vigorously Active        2 hours exercise / day   	2 – 2.4</a:t>
            </a:r>
            <a:endParaRPr/>
          </a:p>
          <a:p>
            <a:pPr indent="-228600" lvl="0" marL="228600" rtl="0" algn="l">
              <a:lnSpc>
                <a:spcPct val="90000"/>
              </a:lnSpc>
              <a:spcBef>
                <a:spcPts val="1000"/>
              </a:spcBef>
              <a:spcAft>
                <a:spcPts val="0"/>
              </a:spcAft>
              <a:buClr>
                <a:schemeClr val="dk1"/>
              </a:buClr>
              <a:buSzPts val="2800"/>
              <a:buChar char="•"/>
            </a:pPr>
            <a:r>
              <a:rPr lang="en-US"/>
              <a:t>Extremely Active         Competitive athlete       	&gt; 2.4</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eme1">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