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2a99d2feb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2a99d2feb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2a99d2feb2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2a99d2feb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2a99d2feb2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12a99d2feb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1524000" y="1122363"/>
            <a:ext cx="9144000" cy="2387600"/>
          </a:xfrm>
          <a:prstGeom prst="rect">
            <a:avLst/>
          </a:prstGeom>
          <a:solidFill>
            <a:srgbClr val="FFFF66"/>
          </a:solid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omic Sans M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subTitle"/>
          </p:nvPr>
        </p:nvSpPr>
        <p:spPr>
          <a:xfrm>
            <a:off x="1524000" y="3602038"/>
            <a:ext cx="9144000" cy="1655762"/>
          </a:xfrm>
          <a:prstGeom prst="rect">
            <a:avLst/>
          </a:prstGeom>
          <a:solidFill>
            <a:srgbClr val="CCFFFF"/>
          </a:solid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solidFill>
            <a:srgbClr val="FFFF66"/>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omic Sans M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solidFill>
            <a:srgbClr val="CCFFFF"/>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solidFill>
            <a:srgbClr val="CCFFFF"/>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solidFill>
            <a:srgbClr val="CCFFFF"/>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solidFill>
            <a:srgbClr val="FFFF66"/>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omic Sans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solidFill>
            <a:srgbClr val="CCFFFF"/>
          </a:solid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solidFill>
            <a:srgbClr val="CCFFFF"/>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solidFill>
            <a:srgbClr val="FFFF66"/>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omic Sans M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solidFill>
            <a:srgbClr val="CCFFFF"/>
          </a:solidFill>
          <a:ln>
            <a:noFill/>
          </a:ln>
        </p:spPr>
      </p:sp>
      <p:sp>
        <p:nvSpPr>
          <p:cNvPr id="64" name="Google Shape;64;p10"/>
          <p:cNvSpPr txBox="1"/>
          <p:nvPr>
            <p:ph idx="1" type="body"/>
          </p:nvPr>
        </p:nvSpPr>
        <p:spPr>
          <a:xfrm>
            <a:off x="839788" y="2057400"/>
            <a:ext cx="3932237" cy="3811588"/>
          </a:xfrm>
          <a:prstGeom prst="rect">
            <a:avLst/>
          </a:prstGeom>
          <a:solidFill>
            <a:srgbClr val="CCFFFF"/>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solidFill>
            <a:srgbClr val="FFFF66"/>
          </a:solid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solidFill>
            <a:srgbClr val="CCFFFF"/>
          </a:solid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600"/>
              <a:buFont typeface="Comic Sans MS"/>
              <a:buNone/>
              <a:defRPr b="0" i="0" sz="3600" u="none" cap="none" strike="noStrike">
                <a:solidFill>
                  <a:schemeClr val="dk1"/>
                </a:solidFill>
                <a:latin typeface="Comic Sans MS"/>
                <a:ea typeface="Comic Sans MS"/>
                <a:cs typeface="Comic Sans MS"/>
                <a:sym typeface="Comic Sans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omic Sans MS"/>
                <a:ea typeface="Comic Sans MS"/>
                <a:cs typeface="Comic Sans MS"/>
                <a:sym typeface="Comic Sans M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omic Sans MS"/>
                <a:ea typeface="Comic Sans MS"/>
                <a:cs typeface="Comic Sans MS"/>
                <a:sym typeface="Comic Sans M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omic Sans MS"/>
                <a:ea typeface="Comic Sans MS"/>
                <a:cs typeface="Comic Sans MS"/>
                <a:sym typeface="Comic Sans M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omic Sans MS"/>
                <a:ea typeface="Comic Sans MS"/>
                <a:cs typeface="Comic Sans MS"/>
                <a:sym typeface="Comic Sans M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omic Sans MS"/>
                <a:ea typeface="Comic Sans MS"/>
                <a:cs typeface="Comic Sans MS"/>
                <a:sym typeface="Comic Sans M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omic Sans MS"/>
                <a:ea typeface="Comic Sans MS"/>
                <a:cs typeface="Comic Sans MS"/>
                <a:sym typeface="Comic Sans MS"/>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omic Sans MS"/>
                <a:ea typeface="Comic Sans MS"/>
                <a:cs typeface="Comic Sans MS"/>
                <a:sym typeface="Comic Sans MS"/>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omic Sans MS"/>
                <a:ea typeface="Comic Sans MS"/>
                <a:cs typeface="Comic Sans MS"/>
                <a:sym typeface="Comic Sans MS"/>
              </a:defRPr>
            </a:lvl1pPr>
            <a:lvl2pPr indent="0" lvl="1" marL="0" marR="0" rtl="0" algn="r">
              <a:spcBef>
                <a:spcPts val="0"/>
              </a:spcBef>
              <a:buNone/>
              <a:defRPr b="0" i="0" sz="1200" u="none" cap="none" strike="noStrike">
                <a:solidFill>
                  <a:srgbClr val="888888"/>
                </a:solidFill>
                <a:latin typeface="Comic Sans MS"/>
                <a:ea typeface="Comic Sans MS"/>
                <a:cs typeface="Comic Sans MS"/>
                <a:sym typeface="Comic Sans MS"/>
              </a:defRPr>
            </a:lvl2pPr>
            <a:lvl3pPr indent="0" lvl="2" marL="0" marR="0" rtl="0" algn="r">
              <a:spcBef>
                <a:spcPts val="0"/>
              </a:spcBef>
              <a:buNone/>
              <a:defRPr b="0" i="0" sz="1200" u="none" cap="none" strike="noStrike">
                <a:solidFill>
                  <a:srgbClr val="888888"/>
                </a:solidFill>
                <a:latin typeface="Comic Sans MS"/>
                <a:ea typeface="Comic Sans MS"/>
                <a:cs typeface="Comic Sans MS"/>
                <a:sym typeface="Comic Sans MS"/>
              </a:defRPr>
            </a:lvl3pPr>
            <a:lvl4pPr indent="0" lvl="3" marL="0" marR="0" rtl="0" algn="r">
              <a:spcBef>
                <a:spcPts val="0"/>
              </a:spcBef>
              <a:buNone/>
              <a:defRPr b="0" i="0" sz="1200" u="none" cap="none" strike="noStrike">
                <a:solidFill>
                  <a:srgbClr val="888888"/>
                </a:solidFill>
                <a:latin typeface="Comic Sans MS"/>
                <a:ea typeface="Comic Sans MS"/>
                <a:cs typeface="Comic Sans MS"/>
                <a:sym typeface="Comic Sans MS"/>
              </a:defRPr>
            </a:lvl4pPr>
            <a:lvl5pPr indent="0" lvl="4" marL="0" marR="0" rtl="0" algn="r">
              <a:spcBef>
                <a:spcPts val="0"/>
              </a:spcBef>
              <a:buNone/>
              <a:defRPr b="0" i="0" sz="1200" u="none" cap="none" strike="noStrike">
                <a:solidFill>
                  <a:srgbClr val="888888"/>
                </a:solidFill>
                <a:latin typeface="Comic Sans MS"/>
                <a:ea typeface="Comic Sans MS"/>
                <a:cs typeface="Comic Sans MS"/>
                <a:sym typeface="Comic Sans MS"/>
              </a:defRPr>
            </a:lvl5pPr>
            <a:lvl6pPr indent="0" lvl="5" marL="0" marR="0" rtl="0" algn="r">
              <a:spcBef>
                <a:spcPts val="0"/>
              </a:spcBef>
              <a:buNone/>
              <a:defRPr b="0" i="0" sz="1200" u="none" cap="none" strike="noStrike">
                <a:solidFill>
                  <a:srgbClr val="888888"/>
                </a:solidFill>
                <a:latin typeface="Comic Sans MS"/>
                <a:ea typeface="Comic Sans MS"/>
                <a:cs typeface="Comic Sans MS"/>
                <a:sym typeface="Comic Sans MS"/>
              </a:defRPr>
            </a:lvl6pPr>
            <a:lvl7pPr indent="0" lvl="6" marL="0" marR="0" rtl="0" algn="r">
              <a:spcBef>
                <a:spcPts val="0"/>
              </a:spcBef>
              <a:buNone/>
              <a:defRPr b="0" i="0" sz="1200" u="none" cap="none" strike="noStrike">
                <a:solidFill>
                  <a:srgbClr val="888888"/>
                </a:solidFill>
                <a:latin typeface="Comic Sans MS"/>
                <a:ea typeface="Comic Sans MS"/>
                <a:cs typeface="Comic Sans MS"/>
                <a:sym typeface="Comic Sans MS"/>
              </a:defRPr>
            </a:lvl7pPr>
            <a:lvl8pPr indent="0" lvl="7" marL="0" marR="0" rtl="0" algn="r">
              <a:spcBef>
                <a:spcPts val="0"/>
              </a:spcBef>
              <a:buNone/>
              <a:defRPr b="0" i="0" sz="1200" u="none" cap="none" strike="noStrike">
                <a:solidFill>
                  <a:srgbClr val="888888"/>
                </a:solidFill>
                <a:latin typeface="Comic Sans MS"/>
                <a:ea typeface="Comic Sans MS"/>
                <a:cs typeface="Comic Sans MS"/>
                <a:sym typeface="Comic Sans MS"/>
              </a:defRPr>
            </a:lvl8pPr>
            <a:lvl9pPr indent="0" lvl="8" marL="0" marR="0" rtl="0" algn="r">
              <a:spcBef>
                <a:spcPts val="0"/>
              </a:spcBef>
              <a:buNone/>
              <a:defRPr b="0" i="0" sz="1200" u="none" cap="none" strike="noStrike">
                <a:solidFill>
                  <a:srgbClr val="888888"/>
                </a:solidFill>
                <a:latin typeface="Comic Sans MS"/>
                <a:ea typeface="Comic Sans MS"/>
                <a:cs typeface="Comic Sans MS"/>
                <a:sym typeface="Comic Sans MS"/>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jpg"/><Relationship Id="rId4" Type="http://schemas.openxmlformats.org/officeDocument/2006/relationships/image" Target="../media/image2.jpg"/><Relationship Id="rId5" Type="http://schemas.openxmlformats.org/officeDocument/2006/relationships/image" Target="../media/image12.jpg"/><Relationship Id="rId6" Type="http://schemas.openxmlformats.org/officeDocument/2006/relationships/image" Target="../media/image6.jpg"/><Relationship Id="rId7"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omic Sans MS"/>
              <a:buNone/>
            </a:pPr>
            <a:r>
              <a:rPr lang="en-GB" u="sng"/>
              <a:t>What is in our food?</a:t>
            </a:r>
            <a:endParaRPr u="sng"/>
          </a:p>
        </p:txBody>
      </p:sp>
      <p:sp>
        <p:nvSpPr>
          <p:cNvPr id="85" name="Google Shape;85;p13"/>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0" lvl="0" marL="228600" rtl="0" algn="l">
              <a:lnSpc>
                <a:spcPct val="90000"/>
              </a:lnSpc>
              <a:spcBef>
                <a:spcPts val="1000"/>
              </a:spcBef>
              <a:spcAft>
                <a:spcPts val="0"/>
              </a:spcAft>
              <a:buNone/>
            </a:pPr>
            <a:r>
              <a:t/>
            </a:r>
            <a:endParaRPr/>
          </a:p>
        </p:txBody>
      </p:sp>
      <p:pic>
        <p:nvPicPr>
          <p:cNvPr descr="Street Food In Sydney: 10 Best Foods That Will Delight You!" id="86" name="Google Shape;86;p13"/>
          <p:cNvPicPr preferRelativeResize="0"/>
          <p:nvPr/>
        </p:nvPicPr>
        <p:blipFill rotWithShape="1">
          <a:blip r:embed="rId3">
            <a:alphaModFix/>
          </a:blip>
          <a:srcRect b="0" l="0" r="0" t="11103"/>
          <a:stretch/>
        </p:blipFill>
        <p:spPr>
          <a:xfrm>
            <a:off x="838200" y="1825625"/>
            <a:ext cx="3395125" cy="2633974"/>
          </a:xfrm>
          <a:prstGeom prst="rect">
            <a:avLst/>
          </a:prstGeom>
          <a:noFill/>
          <a:ln>
            <a:noFill/>
          </a:ln>
        </p:spPr>
      </p:pic>
      <p:pic>
        <p:nvPicPr>
          <p:cNvPr descr="Can Food Be Considered Art? | Nate's Blog" id="87" name="Google Shape;87;p13"/>
          <p:cNvPicPr preferRelativeResize="0"/>
          <p:nvPr/>
        </p:nvPicPr>
        <p:blipFill>
          <a:blip r:embed="rId4">
            <a:alphaModFix/>
          </a:blip>
          <a:stretch>
            <a:fillRect/>
          </a:stretch>
        </p:blipFill>
        <p:spPr>
          <a:xfrm>
            <a:off x="7704675" y="1858175"/>
            <a:ext cx="3649124" cy="2280701"/>
          </a:xfrm>
          <a:prstGeom prst="rect">
            <a:avLst/>
          </a:prstGeom>
          <a:noFill/>
          <a:ln>
            <a:noFill/>
          </a:ln>
        </p:spPr>
      </p:pic>
      <p:pic>
        <p:nvPicPr>
          <p:cNvPr descr="The importance of food - Periodic Paralysis United" id="88" name="Google Shape;88;p13"/>
          <p:cNvPicPr preferRelativeResize="0"/>
          <p:nvPr/>
        </p:nvPicPr>
        <p:blipFill>
          <a:blip r:embed="rId5">
            <a:alphaModFix/>
          </a:blip>
          <a:stretch>
            <a:fillRect/>
          </a:stretch>
        </p:blipFill>
        <p:spPr>
          <a:xfrm>
            <a:off x="6020520" y="4138875"/>
            <a:ext cx="4271430" cy="2356175"/>
          </a:xfrm>
          <a:prstGeom prst="rect">
            <a:avLst/>
          </a:prstGeom>
          <a:noFill/>
          <a:ln>
            <a:noFill/>
          </a:ln>
        </p:spPr>
      </p:pic>
      <p:pic>
        <p:nvPicPr>
          <p:cNvPr descr="20 best uniquely Hong Kong dishes you need to try at least once — Time Out" id="89" name="Google Shape;89;p13"/>
          <p:cNvPicPr preferRelativeResize="0"/>
          <p:nvPr/>
        </p:nvPicPr>
        <p:blipFill>
          <a:blip r:embed="rId6">
            <a:alphaModFix/>
          </a:blip>
          <a:stretch>
            <a:fillRect/>
          </a:stretch>
        </p:blipFill>
        <p:spPr>
          <a:xfrm>
            <a:off x="4448531" y="1858175"/>
            <a:ext cx="3040934" cy="2280701"/>
          </a:xfrm>
          <a:prstGeom prst="rect">
            <a:avLst/>
          </a:prstGeom>
          <a:noFill/>
          <a:ln>
            <a:noFill/>
          </a:ln>
        </p:spPr>
      </p:pic>
      <p:pic>
        <p:nvPicPr>
          <p:cNvPr descr="Reviews - Kai's Asian Food in Vienna - TheFork" id="90" name="Google Shape;90;p13"/>
          <p:cNvPicPr preferRelativeResize="0"/>
          <p:nvPr/>
        </p:nvPicPr>
        <p:blipFill>
          <a:blip r:embed="rId7">
            <a:alphaModFix/>
          </a:blip>
          <a:stretch>
            <a:fillRect/>
          </a:stretch>
        </p:blipFill>
        <p:spPr>
          <a:xfrm>
            <a:off x="1813146" y="4214351"/>
            <a:ext cx="4060604" cy="2280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Learning outcomes</a:t>
            </a:r>
            <a:endParaRPr/>
          </a:p>
        </p:txBody>
      </p:sp>
      <p:sp>
        <p:nvSpPr>
          <p:cNvPr id="96" name="Google Shape;96;p14"/>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GB"/>
              <a:t>2.7 Identify the chemical elements present in carbohydrates, proteins and lipids (fats and oils)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GB"/>
              <a:t>2.8 describe the structure of carbohydrates, proteins and lipids as large molecules made up from smaller basic units: starch and glycogen from simple sugars, protein from amino acids and lipid from fatty acids and glycerol		</a:t>
            </a:r>
            <a:endParaRPr/>
          </a:p>
          <a:p>
            <a:pPr indent="0" lvl="0" marL="0" rtl="0" algn="l">
              <a:lnSpc>
                <a:spcPct val="100000"/>
              </a:lnSpc>
              <a:spcBef>
                <a:spcPts val="1200"/>
              </a:spcBef>
              <a:spcAft>
                <a:spcPts val="1200"/>
              </a:spcAft>
              <a:buNone/>
            </a:pPr>
            <a:r>
              <a:rPr lang="en-GB"/>
              <a:t>2.9 </a:t>
            </a:r>
            <a:r>
              <a:rPr i="1" lang="en-GB"/>
              <a:t>Practical: Investigate food samples for the presence of glucose, starch, protein and fat</a:t>
            </a:r>
            <a:r>
              <a:rPr lang="en-GB"/>
              <a:t>	</a:t>
            </a:r>
            <a:endParaRPr i="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838200" y="134934"/>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Why might we need to know what nutrients are in foods?</a:t>
            </a:r>
            <a:endParaRPr/>
          </a:p>
        </p:txBody>
      </p:sp>
      <p:sp>
        <p:nvSpPr>
          <p:cNvPr id="102" name="Google Shape;102;p15"/>
          <p:cNvSpPr txBox="1"/>
          <p:nvPr>
            <p:ph idx="1" type="body"/>
          </p:nvPr>
        </p:nvSpPr>
        <p:spPr>
          <a:xfrm>
            <a:off x="838200" y="1806684"/>
            <a:ext cx="4637016" cy="4667249"/>
          </a:xfrm>
          <a:prstGeom prst="rect">
            <a:avLst/>
          </a:prstGeom>
          <a:solidFill>
            <a:srgbClr val="CCFFFF"/>
          </a:solid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GB"/>
              <a:t>So you can make sure you are eating foods which form a balanced diet.</a:t>
            </a:r>
            <a:endParaRPr/>
          </a:p>
          <a:p>
            <a:pPr indent="-228600" lvl="0" marL="228600" rtl="0" algn="l">
              <a:lnSpc>
                <a:spcPct val="90000"/>
              </a:lnSpc>
              <a:spcBef>
                <a:spcPts val="1000"/>
              </a:spcBef>
              <a:spcAft>
                <a:spcPts val="0"/>
              </a:spcAft>
              <a:buClr>
                <a:schemeClr val="dk1"/>
              </a:buClr>
              <a:buSzPts val="2800"/>
              <a:buChar char="•"/>
            </a:pPr>
            <a:r>
              <a:rPr lang="en-GB"/>
              <a:t>Allergies – so you can avoid certain foods.</a:t>
            </a:r>
            <a:endParaRPr/>
          </a:p>
          <a:p>
            <a:pPr indent="-228600" lvl="0" marL="228600" rtl="0" algn="l">
              <a:lnSpc>
                <a:spcPct val="90000"/>
              </a:lnSpc>
              <a:spcBef>
                <a:spcPts val="1000"/>
              </a:spcBef>
              <a:spcAft>
                <a:spcPts val="0"/>
              </a:spcAft>
              <a:buClr>
                <a:schemeClr val="dk1"/>
              </a:buClr>
              <a:buSzPts val="2800"/>
              <a:buChar char="•"/>
            </a:pPr>
            <a:r>
              <a:rPr lang="en-GB"/>
              <a:t>Some people may need to monitor or restrict their diet – for example if they have diabetes.</a:t>
            </a:r>
            <a:endParaRPr/>
          </a:p>
          <a:p>
            <a:pPr indent="-50800" lvl="0" marL="228600" rtl="0" algn="l">
              <a:lnSpc>
                <a:spcPct val="90000"/>
              </a:lnSpc>
              <a:spcBef>
                <a:spcPts val="1000"/>
              </a:spcBef>
              <a:spcAft>
                <a:spcPts val="0"/>
              </a:spcAft>
              <a:buClr>
                <a:schemeClr val="dk1"/>
              </a:buClr>
              <a:buSzPts val="2800"/>
              <a:buNone/>
            </a:pPr>
            <a:r>
              <a:t/>
            </a:r>
            <a:endParaRPr/>
          </a:p>
        </p:txBody>
      </p:sp>
      <p:pic>
        <p:nvPicPr>
          <p:cNvPr descr="https://images-na.ssl-images-amazon.com/images/I/71FyMyy-8aL._SL1024_.jpg" id="103" name="Google Shape;103;p15"/>
          <p:cNvPicPr preferRelativeResize="0"/>
          <p:nvPr/>
        </p:nvPicPr>
        <p:blipFill rotWithShape="1">
          <a:blip r:embed="rId3">
            <a:alphaModFix/>
          </a:blip>
          <a:srcRect b="7279" l="0" r="0" t="18715"/>
          <a:stretch/>
        </p:blipFill>
        <p:spPr>
          <a:xfrm>
            <a:off x="5431294" y="1013980"/>
            <a:ext cx="5922506" cy="584402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6"/>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GB"/>
              <a:t>Carbohydrates</a:t>
            </a:r>
            <a:endParaRPr/>
          </a:p>
        </p:txBody>
      </p:sp>
      <p:sp>
        <p:nvSpPr>
          <p:cNvPr id="109" name="Google Shape;109;p16"/>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GB"/>
              <a:t>There are two types of carbohydrates:</a:t>
            </a:r>
            <a:endParaRPr/>
          </a:p>
          <a:p>
            <a:pPr indent="-342900" lvl="0" marL="457200" rtl="0" algn="l">
              <a:spcBef>
                <a:spcPts val="1000"/>
              </a:spcBef>
              <a:spcAft>
                <a:spcPts val="0"/>
              </a:spcAft>
              <a:buSzPts val="1800"/>
              <a:buChar char="•"/>
            </a:pPr>
            <a:r>
              <a:rPr lang="en-GB"/>
              <a:t>Simple carbohydrates</a:t>
            </a:r>
            <a:endParaRPr/>
          </a:p>
          <a:p>
            <a:pPr indent="-342900" lvl="1" marL="914400" rtl="0" algn="l">
              <a:spcBef>
                <a:spcPts val="0"/>
              </a:spcBef>
              <a:spcAft>
                <a:spcPts val="0"/>
              </a:spcAft>
              <a:buSzPts val="1800"/>
              <a:buChar char="•"/>
            </a:pPr>
            <a:r>
              <a:rPr lang="en-GB"/>
              <a:t>E.g. sugar</a:t>
            </a:r>
            <a:endParaRPr/>
          </a:p>
          <a:p>
            <a:pPr indent="0" lvl="0" marL="914400" rtl="0" algn="l">
              <a:spcBef>
                <a:spcPts val="1000"/>
              </a:spcBef>
              <a:spcAft>
                <a:spcPts val="0"/>
              </a:spcAft>
              <a:buNone/>
            </a:pPr>
            <a:r>
              <a:t/>
            </a:r>
            <a:endParaRPr/>
          </a:p>
          <a:p>
            <a:pPr indent="-342900" lvl="0" marL="457200" rtl="0" algn="l">
              <a:spcBef>
                <a:spcPts val="1000"/>
              </a:spcBef>
              <a:spcAft>
                <a:spcPts val="0"/>
              </a:spcAft>
              <a:buSzPts val="1800"/>
              <a:buChar char="•"/>
            </a:pPr>
            <a:r>
              <a:rPr lang="en-GB"/>
              <a:t>Complex carbohydrates</a:t>
            </a:r>
            <a:endParaRPr/>
          </a:p>
          <a:p>
            <a:pPr indent="-342900" lvl="1" marL="914400" rtl="0" algn="l">
              <a:spcBef>
                <a:spcPts val="0"/>
              </a:spcBef>
              <a:spcAft>
                <a:spcPts val="0"/>
              </a:spcAft>
              <a:buSzPts val="1800"/>
              <a:buChar char="•"/>
            </a:pPr>
            <a:r>
              <a:rPr lang="en-GB"/>
              <a:t>E.g. starch</a:t>
            </a:r>
            <a:endParaRPr/>
          </a:p>
        </p:txBody>
      </p:sp>
      <p:pic>
        <p:nvPicPr>
          <p:cNvPr descr="Simple vs Complex Carbohydrates | Bnmulti Australia" id="110" name="Google Shape;110;p16"/>
          <p:cNvPicPr preferRelativeResize="0"/>
          <p:nvPr/>
        </p:nvPicPr>
        <p:blipFill>
          <a:blip r:embed="rId3">
            <a:alphaModFix/>
          </a:blip>
          <a:stretch>
            <a:fillRect/>
          </a:stretch>
        </p:blipFill>
        <p:spPr>
          <a:xfrm>
            <a:off x="5418675" y="2717000"/>
            <a:ext cx="6378224" cy="2800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What is starch?</a:t>
            </a:r>
            <a:endParaRPr/>
          </a:p>
        </p:txBody>
      </p:sp>
      <p:sp>
        <p:nvSpPr>
          <p:cNvPr id="116" name="Google Shape;116;p17"/>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Starch is a carbohydrate. Carbohydrates are made of sugar! Starch is made of glucose bonded to glucose in a long chain (polymer).</a:t>
            </a:r>
            <a:endParaRPr/>
          </a:p>
        </p:txBody>
      </p:sp>
      <p:pic>
        <p:nvPicPr>
          <p:cNvPr descr="http://www.bbc.co.uk/staticarchive/9c4d0c85637f80052e8f68f130f0b46020881bc6.gif" id="117" name="Google Shape;117;p17"/>
          <p:cNvPicPr preferRelativeResize="0"/>
          <p:nvPr/>
        </p:nvPicPr>
        <p:blipFill rotWithShape="1">
          <a:blip r:embed="rId3">
            <a:alphaModFix/>
          </a:blip>
          <a:srcRect b="13008" l="18726" r="18534" t="17918"/>
          <a:stretch/>
        </p:blipFill>
        <p:spPr>
          <a:xfrm>
            <a:off x="3660444" y="2975797"/>
            <a:ext cx="4520336" cy="2798177"/>
          </a:xfrm>
          <a:prstGeom prst="rect">
            <a:avLst/>
          </a:prstGeom>
          <a:noFill/>
          <a:ln>
            <a:noFill/>
          </a:ln>
        </p:spPr>
      </p:pic>
      <p:sp>
        <p:nvSpPr>
          <p:cNvPr id="118" name="Google Shape;118;p17"/>
          <p:cNvSpPr/>
          <p:nvPr/>
        </p:nvSpPr>
        <p:spPr>
          <a:xfrm>
            <a:off x="6183432" y="4629723"/>
            <a:ext cx="2647380" cy="439824"/>
          </a:xfrm>
          <a:prstGeom prst="ellipse">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1800" u="none" cap="none" strike="noStrike">
                <a:solidFill>
                  <a:schemeClr val="lt1"/>
                </a:solidFill>
                <a:latin typeface="Calibri"/>
                <a:ea typeface="Calibri"/>
                <a:cs typeface="Calibri"/>
                <a:sym typeface="Calibri"/>
              </a:rPr>
              <a:t>Carbohydrate</a:t>
            </a:r>
            <a:endParaRPr/>
          </a:p>
        </p:txBody>
      </p:sp>
      <p:sp>
        <p:nvSpPr>
          <p:cNvPr id="119" name="Google Shape;119;p17"/>
          <p:cNvSpPr txBox="1"/>
          <p:nvPr/>
        </p:nvSpPr>
        <p:spPr>
          <a:xfrm>
            <a:off x="1582857" y="5942396"/>
            <a:ext cx="9201150" cy="898633"/>
          </a:xfrm>
          <a:prstGeom prst="rect">
            <a:avLst/>
          </a:prstGeom>
          <a:solidFill>
            <a:srgbClr val="FFF2CC"/>
          </a:solidFill>
          <a:ln cap="flat" cmpd="sng" w="9525">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Question: State 2 foods which are high in carbohydrates.</a:t>
            </a:r>
            <a:endParaRPr/>
          </a:p>
          <a:p>
            <a:pPr indent="0" lvl="0" marL="0" marR="0" rtl="0" algn="l">
              <a:lnSpc>
                <a:spcPct val="90000"/>
              </a:lnSpc>
              <a:spcBef>
                <a:spcPts val="75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Challenge: What is glucose needed for in the body?</a:t>
            </a:r>
            <a:endParaRPr b="0" i="0" sz="2400" u="none" cap="none" strike="noStrike">
              <a:solidFill>
                <a:schemeClr val="dk1"/>
              </a:solidFill>
              <a:latin typeface="Comic Sans MS"/>
              <a:ea typeface="Comic Sans MS"/>
              <a:cs typeface="Comic Sans MS"/>
              <a:sym typeface="Comic Sans M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8"/>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How can we tell if food contains starch?</a:t>
            </a:r>
            <a:endParaRPr/>
          </a:p>
        </p:txBody>
      </p:sp>
      <p:sp>
        <p:nvSpPr>
          <p:cNvPr id="125" name="Google Shape;125;p18"/>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Image result for food tests" id="126" name="Google Shape;126;p18"/>
          <p:cNvPicPr preferRelativeResize="0"/>
          <p:nvPr/>
        </p:nvPicPr>
        <p:blipFill rotWithShape="1">
          <a:blip r:embed="rId3">
            <a:alphaModFix/>
          </a:blip>
          <a:srcRect b="43818" l="1410" r="50719" t="8317"/>
          <a:stretch/>
        </p:blipFill>
        <p:spPr>
          <a:xfrm>
            <a:off x="3019168" y="1820762"/>
            <a:ext cx="6153663" cy="4356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1371601" y="365127"/>
            <a:ext cx="9443544" cy="960335"/>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What is sugar?</a:t>
            </a:r>
            <a:endParaRPr/>
          </a:p>
        </p:txBody>
      </p:sp>
      <p:sp>
        <p:nvSpPr>
          <p:cNvPr id="132" name="Google Shape;132;p19"/>
          <p:cNvSpPr txBox="1"/>
          <p:nvPr>
            <p:ph idx="1" type="body"/>
          </p:nvPr>
        </p:nvSpPr>
        <p:spPr>
          <a:xfrm>
            <a:off x="1371601" y="1476915"/>
            <a:ext cx="5754413" cy="2559057"/>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There are many different types of sugar. We are going to focus on glucose. </a:t>
            </a:r>
            <a:endParaRPr/>
          </a:p>
          <a:p>
            <a:pPr indent="0" lvl="0" marL="0" rtl="0" algn="l">
              <a:lnSpc>
                <a:spcPct val="90000"/>
              </a:lnSpc>
              <a:spcBef>
                <a:spcPts val="1000"/>
              </a:spcBef>
              <a:spcAft>
                <a:spcPts val="0"/>
              </a:spcAft>
              <a:buClr>
                <a:schemeClr val="dk1"/>
              </a:buClr>
              <a:buSzPts val="2800"/>
              <a:buNone/>
            </a:pPr>
            <a:r>
              <a:rPr lang="en-GB"/>
              <a:t>Glucose has the chemical formula C</a:t>
            </a:r>
            <a:r>
              <a:rPr baseline="-25000" lang="en-GB"/>
              <a:t>6</a:t>
            </a:r>
            <a:r>
              <a:rPr lang="en-GB"/>
              <a:t>H</a:t>
            </a:r>
            <a:r>
              <a:rPr baseline="-25000" lang="en-GB"/>
              <a:t>12</a:t>
            </a:r>
            <a:r>
              <a:rPr lang="en-GB"/>
              <a:t>O</a:t>
            </a:r>
            <a:r>
              <a:rPr baseline="-25000" lang="en-GB"/>
              <a:t>6.</a:t>
            </a:r>
            <a:r>
              <a:rPr lang="en-GB"/>
              <a:t> </a:t>
            </a:r>
            <a:endParaRPr/>
          </a:p>
          <a:p>
            <a:pPr indent="0" lvl="0" marL="0" rtl="0" algn="l">
              <a:lnSpc>
                <a:spcPct val="90000"/>
              </a:lnSpc>
              <a:spcBef>
                <a:spcPts val="1000"/>
              </a:spcBef>
              <a:spcAft>
                <a:spcPts val="0"/>
              </a:spcAft>
              <a:buClr>
                <a:schemeClr val="dk1"/>
              </a:buClr>
              <a:buSzPts val="2800"/>
              <a:buNone/>
            </a:pPr>
            <a:r>
              <a:t/>
            </a:r>
            <a:endParaRPr/>
          </a:p>
        </p:txBody>
      </p:sp>
      <p:sp>
        <p:nvSpPr>
          <p:cNvPr id="133" name="Google Shape;133;p19"/>
          <p:cNvSpPr txBox="1"/>
          <p:nvPr/>
        </p:nvSpPr>
        <p:spPr>
          <a:xfrm>
            <a:off x="1371601" y="4202414"/>
            <a:ext cx="9443544" cy="2434869"/>
          </a:xfrm>
          <a:prstGeom prst="rect">
            <a:avLst/>
          </a:prstGeom>
          <a:solidFill>
            <a:srgbClr val="FFF2CC"/>
          </a:solidFill>
          <a:ln cap="flat" cmpd="sng" w="9525">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457200" lvl="0" marL="457200" marR="0" rtl="0" algn="l">
              <a:lnSpc>
                <a:spcPct val="90000"/>
              </a:lnSpc>
              <a:spcBef>
                <a:spcPts val="0"/>
              </a:spcBef>
              <a:spcAft>
                <a:spcPts val="0"/>
              </a:spcAft>
              <a:buClr>
                <a:schemeClr val="dk1"/>
              </a:buClr>
              <a:buSzPts val="2600"/>
              <a:buFont typeface="Calibri"/>
              <a:buAutoNum type="arabicPeriod"/>
            </a:pPr>
            <a:r>
              <a:rPr b="0" i="0" lang="en-GB" sz="2600" u="none" cap="none" strike="noStrike">
                <a:solidFill>
                  <a:schemeClr val="dk1"/>
                </a:solidFill>
                <a:latin typeface="Comic Sans MS"/>
                <a:ea typeface="Comic Sans MS"/>
                <a:cs typeface="Comic Sans MS"/>
                <a:sym typeface="Comic Sans MS"/>
              </a:rPr>
              <a:t>How is sugar made?</a:t>
            </a:r>
            <a:endParaRPr/>
          </a:p>
          <a:p>
            <a:pPr indent="-457200" lvl="0" marL="457200" marR="0" rtl="0" algn="l">
              <a:lnSpc>
                <a:spcPct val="90000"/>
              </a:lnSpc>
              <a:spcBef>
                <a:spcPts val="750"/>
              </a:spcBef>
              <a:spcAft>
                <a:spcPts val="0"/>
              </a:spcAft>
              <a:buClr>
                <a:schemeClr val="dk1"/>
              </a:buClr>
              <a:buSzPts val="2600"/>
              <a:buFont typeface="Calibri"/>
              <a:buAutoNum type="arabicPeriod"/>
            </a:pPr>
            <a:r>
              <a:rPr b="0" i="0" lang="en-GB" sz="2600" u="none" cap="none" strike="noStrike">
                <a:solidFill>
                  <a:schemeClr val="dk1"/>
                </a:solidFill>
                <a:latin typeface="Comic Sans MS"/>
                <a:ea typeface="Comic Sans MS"/>
                <a:cs typeface="Comic Sans MS"/>
                <a:sym typeface="Comic Sans MS"/>
              </a:rPr>
              <a:t>Name the elements which make glucose and state how many of each there are.</a:t>
            </a:r>
            <a:endParaRPr/>
          </a:p>
          <a:p>
            <a:pPr indent="-457200" lvl="0" marL="457200" marR="0" rtl="0" algn="l">
              <a:lnSpc>
                <a:spcPct val="90000"/>
              </a:lnSpc>
              <a:spcBef>
                <a:spcPts val="750"/>
              </a:spcBef>
              <a:spcAft>
                <a:spcPts val="0"/>
              </a:spcAft>
              <a:buClr>
                <a:schemeClr val="dk1"/>
              </a:buClr>
              <a:buSzPts val="2600"/>
              <a:buFont typeface="Calibri"/>
              <a:buAutoNum type="arabicPeriod"/>
            </a:pPr>
            <a:r>
              <a:rPr b="0" i="0" lang="en-GB" sz="2600" u="none" cap="none" strike="noStrike">
                <a:solidFill>
                  <a:schemeClr val="dk1"/>
                </a:solidFill>
                <a:latin typeface="Comic Sans MS"/>
                <a:ea typeface="Comic Sans MS"/>
                <a:cs typeface="Comic Sans MS"/>
                <a:sym typeface="Comic Sans MS"/>
              </a:rPr>
              <a:t>What is made when lots of glucose molecules bond together into a chain?</a:t>
            </a:r>
            <a:endParaRPr b="0" i="0" sz="2600" u="none" cap="none" strike="noStrike">
              <a:solidFill>
                <a:schemeClr val="dk1"/>
              </a:solidFill>
              <a:latin typeface="Comic Sans MS"/>
              <a:ea typeface="Comic Sans MS"/>
              <a:cs typeface="Comic Sans MS"/>
              <a:sym typeface="Comic Sans MS"/>
            </a:endParaRPr>
          </a:p>
        </p:txBody>
      </p:sp>
      <p:pic>
        <p:nvPicPr>
          <p:cNvPr descr="Image result for glucose structure" id="134" name="Google Shape;134;p19"/>
          <p:cNvPicPr preferRelativeResize="0"/>
          <p:nvPr/>
        </p:nvPicPr>
        <p:blipFill rotWithShape="1">
          <a:blip r:embed="rId3">
            <a:alphaModFix/>
          </a:blip>
          <a:srcRect b="3878" l="20191" r="17074" t="0"/>
          <a:stretch/>
        </p:blipFill>
        <p:spPr>
          <a:xfrm>
            <a:off x="7803931" y="1476916"/>
            <a:ext cx="2459421" cy="257404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0"/>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How can we tell if food contains sugar?</a:t>
            </a:r>
            <a:endParaRPr/>
          </a:p>
        </p:txBody>
      </p:sp>
      <p:sp>
        <p:nvSpPr>
          <p:cNvPr id="140" name="Google Shape;140;p20"/>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41" name="Google Shape;141;p20"/>
          <p:cNvPicPr preferRelativeResize="0"/>
          <p:nvPr/>
        </p:nvPicPr>
        <p:blipFill rotWithShape="1">
          <a:blip r:embed="rId3">
            <a:alphaModFix/>
          </a:blip>
          <a:srcRect b="0" l="0" r="50000" t="0"/>
          <a:stretch/>
        </p:blipFill>
        <p:spPr>
          <a:xfrm>
            <a:off x="3229375" y="1997674"/>
            <a:ext cx="5733249" cy="40072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What is protein?</a:t>
            </a:r>
            <a:endParaRPr/>
          </a:p>
        </p:txBody>
      </p:sp>
      <p:sp>
        <p:nvSpPr>
          <p:cNvPr id="147" name="Google Shape;147;p21"/>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Protein is made of amino acids bonded together in a long chain (polymer). There are 21 different types of amino acids which form different types of proteins depending on their order in the chain.</a:t>
            </a:r>
            <a:endParaRPr/>
          </a:p>
          <a:p>
            <a:pPr indent="0" lvl="0" marL="0" rtl="0" algn="l">
              <a:lnSpc>
                <a:spcPct val="90000"/>
              </a:lnSpc>
              <a:spcBef>
                <a:spcPts val="1000"/>
              </a:spcBef>
              <a:spcAft>
                <a:spcPts val="0"/>
              </a:spcAft>
              <a:buClr>
                <a:schemeClr val="dk1"/>
              </a:buClr>
              <a:buSzPts val="2800"/>
              <a:buNone/>
            </a:pPr>
            <a:r>
              <a:t/>
            </a:r>
            <a:endParaRPr/>
          </a:p>
        </p:txBody>
      </p:sp>
      <p:pic>
        <p:nvPicPr>
          <p:cNvPr descr="http://www.bbc.co.uk/staticarchive/2e494a4215c3edad146470a29403a6ef8670c966.jpg" id="148" name="Google Shape;148;p21"/>
          <p:cNvPicPr preferRelativeResize="0"/>
          <p:nvPr/>
        </p:nvPicPr>
        <p:blipFill rotWithShape="1">
          <a:blip r:embed="rId3">
            <a:alphaModFix/>
          </a:blip>
          <a:srcRect b="0" l="0" r="0" t="13328"/>
          <a:stretch/>
        </p:blipFill>
        <p:spPr>
          <a:xfrm>
            <a:off x="3790402" y="3429001"/>
            <a:ext cx="4752951" cy="2406353"/>
          </a:xfrm>
          <a:prstGeom prst="rect">
            <a:avLst/>
          </a:prstGeom>
          <a:noFill/>
          <a:ln>
            <a:noFill/>
          </a:ln>
        </p:spPr>
      </p:pic>
      <p:sp>
        <p:nvSpPr>
          <p:cNvPr id="149" name="Google Shape;149;p21"/>
          <p:cNvSpPr/>
          <p:nvPr/>
        </p:nvSpPr>
        <p:spPr>
          <a:xfrm>
            <a:off x="3103113" y="5187283"/>
            <a:ext cx="1512168" cy="451235"/>
          </a:xfrm>
          <a:prstGeom prst="ellipse">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1800" u="none" cap="none" strike="noStrike">
                <a:solidFill>
                  <a:schemeClr val="lt1"/>
                </a:solidFill>
                <a:latin typeface="Calibri"/>
                <a:ea typeface="Calibri"/>
                <a:cs typeface="Calibri"/>
                <a:sym typeface="Calibri"/>
              </a:rPr>
              <a:t>Protein</a:t>
            </a:r>
            <a:endParaRPr/>
          </a:p>
        </p:txBody>
      </p:sp>
      <p:sp>
        <p:nvSpPr>
          <p:cNvPr id="150" name="Google Shape;150;p21"/>
          <p:cNvSpPr txBox="1"/>
          <p:nvPr/>
        </p:nvSpPr>
        <p:spPr>
          <a:xfrm>
            <a:off x="2152650" y="5959366"/>
            <a:ext cx="7886700" cy="898633"/>
          </a:xfrm>
          <a:prstGeom prst="rect">
            <a:avLst/>
          </a:prstGeom>
          <a:solidFill>
            <a:srgbClr val="FFF2CC"/>
          </a:solidFill>
          <a:ln cap="flat" cmpd="sng" w="9525">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Question: State 2 foods which are high in protein.</a:t>
            </a:r>
            <a:endParaRPr/>
          </a:p>
          <a:p>
            <a:pPr indent="0" lvl="0" marL="0" marR="0" rtl="0" algn="l">
              <a:lnSpc>
                <a:spcPct val="90000"/>
              </a:lnSpc>
              <a:spcBef>
                <a:spcPts val="75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Challenge: What is protein needed for in the body?</a:t>
            </a:r>
            <a:endParaRPr b="0" i="0" sz="2400" u="none" cap="none" strike="noStrike">
              <a:solidFill>
                <a:schemeClr val="dk1"/>
              </a:solidFill>
              <a:latin typeface="Comic Sans MS"/>
              <a:ea typeface="Comic Sans MS"/>
              <a:cs typeface="Comic Sans MS"/>
              <a:sym typeface="Comic Sans M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2"/>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How can we tell if food contains protein?</a:t>
            </a:r>
            <a:endParaRPr/>
          </a:p>
        </p:txBody>
      </p:sp>
      <p:sp>
        <p:nvSpPr>
          <p:cNvPr id="156" name="Google Shape;156;p22"/>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Image result for food tests" id="157" name="Google Shape;157;p22"/>
          <p:cNvPicPr preferRelativeResize="0"/>
          <p:nvPr/>
        </p:nvPicPr>
        <p:blipFill rotWithShape="1">
          <a:blip r:embed="rId3">
            <a:alphaModFix/>
          </a:blip>
          <a:srcRect b="43559" l="49280" r="1655" t="8317"/>
          <a:stretch/>
        </p:blipFill>
        <p:spPr>
          <a:xfrm>
            <a:off x="3128877" y="1940878"/>
            <a:ext cx="5934246" cy="412083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3"/>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What are lipids?</a:t>
            </a:r>
            <a:endParaRPr/>
          </a:p>
        </p:txBody>
      </p:sp>
      <p:sp>
        <p:nvSpPr>
          <p:cNvPr id="163" name="Google Shape;163;p23"/>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Lipids are needed as a store of energy and for insulation. Lipids are made of one glycerol joined to 3 fatty acids. </a:t>
            </a:r>
            <a:endParaRPr/>
          </a:p>
        </p:txBody>
      </p:sp>
      <p:pic>
        <p:nvPicPr>
          <p:cNvPr descr="https://chemistry-batz.wikispaces.com/file/view/triglyceride.jpg/515697876/190x159/triglyceride.jpg" id="164" name="Google Shape;164;p23"/>
          <p:cNvPicPr preferRelativeResize="0"/>
          <p:nvPr/>
        </p:nvPicPr>
        <p:blipFill rotWithShape="1">
          <a:blip r:embed="rId3">
            <a:alphaModFix/>
          </a:blip>
          <a:srcRect b="0" l="0" r="0" t="0"/>
          <a:stretch/>
        </p:blipFill>
        <p:spPr>
          <a:xfrm>
            <a:off x="4125753" y="2781684"/>
            <a:ext cx="3181591" cy="2662489"/>
          </a:xfrm>
          <a:prstGeom prst="rect">
            <a:avLst/>
          </a:prstGeom>
          <a:noFill/>
          <a:ln>
            <a:noFill/>
          </a:ln>
        </p:spPr>
      </p:pic>
      <p:sp>
        <p:nvSpPr>
          <p:cNvPr id="165" name="Google Shape;165;p23"/>
          <p:cNvSpPr/>
          <p:nvPr/>
        </p:nvSpPr>
        <p:spPr>
          <a:xfrm>
            <a:off x="5113848" y="5353491"/>
            <a:ext cx="1512168" cy="451235"/>
          </a:xfrm>
          <a:prstGeom prst="ellipse">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1800" u="none" cap="none" strike="noStrike">
                <a:solidFill>
                  <a:schemeClr val="lt1"/>
                </a:solidFill>
                <a:latin typeface="Calibri"/>
                <a:ea typeface="Calibri"/>
                <a:cs typeface="Calibri"/>
                <a:sym typeface="Calibri"/>
              </a:rPr>
              <a:t>Lipid</a:t>
            </a:r>
            <a:endParaRPr/>
          </a:p>
        </p:txBody>
      </p:sp>
      <p:sp>
        <p:nvSpPr>
          <p:cNvPr id="166" name="Google Shape;166;p23"/>
          <p:cNvSpPr txBox="1"/>
          <p:nvPr/>
        </p:nvSpPr>
        <p:spPr>
          <a:xfrm>
            <a:off x="2152650" y="5959366"/>
            <a:ext cx="7886700" cy="898633"/>
          </a:xfrm>
          <a:prstGeom prst="rect">
            <a:avLst/>
          </a:prstGeom>
          <a:solidFill>
            <a:srgbClr val="FFF2CC"/>
          </a:solidFill>
          <a:ln cap="flat" cmpd="sng" w="9525">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Question: State 2 foods which are high in lipids.</a:t>
            </a:r>
            <a:endParaRPr/>
          </a:p>
          <a:p>
            <a:pPr indent="0" lvl="0" marL="0" marR="0" rtl="0" algn="l">
              <a:lnSpc>
                <a:spcPct val="90000"/>
              </a:lnSpc>
              <a:spcBef>
                <a:spcPts val="750"/>
              </a:spcBef>
              <a:spcAft>
                <a:spcPts val="0"/>
              </a:spcAft>
              <a:buClr>
                <a:schemeClr val="dk1"/>
              </a:buClr>
              <a:buSzPts val="2400"/>
              <a:buFont typeface="Arial"/>
              <a:buNone/>
            </a:pPr>
            <a:r>
              <a:rPr b="0" i="0" lang="en-GB" sz="2400" u="none" cap="none" strike="noStrike">
                <a:solidFill>
                  <a:schemeClr val="dk1"/>
                </a:solidFill>
                <a:latin typeface="Comic Sans MS"/>
                <a:ea typeface="Comic Sans MS"/>
                <a:cs typeface="Comic Sans MS"/>
                <a:sym typeface="Comic Sans MS"/>
              </a:rPr>
              <a:t>Challenge: What are lipids needed for in the body?</a:t>
            </a:r>
            <a:endParaRPr b="0" i="0" sz="2400" u="none" cap="none" strike="noStrike">
              <a:solidFill>
                <a:schemeClr val="dk1"/>
              </a:solidFill>
              <a:latin typeface="Comic Sans MS"/>
              <a:ea typeface="Comic Sans MS"/>
              <a:cs typeface="Comic Sans MS"/>
              <a:sym typeface="Comic Sans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4"/>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How can we tell if food contains lipids?</a:t>
            </a:r>
            <a:endParaRPr/>
          </a:p>
        </p:txBody>
      </p:sp>
      <p:sp>
        <p:nvSpPr>
          <p:cNvPr id="172" name="Google Shape;172;p24"/>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173" name="Google Shape;173;p24"/>
          <p:cNvPicPr preferRelativeResize="0"/>
          <p:nvPr/>
        </p:nvPicPr>
        <p:blipFill rotWithShape="1">
          <a:blip r:embed="rId3">
            <a:alphaModFix/>
          </a:blip>
          <a:srcRect b="0" l="50000" r="0" t="0"/>
          <a:stretch/>
        </p:blipFill>
        <p:spPr>
          <a:xfrm>
            <a:off x="3225444" y="1994926"/>
            <a:ext cx="5741112" cy="401273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5"/>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What elements can be found in</a:t>
            </a:r>
            <a:endParaRPr/>
          </a:p>
        </p:txBody>
      </p:sp>
      <p:sp>
        <p:nvSpPr>
          <p:cNvPr id="179" name="Google Shape;179;p25"/>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spcBef>
                <a:spcPts val="1000"/>
              </a:spcBef>
              <a:spcAft>
                <a:spcPts val="0"/>
              </a:spcAft>
              <a:buSzPts val="1800"/>
              <a:buChar char="•"/>
            </a:pPr>
            <a:r>
              <a:rPr lang="en-GB"/>
              <a:t>Carbohydrates?</a:t>
            </a:r>
            <a:endParaRPr/>
          </a:p>
          <a:p>
            <a:pPr indent="0" lvl="0" marL="457200" rtl="0" algn="l">
              <a:spcBef>
                <a:spcPts val="1000"/>
              </a:spcBef>
              <a:spcAft>
                <a:spcPts val="0"/>
              </a:spcAft>
              <a:buNone/>
            </a:pPr>
            <a:r>
              <a:t/>
            </a:r>
            <a:endParaRPr/>
          </a:p>
          <a:p>
            <a:pPr indent="-342900" lvl="0" marL="457200" rtl="0" algn="l">
              <a:spcBef>
                <a:spcPts val="1000"/>
              </a:spcBef>
              <a:spcAft>
                <a:spcPts val="0"/>
              </a:spcAft>
              <a:buSzPts val="1800"/>
              <a:buChar char="•"/>
            </a:pPr>
            <a:r>
              <a:rPr lang="en-GB"/>
              <a:t>Fats?</a:t>
            </a:r>
            <a:endParaRPr/>
          </a:p>
          <a:p>
            <a:pPr indent="0" lvl="0" marL="457200" rtl="0" algn="l">
              <a:spcBef>
                <a:spcPts val="1000"/>
              </a:spcBef>
              <a:spcAft>
                <a:spcPts val="0"/>
              </a:spcAft>
              <a:buNone/>
            </a:pPr>
            <a:r>
              <a:t/>
            </a:r>
            <a:endParaRPr/>
          </a:p>
          <a:p>
            <a:pPr indent="-342900" lvl="0" marL="457200" rtl="0" algn="l">
              <a:spcBef>
                <a:spcPts val="1000"/>
              </a:spcBef>
              <a:spcAft>
                <a:spcPts val="0"/>
              </a:spcAft>
              <a:buSzPts val="1800"/>
              <a:buChar char="•"/>
            </a:pPr>
            <a:r>
              <a:rPr lang="en-GB"/>
              <a:t>Proteins?</a:t>
            </a:r>
            <a:endParaRPr/>
          </a:p>
        </p:txBody>
      </p:sp>
      <p:pic>
        <p:nvPicPr>
          <p:cNvPr descr="The Periodic Table of Elements | Biology for Majors I" id="180" name="Google Shape;180;p25"/>
          <p:cNvPicPr preferRelativeResize="0"/>
          <p:nvPr/>
        </p:nvPicPr>
        <p:blipFill rotWithShape="1">
          <a:blip r:embed="rId3">
            <a:alphaModFix/>
          </a:blip>
          <a:srcRect b="28780" l="0" r="0" t="0"/>
          <a:stretch/>
        </p:blipFill>
        <p:spPr>
          <a:xfrm>
            <a:off x="4257675" y="1875225"/>
            <a:ext cx="7463000" cy="4252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6"/>
          <p:cNvSpPr txBox="1"/>
          <p:nvPr>
            <p:ph type="title"/>
          </p:nvPr>
        </p:nvSpPr>
        <p:spPr>
          <a:xfrm>
            <a:off x="838200" y="365125"/>
            <a:ext cx="6145924"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Follow the method to test for each nutrient.</a:t>
            </a:r>
            <a:endParaRPr/>
          </a:p>
        </p:txBody>
      </p:sp>
      <p:sp>
        <p:nvSpPr>
          <p:cNvPr id="186" name="Google Shape;186;p26"/>
          <p:cNvSpPr txBox="1"/>
          <p:nvPr>
            <p:ph idx="1" type="body"/>
          </p:nvPr>
        </p:nvSpPr>
        <p:spPr>
          <a:xfrm>
            <a:off x="838200" y="1825625"/>
            <a:ext cx="6145924"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Complete the worksheet</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p:txBody>
      </p:sp>
      <p:pic>
        <p:nvPicPr>
          <p:cNvPr id="187" name="Google Shape;187;p26"/>
          <p:cNvPicPr preferRelativeResize="0"/>
          <p:nvPr/>
        </p:nvPicPr>
        <p:blipFill rotWithShape="1">
          <a:blip r:embed="rId3">
            <a:alphaModFix/>
          </a:blip>
          <a:srcRect b="0" l="0" r="0" t="0"/>
          <a:stretch/>
        </p:blipFill>
        <p:spPr>
          <a:xfrm>
            <a:off x="6984124" y="-1"/>
            <a:ext cx="5207876" cy="686492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7"/>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Can we tell how much of each food group are present?</a:t>
            </a:r>
            <a:endParaRPr/>
          </a:p>
        </p:txBody>
      </p:sp>
      <p:sp>
        <p:nvSpPr>
          <p:cNvPr id="193" name="Google Shape;193;p27"/>
          <p:cNvSpPr txBox="1"/>
          <p:nvPr>
            <p:ph idx="1" type="body"/>
          </p:nvPr>
        </p:nvSpPr>
        <p:spPr>
          <a:xfrm>
            <a:off x="838200" y="1825625"/>
            <a:ext cx="10515600" cy="4007616"/>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dk1"/>
              </a:buClr>
              <a:buSzPts val="2800"/>
              <a:buNone/>
            </a:pPr>
            <a:r>
              <a:rPr lang="en-GB"/>
              <a:t>These food tests are qualitative not quantitative. This means they tell us if the sugar or lipids are present (yes or no) but do not tell us how much there is (e.g 10g).</a:t>
            </a:r>
            <a:endParaRPr/>
          </a:p>
          <a:p>
            <a:pPr indent="0" lvl="0" marL="0" rtl="0" algn="ctr">
              <a:lnSpc>
                <a:spcPct val="110000"/>
              </a:lnSpc>
              <a:spcBef>
                <a:spcPts val="1200"/>
              </a:spcBef>
              <a:spcAft>
                <a:spcPts val="0"/>
              </a:spcAft>
              <a:buClr>
                <a:schemeClr val="dk1"/>
              </a:buClr>
              <a:buSzPts val="2800"/>
              <a:buNone/>
            </a:pPr>
            <a:r>
              <a:rPr b="1" lang="en-GB"/>
              <a:t>Qualitative </a:t>
            </a:r>
            <a:r>
              <a:rPr lang="en-GB"/>
              <a:t>data is </a:t>
            </a:r>
            <a:r>
              <a:rPr b="1" lang="en-GB"/>
              <a:t>NOT</a:t>
            </a:r>
            <a:r>
              <a:rPr lang="en-GB"/>
              <a:t> measured by a number, it is descriptive data which is categorical/n.</a:t>
            </a:r>
            <a:endParaRPr/>
          </a:p>
          <a:p>
            <a:pPr indent="0" lvl="0" marL="0" rtl="0" algn="ctr">
              <a:lnSpc>
                <a:spcPct val="110000"/>
              </a:lnSpc>
              <a:spcBef>
                <a:spcPts val="1200"/>
              </a:spcBef>
              <a:spcAft>
                <a:spcPts val="0"/>
              </a:spcAft>
              <a:buClr>
                <a:schemeClr val="dk1"/>
              </a:buClr>
              <a:buSzPts val="2800"/>
              <a:buNone/>
            </a:pPr>
            <a:r>
              <a:rPr b="1" lang="en-GB"/>
              <a:t>Quantitative</a:t>
            </a:r>
            <a:r>
              <a:rPr lang="en-GB"/>
              <a:t> data </a:t>
            </a:r>
            <a:r>
              <a:rPr b="1" lang="en-GB"/>
              <a:t>IS</a:t>
            </a:r>
            <a:r>
              <a:rPr lang="en-GB"/>
              <a:t> measured by a number, it tells us a quantity.</a:t>
            </a:r>
            <a:endParaRPr/>
          </a:p>
          <a:p>
            <a:pPr indent="0" lvl="0" marL="0" rtl="0" algn="l">
              <a:lnSpc>
                <a:spcPct val="90000"/>
              </a:lnSpc>
              <a:spcBef>
                <a:spcPts val="1000"/>
              </a:spcBef>
              <a:spcAft>
                <a:spcPts val="0"/>
              </a:spcAft>
              <a:buClr>
                <a:schemeClr val="dk1"/>
              </a:buClr>
              <a:buSzPts val="2800"/>
              <a:buNone/>
            </a:pPr>
            <a:r>
              <a:t/>
            </a:r>
            <a:endParaRPr/>
          </a:p>
        </p:txBody>
      </p:sp>
      <p:sp>
        <p:nvSpPr>
          <p:cNvPr id="194" name="Google Shape;194;p27"/>
          <p:cNvSpPr/>
          <p:nvPr/>
        </p:nvSpPr>
        <p:spPr>
          <a:xfrm>
            <a:off x="838200" y="5932407"/>
            <a:ext cx="10515600" cy="830997"/>
          </a:xfrm>
          <a:prstGeom prst="rect">
            <a:avLst/>
          </a:prstGeom>
          <a:solidFill>
            <a:srgbClr val="FFF2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chemeClr val="dk1"/>
                </a:solidFill>
                <a:latin typeface="Comic Sans MS"/>
                <a:ea typeface="Comic Sans MS"/>
                <a:cs typeface="Comic Sans MS"/>
                <a:sym typeface="Comic Sans MS"/>
              </a:rPr>
              <a:t>Some may argue that the test for sugar is quantitative. Explain why they might think that.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8"/>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Whiteboard Quiz</a:t>
            </a:r>
            <a:endParaRPr/>
          </a:p>
        </p:txBody>
      </p:sp>
      <p:sp>
        <p:nvSpPr>
          <p:cNvPr id="200" name="Google Shape;200;p28"/>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lnSpcReduction="20000"/>
          </a:bodyPr>
          <a:lstStyle/>
          <a:p>
            <a:pPr indent="-457200" lvl="0" marL="457200" rtl="0" algn="l">
              <a:lnSpc>
                <a:spcPct val="90000"/>
              </a:lnSpc>
              <a:spcBef>
                <a:spcPts val="0"/>
              </a:spcBef>
              <a:spcAft>
                <a:spcPts val="0"/>
              </a:spcAft>
              <a:buClr>
                <a:schemeClr val="dk1"/>
              </a:buClr>
              <a:buSzPts val="2800"/>
              <a:buFont typeface="Calibri"/>
              <a:buAutoNum type="arabicPeriod"/>
            </a:pPr>
            <a:r>
              <a:rPr lang="en-GB"/>
              <a:t>Name the elements that makes carbohydrates.</a:t>
            </a:r>
            <a:endParaRPr/>
          </a:p>
          <a:p>
            <a:pPr indent="-457200" lvl="0" marL="457200" rtl="0" algn="l">
              <a:lnSpc>
                <a:spcPct val="90000"/>
              </a:lnSpc>
              <a:spcBef>
                <a:spcPts val="1000"/>
              </a:spcBef>
              <a:spcAft>
                <a:spcPts val="0"/>
              </a:spcAft>
              <a:buClr>
                <a:schemeClr val="dk1"/>
              </a:buClr>
              <a:buSzPts val="2800"/>
              <a:buFont typeface="Calibri"/>
              <a:buAutoNum type="arabicPeriod"/>
            </a:pPr>
            <a:r>
              <a:rPr lang="en-GB"/>
              <a:t>Name the monomers that makes proteins.</a:t>
            </a:r>
            <a:endParaRPr/>
          </a:p>
          <a:p>
            <a:pPr indent="-457200" lvl="0" marL="457200" rtl="0" algn="l">
              <a:lnSpc>
                <a:spcPct val="90000"/>
              </a:lnSpc>
              <a:spcBef>
                <a:spcPts val="1000"/>
              </a:spcBef>
              <a:spcAft>
                <a:spcPts val="0"/>
              </a:spcAft>
              <a:buClr>
                <a:schemeClr val="dk1"/>
              </a:buClr>
              <a:buSzPts val="2800"/>
              <a:buFont typeface="Calibri"/>
              <a:buAutoNum type="arabicPeriod"/>
            </a:pPr>
            <a:r>
              <a:rPr lang="en-GB"/>
              <a:t>What do we use to test for lipids?</a:t>
            </a:r>
            <a:endParaRPr/>
          </a:p>
          <a:p>
            <a:pPr indent="-457200" lvl="0" marL="457200" rtl="0" algn="l">
              <a:lnSpc>
                <a:spcPct val="90000"/>
              </a:lnSpc>
              <a:spcBef>
                <a:spcPts val="1000"/>
              </a:spcBef>
              <a:spcAft>
                <a:spcPts val="0"/>
              </a:spcAft>
              <a:buClr>
                <a:schemeClr val="dk1"/>
              </a:buClr>
              <a:buSzPts val="2800"/>
              <a:buFont typeface="Calibri"/>
              <a:buAutoNum type="arabicPeriod"/>
            </a:pPr>
            <a:r>
              <a:rPr lang="en-GB"/>
              <a:t>What do we use to test for sugar?</a:t>
            </a:r>
            <a:endParaRPr/>
          </a:p>
          <a:p>
            <a:pPr indent="-457200" lvl="0" marL="457200" rtl="0" algn="l">
              <a:lnSpc>
                <a:spcPct val="90000"/>
              </a:lnSpc>
              <a:spcBef>
                <a:spcPts val="1000"/>
              </a:spcBef>
              <a:spcAft>
                <a:spcPts val="0"/>
              </a:spcAft>
              <a:buClr>
                <a:schemeClr val="dk1"/>
              </a:buClr>
              <a:buSzPts val="2800"/>
              <a:buFont typeface="Calibri"/>
              <a:buAutoNum type="arabicPeriod"/>
            </a:pPr>
            <a:r>
              <a:rPr lang="en-GB"/>
              <a:t>What colour does Benedict’s turn in the presence of sugar?</a:t>
            </a:r>
            <a:endParaRPr/>
          </a:p>
          <a:p>
            <a:pPr indent="-457200" lvl="0" marL="457200" rtl="0" algn="l">
              <a:lnSpc>
                <a:spcPct val="90000"/>
              </a:lnSpc>
              <a:spcBef>
                <a:spcPts val="1000"/>
              </a:spcBef>
              <a:spcAft>
                <a:spcPts val="0"/>
              </a:spcAft>
              <a:buClr>
                <a:schemeClr val="dk1"/>
              </a:buClr>
              <a:buSzPts val="2800"/>
              <a:buFont typeface="Calibri"/>
              <a:buAutoNum type="arabicPeriod"/>
            </a:pPr>
            <a:r>
              <a:rPr lang="en-GB"/>
              <a:t>What colour does iodine solution turn in the presence of starch?</a:t>
            </a:r>
            <a:endParaRPr/>
          </a:p>
          <a:p>
            <a:pPr indent="-457200" lvl="0" marL="457200" rtl="0" algn="l">
              <a:lnSpc>
                <a:spcPct val="90000"/>
              </a:lnSpc>
              <a:spcBef>
                <a:spcPts val="1000"/>
              </a:spcBef>
              <a:spcAft>
                <a:spcPts val="0"/>
              </a:spcAft>
              <a:buClr>
                <a:schemeClr val="dk1"/>
              </a:buClr>
              <a:buSzPts val="2800"/>
              <a:buFont typeface="Calibri"/>
              <a:buAutoNum type="arabicPeriod"/>
            </a:pPr>
            <a:r>
              <a:rPr lang="en-GB"/>
              <a:t>True or False? A qualitative test tells us how much of a substance is present.</a:t>
            </a:r>
            <a:endParaRPr/>
          </a:p>
          <a:p>
            <a:pPr indent="-279400" lvl="0" marL="457200" rtl="0" algn="l">
              <a:lnSpc>
                <a:spcPct val="90000"/>
              </a:lnSpc>
              <a:spcBef>
                <a:spcPts val="1000"/>
              </a:spcBef>
              <a:spcAft>
                <a:spcPts val="0"/>
              </a:spcAft>
              <a:buClr>
                <a:schemeClr val="dk1"/>
              </a:buClr>
              <a:buSzPts val="2800"/>
              <a:buFont typeface="Calibri"/>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9"/>
          <p:cNvSpPr txBox="1"/>
          <p:nvPr>
            <p:ph type="title"/>
          </p:nvPr>
        </p:nvSpPr>
        <p:spPr>
          <a:xfrm>
            <a:off x="838200" y="365125"/>
            <a:ext cx="10515600" cy="1325563"/>
          </a:xfrm>
          <a:prstGeom prst="rect">
            <a:avLst/>
          </a:prstGeom>
          <a:solidFill>
            <a:srgbClr val="FFFF66"/>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omic Sans MS"/>
              <a:buNone/>
            </a:pPr>
            <a:r>
              <a:rPr lang="en-GB"/>
              <a:t>Plenary</a:t>
            </a:r>
            <a:endParaRPr/>
          </a:p>
        </p:txBody>
      </p:sp>
      <p:sp>
        <p:nvSpPr>
          <p:cNvPr id="206" name="Google Shape;206;p29"/>
          <p:cNvSpPr txBox="1"/>
          <p:nvPr>
            <p:ph idx="1" type="body"/>
          </p:nvPr>
        </p:nvSpPr>
        <p:spPr>
          <a:xfrm>
            <a:off x="838200" y="1825625"/>
            <a:ext cx="10515600" cy="4351338"/>
          </a:xfrm>
          <a:prstGeom prst="rect">
            <a:avLst/>
          </a:prstGeom>
          <a:solidFill>
            <a:srgbClr val="CCFFFF"/>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GB"/>
              <a:t>Mrs Wightman is baking some gingerbread biscuits for the Science teachers. Mr Grey is trying to control his calorie intake but gain muscle so he wants food which contains protein but not sugar or starch.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GB"/>
              <a:t>Explain how he could test Mrs Wightman’s biscuits to see what nutrients they contain.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eme1">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