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36C2859-2C51-4CB5-B641-862B67614908}">
  <a:tblStyle styleId="{D36C2859-2C51-4CB5-B641-862B67614908}"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https://www.youtube.com/watch?v=WsZS4RCWpcE</a:t>
            </a:r>
            <a:endParaRPr/>
          </a:p>
        </p:txBody>
      </p:sp>
      <p:sp>
        <p:nvSpPr>
          <p:cNvPr id="151" name="Google Shape;15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800"/>
              <a:buFont typeface="Arial"/>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 name="Google Shape;15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800"/>
              <a:buFont typeface="Arial"/>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800"/>
              <a:buFont typeface="Arial"/>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e10c31655b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7" name="Google Shape;207;g3e10c31655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solidFill>
            <a:srgbClr val="E2FFFC"/>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4"/>
          <p:cNvSpPr txBox="1"/>
          <p:nvPr>
            <p:ph type="ctrTitle"/>
          </p:nvPr>
        </p:nvSpPr>
        <p:spPr>
          <a:xfrm>
            <a:off x="1524000" y="1122363"/>
            <a:ext cx="9144000" cy="2387600"/>
          </a:xfrm>
          <a:prstGeom prst="rect">
            <a:avLst/>
          </a:prstGeom>
          <a:solidFill>
            <a:srgbClr val="FFFF00"/>
          </a:solid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omic Sans M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subTitle"/>
          </p:nvPr>
        </p:nvSpPr>
        <p:spPr>
          <a:xfrm>
            <a:off x="1524000" y="3602038"/>
            <a:ext cx="9144000" cy="1655762"/>
          </a:xfrm>
          <a:prstGeom prst="rect">
            <a:avLst/>
          </a:prstGeom>
          <a:solidFill>
            <a:srgbClr val="E2FFFC"/>
          </a:solid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 name="Google Shape;28;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831850" y="1709738"/>
            <a:ext cx="10515600" cy="2852737"/>
          </a:xfrm>
          <a:prstGeom prst="rect">
            <a:avLst/>
          </a:prstGeom>
          <a:solidFill>
            <a:srgbClr val="FFFF00"/>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omic Sans M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 type="body"/>
          </p:nvPr>
        </p:nvSpPr>
        <p:spPr>
          <a:xfrm>
            <a:off x="831850" y="4589463"/>
            <a:ext cx="10515600" cy="1500187"/>
          </a:xfrm>
          <a:prstGeom prst="rect">
            <a:avLst/>
          </a:prstGeom>
          <a:solidFill>
            <a:srgbClr val="E2FFFC"/>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solidFill>
            <a:srgbClr val="E2FFFC"/>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solidFill>
            <a:srgbClr val="E2FFFC"/>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solidFill>
            <a:srgbClr val="FFFF00"/>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solidFill>
            <a:srgbClr val="E2FFFC"/>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solidFill>
            <a:srgbClr val="E2FFFC"/>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solidFill>
            <a:srgbClr val="E2FFFC"/>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solidFill>
            <a:srgbClr val="E2FFFC"/>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solidFill>
            <a:srgbClr val="FFFF00"/>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omic Sans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solidFill>
            <a:srgbClr val="E2FFFC"/>
          </a:solid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solidFill>
            <a:srgbClr val="E2FFFC"/>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solidFill>
            <a:srgbClr val="FFFF00"/>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omic Sans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solidFill>
            <a:srgbClr val="E2FFFC"/>
          </a:solidFill>
          <a:ln>
            <a:noFill/>
          </a:ln>
        </p:spPr>
      </p:sp>
      <p:sp>
        <p:nvSpPr>
          <p:cNvPr id="68" name="Google Shape;68;p10"/>
          <p:cNvSpPr txBox="1"/>
          <p:nvPr>
            <p:ph idx="1" type="body"/>
          </p:nvPr>
        </p:nvSpPr>
        <p:spPr>
          <a:xfrm>
            <a:off x="839788" y="2057400"/>
            <a:ext cx="3932237" cy="3811588"/>
          </a:xfrm>
          <a:prstGeom prst="rect">
            <a:avLst/>
          </a:prstGeom>
          <a:solidFill>
            <a:srgbClr val="E2FFFC"/>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solidFill>
            <a:srgbClr val="E2FFFC"/>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solidFill>
            <a:srgbClr val="FFFF00"/>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solidFill>
            <a:srgbClr val="E2FFFC"/>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omic Sans MS"/>
              <a:buNone/>
              <a:defRPr b="0" i="0" sz="4400" u="none" cap="none" strike="noStrik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solidFill>
            <a:srgbClr val="E2FFFC"/>
          </a:solid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omic Sans MS"/>
                <a:ea typeface="Comic Sans MS"/>
                <a:cs typeface="Comic Sans MS"/>
                <a:sym typeface="Comic Sans M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omic Sans MS"/>
                <a:ea typeface="Comic Sans MS"/>
                <a:cs typeface="Comic Sans MS"/>
                <a:sym typeface="Comic Sans M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omic Sans MS"/>
                <a:ea typeface="Comic Sans MS"/>
                <a:cs typeface="Comic Sans MS"/>
                <a:sym typeface="Comic Sans M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omic Sans MS"/>
                <a:ea typeface="Comic Sans MS"/>
                <a:cs typeface="Comic Sans MS"/>
                <a:sym typeface="Comic Sans M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omic Sans MS"/>
                <a:ea typeface="Comic Sans MS"/>
                <a:cs typeface="Comic Sans MS"/>
                <a:sym typeface="Comic Sans M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omic Sans MS"/>
                <a:ea typeface="Comic Sans MS"/>
                <a:cs typeface="Comic Sans MS"/>
                <a:sym typeface="Comic Sans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omic Sans MS"/>
                <a:ea typeface="Comic Sans MS"/>
                <a:cs typeface="Comic Sans MS"/>
                <a:sym typeface="Comic Sans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1pPr>
            <a:lvl2pPr indent="0" lvl="1" marL="0" marR="0" rtl="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2pPr>
            <a:lvl3pPr indent="0" lvl="2" marL="0" marR="0" rtl="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3pPr>
            <a:lvl4pPr indent="0" lvl="3" marL="0" marR="0" rtl="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4pPr>
            <a:lvl5pPr indent="0" lvl="4" marL="0" marR="0" rtl="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5pPr>
            <a:lvl6pPr indent="0" lvl="5" marL="0" marR="0" rtl="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6pPr>
            <a:lvl7pPr indent="0" lvl="6" marL="0" marR="0" rtl="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7pPr>
            <a:lvl8pPr indent="0" lvl="7" marL="0" marR="0" rtl="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8pPr>
            <a:lvl9pPr indent="0" lvl="8" marL="0" marR="0" rtl="0" algn="r">
              <a:lnSpc>
                <a:spcPct val="100000"/>
              </a:lnSpc>
              <a:spcBef>
                <a:spcPts val="0"/>
              </a:spcBef>
              <a:spcAft>
                <a:spcPts val="0"/>
              </a:spcAft>
              <a:buClr>
                <a:srgbClr val="888888"/>
              </a:buClr>
              <a:buSzPts val="1200"/>
              <a:buFont typeface="Comic Sans MS"/>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youtube.com/watch?v=WsZS4RCWpcE" TargetMode="External"/><Relationship Id="rId4" Type="http://schemas.openxmlformats.org/officeDocument/2006/relationships/hyperlink" Target="http://www.youtube.com/watch?v=WsZS4RCWpcE" TargetMode="External"/><Relationship Id="rId5"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txBox="1"/>
          <p:nvPr>
            <p:ph type="title"/>
          </p:nvPr>
        </p:nvSpPr>
        <p:spPr>
          <a:xfrm>
            <a:off x="-117750" y="337400"/>
            <a:ext cx="10515600" cy="1325700"/>
          </a:xfrm>
          <a:prstGeom prst="rect">
            <a:avLst/>
          </a:prstGeom>
          <a:solidFill>
            <a:srgbClr val="FFFF00"/>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omic Sans MS"/>
              <a:buNone/>
            </a:pPr>
            <a:r>
              <a:rPr lang="en-GB" u="sng"/>
              <a:t>Pathogens</a:t>
            </a:r>
            <a:endParaRPr/>
          </a:p>
        </p:txBody>
      </p:sp>
      <p:sp>
        <p:nvSpPr>
          <p:cNvPr id="89" name="Google Shape;89;p13"/>
          <p:cNvSpPr txBox="1"/>
          <p:nvPr>
            <p:ph idx="1" type="body"/>
          </p:nvPr>
        </p:nvSpPr>
        <p:spPr>
          <a:xfrm>
            <a:off x="838200" y="1825625"/>
            <a:ext cx="10515600" cy="4351338"/>
          </a:xfrm>
          <a:prstGeom prst="rect">
            <a:avLst/>
          </a:prstGeom>
          <a:solidFill>
            <a:srgbClr val="E3FB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Do Now: LEARNING REVIEW</a:t>
            </a:r>
            <a:endParaRPr/>
          </a:p>
          <a:p>
            <a:pPr indent="0" lvl="0" marL="0" rtl="0" algn="l">
              <a:lnSpc>
                <a:spcPct val="90000"/>
              </a:lnSpc>
              <a:spcBef>
                <a:spcPts val="1000"/>
              </a:spcBef>
              <a:spcAft>
                <a:spcPts val="0"/>
              </a:spcAft>
              <a:buClr>
                <a:schemeClr val="dk1"/>
              </a:buClr>
              <a:buSzPts val="2800"/>
              <a:buNone/>
            </a:pPr>
            <a:r>
              <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GB"/>
              <a:t>State 3 characteristics of living things.</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GB"/>
              <a:t>Describe how a bacteria cell is different to a virus.</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GB"/>
              <a:t>Give an example of an organism from the fungi kingdom.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4"/>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Short Stack"/>
              <a:buNone/>
            </a:pPr>
            <a:r>
              <a:rPr lang="en-GB"/>
              <a:t>Learning Challenges</a:t>
            </a:r>
            <a:endParaRPr/>
          </a:p>
        </p:txBody>
      </p:sp>
      <p:sp>
        <p:nvSpPr>
          <p:cNvPr id="95" name="Google Shape;95;p14"/>
          <p:cNvSpPr txBox="1"/>
          <p:nvPr>
            <p:ph idx="1" type="body"/>
          </p:nvPr>
        </p:nvSpPr>
        <p:spPr>
          <a:xfrm>
            <a:off x="838200" y="1825625"/>
            <a:ext cx="10515600" cy="4351338"/>
          </a:xfrm>
          <a:prstGeom prst="rect">
            <a:avLst/>
          </a:prstGeom>
          <a:solidFill>
            <a:srgbClr val="E2FFFC"/>
          </a:solid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96" name="Google Shape;96;p14"/>
          <p:cNvPicPr preferRelativeResize="0"/>
          <p:nvPr/>
        </p:nvPicPr>
        <p:blipFill rotWithShape="1">
          <a:blip r:embed="rId3">
            <a:alphaModFix/>
          </a:blip>
          <a:srcRect b="0" l="0" r="0" t="0"/>
          <a:stretch/>
        </p:blipFill>
        <p:spPr>
          <a:xfrm>
            <a:off x="838200" y="1825625"/>
            <a:ext cx="10515600" cy="280575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descr="https://s3-eu-west-1.amazonaws.com/cjp-rbi-ptod/wp-content/uploads/sites/8/2013/09/wpid-finger-prick-blood-sugar-test.jpg" id="101" name="Google Shape;101;p15"/>
          <p:cNvSpPr/>
          <p:nvPr/>
        </p:nvSpPr>
        <p:spPr>
          <a:xfrm>
            <a:off x="1679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02" name="Google Shape;102;p15"/>
          <p:cNvSpPr/>
          <p:nvPr/>
        </p:nvSpPr>
        <p:spPr>
          <a:xfrm>
            <a:off x="1156122" y="338948"/>
            <a:ext cx="9772227" cy="646331"/>
          </a:xfrm>
          <a:prstGeom prst="rect">
            <a:avLst/>
          </a:prstGeom>
          <a:solidFill>
            <a:srgbClr val="FFFF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Comic Sans MS"/>
              <a:buNone/>
            </a:pPr>
            <a:r>
              <a:rPr b="0" i="0" lang="en-GB" sz="3600" u="none" cap="none" strike="noStrike">
                <a:solidFill>
                  <a:schemeClr val="dk1"/>
                </a:solidFill>
                <a:latin typeface="Comic Sans MS"/>
                <a:ea typeface="Comic Sans MS"/>
                <a:cs typeface="Comic Sans MS"/>
                <a:sym typeface="Comic Sans MS"/>
              </a:rPr>
              <a:t>Communicable and non-communicable disease</a:t>
            </a:r>
            <a:endParaRPr b="0" i="0" sz="1800" u="none" cap="none" strike="noStrike">
              <a:solidFill>
                <a:schemeClr val="dk1"/>
              </a:solidFill>
              <a:latin typeface="Calibri"/>
              <a:ea typeface="Calibri"/>
              <a:cs typeface="Calibri"/>
              <a:sym typeface="Calibri"/>
            </a:endParaRPr>
          </a:p>
        </p:txBody>
      </p:sp>
      <p:sp>
        <p:nvSpPr>
          <p:cNvPr id="103" name="Google Shape;103;p15"/>
          <p:cNvSpPr/>
          <p:nvPr/>
        </p:nvSpPr>
        <p:spPr>
          <a:xfrm>
            <a:off x="633912" y="1556204"/>
            <a:ext cx="6253654" cy="138499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2800"/>
              <a:buFont typeface="Comic Sans MS"/>
              <a:buNone/>
            </a:pPr>
            <a:r>
              <a:rPr b="1" i="0" lang="en-GB" sz="2800" u="none" cap="none" strike="noStrike">
                <a:solidFill>
                  <a:srgbClr val="FF0000"/>
                </a:solidFill>
                <a:latin typeface="Comic Sans MS"/>
                <a:ea typeface="Comic Sans MS"/>
                <a:cs typeface="Comic Sans MS"/>
                <a:sym typeface="Comic Sans MS"/>
              </a:rPr>
              <a:t>Communicable</a:t>
            </a:r>
            <a:r>
              <a:rPr b="1" i="0" lang="en-GB" sz="2800" u="none" cap="none" strike="noStrike">
                <a:solidFill>
                  <a:schemeClr val="dk1"/>
                </a:solidFill>
                <a:latin typeface="Comic Sans MS"/>
                <a:ea typeface="Comic Sans MS"/>
                <a:cs typeface="Comic Sans MS"/>
                <a:sym typeface="Comic Sans MS"/>
              </a:rPr>
              <a:t> – </a:t>
            </a:r>
            <a:r>
              <a:rPr b="0" i="0" lang="en-GB" sz="2800" u="none" cap="none" strike="noStrike">
                <a:solidFill>
                  <a:schemeClr val="dk1"/>
                </a:solidFill>
                <a:latin typeface="Comic Sans MS"/>
                <a:ea typeface="Comic Sans MS"/>
                <a:cs typeface="Comic Sans MS"/>
                <a:sym typeface="Comic Sans MS"/>
              </a:rPr>
              <a:t>diseases caused by pathogens that can be spread between people</a:t>
            </a:r>
            <a:endParaRPr b="0" i="0" sz="1800" u="none" cap="none" strike="noStrike">
              <a:solidFill>
                <a:schemeClr val="dk1"/>
              </a:solidFill>
              <a:latin typeface="Calibri"/>
              <a:ea typeface="Calibri"/>
              <a:cs typeface="Calibri"/>
              <a:sym typeface="Calibri"/>
            </a:endParaRPr>
          </a:p>
        </p:txBody>
      </p:sp>
      <p:sp>
        <p:nvSpPr>
          <p:cNvPr id="104" name="Google Shape;104;p15"/>
          <p:cNvSpPr/>
          <p:nvPr/>
        </p:nvSpPr>
        <p:spPr>
          <a:xfrm>
            <a:off x="4616970" y="3686199"/>
            <a:ext cx="6642365" cy="181588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2800"/>
              <a:buFont typeface="Comic Sans MS"/>
              <a:buNone/>
            </a:pPr>
            <a:r>
              <a:rPr b="1" i="0" lang="en-GB" sz="2800" u="none" cap="none" strike="noStrike">
                <a:solidFill>
                  <a:srgbClr val="FF0000"/>
                </a:solidFill>
                <a:latin typeface="Comic Sans MS"/>
                <a:ea typeface="Comic Sans MS"/>
                <a:cs typeface="Comic Sans MS"/>
                <a:sym typeface="Comic Sans MS"/>
              </a:rPr>
              <a:t>Non-communicable</a:t>
            </a:r>
            <a:r>
              <a:rPr b="1" i="0" lang="en-GB" sz="2800" u="none" cap="none" strike="noStrike">
                <a:solidFill>
                  <a:schemeClr val="dk1"/>
                </a:solidFill>
                <a:latin typeface="Comic Sans MS"/>
                <a:ea typeface="Comic Sans MS"/>
                <a:cs typeface="Comic Sans MS"/>
                <a:sym typeface="Comic Sans MS"/>
              </a:rPr>
              <a:t> – </a:t>
            </a:r>
            <a:r>
              <a:rPr b="0" i="0" lang="en-GB" sz="2800" u="none" cap="none" strike="noStrike">
                <a:solidFill>
                  <a:schemeClr val="dk1"/>
                </a:solidFill>
                <a:latin typeface="Comic Sans MS"/>
                <a:ea typeface="Comic Sans MS"/>
                <a:cs typeface="Comic Sans MS"/>
                <a:sym typeface="Comic Sans MS"/>
              </a:rPr>
              <a:t>diseases that develop within a person from genetic or environmental factors and cannot be spread between people</a:t>
            </a:r>
            <a:endParaRPr b="0" i="0" sz="1800" u="none" cap="none" strike="noStrike">
              <a:solidFill>
                <a:schemeClr val="dk1"/>
              </a:solidFill>
              <a:latin typeface="Calibri"/>
              <a:ea typeface="Calibri"/>
              <a:cs typeface="Calibri"/>
              <a:sym typeface="Calibri"/>
            </a:endParaRPr>
          </a:p>
        </p:txBody>
      </p:sp>
      <p:pic>
        <p:nvPicPr>
          <p:cNvPr descr="Allergy, Cold, Disease, Flu, Girl, Handkerchief, Ill" id="105" name="Google Shape;105;p15"/>
          <p:cNvPicPr preferRelativeResize="0"/>
          <p:nvPr/>
        </p:nvPicPr>
        <p:blipFill rotWithShape="1">
          <a:blip r:embed="rId3">
            <a:alphaModFix/>
          </a:blip>
          <a:srcRect b="0" l="0" r="0" t="0"/>
          <a:stretch/>
        </p:blipFill>
        <p:spPr>
          <a:xfrm>
            <a:off x="7413424" y="947871"/>
            <a:ext cx="1612901" cy="2242808"/>
          </a:xfrm>
          <a:prstGeom prst="rect">
            <a:avLst/>
          </a:prstGeom>
          <a:noFill/>
          <a:ln>
            <a:noFill/>
          </a:ln>
        </p:spPr>
      </p:pic>
      <p:pic>
        <p:nvPicPr>
          <p:cNvPr descr="Diabetes, Blood Sugar, Diabetic, Medicine, Insulin" id="106" name="Google Shape;106;p15"/>
          <p:cNvPicPr preferRelativeResize="0"/>
          <p:nvPr/>
        </p:nvPicPr>
        <p:blipFill rotWithShape="1">
          <a:blip r:embed="rId4">
            <a:alphaModFix/>
          </a:blip>
          <a:srcRect b="0" l="0" r="0" t="0"/>
          <a:stretch/>
        </p:blipFill>
        <p:spPr>
          <a:xfrm>
            <a:off x="1119105" y="3982281"/>
            <a:ext cx="3497865" cy="233191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6"/>
          <p:cNvSpPr/>
          <p:nvPr/>
        </p:nvSpPr>
        <p:spPr>
          <a:xfrm>
            <a:off x="1524000" y="1"/>
            <a:ext cx="9144000" cy="830997"/>
          </a:xfrm>
          <a:prstGeom prst="rect">
            <a:avLst/>
          </a:prstGeom>
          <a:solidFill>
            <a:srgbClr val="C8F3F8"/>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70C0"/>
              </a:buClr>
              <a:buSzPts val="2400"/>
              <a:buFont typeface="Comic Sans MS"/>
              <a:buNone/>
            </a:pPr>
            <a:r>
              <a:rPr b="1" i="0" lang="en-GB" sz="2400" u="none" cap="none" strike="noStrike">
                <a:solidFill>
                  <a:srgbClr val="0070C0"/>
                </a:solidFill>
                <a:latin typeface="Comic Sans MS"/>
                <a:ea typeface="Comic Sans MS"/>
                <a:cs typeface="Comic Sans MS"/>
                <a:sym typeface="Comic Sans MS"/>
              </a:rPr>
              <a:t>Task: </a:t>
            </a:r>
            <a:r>
              <a:rPr b="0" i="0" lang="en-GB" sz="2400" u="none" cap="none" strike="noStrike">
                <a:solidFill>
                  <a:schemeClr val="dk1"/>
                </a:solidFill>
                <a:latin typeface="Comic Sans MS"/>
                <a:ea typeface="Comic Sans MS"/>
                <a:cs typeface="Comic Sans MS"/>
                <a:sym typeface="Comic Sans MS"/>
              </a:rPr>
              <a:t>Sort the different diseases into a table– is it a communicable or non-communicable disease?</a:t>
            </a:r>
            <a:endParaRPr b="0" i="0" sz="1800" u="none" cap="none" strike="noStrike">
              <a:solidFill>
                <a:schemeClr val="dk1"/>
              </a:solidFill>
              <a:latin typeface="Calibri"/>
              <a:ea typeface="Calibri"/>
              <a:cs typeface="Calibri"/>
              <a:sym typeface="Calibri"/>
            </a:endParaRPr>
          </a:p>
        </p:txBody>
      </p:sp>
      <p:pic>
        <p:nvPicPr>
          <p:cNvPr id="112" name="Google Shape;112;p16"/>
          <p:cNvPicPr preferRelativeResize="0"/>
          <p:nvPr/>
        </p:nvPicPr>
        <p:blipFill rotWithShape="1">
          <a:blip r:embed="rId3">
            <a:alphaModFix/>
          </a:blip>
          <a:srcRect b="0" l="0" r="0" t="7190"/>
          <a:stretch/>
        </p:blipFill>
        <p:spPr>
          <a:xfrm>
            <a:off x="1524000" y="952500"/>
            <a:ext cx="9144000" cy="587179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1"/>
                                        </p:tgtEl>
                                        <p:attrNameLst>
                                          <p:attrName>style.visibility</p:attrName>
                                        </p:attrNameLst>
                                      </p:cBhvr>
                                      <p:to>
                                        <p:strVal val="visible"/>
                                      </p:to>
                                    </p:set>
                                    <p:anim calcmode="lin" valueType="num">
                                      <p:cBhvr additive="base">
                                        <p:cTn dur="500"/>
                                        <p:tgtEl>
                                          <p:spTgt spid="11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descr="https://s3-eu-west-1.amazonaws.com/cjp-rbi-ptod/wp-content/uploads/sites/8/2013/09/wpid-finger-prick-blood-sugar-test.jpg" id="117" name="Google Shape;117;p17"/>
          <p:cNvSpPr/>
          <p:nvPr/>
        </p:nvSpPr>
        <p:spPr>
          <a:xfrm>
            <a:off x="1679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graphicFrame>
        <p:nvGraphicFramePr>
          <p:cNvPr id="118" name="Google Shape;118;p17"/>
          <p:cNvGraphicFramePr/>
          <p:nvPr/>
        </p:nvGraphicFramePr>
        <p:xfrm>
          <a:off x="1524000" y="0"/>
          <a:ext cx="3000000" cy="3000000"/>
        </p:xfrm>
        <a:graphic>
          <a:graphicData uri="http://schemas.openxmlformats.org/drawingml/2006/table">
            <a:tbl>
              <a:tblPr bandRow="1" firstRow="1">
                <a:noFill/>
                <a:tableStyleId>{D36C2859-2C51-4CB5-B641-862B67614908}</a:tableStyleId>
              </a:tblPr>
              <a:tblGrid>
                <a:gridCol w="4572000"/>
                <a:gridCol w="4572000"/>
              </a:tblGrid>
              <a:tr h="406275">
                <a:tc>
                  <a:txBody>
                    <a:bodyPr/>
                    <a:lstStyle/>
                    <a:p>
                      <a:pPr indent="0" lvl="0" marL="0" marR="0" rtl="0" algn="ctr">
                        <a:lnSpc>
                          <a:spcPct val="100000"/>
                        </a:lnSpc>
                        <a:spcBef>
                          <a:spcPts val="0"/>
                        </a:spcBef>
                        <a:spcAft>
                          <a:spcPts val="0"/>
                        </a:spcAft>
                        <a:buClr>
                          <a:srgbClr val="0070C0"/>
                        </a:buClr>
                        <a:buSzPts val="2800"/>
                        <a:buFont typeface="Calibri"/>
                        <a:buNone/>
                      </a:pPr>
                      <a:r>
                        <a:rPr lang="en-GB" sz="2800" u="none" cap="none" strike="noStrike">
                          <a:solidFill>
                            <a:srgbClr val="0070C0"/>
                          </a:solidFill>
                        </a:rPr>
                        <a:t>Communicable</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70C0"/>
                        </a:buClr>
                        <a:buSzPts val="2800"/>
                        <a:buFont typeface="Calibri"/>
                        <a:buNone/>
                      </a:pPr>
                      <a:r>
                        <a:rPr lang="en-GB" sz="2800" u="none" cap="none" strike="noStrike">
                          <a:solidFill>
                            <a:srgbClr val="0070C0"/>
                          </a:solidFill>
                        </a:rPr>
                        <a:t>Non-communicable</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06275">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Tuberculosis (air borne - bacteria)</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Diabetes (pancreas malfunction)</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06275">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HIV (blood and fluids - virus)</a:t>
                      </a:r>
                      <a:endParaRPr sz="2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Cancer (genetics/ environmental)</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01225">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Chicken pox (air borne &amp; fluids - virus)</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Heart Disease (genetics/ environmental)</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06275">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Measles (air borne - virus)</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Stroke (genetics/ environmental)</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01225">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Small pox  (body fluids - virus)</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Respiratory Diseases (e.g. asthma) (genetics/ environmental)</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06275">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Cholera (water borne - bacteria)</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Arthritis (genetics/ environmental)</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06275">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Typhoid (water borne - bacteria)</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Sickle cell anaemia (genetics)</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701225">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Influenza (air borne - virus)</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2400"/>
                        <a:buFont typeface="Calibri"/>
                        <a:buNone/>
                      </a:pPr>
                      <a:r>
                        <a:rPr lang="en-GB" sz="2400" u="none" cap="none" strike="noStrike"/>
                        <a:t>High blood pressure( genetics/ environmental)</a:t>
                      </a:r>
                      <a:endParaRPr sz="18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pic>
        <p:nvPicPr>
          <p:cNvPr descr="C:\Users\JodieMay\AppData\Local\Microsoft\Windows\INetCache\IE\RCDJED5L\120px-Tick-red[2].png" id="119" name="Google Shape;119;p17"/>
          <p:cNvPicPr preferRelativeResize="0"/>
          <p:nvPr/>
        </p:nvPicPr>
        <p:blipFill rotWithShape="1">
          <a:blip r:embed="rId3">
            <a:alphaModFix/>
          </a:blip>
          <a:srcRect b="0" l="0" r="0" t="0"/>
          <a:stretch/>
        </p:blipFill>
        <p:spPr>
          <a:xfrm>
            <a:off x="7258606" y="5411980"/>
            <a:ext cx="1535597" cy="1446021"/>
          </a:xfrm>
          <a:prstGeom prst="rect">
            <a:avLst/>
          </a:prstGeom>
          <a:noFill/>
          <a:ln>
            <a:noFill/>
          </a:ln>
        </p:spPr>
      </p:pic>
      <p:sp>
        <p:nvSpPr>
          <p:cNvPr id="120" name="Google Shape;120;p17"/>
          <p:cNvSpPr txBox="1"/>
          <p:nvPr/>
        </p:nvSpPr>
        <p:spPr>
          <a:xfrm>
            <a:off x="3969954" y="5672960"/>
            <a:ext cx="3552498"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3200"/>
              <a:buFont typeface="Comic Sans MS"/>
              <a:buNone/>
            </a:pPr>
            <a:r>
              <a:rPr b="1" i="0" lang="en-GB" sz="3200" u="none" cap="none" strike="noStrike">
                <a:solidFill>
                  <a:srgbClr val="FF0000"/>
                </a:solidFill>
                <a:latin typeface="Comic Sans MS"/>
                <a:ea typeface="Comic Sans MS"/>
                <a:cs typeface="Comic Sans MS"/>
                <a:sym typeface="Comic Sans MS"/>
              </a:rPr>
              <a:t>Self-assessment</a:t>
            </a:r>
            <a:endParaRPr b="0" i="0" sz="1800" u="none" cap="none" strike="noStrike">
              <a:solidFill>
                <a:schemeClr val="dk1"/>
              </a:solidFill>
              <a:latin typeface="Calibri"/>
              <a:ea typeface="Calibri"/>
              <a:cs typeface="Calibri"/>
              <a:sym typeface="Calibri"/>
            </a:endParaRPr>
          </a:p>
        </p:txBody>
      </p:sp>
      <p:sp>
        <p:nvSpPr>
          <p:cNvPr id="121" name="Google Shape;121;p17"/>
          <p:cNvSpPr/>
          <p:nvPr/>
        </p:nvSpPr>
        <p:spPr>
          <a:xfrm>
            <a:off x="1524000" y="539646"/>
            <a:ext cx="4562007" cy="4733394"/>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122" name="Google Shape;122;p17"/>
          <p:cNvSpPr/>
          <p:nvPr/>
        </p:nvSpPr>
        <p:spPr>
          <a:xfrm>
            <a:off x="6086007" y="548096"/>
            <a:ext cx="4562007" cy="4733394"/>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20"/>
                                        </p:tgtEl>
                                        <p:attrNameLst>
                                          <p:attrName>style.visibility</p:attrName>
                                        </p:attrNameLst>
                                      </p:cBhvr>
                                      <p:to>
                                        <p:strVal val="visible"/>
                                      </p:to>
                                    </p:set>
                                    <p:anim calcmode="lin" valueType="num">
                                      <p:cBhvr additive="base">
                                        <p:cTn dur="500"/>
                                        <p:tgtEl>
                                          <p:spTgt spid="1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19"/>
                                        </p:tgtEl>
                                        <p:attrNameLst>
                                          <p:attrName>style.visibility</p:attrName>
                                        </p:attrNameLst>
                                      </p:cBhvr>
                                      <p:to>
                                        <p:strVal val="visible"/>
                                      </p:to>
                                    </p:set>
                                    <p:anim calcmode="lin" valueType="num">
                                      <p:cBhvr additive="base">
                                        <p:cTn dur="500"/>
                                        <p:tgtEl>
                                          <p:spTgt spid="11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2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2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8"/>
          <p:cNvSpPr txBox="1"/>
          <p:nvPr/>
        </p:nvSpPr>
        <p:spPr>
          <a:xfrm>
            <a:off x="4130565" y="3310805"/>
            <a:ext cx="4014952" cy="2062103"/>
          </a:xfrm>
          <a:prstGeom prst="rect">
            <a:avLst/>
          </a:prstGeom>
          <a:solidFill>
            <a:srgbClr val="002060"/>
          </a:solidFill>
          <a:ln cap="flat" cmpd="sng" w="9525">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3200"/>
              <a:buFont typeface="Comic Sans MS"/>
              <a:buNone/>
            </a:pPr>
            <a:r>
              <a:rPr b="0" i="0" lang="en-GB" sz="3200" u="none" cap="none" strike="noStrike">
                <a:solidFill>
                  <a:schemeClr val="lt1"/>
                </a:solidFill>
                <a:latin typeface="Comic Sans MS"/>
                <a:ea typeface="Comic Sans MS"/>
                <a:cs typeface="Comic Sans MS"/>
                <a:sym typeface="Comic Sans MS"/>
              </a:rPr>
              <a:t>What are some risk factors for communicable diseases?</a:t>
            </a:r>
            <a:endParaRPr b="0" i="0" sz="1800" u="none" cap="none" strike="noStrike">
              <a:solidFill>
                <a:schemeClr val="dk1"/>
              </a:solidFill>
              <a:latin typeface="Calibri"/>
              <a:ea typeface="Calibri"/>
              <a:cs typeface="Calibri"/>
              <a:sym typeface="Calibri"/>
            </a:endParaRPr>
          </a:p>
        </p:txBody>
      </p:sp>
      <p:sp>
        <p:nvSpPr>
          <p:cNvPr id="128" name="Google Shape;128;p18"/>
          <p:cNvSpPr txBox="1"/>
          <p:nvPr/>
        </p:nvSpPr>
        <p:spPr>
          <a:xfrm>
            <a:off x="1608082" y="1292773"/>
            <a:ext cx="9059918"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600"/>
              <a:buFont typeface="Calibri"/>
              <a:buNone/>
            </a:pPr>
            <a:r>
              <a:rPr b="0" i="1" lang="en-GB" sz="3600" u="none" cap="none" strike="noStrike">
                <a:solidFill>
                  <a:schemeClr val="dk1"/>
                </a:solidFill>
                <a:latin typeface="Calibri"/>
                <a:ea typeface="Calibri"/>
                <a:cs typeface="Calibri"/>
                <a:sym typeface="Calibri"/>
              </a:rPr>
              <a:t>A risk factor is anything that may increase the chance of a harmful outcome</a:t>
            </a:r>
            <a:endParaRPr b="0" i="0" sz="1800" u="none" cap="none" strike="noStrike">
              <a:solidFill>
                <a:schemeClr val="dk1"/>
              </a:solidFill>
              <a:latin typeface="Calibri"/>
              <a:ea typeface="Calibri"/>
              <a:cs typeface="Calibri"/>
              <a:sym typeface="Calibri"/>
            </a:endParaRPr>
          </a:p>
        </p:txBody>
      </p:sp>
      <p:sp>
        <p:nvSpPr>
          <p:cNvPr id="129" name="Google Shape;129;p18"/>
          <p:cNvSpPr txBox="1"/>
          <p:nvPr/>
        </p:nvSpPr>
        <p:spPr>
          <a:xfrm>
            <a:off x="1681655" y="283780"/>
            <a:ext cx="6085490"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70C0"/>
              </a:buClr>
              <a:buSzPts val="4400"/>
              <a:buFont typeface="Comic Sans MS"/>
              <a:buNone/>
            </a:pPr>
            <a:r>
              <a:rPr b="0" i="0" lang="en-GB" sz="4400" u="none" cap="none" strike="noStrike">
                <a:solidFill>
                  <a:srgbClr val="0070C0"/>
                </a:solidFill>
                <a:latin typeface="Comic Sans MS"/>
                <a:ea typeface="Comic Sans MS"/>
                <a:cs typeface="Comic Sans MS"/>
                <a:sym typeface="Comic Sans MS"/>
              </a:rPr>
              <a:t>What is a risk factor?</a:t>
            </a:r>
            <a:endParaRPr b="0" i="0" sz="1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000"/>
                                        <p:tgtEl>
                                          <p:spTgt spid="1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2000"/>
                                        <p:tgtEl>
                                          <p:spTgt spid="1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9"/>
          <p:cNvSpPr txBox="1"/>
          <p:nvPr/>
        </p:nvSpPr>
        <p:spPr>
          <a:xfrm>
            <a:off x="4319751" y="2354364"/>
            <a:ext cx="4014952" cy="2062103"/>
          </a:xfrm>
          <a:prstGeom prst="rect">
            <a:avLst/>
          </a:prstGeom>
          <a:solidFill>
            <a:srgbClr val="002060"/>
          </a:solidFill>
          <a:ln cap="flat" cmpd="sng" w="9525">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3200"/>
              <a:buFont typeface="Comic Sans MS"/>
              <a:buNone/>
            </a:pPr>
            <a:r>
              <a:rPr b="0" i="0" lang="en-GB" sz="3200" u="none" cap="none" strike="noStrike">
                <a:solidFill>
                  <a:schemeClr val="lt1"/>
                </a:solidFill>
                <a:latin typeface="Comic Sans MS"/>
                <a:ea typeface="Comic Sans MS"/>
                <a:cs typeface="Comic Sans MS"/>
                <a:sym typeface="Comic Sans MS"/>
              </a:rPr>
              <a:t>What are some risk factors for communicable diseases?</a:t>
            </a:r>
            <a:endParaRPr b="0" i="0" sz="1800" u="none" cap="none" strike="noStrike">
              <a:solidFill>
                <a:schemeClr val="dk1"/>
              </a:solidFill>
              <a:latin typeface="Calibri"/>
              <a:ea typeface="Calibri"/>
              <a:cs typeface="Calibri"/>
              <a:sym typeface="Calibri"/>
            </a:endParaRPr>
          </a:p>
        </p:txBody>
      </p:sp>
      <p:sp>
        <p:nvSpPr>
          <p:cNvPr id="135" name="Google Shape;135;p19"/>
          <p:cNvSpPr txBox="1"/>
          <p:nvPr/>
        </p:nvSpPr>
        <p:spPr>
          <a:xfrm>
            <a:off x="1776249" y="1460938"/>
            <a:ext cx="2480441" cy="1077218"/>
          </a:xfrm>
          <a:prstGeom prst="rect">
            <a:avLst/>
          </a:prstGeom>
          <a:solidFill>
            <a:srgbClr val="FCDAF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200"/>
              <a:buFont typeface="Calibri"/>
              <a:buNone/>
            </a:pPr>
            <a:r>
              <a:rPr b="0" i="0" lang="en-GB" sz="3200" u="none" cap="none" strike="noStrike">
                <a:solidFill>
                  <a:schemeClr val="dk1"/>
                </a:solidFill>
                <a:latin typeface="Calibri"/>
                <a:ea typeface="Calibri"/>
                <a:cs typeface="Calibri"/>
                <a:sym typeface="Calibri"/>
              </a:rPr>
              <a:t>Poor sanitary conditions</a:t>
            </a:r>
            <a:endParaRPr b="0" i="0" sz="1800" u="none" cap="none" strike="noStrike">
              <a:solidFill>
                <a:schemeClr val="dk1"/>
              </a:solidFill>
              <a:latin typeface="Calibri"/>
              <a:ea typeface="Calibri"/>
              <a:cs typeface="Calibri"/>
              <a:sym typeface="Calibri"/>
            </a:endParaRPr>
          </a:p>
        </p:txBody>
      </p:sp>
      <p:sp>
        <p:nvSpPr>
          <p:cNvPr id="136" name="Google Shape;136;p19"/>
          <p:cNvSpPr txBox="1"/>
          <p:nvPr/>
        </p:nvSpPr>
        <p:spPr>
          <a:xfrm>
            <a:off x="5134304" y="257503"/>
            <a:ext cx="2480441" cy="1077218"/>
          </a:xfrm>
          <a:prstGeom prst="rect">
            <a:avLst/>
          </a:prstGeom>
          <a:solidFill>
            <a:srgbClr val="FCDAF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200"/>
              <a:buFont typeface="Calibri"/>
              <a:buNone/>
            </a:pPr>
            <a:r>
              <a:rPr b="0" i="0" lang="en-GB" sz="3200" u="none" cap="none" strike="noStrike">
                <a:solidFill>
                  <a:schemeClr val="dk1"/>
                </a:solidFill>
                <a:latin typeface="Calibri"/>
                <a:ea typeface="Calibri"/>
                <a:cs typeface="Calibri"/>
                <a:sym typeface="Calibri"/>
              </a:rPr>
              <a:t>Not washing your hands</a:t>
            </a:r>
            <a:endParaRPr b="0" i="0" sz="1800" u="none" cap="none" strike="noStrike">
              <a:solidFill>
                <a:schemeClr val="dk1"/>
              </a:solidFill>
              <a:latin typeface="Calibri"/>
              <a:ea typeface="Calibri"/>
              <a:cs typeface="Calibri"/>
              <a:sym typeface="Calibri"/>
            </a:endParaRPr>
          </a:p>
        </p:txBody>
      </p:sp>
      <p:cxnSp>
        <p:nvCxnSpPr>
          <p:cNvPr id="137" name="Google Shape;137;p19"/>
          <p:cNvCxnSpPr/>
          <p:nvPr/>
        </p:nvCxnSpPr>
        <p:spPr>
          <a:xfrm flipH="1" rot="10800000">
            <a:off x="5838498" y="1387366"/>
            <a:ext cx="509751" cy="993230"/>
          </a:xfrm>
          <a:prstGeom prst="straightConnector1">
            <a:avLst/>
          </a:prstGeom>
          <a:noFill/>
          <a:ln cap="flat" cmpd="sng" w="19050">
            <a:solidFill>
              <a:schemeClr val="accent1"/>
            </a:solidFill>
            <a:prstDash val="solid"/>
            <a:miter lim="800000"/>
            <a:headEnd len="sm" w="sm" type="none"/>
            <a:tailEnd len="med" w="med" type="stealth"/>
          </a:ln>
        </p:spPr>
      </p:cxnSp>
      <p:sp>
        <p:nvSpPr>
          <p:cNvPr id="138" name="Google Shape;138;p19"/>
          <p:cNvSpPr txBox="1"/>
          <p:nvPr/>
        </p:nvSpPr>
        <p:spPr>
          <a:xfrm>
            <a:off x="7262650" y="4603532"/>
            <a:ext cx="2953406" cy="2062103"/>
          </a:xfrm>
          <a:prstGeom prst="rect">
            <a:avLst/>
          </a:prstGeom>
          <a:solidFill>
            <a:srgbClr val="FCDAF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200"/>
              <a:buFont typeface="Calibri"/>
              <a:buNone/>
            </a:pPr>
            <a:r>
              <a:rPr b="0" i="0" lang="en-GB" sz="3200" u="none" cap="none" strike="noStrike">
                <a:solidFill>
                  <a:schemeClr val="dk1"/>
                </a:solidFill>
                <a:latin typeface="Calibri"/>
                <a:ea typeface="Calibri"/>
                <a:cs typeface="Calibri"/>
                <a:sym typeface="Calibri"/>
              </a:rPr>
              <a:t>Not covering your mouth when you cough or sneeze</a:t>
            </a:r>
            <a:endParaRPr b="0" i="0" sz="1800" u="none" cap="none" strike="noStrike">
              <a:solidFill>
                <a:schemeClr val="dk1"/>
              </a:solidFill>
              <a:latin typeface="Calibri"/>
              <a:ea typeface="Calibri"/>
              <a:cs typeface="Calibri"/>
              <a:sym typeface="Calibri"/>
            </a:endParaRPr>
          </a:p>
        </p:txBody>
      </p:sp>
      <p:cxnSp>
        <p:nvCxnSpPr>
          <p:cNvPr id="139" name="Google Shape;139;p19"/>
          <p:cNvCxnSpPr/>
          <p:nvPr/>
        </p:nvCxnSpPr>
        <p:spPr>
          <a:xfrm>
            <a:off x="7325710" y="4088527"/>
            <a:ext cx="357352" cy="525514"/>
          </a:xfrm>
          <a:prstGeom prst="straightConnector1">
            <a:avLst/>
          </a:prstGeom>
          <a:noFill/>
          <a:ln cap="flat" cmpd="sng" w="19050">
            <a:solidFill>
              <a:schemeClr val="accent1"/>
            </a:solidFill>
            <a:prstDash val="solid"/>
            <a:miter lim="800000"/>
            <a:headEnd len="sm" w="sm" type="none"/>
            <a:tailEnd len="med" w="med" type="stealth"/>
          </a:ln>
        </p:spPr>
      </p:cxnSp>
      <p:cxnSp>
        <p:nvCxnSpPr>
          <p:cNvPr id="140" name="Google Shape;140;p19"/>
          <p:cNvCxnSpPr/>
          <p:nvPr/>
        </p:nvCxnSpPr>
        <p:spPr>
          <a:xfrm flipH="1">
            <a:off x="3909849" y="3925618"/>
            <a:ext cx="656897" cy="572811"/>
          </a:xfrm>
          <a:prstGeom prst="straightConnector1">
            <a:avLst/>
          </a:prstGeom>
          <a:noFill/>
          <a:ln cap="flat" cmpd="sng" w="19050">
            <a:solidFill>
              <a:schemeClr val="accent1"/>
            </a:solidFill>
            <a:prstDash val="solid"/>
            <a:miter lim="800000"/>
            <a:headEnd len="sm" w="sm" type="none"/>
            <a:tailEnd len="med" w="med" type="stealth"/>
          </a:ln>
        </p:spPr>
      </p:cxnSp>
      <p:sp>
        <p:nvSpPr>
          <p:cNvPr id="141" name="Google Shape;141;p19"/>
          <p:cNvSpPr txBox="1"/>
          <p:nvPr/>
        </p:nvSpPr>
        <p:spPr>
          <a:xfrm>
            <a:off x="1765738" y="4624553"/>
            <a:ext cx="4151587" cy="2062103"/>
          </a:xfrm>
          <a:prstGeom prst="rect">
            <a:avLst/>
          </a:prstGeom>
          <a:solidFill>
            <a:srgbClr val="FCDAF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200"/>
              <a:buFont typeface="Calibri"/>
              <a:buNone/>
            </a:pPr>
            <a:r>
              <a:rPr b="0" i="0" lang="en-GB" sz="3200" u="none" cap="none" strike="noStrike">
                <a:solidFill>
                  <a:schemeClr val="dk1"/>
                </a:solidFill>
                <a:latin typeface="Calibri"/>
                <a:ea typeface="Calibri"/>
                <a:cs typeface="Calibri"/>
                <a:sym typeface="Calibri"/>
              </a:rPr>
              <a:t>Lack of medical treatment to stop spread of infection, e.g. antibiotics &amp; vaccines</a:t>
            </a:r>
            <a:endParaRPr b="0" i="0" sz="1800" u="none" cap="none" strike="noStrike">
              <a:solidFill>
                <a:schemeClr val="dk1"/>
              </a:solidFill>
              <a:latin typeface="Calibri"/>
              <a:ea typeface="Calibri"/>
              <a:cs typeface="Calibri"/>
              <a:sym typeface="Calibri"/>
            </a:endParaRPr>
          </a:p>
        </p:txBody>
      </p:sp>
      <p:sp>
        <p:nvSpPr>
          <p:cNvPr id="142" name="Google Shape;142;p19"/>
          <p:cNvSpPr txBox="1"/>
          <p:nvPr/>
        </p:nvSpPr>
        <p:spPr>
          <a:xfrm>
            <a:off x="7672553" y="809296"/>
            <a:ext cx="2480441" cy="1077218"/>
          </a:xfrm>
          <a:prstGeom prst="rect">
            <a:avLst/>
          </a:prstGeom>
          <a:solidFill>
            <a:srgbClr val="FCDAF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200"/>
              <a:buFont typeface="Calibri"/>
              <a:buNone/>
            </a:pPr>
            <a:r>
              <a:rPr b="0" i="0" lang="en-GB" sz="3200" u="none" cap="none" strike="noStrike">
                <a:solidFill>
                  <a:schemeClr val="dk1"/>
                </a:solidFill>
                <a:latin typeface="Calibri"/>
                <a:ea typeface="Calibri"/>
                <a:cs typeface="Calibri"/>
                <a:sym typeface="Calibri"/>
              </a:rPr>
              <a:t>Undercooked food</a:t>
            </a:r>
            <a:endParaRPr b="0" i="0" sz="1800" u="none" cap="none" strike="noStrike">
              <a:solidFill>
                <a:schemeClr val="dk1"/>
              </a:solidFill>
              <a:latin typeface="Calibri"/>
              <a:ea typeface="Calibri"/>
              <a:cs typeface="Calibri"/>
              <a:sym typeface="Calibri"/>
            </a:endParaRPr>
          </a:p>
        </p:txBody>
      </p:sp>
      <p:sp>
        <p:nvSpPr>
          <p:cNvPr id="143" name="Google Shape;143;p19"/>
          <p:cNvSpPr txBox="1"/>
          <p:nvPr/>
        </p:nvSpPr>
        <p:spPr>
          <a:xfrm>
            <a:off x="8439807" y="2475185"/>
            <a:ext cx="2002220" cy="1077218"/>
          </a:xfrm>
          <a:prstGeom prst="rect">
            <a:avLst/>
          </a:prstGeom>
          <a:solidFill>
            <a:srgbClr val="FCDAF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200"/>
              <a:buFont typeface="Calibri"/>
              <a:buNone/>
            </a:pPr>
            <a:r>
              <a:rPr b="0" i="0" lang="en-GB" sz="3200" u="none" cap="none" strike="noStrike">
                <a:solidFill>
                  <a:schemeClr val="dk1"/>
                </a:solidFill>
                <a:latin typeface="Calibri"/>
                <a:ea typeface="Calibri"/>
                <a:cs typeface="Calibri"/>
                <a:sym typeface="Calibri"/>
              </a:rPr>
              <a:t>Dirty water</a:t>
            </a:r>
            <a:endParaRPr b="0" i="0" sz="1800" u="none" cap="none" strike="noStrike">
              <a:solidFill>
                <a:schemeClr val="dk1"/>
              </a:solidFill>
              <a:latin typeface="Calibri"/>
              <a:ea typeface="Calibri"/>
              <a:cs typeface="Calibri"/>
              <a:sym typeface="Calibri"/>
            </a:endParaRPr>
          </a:p>
        </p:txBody>
      </p:sp>
      <p:cxnSp>
        <p:nvCxnSpPr>
          <p:cNvPr id="144" name="Google Shape;144;p19"/>
          <p:cNvCxnSpPr/>
          <p:nvPr/>
        </p:nvCxnSpPr>
        <p:spPr>
          <a:xfrm flipH="1" rot="10800000">
            <a:off x="7909034" y="2984939"/>
            <a:ext cx="867104" cy="289037"/>
          </a:xfrm>
          <a:prstGeom prst="straightConnector1">
            <a:avLst/>
          </a:prstGeom>
          <a:noFill/>
          <a:ln cap="flat" cmpd="sng" w="19050">
            <a:solidFill>
              <a:schemeClr val="accent1"/>
            </a:solidFill>
            <a:prstDash val="solid"/>
            <a:miter lim="800000"/>
            <a:headEnd len="sm" w="sm" type="none"/>
            <a:tailEnd len="med" w="med" type="stealth"/>
          </a:ln>
        </p:spPr>
      </p:cxnSp>
      <p:sp>
        <p:nvSpPr>
          <p:cNvPr id="145" name="Google Shape;145;p19"/>
          <p:cNvSpPr txBox="1"/>
          <p:nvPr/>
        </p:nvSpPr>
        <p:spPr>
          <a:xfrm>
            <a:off x="1671145" y="126125"/>
            <a:ext cx="3804745"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3200"/>
              <a:buFont typeface="Comic Sans MS"/>
              <a:buNone/>
            </a:pPr>
            <a:r>
              <a:rPr b="0" i="0" lang="en-GB" sz="3200" u="none" cap="none" strike="noStrike">
                <a:solidFill>
                  <a:srgbClr val="FF0000"/>
                </a:solidFill>
                <a:latin typeface="Comic Sans MS"/>
                <a:ea typeface="Comic Sans MS"/>
                <a:cs typeface="Comic Sans MS"/>
                <a:sym typeface="Comic Sans MS"/>
              </a:rPr>
              <a:t>Self-assessment:</a:t>
            </a:r>
            <a:endParaRPr b="0" i="0" sz="1800" u="none" cap="none" strike="noStrike">
              <a:solidFill>
                <a:schemeClr val="dk1"/>
              </a:solidFill>
              <a:latin typeface="Calibri"/>
              <a:ea typeface="Calibri"/>
              <a:cs typeface="Calibri"/>
              <a:sym typeface="Calibri"/>
            </a:endParaRPr>
          </a:p>
        </p:txBody>
      </p:sp>
      <p:cxnSp>
        <p:nvCxnSpPr>
          <p:cNvPr id="146" name="Google Shape;146;p19"/>
          <p:cNvCxnSpPr/>
          <p:nvPr/>
        </p:nvCxnSpPr>
        <p:spPr>
          <a:xfrm rot="10800000">
            <a:off x="3794234" y="2459422"/>
            <a:ext cx="704194" cy="578069"/>
          </a:xfrm>
          <a:prstGeom prst="straightConnector1">
            <a:avLst/>
          </a:prstGeom>
          <a:noFill/>
          <a:ln cap="flat" cmpd="sng" w="19050">
            <a:solidFill>
              <a:schemeClr val="accent1"/>
            </a:solidFill>
            <a:prstDash val="solid"/>
            <a:miter lim="800000"/>
            <a:headEnd len="sm" w="sm" type="none"/>
            <a:tailEnd len="med" w="med" type="stealth"/>
          </a:ln>
        </p:spPr>
      </p:cxnSp>
      <p:cxnSp>
        <p:nvCxnSpPr>
          <p:cNvPr id="147" name="Google Shape;147;p19"/>
          <p:cNvCxnSpPr/>
          <p:nvPr/>
        </p:nvCxnSpPr>
        <p:spPr>
          <a:xfrm flipH="1" rot="10800000">
            <a:off x="6873768" y="1524001"/>
            <a:ext cx="1124605" cy="924915"/>
          </a:xfrm>
          <a:prstGeom prst="straightConnector1">
            <a:avLst/>
          </a:prstGeom>
          <a:noFill/>
          <a:ln cap="flat" cmpd="sng" w="19050">
            <a:solidFill>
              <a:schemeClr val="accent1"/>
            </a:solidFill>
            <a:prstDash val="solid"/>
            <a:miter lim="800000"/>
            <a:headEnd len="sm" w="sm" type="none"/>
            <a:tailEnd len="med" w="med" type="stealth"/>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2000"/>
                                        <p:tgtEl>
                                          <p:spTgt spid="1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0"/>
          <p:cNvSpPr txBox="1"/>
          <p:nvPr>
            <p:ph type="title"/>
          </p:nvPr>
        </p:nvSpPr>
        <p:spPr>
          <a:xfrm>
            <a:off x="838200" y="215224"/>
            <a:ext cx="10515600" cy="594245"/>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sz="3600"/>
              <a:t>What causes communicable diseases?</a:t>
            </a:r>
            <a:endParaRPr sz="3600"/>
          </a:p>
        </p:txBody>
      </p:sp>
      <p:sp>
        <p:nvSpPr>
          <p:cNvPr id="154" name="Google Shape;154;p20"/>
          <p:cNvSpPr txBox="1"/>
          <p:nvPr/>
        </p:nvSpPr>
        <p:spPr>
          <a:xfrm>
            <a:off x="7003473" y="-51395"/>
            <a:ext cx="609797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Calibri"/>
              <a:buNone/>
            </a:pPr>
            <a:r>
              <a:rPr b="0" i="0" lang="en-GB" sz="1800" u="none" cap="none" strike="noStrike">
                <a:solidFill>
                  <a:schemeClr val="dk1"/>
                </a:solidFill>
                <a:latin typeface="Calibri"/>
                <a:ea typeface="Calibri"/>
                <a:cs typeface="Calibri"/>
                <a:sym typeface="Calibri"/>
              </a:rPr>
              <a:t> </a:t>
            </a:r>
            <a:r>
              <a:rPr b="0" i="0" lang="en-GB" sz="1800" u="sng" cap="none" strike="noStrike">
                <a:solidFill>
                  <a:schemeClr val="hlink"/>
                </a:solidFill>
                <a:latin typeface="Calibri"/>
                <a:ea typeface="Calibri"/>
                <a:cs typeface="Calibri"/>
                <a:sym typeface="Calibri"/>
                <a:hlinkClick r:id="rId3"/>
              </a:rPr>
              <a:t>https://www.youtube.com/watch?v=WsZS4RCWpcE</a:t>
            </a:r>
            <a:r>
              <a:rPr b="0" i="0" lang="en-GB" sz="1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pic>
        <p:nvPicPr>
          <p:cNvPr descr="What Are Pathogens? | Health | Biology | FuseSchool&#10;&#10;A pathogen is a microorganism that can cause disease. Pathogens may be viruses, bacteria, protists or fungi. &#10;&#10;Examples of bacteria infections are cholera, typhoid, food poisoning and gonorrhoea. Examples of viral infections are the flu (influenza), measles, mumps, the common cold and AIDS. Some common fungal skin conditions are athletes foot and ringworm. Malaria is an example of a protist pathogen.&#10;&#10;&#10;SUPPORT US ON PATREON&#10;https://www.patreon.com/fuseschool &#10;&#10;SUBSCRIBE to the FuseSchool YouTube channel for many more educational videos. Our teachers and animators come together to make fun &amp; easy-to-understand videos in Chemistry, Biology, Physics, Maths &amp; ICT.&#10;&#10;VISIT us at www.fuseschool.org, where all of our videos are carefully organised into topics and specific orders, and to see what else we have on offer. Comment, like and share with other learners. You can both ask and answer questions, and teachers will get back to you.&#10;&#10;These videos can be used in a flipped classroom model or as a revision aid. &#10;&#10;Find all of our Chemistry videos here: https://www.youtube.com/playlist?list=PLW0gavSzhMlReKGMVfUt6YuNQsO0bqSMV&#10;&#10;Find all of our Biology videos here: https://www.youtube.com/playlist?list=PLW0gavSzhMlQYSpKryVcEr3ERup5SxHl0&#10;&#10;Find all of our Physics videos here: https://www.youtube.com/playlist?list=PLW0gavSzhMlTWm6Sr5uN2Uv5TXHiZUq8b&#10;&#10;Find all of our Maths videos here: https://www.youtube.com/playlist?list=PLW0gavSzhMlTKBNbHH5u1SNnsrOaacKLu&#10;&#10;Instagram: https://www.instagram.com/fuseschool/&#10;Facebook: https://www.facebook.com/fuseschool/&#10;Twitter: https://twitter.com/fuseSchool&#10;&#10;Access a deeper Learning Experience in the FuseSchool platform and app: www.fuseschool.org&#10;Follow us: http://www.youtube.com/fuseschool&#10;Befriend us: http://www.facebook.com/fuseschool&#10;&#10;This is an Open Educational Resource. If you would like to use the video, please contact us: info@fuseschool.org" id="155" name="Google Shape;155;p20" title="What Are Pathogens? | Health | Biology | FuseSchool">
            <a:hlinkClick r:id="rId4"/>
          </p:cNvPr>
          <p:cNvPicPr preferRelativeResize="0"/>
          <p:nvPr/>
        </p:nvPicPr>
        <p:blipFill>
          <a:blip r:embed="rId5">
            <a:alphaModFix/>
          </a:blip>
          <a:stretch>
            <a:fillRect/>
          </a:stretch>
        </p:blipFill>
        <p:spPr>
          <a:xfrm>
            <a:off x="791700" y="809487"/>
            <a:ext cx="10608600" cy="59673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00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1"/>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omic Sans MS"/>
              <a:buNone/>
            </a:pPr>
            <a:r>
              <a:rPr lang="en-GB"/>
              <a:t>Knowledge Check</a:t>
            </a:r>
            <a:endParaRPr/>
          </a:p>
        </p:txBody>
      </p:sp>
      <p:sp>
        <p:nvSpPr>
          <p:cNvPr id="162" name="Google Shape;162;p21"/>
          <p:cNvSpPr txBox="1"/>
          <p:nvPr>
            <p:ph idx="1" type="body"/>
          </p:nvPr>
        </p:nvSpPr>
        <p:spPr>
          <a:xfrm>
            <a:off x="838200" y="1825625"/>
            <a:ext cx="10515600" cy="4351338"/>
          </a:xfrm>
          <a:prstGeom prst="rect">
            <a:avLst/>
          </a:prstGeom>
          <a:solidFill>
            <a:srgbClr val="E3FBFF"/>
          </a:solid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chemeClr val="dk1"/>
              </a:buClr>
              <a:buSzPts val="2800"/>
              <a:buAutoNum type="arabicPeriod"/>
            </a:pPr>
            <a:r>
              <a:rPr lang="en-GB"/>
              <a:t>Describe how bacteria make people ill.</a:t>
            </a:r>
            <a:endParaRPr/>
          </a:p>
          <a:p>
            <a:pPr indent="-514350" lvl="0" marL="514350" rtl="0" algn="l">
              <a:lnSpc>
                <a:spcPct val="90000"/>
              </a:lnSpc>
              <a:spcBef>
                <a:spcPts val="1000"/>
              </a:spcBef>
              <a:spcAft>
                <a:spcPts val="0"/>
              </a:spcAft>
              <a:buClr>
                <a:schemeClr val="dk1"/>
              </a:buClr>
              <a:buSzPts val="2800"/>
              <a:buAutoNum type="arabicPeriod"/>
            </a:pPr>
            <a:r>
              <a:rPr lang="en-GB"/>
              <a:t>Give 2 examples of illnesses caused by fungi.</a:t>
            </a:r>
            <a:endParaRPr/>
          </a:p>
          <a:p>
            <a:pPr indent="-514350" lvl="0" marL="514350" rtl="0" algn="l">
              <a:lnSpc>
                <a:spcPct val="90000"/>
              </a:lnSpc>
              <a:spcBef>
                <a:spcPts val="1000"/>
              </a:spcBef>
              <a:spcAft>
                <a:spcPts val="0"/>
              </a:spcAft>
              <a:buClr>
                <a:schemeClr val="dk1"/>
              </a:buClr>
              <a:buSzPts val="2800"/>
              <a:buAutoNum type="arabicPeriod"/>
            </a:pPr>
            <a:r>
              <a:rPr lang="en-GB"/>
              <a:t>Describe how viruses make people ill.</a:t>
            </a:r>
            <a:endParaRPr/>
          </a:p>
          <a:p>
            <a:pPr indent="-514350" lvl="0" marL="514350" rtl="0" algn="l">
              <a:lnSpc>
                <a:spcPct val="90000"/>
              </a:lnSpc>
              <a:spcBef>
                <a:spcPts val="1000"/>
              </a:spcBef>
              <a:spcAft>
                <a:spcPts val="0"/>
              </a:spcAft>
              <a:buClr>
                <a:schemeClr val="dk1"/>
              </a:buClr>
              <a:buSzPts val="2800"/>
              <a:buAutoNum type="arabicPeriod"/>
            </a:pPr>
            <a:r>
              <a:rPr lang="en-GB"/>
              <a:t>Give 2 examples of illnesses caused by protists.</a:t>
            </a:r>
            <a:endParaRPr/>
          </a:p>
          <a:p>
            <a:pPr indent="-514350" lvl="0" marL="514350" rtl="0" algn="l">
              <a:lnSpc>
                <a:spcPct val="90000"/>
              </a:lnSpc>
              <a:spcBef>
                <a:spcPts val="1000"/>
              </a:spcBef>
              <a:spcAft>
                <a:spcPts val="0"/>
              </a:spcAft>
              <a:buClr>
                <a:schemeClr val="dk1"/>
              </a:buClr>
              <a:buSzPts val="2800"/>
              <a:buAutoNum type="arabicPeriod"/>
            </a:pPr>
            <a:r>
              <a:rPr lang="en-GB"/>
              <a:t>Explain why a virus is not a living organism.</a:t>
            </a:r>
            <a:endParaRPr/>
          </a:p>
          <a:p>
            <a:pPr indent="-336550" lvl="0" marL="514350" rtl="0" algn="l">
              <a:lnSpc>
                <a:spcPct val="90000"/>
              </a:lnSpc>
              <a:spcBef>
                <a:spcPts val="1000"/>
              </a:spcBef>
              <a:spcAft>
                <a:spcPts val="0"/>
              </a:spcAft>
              <a:buClr>
                <a:schemeClr val="dk1"/>
              </a:buClr>
              <a:buSzPts val="2800"/>
              <a:buNone/>
            </a:pPr>
            <a:r>
              <a:t/>
            </a:r>
            <a:endParaRPr/>
          </a:p>
          <a:p>
            <a:pPr indent="-336550" lvl="0" marL="51435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2"/>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omic Sans MS"/>
              <a:buNone/>
            </a:pPr>
            <a:r>
              <a:rPr lang="en-GB"/>
              <a:t>Knowledge Check</a:t>
            </a:r>
            <a:endParaRPr/>
          </a:p>
        </p:txBody>
      </p:sp>
      <p:sp>
        <p:nvSpPr>
          <p:cNvPr id="169" name="Google Shape;169;p22"/>
          <p:cNvSpPr txBox="1"/>
          <p:nvPr>
            <p:ph idx="1" type="body"/>
          </p:nvPr>
        </p:nvSpPr>
        <p:spPr>
          <a:xfrm>
            <a:off x="838200" y="1825624"/>
            <a:ext cx="10515600" cy="4788931"/>
          </a:xfrm>
          <a:prstGeom prst="rect">
            <a:avLst/>
          </a:prstGeom>
          <a:solidFill>
            <a:srgbClr val="E3FBFF"/>
          </a:solidFill>
          <a:ln>
            <a:noFill/>
          </a:ln>
        </p:spPr>
        <p:txBody>
          <a:bodyPr anchorCtr="0" anchor="t" bIns="45700" lIns="91425" spcFirstLastPara="1" rIns="91425" wrap="square" tIns="45700">
            <a:normAutofit fontScale="85000" lnSpcReduction="10000"/>
          </a:bodyPr>
          <a:lstStyle/>
          <a:p>
            <a:pPr indent="-514350" lvl="0" marL="514350" rtl="0" algn="l">
              <a:lnSpc>
                <a:spcPct val="90000"/>
              </a:lnSpc>
              <a:spcBef>
                <a:spcPts val="0"/>
              </a:spcBef>
              <a:spcAft>
                <a:spcPts val="0"/>
              </a:spcAft>
              <a:buClr>
                <a:schemeClr val="dk1"/>
              </a:buClr>
              <a:buSzPct val="100000"/>
              <a:buFont typeface="Arial"/>
              <a:buAutoNum type="arabicPeriod"/>
            </a:pPr>
            <a:r>
              <a:rPr lang="en-GB" sz="2600"/>
              <a:t>Describe how bacteria make people ill.</a:t>
            </a:r>
            <a:endParaRPr sz="2600">
              <a:solidFill>
                <a:srgbClr val="FF0000"/>
              </a:solidFill>
            </a:endParaRPr>
          </a:p>
          <a:p>
            <a:pPr indent="0" lvl="0" marL="0" rtl="0" algn="l">
              <a:lnSpc>
                <a:spcPct val="90000"/>
              </a:lnSpc>
              <a:spcBef>
                <a:spcPts val="1000"/>
              </a:spcBef>
              <a:spcAft>
                <a:spcPts val="0"/>
              </a:spcAft>
              <a:buClr>
                <a:srgbClr val="FF0000"/>
              </a:buClr>
              <a:buSzPct val="100000"/>
              <a:buNone/>
            </a:pPr>
            <a:r>
              <a:rPr lang="en-GB" sz="2600">
                <a:solidFill>
                  <a:srgbClr val="FF0000"/>
                </a:solidFill>
              </a:rPr>
              <a:t>Bacteria produce toxins when they reproduce – it is the toxins that make us ill.</a:t>
            </a:r>
            <a:endParaRPr sz="2600"/>
          </a:p>
          <a:p>
            <a:pPr indent="-514350" lvl="0" marL="514350" rtl="0" algn="l">
              <a:lnSpc>
                <a:spcPct val="90000"/>
              </a:lnSpc>
              <a:spcBef>
                <a:spcPts val="1000"/>
              </a:spcBef>
              <a:spcAft>
                <a:spcPts val="0"/>
              </a:spcAft>
              <a:buClr>
                <a:schemeClr val="dk1"/>
              </a:buClr>
              <a:buSzPct val="100000"/>
              <a:buFont typeface="Calibri"/>
              <a:buAutoNum type="arabicPeriod" startAt="2"/>
            </a:pPr>
            <a:r>
              <a:rPr lang="en-GB" sz="2600"/>
              <a:t>Give 2 examples of illnesses caused by fungi.</a:t>
            </a:r>
            <a:endParaRPr sz="2600">
              <a:solidFill>
                <a:srgbClr val="FF0000"/>
              </a:solidFill>
            </a:endParaRPr>
          </a:p>
          <a:p>
            <a:pPr indent="0" lvl="0" marL="0" rtl="0" algn="l">
              <a:lnSpc>
                <a:spcPct val="90000"/>
              </a:lnSpc>
              <a:spcBef>
                <a:spcPts val="1000"/>
              </a:spcBef>
              <a:spcAft>
                <a:spcPts val="0"/>
              </a:spcAft>
              <a:buClr>
                <a:srgbClr val="FF0000"/>
              </a:buClr>
              <a:buSzPct val="100000"/>
              <a:buNone/>
            </a:pPr>
            <a:r>
              <a:rPr lang="en-GB" sz="2600">
                <a:solidFill>
                  <a:srgbClr val="FF0000"/>
                </a:solidFill>
              </a:rPr>
              <a:t>Two examples of diseases caused by fungi are ringworm and athletes foot.</a:t>
            </a:r>
            <a:endParaRPr sz="2600"/>
          </a:p>
          <a:p>
            <a:pPr indent="-514350" lvl="0" marL="514350" rtl="0" algn="l">
              <a:lnSpc>
                <a:spcPct val="90000"/>
              </a:lnSpc>
              <a:spcBef>
                <a:spcPts val="1000"/>
              </a:spcBef>
              <a:spcAft>
                <a:spcPts val="0"/>
              </a:spcAft>
              <a:buClr>
                <a:schemeClr val="dk1"/>
              </a:buClr>
              <a:buSzPct val="100000"/>
              <a:buFont typeface="Calibri"/>
              <a:buAutoNum type="arabicPeriod" startAt="3"/>
            </a:pPr>
            <a:r>
              <a:rPr lang="en-GB" sz="2600"/>
              <a:t>Describe how viruses make people ill.</a:t>
            </a:r>
            <a:endParaRPr sz="2600">
              <a:solidFill>
                <a:srgbClr val="FF0000"/>
              </a:solidFill>
            </a:endParaRPr>
          </a:p>
          <a:p>
            <a:pPr indent="0" lvl="0" marL="0" rtl="0" algn="l">
              <a:lnSpc>
                <a:spcPct val="90000"/>
              </a:lnSpc>
              <a:spcBef>
                <a:spcPts val="1000"/>
              </a:spcBef>
              <a:spcAft>
                <a:spcPts val="0"/>
              </a:spcAft>
              <a:buClr>
                <a:srgbClr val="FF0000"/>
              </a:buClr>
              <a:buSzPct val="100000"/>
              <a:buNone/>
            </a:pPr>
            <a:r>
              <a:rPr lang="en-GB" sz="2600">
                <a:solidFill>
                  <a:srgbClr val="FF0000"/>
                </a:solidFill>
              </a:rPr>
              <a:t>Viruses enter into cells and reproduce eventually bursting the cell and spreading to others.</a:t>
            </a:r>
            <a:endParaRPr sz="2600"/>
          </a:p>
          <a:p>
            <a:pPr indent="-514350" lvl="0" marL="514350" rtl="0" algn="l">
              <a:lnSpc>
                <a:spcPct val="90000"/>
              </a:lnSpc>
              <a:spcBef>
                <a:spcPts val="1000"/>
              </a:spcBef>
              <a:spcAft>
                <a:spcPts val="0"/>
              </a:spcAft>
              <a:buClr>
                <a:schemeClr val="dk1"/>
              </a:buClr>
              <a:buSzPct val="100000"/>
              <a:buFont typeface="Calibri"/>
              <a:buAutoNum type="arabicPeriod" startAt="4"/>
            </a:pPr>
            <a:r>
              <a:rPr lang="en-GB" sz="2600"/>
              <a:t>Give 2 examples of illnesses caused by protists.</a:t>
            </a:r>
            <a:endParaRPr sz="2600">
              <a:solidFill>
                <a:srgbClr val="FF0000"/>
              </a:solidFill>
            </a:endParaRPr>
          </a:p>
          <a:p>
            <a:pPr indent="0" lvl="0" marL="0" rtl="0" algn="l">
              <a:lnSpc>
                <a:spcPct val="90000"/>
              </a:lnSpc>
              <a:spcBef>
                <a:spcPts val="1000"/>
              </a:spcBef>
              <a:spcAft>
                <a:spcPts val="0"/>
              </a:spcAft>
              <a:buClr>
                <a:srgbClr val="FF0000"/>
              </a:buClr>
              <a:buSzPct val="100000"/>
              <a:buNone/>
            </a:pPr>
            <a:r>
              <a:rPr lang="en-GB" sz="2600">
                <a:solidFill>
                  <a:srgbClr val="FF0000"/>
                </a:solidFill>
              </a:rPr>
              <a:t>Two examples of diseases caused by protists are amoebic dysentery and malaria.</a:t>
            </a:r>
            <a:endParaRPr/>
          </a:p>
          <a:p>
            <a:pPr indent="-514350" lvl="0" marL="514350" rtl="0" algn="l">
              <a:lnSpc>
                <a:spcPct val="90000"/>
              </a:lnSpc>
              <a:spcBef>
                <a:spcPts val="1000"/>
              </a:spcBef>
              <a:spcAft>
                <a:spcPts val="0"/>
              </a:spcAft>
              <a:buClr>
                <a:schemeClr val="dk1"/>
              </a:buClr>
              <a:buSzPct val="100000"/>
              <a:buFont typeface="Calibri"/>
              <a:buAutoNum type="arabicPeriod" startAt="5"/>
            </a:pPr>
            <a:r>
              <a:rPr lang="en-GB" sz="2600"/>
              <a:t>Explain why a virus is not a living organism.</a:t>
            </a:r>
            <a:endParaRPr sz="2600">
              <a:solidFill>
                <a:srgbClr val="FF0000"/>
              </a:solidFill>
            </a:endParaRPr>
          </a:p>
          <a:p>
            <a:pPr indent="0" lvl="0" marL="0" rtl="0" algn="l">
              <a:lnSpc>
                <a:spcPct val="90000"/>
              </a:lnSpc>
              <a:spcBef>
                <a:spcPts val="1000"/>
              </a:spcBef>
              <a:spcAft>
                <a:spcPts val="0"/>
              </a:spcAft>
              <a:buClr>
                <a:srgbClr val="FF0000"/>
              </a:buClr>
              <a:buSzPct val="100000"/>
              <a:buNone/>
            </a:pPr>
            <a:r>
              <a:rPr lang="en-GB" sz="2600">
                <a:solidFill>
                  <a:srgbClr val="FF0000"/>
                </a:solidFill>
              </a:rPr>
              <a:t>Viruses do not fulfill the criteria of living things (MRS C GREN). They are only DNA/RNA in a protein coat, can only reproduce inside host cells.</a:t>
            </a:r>
            <a:endParaRPr sz="2600">
              <a:solidFill>
                <a:srgbClr val="FF0000"/>
              </a:solidFill>
            </a:endParaRPr>
          </a:p>
          <a:p>
            <a:pPr indent="-363220" lvl="0" marL="514350" rtl="0" algn="l">
              <a:lnSpc>
                <a:spcPct val="90000"/>
              </a:lnSpc>
              <a:spcBef>
                <a:spcPts val="1000"/>
              </a:spcBef>
              <a:spcAft>
                <a:spcPts val="0"/>
              </a:spcAft>
              <a:buClr>
                <a:schemeClr val="dk1"/>
              </a:buClr>
              <a:buSzPct val="100000"/>
              <a:buNone/>
            </a:pPr>
            <a:r>
              <a:t/>
            </a:r>
            <a:endParaRPr/>
          </a:p>
          <a:p>
            <a:pPr indent="-363220" lvl="0" marL="514350" rtl="0" algn="l">
              <a:lnSpc>
                <a:spcPct val="90000"/>
              </a:lnSpc>
              <a:spcBef>
                <a:spcPts val="1000"/>
              </a:spcBef>
              <a:spcAft>
                <a:spcPts val="0"/>
              </a:spcAft>
              <a:buClr>
                <a:schemeClr val="dk1"/>
              </a:buClr>
              <a:buSzPct val="1000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3"/>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omic Sans MS"/>
              <a:buNone/>
            </a:pPr>
            <a:r>
              <a:rPr lang="en-GB"/>
              <a:t>How are pathogens spread from person to person?</a:t>
            </a:r>
            <a:endParaRPr/>
          </a:p>
        </p:txBody>
      </p:sp>
      <p:sp>
        <p:nvSpPr>
          <p:cNvPr id="175" name="Google Shape;175;p23"/>
          <p:cNvSpPr txBox="1"/>
          <p:nvPr>
            <p:ph idx="1" type="body"/>
          </p:nvPr>
        </p:nvSpPr>
        <p:spPr>
          <a:xfrm>
            <a:off x="838200" y="1825625"/>
            <a:ext cx="10515600" cy="4351338"/>
          </a:xfrm>
          <a:prstGeom prst="rect">
            <a:avLst/>
          </a:prstGeom>
          <a:solidFill>
            <a:srgbClr val="E3FBFF"/>
          </a:solid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Direct contact</a:t>
            </a:r>
            <a:endParaRPr/>
          </a:p>
          <a:p>
            <a:pPr indent="-228600" lvl="0" marL="228600" rtl="0" algn="l">
              <a:lnSpc>
                <a:spcPct val="90000"/>
              </a:lnSpc>
              <a:spcBef>
                <a:spcPts val="1000"/>
              </a:spcBef>
              <a:spcAft>
                <a:spcPts val="0"/>
              </a:spcAft>
              <a:buClr>
                <a:schemeClr val="dk1"/>
              </a:buClr>
              <a:buSzPts val="2800"/>
              <a:buChar char="•"/>
            </a:pPr>
            <a:r>
              <a:rPr lang="en-GB"/>
              <a:t>Indirect contact</a:t>
            </a:r>
            <a:endParaRPr/>
          </a:p>
          <a:p>
            <a:pPr indent="-228600" lvl="0" marL="228600" rtl="0" algn="l">
              <a:lnSpc>
                <a:spcPct val="90000"/>
              </a:lnSpc>
              <a:spcBef>
                <a:spcPts val="1000"/>
              </a:spcBef>
              <a:spcAft>
                <a:spcPts val="0"/>
              </a:spcAft>
              <a:buClr>
                <a:schemeClr val="dk1"/>
              </a:buClr>
              <a:buSzPts val="2800"/>
              <a:buChar char="•"/>
            </a:pPr>
            <a:r>
              <a:rPr lang="en-GB"/>
              <a:t>Through water</a:t>
            </a:r>
            <a:endParaRPr/>
          </a:p>
          <a:p>
            <a:pPr indent="-228600" lvl="0" marL="228600" rtl="0" algn="l">
              <a:lnSpc>
                <a:spcPct val="90000"/>
              </a:lnSpc>
              <a:spcBef>
                <a:spcPts val="1000"/>
              </a:spcBef>
              <a:spcAft>
                <a:spcPts val="0"/>
              </a:spcAft>
              <a:buClr>
                <a:schemeClr val="dk1"/>
              </a:buClr>
              <a:buSzPts val="2800"/>
              <a:buChar char="•"/>
            </a:pPr>
            <a:r>
              <a:rPr lang="en-GB"/>
              <a:t>Through the air</a:t>
            </a:r>
            <a:endParaRPr/>
          </a:p>
          <a:p>
            <a:pPr indent="-228600" lvl="0" marL="228600" rtl="0" algn="l">
              <a:lnSpc>
                <a:spcPct val="90000"/>
              </a:lnSpc>
              <a:spcBef>
                <a:spcPts val="1000"/>
              </a:spcBef>
              <a:spcAft>
                <a:spcPts val="0"/>
              </a:spcAft>
              <a:buClr>
                <a:schemeClr val="dk1"/>
              </a:buClr>
              <a:buSzPts val="2800"/>
              <a:buChar char="•"/>
            </a:pPr>
            <a:r>
              <a:rPr lang="en-GB"/>
              <a:t>On food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4"/>
          <p:cNvSpPr txBox="1"/>
          <p:nvPr>
            <p:ph type="title"/>
          </p:nvPr>
        </p:nvSpPr>
        <p:spPr>
          <a:xfrm>
            <a:off x="838200" y="134720"/>
            <a:ext cx="10515600" cy="900258"/>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omic Sans MS"/>
              <a:buNone/>
            </a:pPr>
            <a:r>
              <a:rPr lang="en-GB"/>
              <a:t>Research Task</a:t>
            </a:r>
            <a:endParaRPr/>
          </a:p>
        </p:txBody>
      </p:sp>
      <p:sp>
        <p:nvSpPr>
          <p:cNvPr id="181" name="Google Shape;181;p24"/>
          <p:cNvSpPr txBox="1"/>
          <p:nvPr>
            <p:ph idx="1" type="body"/>
          </p:nvPr>
        </p:nvSpPr>
        <p:spPr>
          <a:xfrm>
            <a:off x="838201" y="2032868"/>
            <a:ext cx="4600698" cy="4690412"/>
          </a:xfrm>
          <a:prstGeom prst="rect">
            <a:avLst/>
          </a:prstGeom>
          <a:solidFill>
            <a:srgbClr val="E3FBFF"/>
          </a:solidFill>
          <a:ln>
            <a:noFill/>
          </a:ln>
        </p:spPr>
        <p:txBody>
          <a:bodyPr anchorCtr="0" anchor="t" bIns="45700" lIns="91425" spcFirstLastPara="1" rIns="91425" wrap="square" tIns="45700">
            <a:normAutofit lnSpcReduction="10000"/>
          </a:bodyPr>
          <a:lstStyle/>
          <a:p>
            <a:pPr indent="-228600" lvl="0" marL="228600" rtl="0" algn="l">
              <a:lnSpc>
                <a:spcPct val="120000"/>
              </a:lnSpc>
              <a:spcBef>
                <a:spcPts val="0"/>
              </a:spcBef>
              <a:spcAft>
                <a:spcPts val="0"/>
              </a:spcAft>
              <a:buClr>
                <a:schemeClr val="dk1"/>
              </a:buClr>
              <a:buSzPts val="2600"/>
              <a:buChar char="•"/>
            </a:pPr>
            <a:r>
              <a:rPr lang="en-GB" sz="3200"/>
              <a:t>Pneumonia</a:t>
            </a:r>
            <a:endParaRPr sz="3200"/>
          </a:p>
          <a:p>
            <a:pPr indent="-228600" lvl="0" marL="228600" rtl="0" algn="l">
              <a:lnSpc>
                <a:spcPct val="120000"/>
              </a:lnSpc>
              <a:spcBef>
                <a:spcPts val="1000"/>
              </a:spcBef>
              <a:spcAft>
                <a:spcPts val="0"/>
              </a:spcAft>
              <a:buClr>
                <a:schemeClr val="dk1"/>
              </a:buClr>
              <a:buSzPts val="2600"/>
              <a:buChar char="•"/>
            </a:pPr>
            <a:r>
              <a:rPr lang="en-GB" sz="3200"/>
              <a:t>Cholera</a:t>
            </a:r>
            <a:endParaRPr sz="3200"/>
          </a:p>
          <a:p>
            <a:pPr indent="-228600" lvl="0" marL="228600" rtl="0" algn="l">
              <a:lnSpc>
                <a:spcPct val="120000"/>
              </a:lnSpc>
              <a:spcBef>
                <a:spcPts val="1000"/>
              </a:spcBef>
              <a:spcAft>
                <a:spcPts val="0"/>
              </a:spcAft>
              <a:buClr>
                <a:schemeClr val="dk1"/>
              </a:buClr>
              <a:buSzPts val="2600"/>
              <a:buChar char="•"/>
            </a:pPr>
            <a:r>
              <a:rPr lang="en-GB" sz="3200"/>
              <a:t>Flu</a:t>
            </a:r>
            <a:endParaRPr sz="3200"/>
          </a:p>
          <a:p>
            <a:pPr indent="-228600" lvl="0" marL="228600" rtl="0" algn="l">
              <a:lnSpc>
                <a:spcPct val="120000"/>
              </a:lnSpc>
              <a:spcBef>
                <a:spcPts val="1000"/>
              </a:spcBef>
              <a:spcAft>
                <a:spcPts val="0"/>
              </a:spcAft>
              <a:buClr>
                <a:schemeClr val="dk1"/>
              </a:buClr>
              <a:buSzPts val="2600"/>
              <a:buChar char="•"/>
            </a:pPr>
            <a:r>
              <a:rPr lang="en-GB" sz="3200"/>
              <a:t>Malaria</a:t>
            </a:r>
            <a:endParaRPr sz="3200"/>
          </a:p>
          <a:p>
            <a:pPr indent="-228600" lvl="0" marL="228600" rtl="0" algn="l">
              <a:lnSpc>
                <a:spcPct val="120000"/>
              </a:lnSpc>
              <a:spcBef>
                <a:spcPts val="1000"/>
              </a:spcBef>
              <a:spcAft>
                <a:spcPts val="0"/>
              </a:spcAft>
              <a:buClr>
                <a:schemeClr val="dk1"/>
              </a:buClr>
              <a:buSzPts val="2600"/>
              <a:buChar char="•"/>
            </a:pPr>
            <a:r>
              <a:rPr lang="en-GB" sz="3200"/>
              <a:t>Tobacco mosaic virus</a:t>
            </a:r>
            <a:endParaRPr sz="3200"/>
          </a:p>
          <a:p>
            <a:pPr indent="-228600" lvl="0" marL="228600" rtl="0" algn="l">
              <a:lnSpc>
                <a:spcPct val="120000"/>
              </a:lnSpc>
              <a:spcBef>
                <a:spcPts val="1000"/>
              </a:spcBef>
              <a:spcAft>
                <a:spcPts val="0"/>
              </a:spcAft>
              <a:buClr>
                <a:schemeClr val="dk1"/>
              </a:buClr>
              <a:buSzPts val="2600"/>
              <a:buChar char="•"/>
            </a:pPr>
            <a:r>
              <a:rPr lang="en-GB" sz="3200"/>
              <a:t>HIV</a:t>
            </a:r>
            <a:endParaRPr/>
          </a:p>
          <a:p>
            <a:pPr indent="-228600" lvl="0" marL="228600" rtl="0" algn="l">
              <a:lnSpc>
                <a:spcPct val="120000"/>
              </a:lnSpc>
              <a:spcBef>
                <a:spcPts val="1000"/>
              </a:spcBef>
              <a:spcAft>
                <a:spcPts val="0"/>
              </a:spcAft>
              <a:buClr>
                <a:schemeClr val="dk1"/>
              </a:buClr>
              <a:buSzPts val="2600"/>
              <a:buChar char="•"/>
            </a:pPr>
            <a:r>
              <a:rPr lang="en-GB" sz="3200"/>
              <a:t>Ringworm</a:t>
            </a:r>
            <a:endParaRPr sz="3200"/>
          </a:p>
        </p:txBody>
      </p:sp>
      <p:sp>
        <p:nvSpPr>
          <p:cNvPr id="182" name="Google Shape;182;p24"/>
          <p:cNvSpPr txBox="1"/>
          <p:nvPr/>
        </p:nvSpPr>
        <p:spPr>
          <a:xfrm>
            <a:off x="5642546" y="2425792"/>
            <a:ext cx="5711253" cy="3274364"/>
          </a:xfrm>
          <a:prstGeom prst="rect">
            <a:avLst/>
          </a:prstGeom>
          <a:solidFill>
            <a:srgbClr val="D1F9BF"/>
          </a:solid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800"/>
              <a:buFont typeface="Arial"/>
              <a:buNone/>
            </a:pPr>
            <a:r>
              <a:rPr b="0" i="0" lang="en-GB" sz="2800" u="none" cap="none" strike="noStrike">
                <a:solidFill>
                  <a:schemeClr val="dk1"/>
                </a:solidFill>
                <a:latin typeface="Comic Sans MS"/>
                <a:ea typeface="Comic Sans MS"/>
                <a:cs typeface="Comic Sans MS"/>
                <a:sym typeface="Comic Sans MS"/>
              </a:rPr>
              <a:t>Information to include:</a:t>
            </a:r>
            <a:endParaRPr b="0" i="0" sz="1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GB" sz="2800" u="none" cap="none" strike="noStrike">
                <a:solidFill>
                  <a:schemeClr val="dk1"/>
                </a:solidFill>
                <a:latin typeface="Comic Sans MS"/>
                <a:ea typeface="Comic Sans MS"/>
                <a:cs typeface="Comic Sans MS"/>
                <a:sym typeface="Comic Sans MS"/>
              </a:rPr>
              <a:t>Name</a:t>
            </a:r>
            <a:endParaRPr b="0" i="0" sz="1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GB" sz="2800" u="none" cap="none" strike="noStrike">
                <a:solidFill>
                  <a:schemeClr val="dk1"/>
                </a:solidFill>
                <a:latin typeface="Comic Sans MS"/>
                <a:ea typeface="Comic Sans MS"/>
                <a:cs typeface="Comic Sans MS"/>
                <a:sym typeface="Comic Sans MS"/>
              </a:rPr>
              <a:t>What it’s caused by (pathogen)</a:t>
            </a:r>
            <a:endParaRPr b="0" i="0" sz="1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GB" sz="2800" u="none" cap="none" strike="noStrike">
                <a:solidFill>
                  <a:schemeClr val="dk1"/>
                </a:solidFill>
                <a:latin typeface="Comic Sans MS"/>
                <a:ea typeface="Comic Sans MS"/>
                <a:cs typeface="Comic Sans MS"/>
                <a:sym typeface="Comic Sans MS"/>
              </a:rPr>
              <a:t>How is it spread?</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800"/>
              <a:buFont typeface="Arial"/>
              <a:buChar char="•"/>
            </a:pPr>
            <a:r>
              <a:rPr b="0" i="0" lang="en-GB" sz="2800" u="none" cap="none" strike="noStrike">
                <a:solidFill>
                  <a:schemeClr val="dk1"/>
                </a:solidFill>
                <a:latin typeface="Comic Sans MS"/>
                <a:ea typeface="Comic Sans MS"/>
                <a:cs typeface="Comic Sans MS"/>
                <a:sym typeface="Comic Sans MS"/>
              </a:rPr>
              <a:t>Symptoms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800"/>
              <a:buFont typeface="Arial"/>
              <a:buChar char="•"/>
            </a:pPr>
            <a:r>
              <a:rPr b="0" i="0" lang="en-GB" sz="2800" u="none" cap="none" strike="noStrike">
                <a:solidFill>
                  <a:schemeClr val="dk1"/>
                </a:solidFill>
                <a:latin typeface="Comic Sans MS"/>
                <a:ea typeface="Comic Sans MS"/>
                <a:cs typeface="Comic Sans MS"/>
                <a:sym typeface="Comic Sans MS"/>
              </a:rPr>
              <a:t>Treatment</a:t>
            </a:r>
            <a:endParaRPr b="0" i="0" sz="1800" u="none" cap="none" strike="noStrike">
              <a:solidFill>
                <a:schemeClr val="dk1"/>
              </a:solidFill>
              <a:latin typeface="Calibri"/>
              <a:ea typeface="Calibri"/>
              <a:cs typeface="Calibri"/>
              <a:sym typeface="Calibri"/>
            </a:endParaRPr>
          </a:p>
        </p:txBody>
      </p:sp>
      <p:sp>
        <p:nvSpPr>
          <p:cNvPr id="183" name="Google Shape;183;p24"/>
          <p:cNvSpPr/>
          <p:nvPr/>
        </p:nvSpPr>
        <p:spPr>
          <a:xfrm>
            <a:off x="838200" y="1279071"/>
            <a:ext cx="10515600" cy="604396"/>
          </a:xfrm>
          <a:prstGeom prst="rect">
            <a:avLst/>
          </a:prstGeom>
          <a:solidFill>
            <a:srgbClr val="FFF2CC"/>
          </a:solid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chemeClr val="dk1"/>
              </a:buClr>
              <a:buSzPts val="3000"/>
              <a:buFont typeface="Comic Sans MS"/>
              <a:buNone/>
            </a:pPr>
            <a:r>
              <a:rPr b="0" i="0" lang="en-GB" sz="3000" u="none" cap="none" strike="noStrike">
                <a:solidFill>
                  <a:schemeClr val="dk1"/>
                </a:solidFill>
                <a:latin typeface="Comic Sans MS"/>
                <a:ea typeface="Comic Sans MS"/>
                <a:cs typeface="Comic Sans MS"/>
                <a:sym typeface="Comic Sans MS"/>
              </a:rPr>
              <a:t>In pairs fill in the table about one of the following:</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5"/>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omic Sans MS"/>
              <a:buNone/>
            </a:pPr>
            <a:r>
              <a:rPr lang="en-GB"/>
              <a:t>Fill in the table as each group presents their research.</a:t>
            </a:r>
            <a:endParaRPr/>
          </a:p>
        </p:txBody>
      </p:sp>
      <p:graphicFrame>
        <p:nvGraphicFramePr>
          <p:cNvPr id="189" name="Google Shape;189;p25"/>
          <p:cNvGraphicFramePr/>
          <p:nvPr/>
        </p:nvGraphicFramePr>
        <p:xfrm>
          <a:off x="838201" y="1825625"/>
          <a:ext cx="3000000" cy="3000000"/>
        </p:xfrm>
        <a:graphic>
          <a:graphicData uri="http://schemas.openxmlformats.org/drawingml/2006/table">
            <a:tbl>
              <a:tblPr bandRow="1" firstCol="1" firstRow="1">
                <a:noFill/>
                <a:tableStyleId>{D36C2859-2C51-4CB5-B641-862B67614908}</a:tableStyleId>
              </a:tblPr>
              <a:tblGrid>
                <a:gridCol w="1585550"/>
                <a:gridCol w="1878175"/>
                <a:gridCol w="2457350"/>
                <a:gridCol w="2327850"/>
                <a:gridCol w="2266675"/>
              </a:tblGrid>
              <a:tr h="232625">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Disease</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Pathogen</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How it’s spread?</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Symptoms</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Treatment</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70800">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Flu</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70800">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Pneumonia</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70800">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Ringworm</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70800">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Cholera</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11850">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Tobacco Mosaic Virus</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11850">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Malaria</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11850">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HIV (AIDS)</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GB" sz="1800" u="none" cap="none" strike="noStrike">
                          <a:solidFill>
                            <a:schemeClr val="dk1"/>
                          </a:solidFill>
                        </a:rPr>
                        <a:t> </a:t>
                      </a:r>
                      <a:endParaRPr sz="1800" u="none" cap="none" strike="noStrike">
                        <a:solidFill>
                          <a:schemeClr val="dk1"/>
                        </a:solidFill>
                        <a:latin typeface="Calibri"/>
                        <a:ea typeface="Calibri"/>
                        <a:cs typeface="Calibri"/>
                        <a:sym typeface="Calibri"/>
                      </a:endParaRPr>
                    </a:p>
                  </a:txBody>
                  <a:tcPr marT="0" marB="0" marR="32850" marL="328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6"/>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omic Sans MS"/>
              <a:buNone/>
            </a:pPr>
            <a:r>
              <a:rPr lang="en-GB"/>
              <a:t>How can we prevent the spread of disease?</a:t>
            </a:r>
            <a:endParaRPr/>
          </a:p>
        </p:txBody>
      </p:sp>
      <p:sp>
        <p:nvSpPr>
          <p:cNvPr id="195" name="Google Shape;195;p26"/>
          <p:cNvSpPr txBox="1"/>
          <p:nvPr>
            <p:ph idx="1" type="body"/>
          </p:nvPr>
        </p:nvSpPr>
        <p:spPr>
          <a:xfrm>
            <a:off x="838200" y="1825625"/>
            <a:ext cx="10515600" cy="4351338"/>
          </a:xfrm>
          <a:prstGeom prst="rect">
            <a:avLst/>
          </a:prstGeom>
          <a:solidFill>
            <a:srgbClr val="E3FBFF"/>
          </a:solid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Prevent and Treat Infections | Infectious Diseases at Stormont Vail Health" id="196" name="Google Shape;196;p26"/>
          <p:cNvPicPr preferRelativeResize="0"/>
          <p:nvPr/>
        </p:nvPicPr>
        <p:blipFill rotWithShape="1">
          <a:blip r:embed="rId3">
            <a:alphaModFix/>
          </a:blip>
          <a:srcRect b="0" l="0" r="0" t="0"/>
          <a:stretch/>
        </p:blipFill>
        <p:spPr>
          <a:xfrm>
            <a:off x="3078709" y="1825625"/>
            <a:ext cx="6034582" cy="50590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7"/>
          <p:cNvSpPr txBox="1"/>
          <p:nvPr>
            <p:ph type="title"/>
          </p:nvPr>
        </p:nvSpPr>
        <p:spPr>
          <a:xfrm>
            <a:off x="1771514" y="490592"/>
            <a:ext cx="8648973" cy="1143000"/>
          </a:xfrm>
          <a:prstGeom prst="rect">
            <a:avLst/>
          </a:prstGeom>
          <a:solidFill>
            <a:srgbClr val="FFFF00"/>
          </a:solid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omic Sans MS"/>
              <a:buNone/>
            </a:pPr>
            <a:r>
              <a:rPr lang="en-GB" sz="4000">
                <a:latin typeface="Comic Sans MS"/>
                <a:ea typeface="Comic Sans MS"/>
                <a:cs typeface="Comic Sans MS"/>
                <a:sym typeface="Comic Sans MS"/>
              </a:rPr>
              <a:t>Top 10 </a:t>
            </a:r>
            <a:r>
              <a:rPr b="1" lang="en-GB" sz="4000" u="sng">
                <a:latin typeface="Comic Sans MS"/>
                <a:ea typeface="Comic Sans MS"/>
                <a:cs typeface="Comic Sans MS"/>
                <a:sym typeface="Comic Sans MS"/>
              </a:rPr>
              <a:t>preventable</a:t>
            </a:r>
            <a:r>
              <a:rPr lang="en-GB" sz="4000">
                <a:latin typeface="Comic Sans MS"/>
                <a:ea typeface="Comic Sans MS"/>
                <a:cs typeface="Comic Sans MS"/>
                <a:sym typeface="Comic Sans MS"/>
              </a:rPr>
              <a:t> threats to health</a:t>
            </a:r>
            <a:endParaRPr/>
          </a:p>
        </p:txBody>
      </p:sp>
      <p:sp>
        <p:nvSpPr>
          <p:cNvPr id="202" name="Google Shape;202;p27"/>
          <p:cNvSpPr txBox="1"/>
          <p:nvPr>
            <p:ph idx="1" type="body"/>
          </p:nvPr>
        </p:nvSpPr>
        <p:spPr>
          <a:xfrm>
            <a:off x="227350" y="1794900"/>
            <a:ext cx="5824200" cy="2895900"/>
          </a:xfrm>
          <a:prstGeom prst="rect">
            <a:avLst/>
          </a:prstGeom>
          <a:solidFill>
            <a:srgbClr val="E3FBFF"/>
          </a:solidFill>
          <a:ln>
            <a:noFill/>
          </a:ln>
        </p:spPr>
        <p:txBody>
          <a:bodyPr anchorCtr="0" anchor="t" bIns="45700" lIns="91425" spcFirstLastPara="1" rIns="91425" wrap="square" tIns="45700">
            <a:noAutofit/>
          </a:bodyPr>
          <a:lstStyle/>
          <a:p>
            <a:pPr indent="-457200" lvl="0" marL="457200" rtl="0" algn="l">
              <a:lnSpc>
                <a:spcPct val="80000"/>
              </a:lnSpc>
              <a:spcBef>
                <a:spcPts val="0"/>
              </a:spcBef>
              <a:spcAft>
                <a:spcPts val="0"/>
              </a:spcAft>
              <a:buClr>
                <a:schemeClr val="dk1"/>
              </a:buClr>
              <a:buSzPts val="2800"/>
              <a:buFont typeface="Calibri"/>
              <a:buAutoNum type="arabicPeriod"/>
            </a:pPr>
            <a:r>
              <a:rPr lang="en-GB"/>
              <a:t>Low weight children and mothers </a:t>
            </a:r>
            <a:endParaRPr sz="3200"/>
          </a:p>
          <a:p>
            <a:pPr indent="-457200" lvl="0" marL="457200" rtl="0" algn="l">
              <a:lnSpc>
                <a:spcPct val="80000"/>
              </a:lnSpc>
              <a:spcBef>
                <a:spcPts val="1000"/>
              </a:spcBef>
              <a:spcAft>
                <a:spcPts val="0"/>
              </a:spcAft>
              <a:buClr>
                <a:schemeClr val="dk1"/>
              </a:buClr>
              <a:buSzPts val="2800"/>
              <a:buFont typeface="Calibri"/>
              <a:buAutoNum type="arabicPeriod"/>
            </a:pPr>
            <a:r>
              <a:rPr lang="en-GB"/>
              <a:t>Unsafe sex </a:t>
            </a:r>
            <a:endParaRPr sz="3200"/>
          </a:p>
          <a:p>
            <a:pPr indent="-457200" lvl="0" marL="457200" rtl="0" algn="l">
              <a:lnSpc>
                <a:spcPct val="80000"/>
              </a:lnSpc>
              <a:spcBef>
                <a:spcPts val="1000"/>
              </a:spcBef>
              <a:spcAft>
                <a:spcPts val="0"/>
              </a:spcAft>
              <a:buClr>
                <a:schemeClr val="dk1"/>
              </a:buClr>
              <a:buSzPts val="2800"/>
              <a:buFont typeface="Calibri"/>
              <a:buAutoNum type="arabicPeriod"/>
            </a:pPr>
            <a:r>
              <a:rPr lang="en-GB"/>
              <a:t>High blood pressure </a:t>
            </a:r>
            <a:endParaRPr sz="3200"/>
          </a:p>
          <a:p>
            <a:pPr indent="-457200" lvl="0" marL="457200" rtl="0" algn="l">
              <a:lnSpc>
                <a:spcPct val="80000"/>
              </a:lnSpc>
              <a:spcBef>
                <a:spcPts val="1000"/>
              </a:spcBef>
              <a:spcAft>
                <a:spcPts val="0"/>
              </a:spcAft>
              <a:buClr>
                <a:schemeClr val="dk1"/>
              </a:buClr>
              <a:buSzPts val="2800"/>
              <a:buFont typeface="Calibri"/>
              <a:buAutoNum type="arabicPeriod"/>
            </a:pPr>
            <a:r>
              <a:rPr lang="en-GB"/>
              <a:t>Tobacco </a:t>
            </a:r>
            <a:endParaRPr sz="3200"/>
          </a:p>
          <a:p>
            <a:pPr indent="-457200" lvl="0" marL="457200" rtl="0" algn="l">
              <a:lnSpc>
                <a:spcPct val="80000"/>
              </a:lnSpc>
              <a:spcBef>
                <a:spcPts val="1000"/>
              </a:spcBef>
              <a:spcAft>
                <a:spcPts val="0"/>
              </a:spcAft>
              <a:buClr>
                <a:schemeClr val="dk1"/>
              </a:buClr>
              <a:buSzPts val="2800"/>
              <a:buFont typeface="Calibri"/>
              <a:buAutoNum type="arabicPeriod"/>
            </a:pPr>
            <a:r>
              <a:rPr lang="en-GB"/>
              <a:t>Alcohol </a:t>
            </a:r>
            <a:endParaRPr sz="3200"/>
          </a:p>
        </p:txBody>
      </p:sp>
      <p:sp>
        <p:nvSpPr>
          <p:cNvPr id="203" name="Google Shape;203;p27"/>
          <p:cNvSpPr/>
          <p:nvPr/>
        </p:nvSpPr>
        <p:spPr>
          <a:xfrm>
            <a:off x="3774281" y="4870450"/>
            <a:ext cx="4643437" cy="1816100"/>
          </a:xfrm>
          <a:prstGeom prst="rect">
            <a:avLst/>
          </a:prstGeom>
          <a:solidFill>
            <a:srgbClr val="0C0C0C"/>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omic Sans MS"/>
              <a:buNone/>
            </a:pPr>
            <a:r>
              <a:rPr b="0" i="0" lang="en-GB" sz="2800" u="none" cap="none" strike="noStrike">
                <a:solidFill>
                  <a:schemeClr val="lt1"/>
                </a:solidFill>
                <a:latin typeface="Comic Sans MS"/>
                <a:ea typeface="Comic Sans MS"/>
                <a:cs typeface="Comic Sans MS"/>
                <a:sym typeface="Comic Sans MS"/>
              </a:rPr>
              <a:t>Together, they account for </a:t>
            </a:r>
            <a:r>
              <a:rPr b="1" i="0" lang="en-GB" sz="2800" u="none" cap="none" strike="noStrike">
                <a:solidFill>
                  <a:schemeClr val="lt1"/>
                </a:solidFill>
                <a:latin typeface="Comic Sans MS"/>
                <a:ea typeface="Comic Sans MS"/>
                <a:cs typeface="Comic Sans MS"/>
                <a:sym typeface="Comic Sans MS"/>
              </a:rPr>
              <a:t>40% </a:t>
            </a:r>
            <a:r>
              <a:rPr b="0" i="0" lang="en-GB" sz="2800" u="none" cap="none" strike="noStrike">
                <a:solidFill>
                  <a:schemeClr val="lt1"/>
                </a:solidFill>
                <a:latin typeface="Comic Sans MS"/>
                <a:ea typeface="Comic Sans MS"/>
                <a:cs typeface="Comic Sans MS"/>
                <a:sym typeface="Comic Sans MS"/>
              </a:rPr>
              <a:t>of the 56m deaths that occur world-wide each year</a:t>
            </a:r>
            <a:endParaRPr b="0" i="0" sz="1800" u="none" cap="none" strike="noStrike">
              <a:solidFill>
                <a:schemeClr val="dk1"/>
              </a:solidFill>
              <a:latin typeface="Calibri"/>
              <a:ea typeface="Calibri"/>
              <a:cs typeface="Calibri"/>
              <a:sym typeface="Calibri"/>
            </a:endParaRPr>
          </a:p>
        </p:txBody>
      </p:sp>
      <p:sp>
        <p:nvSpPr>
          <p:cNvPr id="204" name="Google Shape;204;p27"/>
          <p:cNvSpPr txBox="1"/>
          <p:nvPr>
            <p:ph idx="1" type="body"/>
          </p:nvPr>
        </p:nvSpPr>
        <p:spPr>
          <a:xfrm>
            <a:off x="6146950" y="1804075"/>
            <a:ext cx="5824200" cy="2895900"/>
          </a:xfrm>
          <a:prstGeom prst="rect">
            <a:avLst/>
          </a:prstGeom>
          <a:solidFill>
            <a:srgbClr val="E3FBFF"/>
          </a:solidFill>
          <a:ln>
            <a:noFill/>
          </a:ln>
        </p:spPr>
        <p:txBody>
          <a:bodyPr anchorCtr="0" anchor="t" bIns="45700" lIns="91425" spcFirstLastPara="1" rIns="91425" wrap="square" tIns="45700">
            <a:noAutofit/>
          </a:bodyPr>
          <a:lstStyle/>
          <a:p>
            <a:pPr indent="-457200" lvl="0" marL="457200" rtl="0" algn="l">
              <a:lnSpc>
                <a:spcPct val="80000"/>
              </a:lnSpc>
              <a:spcBef>
                <a:spcPts val="1000"/>
              </a:spcBef>
              <a:spcAft>
                <a:spcPts val="0"/>
              </a:spcAft>
              <a:buClr>
                <a:schemeClr val="dk1"/>
              </a:buClr>
              <a:buSzPts val="2800"/>
              <a:buFont typeface="Calibri"/>
              <a:buAutoNum type="arabicPeriod" startAt="6"/>
            </a:pPr>
            <a:r>
              <a:rPr lang="en-GB"/>
              <a:t>Unsafe water, sanitation and hygiene </a:t>
            </a:r>
            <a:endParaRPr sz="3200"/>
          </a:p>
          <a:p>
            <a:pPr indent="-457200" lvl="0" marL="457200" rtl="0" algn="l">
              <a:lnSpc>
                <a:spcPct val="80000"/>
              </a:lnSpc>
              <a:spcBef>
                <a:spcPts val="1000"/>
              </a:spcBef>
              <a:spcAft>
                <a:spcPts val="0"/>
              </a:spcAft>
              <a:buClr>
                <a:schemeClr val="dk1"/>
              </a:buClr>
              <a:buSzPts val="2800"/>
              <a:buFont typeface="Calibri"/>
              <a:buAutoNum type="arabicPeriod" startAt="6"/>
            </a:pPr>
            <a:r>
              <a:rPr lang="en-GB"/>
              <a:t>High cholesterol </a:t>
            </a:r>
            <a:endParaRPr sz="3200"/>
          </a:p>
          <a:p>
            <a:pPr indent="-457200" lvl="0" marL="457200" rtl="0" algn="l">
              <a:lnSpc>
                <a:spcPct val="80000"/>
              </a:lnSpc>
              <a:spcBef>
                <a:spcPts val="1000"/>
              </a:spcBef>
              <a:spcAft>
                <a:spcPts val="0"/>
              </a:spcAft>
              <a:buClr>
                <a:schemeClr val="dk1"/>
              </a:buClr>
              <a:buSzPts val="2800"/>
              <a:buFont typeface="Calibri"/>
              <a:buAutoNum type="arabicPeriod" startAt="6"/>
            </a:pPr>
            <a:r>
              <a:rPr lang="en-GB"/>
              <a:t>Indoor smoke from solid fuels </a:t>
            </a:r>
            <a:endParaRPr sz="3200"/>
          </a:p>
          <a:p>
            <a:pPr indent="-457200" lvl="0" marL="457200" rtl="0" algn="l">
              <a:lnSpc>
                <a:spcPct val="80000"/>
              </a:lnSpc>
              <a:spcBef>
                <a:spcPts val="1000"/>
              </a:spcBef>
              <a:spcAft>
                <a:spcPts val="0"/>
              </a:spcAft>
              <a:buClr>
                <a:schemeClr val="dk1"/>
              </a:buClr>
              <a:buSzPts val="2800"/>
              <a:buFont typeface="Calibri"/>
              <a:buAutoNum type="arabicPeriod" startAt="6"/>
            </a:pPr>
            <a:r>
              <a:rPr lang="en-GB"/>
              <a:t>Iron deficiency </a:t>
            </a:r>
            <a:endParaRPr sz="3200"/>
          </a:p>
          <a:p>
            <a:pPr indent="-457200" lvl="0" marL="457200" rtl="0" algn="l">
              <a:lnSpc>
                <a:spcPct val="80000"/>
              </a:lnSpc>
              <a:spcBef>
                <a:spcPts val="1000"/>
              </a:spcBef>
              <a:spcAft>
                <a:spcPts val="0"/>
              </a:spcAft>
              <a:buClr>
                <a:schemeClr val="dk1"/>
              </a:buClr>
              <a:buSzPts val="2800"/>
              <a:buFont typeface="Calibri"/>
              <a:buAutoNum type="arabicPeriod" startAt="6"/>
            </a:pPr>
            <a:r>
              <a:rPr lang="en-GB"/>
              <a:t>Obesity</a:t>
            </a:r>
            <a:endParaRPr sz="3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0" st="0"/>
                                            </p:txEl>
                                          </p:spTgt>
                                        </p:tgtEl>
                                        <p:attrNameLst>
                                          <p:attrName>style.visibility</p:attrName>
                                        </p:attrNameLst>
                                      </p:cBhvr>
                                      <p:to>
                                        <p:strVal val="visible"/>
                                      </p:to>
                                    </p:set>
                                    <p:animEffect filter="fade" transition="in">
                                      <p:cBhvr>
                                        <p:cTn dur="500"/>
                                        <p:tgtEl>
                                          <p:spTgt spid="2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1" st="1"/>
                                            </p:txEl>
                                          </p:spTgt>
                                        </p:tgtEl>
                                        <p:attrNameLst>
                                          <p:attrName>style.visibility</p:attrName>
                                        </p:attrNameLst>
                                      </p:cBhvr>
                                      <p:to>
                                        <p:strVal val="visible"/>
                                      </p:to>
                                    </p:set>
                                    <p:animEffect filter="fade" transition="in">
                                      <p:cBhvr>
                                        <p:cTn dur="500"/>
                                        <p:tgtEl>
                                          <p:spTgt spid="20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2" st="2"/>
                                            </p:txEl>
                                          </p:spTgt>
                                        </p:tgtEl>
                                        <p:attrNameLst>
                                          <p:attrName>style.visibility</p:attrName>
                                        </p:attrNameLst>
                                      </p:cBhvr>
                                      <p:to>
                                        <p:strVal val="visible"/>
                                      </p:to>
                                    </p:set>
                                    <p:animEffect filter="fade" transition="in">
                                      <p:cBhvr>
                                        <p:cTn dur="500"/>
                                        <p:tgtEl>
                                          <p:spTgt spid="20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3" st="3"/>
                                            </p:txEl>
                                          </p:spTgt>
                                        </p:tgtEl>
                                        <p:attrNameLst>
                                          <p:attrName>style.visibility</p:attrName>
                                        </p:attrNameLst>
                                      </p:cBhvr>
                                      <p:to>
                                        <p:strVal val="visible"/>
                                      </p:to>
                                    </p:set>
                                    <p:animEffect filter="fade" transition="in">
                                      <p:cBhvr>
                                        <p:cTn dur="500"/>
                                        <p:tgtEl>
                                          <p:spTgt spid="20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xEl>
                                              <p:pRg end="4" st="4"/>
                                            </p:txEl>
                                          </p:spTgt>
                                        </p:tgtEl>
                                        <p:attrNameLst>
                                          <p:attrName>style.visibility</p:attrName>
                                        </p:attrNameLst>
                                      </p:cBhvr>
                                      <p:to>
                                        <p:strVal val="visible"/>
                                      </p:to>
                                    </p:set>
                                    <p:animEffect filter="fade" transition="in">
                                      <p:cBhvr>
                                        <p:cTn dur="500"/>
                                        <p:tgtEl>
                                          <p:spTgt spid="20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03"/>
                                        </p:tgtEl>
                                        <p:attrNameLst>
                                          <p:attrName>style.visibility</p:attrName>
                                        </p:attrNameLst>
                                      </p:cBhvr>
                                      <p:to>
                                        <p:strVal val="visible"/>
                                      </p:to>
                                    </p:set>
                                    <p:anim calcmode="lin" valueType="num">
                                      <p:cBhvr additive="base">
                                        <p:cTn dur="500"/>
                                        <p:tgtEl>
                                          <p:spTgt spid="20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8"/>
          <p:cNvSpPr txBox="1"/>
          <p:nvPr>
            <p:ph type="title"/>
          </p:nvPr>
        </p:nvSpPr>
        <p:spPr>
          <a:xfrm>
            <a:off x="350175" y="490600"/>
            <a:ext cx="11185800" cy="1143000"/>
          </a:xfrm>
          <a:prstGeom prst="rect">
            <a:avLst/>
          </a:prstGeom>
          <a:solidFill>
            <a:srgbClr val="FFFF00"/>
          </a:solid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omic Sans MS"/>
              <a:buNone/>
            </a:pPr>
            <a:r>
              <a:rPr lang="en-GB" sz="4000"/>
              <a:t>Plenary - Here’s the answer, what’s the question?</a:t>
            </a:r>
            <a:endParaRPr/>
          </a:p>
        </p:txBody>
      </p:sp>
      <p:sp>
        <p:nvSpPr>
          <p:cNvPr id="210" name="Google Shape;210;p28"/>
          <p:cNvSpPr txBox="1"/>
          <p:nvPr>
            <p:ph idx="1" type="body"/>
          </p:nvPr>
        </p:nvSpPr>
        <p:spPr>
          <a:xfrm>
            <a:off x="227350" y="1794900"/>
            <a:ext cx="11656800" cy="2895900"/>
          </a:xfrm>
          <a:prstGeom prst="rect">
            <a:avLst/>
          </a:prstGeom>
          <a:solidFill>
            <a:srgbClr val="E3FBFF"/>
          </a:solidFill>
          <a:ln>
            <a:noFill/>
          </a:ln>
        </p:spPr>
        <p:txBody>
          <a:bodyPr anchorCtr="0" anchor="t" bIns="45700" lIns="91425" spcFirstLastPara="1" rIns="91425" wrap="square" tIns="45700">
            <a:noAutofit/>
          </a:bodyPr>
          <a:lstStyle/>
          <a:p>
            <a:pPr indent="-457200" lvl="0" marL="457200" rtl="0" algn="l">
              <a:lnSpc>
                <a:spcPct val="80000"/>
              </a:lnSpc>
              <a:spcBef>
                <a:spcPts val="1000"/>
              </a:spcBef>
              <a:spcAft>
                <a:spcPts val="0"/>
              </a:spcAft>
              <a:buClr>
                <a:schemeClr val="dk1"/>
              </a:buClr>
              <a:buSzPts val="2800"/>
              <a:buFont typeface="Calibri"/>
              <a:buAutoNum type="arabicPeriod"/>
            </a:pPr>
            <a:r>
              <a:rPr lang="en-GB"/>
              <a:t>Pathogen</a:t>
            </a:r>
            <a:endParaRPr/>
          </a:p>
          <a:p>
            <a:pPr indent="-393700" lvl="0" marL="457200" rtl="0" algn="l">
              <a:lnSpc>
                <a:spcPct val="80000"/>
              </a:lnSpc>
              <a:spcBef>
                <a:spcPts val="1000"/>
              </a:spcBef>
              <a:spcAft>
                <a:spcPts val="0"/>
              </a:spcAft>
              <a:buSzPts val="1800"/>
              <a:buAutoNum type="arabicPeriod"/>
            </a:pPr>
            <a:r>
              <a:rPr lang="en-GB"/>
              <a:t>Non-communicable</a:t>
            </a:r>
            <a:endParaRPr/>
          </a:p>
          <a:p>
            <a:pPr indent="-393700" lvl="0" marL="457200" rtl="0" algn="l">
              <a:lnSpc>
                <a:spcPct val="80000"/>
              </a:lnSpc>
              <a:spcBef>
                <a:spcPts val="1000"/>
              </a:spcBef>
              <a:spcAft>
                <a:spcPts val="0"/>
              </a:spcAft>
              <a:buSzPts val="1800"/>
              <a:buAutoNum type="arabicPeriod"/>
            </a:pPr>
            <a:r>
              <a:rPr lang="en-GB"/>
              <a:t>Toxins</a:t>
            </a:r>
            <a:endParaRPr/>
          </a:p>
          <a:p>
            <a:pPr indent="-393700" lvl="0" marL="457200" rtl="0" algn="l">
              <a:lnSpc>
                <a:spcPct val="80000"/>
              </a:lnSpc>
              <a:spcBef>
                <a:spcPts val="1000"/>
              </a:spcBef>
              <a:spcAft>
                <a:spcPts val="0"/>
              </a:spcAft>
              <a:buSzPts val="1800"/>
              <a:buAutoNum type="arabicPeriod"/>
            </a:pPr>
            <a:r>
              <a:rPr lang="en-GB"/>
              <a:t>Athletes foot</a:t>
            </a:r>
            <a:endParaRPr/>
          </a:p>
          <a:p>
            <a:pPr indent="-393700" lvl="0" marL="457200" rtl="0" algn="l">
              <a:lnSpc>
                <a:spcPct val="80000"/>
              </a:lnSpc>
              <a:spcBef>
                <a:spcPts val="1000"/>
              </a:spcBef>
              <a:spcAft>
                <a:spcPts val="0"/>
              </a:spcAft>
              <a:buSzPts val="1800"/>
              <a:buAutoNum type="arabicPeriod"/>
            </a:pPr>
            <a:r>
              <a:rPr lang="en-GB"/>
              <a:t>Tomato Mosaic Virus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xEl>
                                              <p:pRg end="0" st="0"/>
                                            </p:txEl>
                                          </p:spTgt>
                                        </p:tgtEl>
                                        <p:attrNameLst>
                                          <p:attrName>style.visibility</p:attrName>
                                        </p:attrNameLst>
                                      </p:cBhvr>
                                      <p:to>
                                        <p:strVal val="visible"/>
                                      </p:to>
                                    </p:set>
                                    <p:animEffect filter="fade" transition="in">
                                      <p:cBhvr>
                                        <p:cTn dur="500"/>
                                        <p:tgtEl>
                                          <p:spTgt spid="21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xEl>
                                              <p:pRg end="1" st="1"/>
                                            </p:txEl>
                                          </p:spTgt>
                                        </p:tgtEl>
                                        <p:attrNameLst>
                                          <p:attrName>style.visibility</p:attrName>
                                        </p:attrNameLst>
                                      </p:cBhvr>
                                      <p:to>
                                        <p:strVal val="visible"/>
                                      </p:to>
                                    </p:set>
                                    <p:animEffect filter="fade" transition="in">
                                      <p:cBhvr>
                                        <p:cTn dur="500"/>
                                        <p:tgtEl>
                                          <p:spTgt spid="21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xEl>
                                              <p:pRg end="2" st="2"/>
                                            </p:txEl>
                                          </p:spTgt>
                                        </p:tgtEl>
                                        <p:attrNameLst>
                                          <p:attrName>style.visibility</p:attrName>
                                        </p:attrNameLst>
                                      </p:cBhvr>
                                      <p:to>
                                        <p:strVal val="visible"/>
                                      </p:to>
                                    </p:set>
                                    <p:animEffect filter="fade" transition="in">
                                      <p:cBhvr>
                                        <p:cTn dur="500"/>
                                        <p:tgtEl>
                                          <p:spTgt spid="21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xEl>
                                              <p:pRg end="3" st="3"/>
                                            </p:txEl>
                                          </p:spTgt>
                                        </p:tgtEl>
                                        <p:attrNameLst>
                                          <p:attrName>style.visibility</p:attrName>
                                        </p:attrNameLst>
                                      </p:cBhvr>
                                      <p:to>
                                        <p:strVal val="visible"/>
                                      </p:to>
                                    </p:set>
                                    <p:animEffect filter="fade" transition="in">
                                      <p:cBhvr>
                                        <p:cTn dur="500"/>
                                        <p:tgtEl>
                                          <p:spTgt spid="21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
                                            <p:txEl>
                                              <p:pRg end="4" st="4"/>
                                            </p:txEl>
                                          </p:spTgt>
                                        </p:tgtEl>
                                        <p:attrNameLst>
                                          <p:attrName>style.visibility</p:attrName>
                                        </p:attrNameLst>
                                      </p:cBhvr>
                                      <p:to>
                                        <p:strVal val="visible"/>
                                      </p:to>
                                    </p:set>
                                    <p:animEffect filter="fade" transition="in">
                                      <p:cBhvr>
                                        <p:cTn dur="500"/>
                                        <p:tgtEl>
                                          <p:spTgt spid="210">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eme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