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Arial Black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ArialBlack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5" name="Google Shape;205;p4:notes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GB"/>
              <a:t>Boardworks GCSE Additional Science: Biology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GB"/>
              <a:t>Movement In and Out of Cells</a:t>
            </a:r>
            <a:endParaRPr/>
          </a:p>
        </p:txBody>
      </p:sp>
      <p:sp>
        <p:nvSpPr>
          <p:cNvPr id="206" name="Google Shape;206;p4:notes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7" name="Google Shape;20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Describe what happens to the cell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Because</a:t>
            </a:r>
            <a:r>
              <a:rPr lang="en-GB"/>
              <a:t> water moves in/out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GB"/>
              <a:t>Because …..(describe conc gradient)</a:t>
            </a:r>
            <a:endParaRPr/>
          </a:p>
        </p:txBody>
      </p:sp>
      <p:sp>
        <p:nvSpPr>
          <p:cNvPr id="260" name="Google Shape;26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/>
              <a:t>Pictures: By LadyofHats (did it myself based on [1], [2] ,[3] and [4].) [Public domain], via Wikimedia Commons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Pictures: By LadyofHats (did it myself based on [1], [2] ,[3] and [4].) [Public domain], via Wikimedia Commons</a:t>
            </a:r>
            <a:endParaRPr/>
          </a:p>
        </p:txBody>
      </p:sp>
      <p:sp>
        <p:nvSpPr>
          <p:cNvPr id="287" name="Google Shape;28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1" name="Google Shape;30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mic Sans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omic Sans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solidFill>
            <a:srgbClr val="E2FFFC"/>
          </a:solidFill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  <a:defRPr b="0" i="0" sz="4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omic Sans MS"/>
              <a:buNone/>
              <a:defRPr b="0" i="0" sz="1200" u="none" cap="none" strike="noStrike">
                <a:solidFill>
                  <a:srgbClr val="888888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hyperlink" Target="https://www.youtube.com/watch?v=vCJVXYmXkz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</a:pPr>
            <a:r>
              <a:rPr lang="en-GB"/>
              <a:t>Osmosis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DO NOW: Learning Review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GB"/>
              <a:t>What is the function of the cytoplasm?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GB"/>
              <a:t>Define diffusion.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GB"/>
              <a:t>Explain why a giraffe needs lungs to provide it’s cells with oxygen and remove carbon dioxide.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</a:pPr>
            <a:r>
              <a:rPr lang="en-GB"/>
              <a:t>Learning Challenges</a:t>
            </a:r>
            <a:endParaRPr/>
          </a:p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rgbClr val="E2FF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pSp>
        <p:nvGrpSpPr>
          <p:cNvPr id="96" name="Google Shape;96;p14"/>
          <p:cNvGrpSpPr/>
          <p:nvPr/>
        </p:nvGrpSpPr>
        <p:grpSpPr>
          <a:xfrm>
            <a:off x="821267" y="1825626"/>
            <a:ext cx="10532533" cy="4114149"/>
            <a:chOff x="615950" y="1369219"/>
            <a:chExt cx="7899400" cy="3085612"/>
          </a:xfrm>
        </p:grpSpPr>
        <p:pic>
          <p:nvPicPr>
            <p:cNvPr id="97" name="Google Shape;97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950" y="1369219"/>
              <a:ext cx="7899400" cy="226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950" y="3616631"/>
              <a:ext cx="7899400" cy="8382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15"/>
          <p:cNvGrpSpPr/>
          <p:nvPr/>
        </p:nvGrpSpPr>
        <p:grpSpPr>
          <a:xfrm>
            <a:off x="1919289" y="2295526"/>
            <a:ext cx="1584325" cy="2192337"/>
            <a:chOff x="249" y="2115"/>
            <a:chExt cx="998" cy="1381"/>
          </a:xfrm>
        </p:grpSpPr>
        <p:sp>
          <p:nvSpPr>
            <p:cNvPr id="104" name="Google Shape;104;p15"/>
            <p:cNvSpPr/>
            <p:nvPr/>
          </p:nvSpPr>
          <p:spPr>
            <a:xfrm>
              <a:off x="294" y="2205"/>
              <a:ext cx="907" cy="499"/>
            </a:xfrm>
            <a:prstGeom prst="rect">
              <a:avLst/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94" y="2568"/>
              <a:ext cx="907" cy="862"/>
            </a:xfrm>
            <a:prstGeom prst="rect">
              <a:avLst/>
            </a:prstGeom>
            <a:gradFill>
              <a:gsLst>
                <a:gs pos="0">
                  <a:srgbClr val="406D96"/>
                </a:gs>
                <a:gs pos="100000">
                  <a:schemeClr val="accent1"/>
                </a:gs>
              </a:gsLst>
              <a:lin ang="0" scaled="0"/>
            </a:gradFill>
            <a:ln cap="flat" cmpd="sng" w="1905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94" y="3360"/>
              <a:ext cx="907" cy="136"/>
            </a:xfrm>
            <a:prstGeom prst="ellipse">
              <a:avLst/>
            </a:prstGeom>
            <a:gradFill>
              <a:gsLst>
                <a:gs pos="0">
                  <a:srgbClr val="406D96"/>
                </a:gs>
                <a:gs pos="100000">
                  <a:schemeClr val="accent1"/>
                </a:gs>
              </a:gsLst>
              <a:lin ang="0" scaled="0"/>
            </a:gra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94" y="2493"/>
              <a:ext cx="907" cy="136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49" y="2115"/>
              <a:ext cx="998" cy="18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97" y="3339"/>
              <a:ext cx="898" cy="91"/>
            </a:xfrm>
            <a:prstGeom prst="rect">
              <a:avLst/>
            </a:prstGeom>
            <a:gradFill>
              <a:gsLst>
                <a:gs pos="0">
                  <a:srgbClr val="406D96">
                    <a:alpha val="64314"/>
                  </a:srgbClr>
                </a:gs>
                <a:gs pos="100000">
                  <a:srgbClr val="5B9BD5">
                    <a:alpha val="64314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0" name="Google Shape;110;p15"/>
            <p:cNvCxnSpPr/>
            <p:nvPr/>
          </p:nvCxnSpPr>
          <p:spPr>
            <a:xfrm flipH="1" rot="10800000">
              <a:off x="1201" y="2251"/>
              <a:ext cx="46" cy="45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1" name="Google Shape;111;p15"/>
            <p:cNvCxnSpPr/>
            <p:nvPr/>
          </p:nvCxnSpPr>
          <p:spPr>
            <a:xfrm rot="10800000">
              <a:off x="249" y="2251"/>
              <a:ext cx="46" cy="45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12" name="Google Shape;112;p15"/>
          <p:cNvGrpSpPr/>
          <p:nvPr/>
        </p:nvGrpSpPr>
        <p:grpSpPr>
          <a:xfrm>
            <a:off x="2855913" y="1143001"/>
            <a:ext cx="5478462" cy="4105275"/>
            <a:chOff x="839" y="1389"/>
            <a:chExt cx="3451" cy="2586"/>
          </a:xfrm>
        </p:grpSpPr>
        <p:sp>
          <p:nvSpPr>
            <p:cNvPr id="113" name="Google Shape;113;p15"/>
            <p:cNvSpPr/>
            <p:nvPr/>
          </p:nvSpPr>
          <p:spPr>
            <a:xfrm>
              <a:off x="1795" y="1389"/>
              <a:ext cx="2495" cy="2586"/>
            </a:xfrm>
            <a:prstGeom prst="ellipse">
              <a:avLst/>
            </a:prstGeom>
            <a:solidFill>
              <a:schemeClr val="accent1"/>
            </a:solidFill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839" y="2840"/>
              <a:ext cx="317" cy="318"/>
            </a:xfrm>
            <a:prstGeom prst="ellipse">
              <a:avLst/>
            </a:prstGeom>
            <a:solidFill>
              <a:schemeClr val="accent1"/>
            </a:solidFill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5" name="Google Shape;115;p15"/>
            <p:cNvCxnSpPr/>
            <p:nvPr/>
          </p:nvCxnSpPr>
          <p:spPr>
            <a:xfrm flipH="1" rot="10800000">
              <a:off x="975" y="1734"/>
              <a:ext cx="1221" cy="1106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6" name="Google Shape;116;p15"/>
            <p:cNvCxnSpPr/>
            <p:nvPr/>
          </p:nvCxnSpPr>
          <p:spPr>
            <a:xfrm>
              <a:off x="975" y="3158"/>
              <a:ext cx="1473" cy="661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7" name="Google Shape;117;p15"/>
            <p:cNvSpPr/>
            <p:nvPr/>
          </p:nvSpPr>
          <p:spPr>
            <a:xfrm>
              <a:off x="2458" y="1888"/>
              <a:ext cx="272" cy="232"/>
            </a:xfrm>
            <a:prstGeom prst="hexagon">
              <a:avLst>
                <a:gd fmla="val 29310" name="adj"/>
                <a:gd fmla="val 115470" name="vf"/>
              </a:avLst>
            </a:prstGeom>
            <a:solidFill>
              <a:srgbClr val="CC66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3502" y="2387"/>
              <a:ext cx="272" cy="232"/>
            </a:xfrm>
            <a:prstGeom prst="hexagon">
              <a:avLst>
                <a:gd fmla="val 29310" name="adj"/>
                <a:gd fmla="val 115470" name="vf"/>
              </a:avLst>
            </a:prstGeom>
            <a:solidFill>
              <a:srgbClr val="CC66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776" y="2659"/>
              <a:ext cx="272" cy="232"/>
            </a:xfrm>
            <a:prstGeom prst="hexagon">
              <a:avLst>
                <a:gd fmla="val 29310" name="adj"/>
                <a:gd fmla="val 115470" name="vf"/>
              </a:avLst>
            </a:prstGeom>
            <a:solidFill>
              <a:srgbClr val="CC66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 rot="3181900">
              <a:off x="3502" y="3022"/>
              <a:ext cx="272" cy="232"/>
            </a:xfrm>
            <a:prstGeom prst="hexagon">
              <a:avLst>
                <a:gd fmla="val 29310" name="adj"/>
                <a:gd fmla="val 115470" name="vf"/>
              </a:avLst>
            </a:prstGeom>
            <a:solidFill>
              <a:srgbClr val="CC66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5"/>
            <p:cNvSpPr/>
            <p:nvPr/>
          </p:nvSpPr>
          <p:spPr>
            <a:xfrm rot="-2637502">
              <a:off x="1960" y="2387"/>
              <a:ext cx="272" cy="232"/>
            </a:xfrm>
            <a:prstGeom prst="hexagon">
              <a:avLst>
                <a:gd fmla="val 29310" name="adj"/>
                <a:gd fmla="val 115470" name="vf"/>
              </a:avLst>
            </a:prstGeom>
            <a:solidFill>
              <a:srgbClr val="CC66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5"/>
            <p:cNvSpPr/>
            <p:nvPr/>
          </p:nvSpPr>
          <p:spPr>
            <a:xfrm rot="2552457">
              <a:off x="2186" y="3204"/>
              <a:ext cx="272" cy="232"/>
            </a:xfrm>
            <a:prstGeom prst="hexagon">
              <a:avLst>
                <a:gd fmla="val 29310" name="adj"/>
                <a:gd fmla="val 115470" name="vf"/>
              </a:avLst>
            </a:prstGeom>
            <a:solidFill>
              <a:srgbClr val="CC66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5"/>
            <p:cNvSpPr/>
            <p:nvPr/>
          </p:nvSpPr>
          <p:spPr>
            <a:xfrm rot="-1882992">
              <a:off x="3230" y="1797"/>
              <a:ext cx="272" cy="232"/>
            </a:xfrm>
            <a:prstGeom prst="hexagon">
              <a:avLst>
                <a:gd fmla="val 29310" name="adj"/>
                <a:gd fmla="val 115470" name="vf"/>
              </a:avLst>
            </a:prstGeom>
            <a:solidFill>
              <a:srgbClr val="CC66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5"/>
            <p:cNvSpPr/>
            <p:nvPr/>
          </p:nvSpPr>
          <p:spPr>
            <a:xfrm rot="2384531">
              <a:off x="3139" y="3567"/>
              <a:ext cx="272" cy="232"/>
            </a:xfrm>
            <a:prstGeom prst="hexagon">
              <a:avLst>
                <a:gd fmla="val 29310" name="adj"/>
                <a:gd fmla="val 115470" name="vf"/>
              </a:avLst>
            </a:prstGeom>
            <a:solidFill>
              <a:srgbClr val="CC66FF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" name="Google Shape;125;p15"/>
            <p:cNvGrpSpPr/>
            <p:nvPr/>
          </p:nvGrpSpPr>
          <p:grpSpPr>
            <a:xfrm rot="2810689">
              <a:off x="3532" y="1828"/>
              <a:ext cx="273" cy="179"/>
              <a:chOff x="2248" y="1511"/>
              <a:chExt cx="273" cy="179"/>
            </a:xfrm>
          </p:grpSpPr>
          <p:sp>
            <p:nvSpPr>
              <p:cNvPr id="126" name="Google Shape;126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" name="Google Shape;129;p15"/>
            <p:cNvGrpSpPr/>
            <p:nvPr/>
          </p:nvGrpSpPr>
          <p:grpSpPr>
            <a:xfrm rot="-2493640">
              <a:off x="2217" y="1692"/>
              <a:ext cx="273" cy="179"/>
              <a:chOff x="2248" y="1511"/>
              <a:chExt cx="273" cy="179"/>
            </a:xfrm>
          </p:grpSpPr>
          <p:sp>
            <p:nvSpPr>
              <p:cNvPr id="130" name="Google Shape;130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" name="Google Shape;133;p15"/>
            <p:cNvGrpSpPr/>
            <p:nvPr/>
          </p:nvGrpSpPr>
          <p:grpSpPr>
            <a:xfrm rot="2422475">
              <a:off x="2806" y="1692"/>
              <a:ext cx="273" cy="179"/>
              <a:chOff x="2248" y="1511"/>
              <a:chExt cx="273" cy="179"/>
            </a:xfrm>
          </p:grpSpPr>
          <p:sp>
            <p:nvSpPr>
              <p:cNvPr id="134" name="Google Shape;134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" name="Google Shape;137;p15"/>
            <p:cNvGrpSpPr/>
            <p:nvPr/>
          </p:nvGrpSpPr>
          <p:grpSpPr>
            <a:xfrm rot="876920">
              <a:off x="3577" y="2145"/>
              <a:ext cx="273" cy="179"/>
              <a:chOff x="2248" y="1511"/>
              <a:chExt cx="273" cy="179"/>
            </a:xfrm>
          </p:grpSpPr>
          <p:sp>
            <p:nvSpPr>
              <p:cNvPr id="138" name="Google Shape;138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" name="Google Shape;141;p15"/>
            <p:cNvGrpSpPr/>
            <p:nvPr/>
          </p:nvGrpSpPr>
          <p:grpSpPr>
            <a:xfrm rot="733359">
              <a:off x="2171" y="2145"/>
              <a:ext cx="273" cy="179"/>
              <a:chOff x="2248" y="1511"/>
              <a:chExt cx="273" cy="179"/>
            </a:xfrm>
          </p:grpSpPr>
          <p:sp>
            <p:nvSpPr>
              <p:cNvPr id="142" name="Google Shape;142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5" name="Google Shape;145;p15"/>
            <p:cNvGrpSpPr/>
            <p:nvPr/>
          </p:nvGrpSpPr>
          <p:grpSpPr>
            <a:xfrm rot="-1017113">
              <a:off x="2534" y="2463"/>
              <a:ext cx="273" cy="179"/>
              <a:chOff x="2248" y="1511"/>
              <a:chExt cx="273" cy="179"/>
            </a:xfrm>
          </p:grpSpPr>
          <p:sp>
            <p:nvSpPr>
              <p:cNvPr id="146" name="Google Shape;146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" name="Google Shape;149;p15"/>
            <p:cNvGrpSpPr/>
            <p:nvPr/>
          </p:nvGrpSpPr>
          <p:grpSpPr>
            <a:xfrm rot="3463563">
              <a:off x="2126" y="2780"/>
              <a:ext cx="273" cy="179"/>
              <a:chOff x="2248" y="1511"/>
              <a:chExt cx="273" cy="179"/>
            </a:xfrm>
          </p:grpSpPr>
          <p:sp>
            <p:nvSpPr>
              <p:cNvPr id="150" name="Google Shape;150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" name="Google Shape;153;p15"/>
            <p:cNvGrpSpPr/>
            <p:nvPr/>
          </p:nvGrpSpPr>
          <p:grpSpPr>
            <a:xfrm rot="2268333">
              <a:off x="3079" y="2962"/>
              <a:ext cx="273" cy="179"/>
              <a:chOff x="2248" y="1511"/>
              <a:chExt cx="273" cy="179"/>
            </a:xfrm>
          </p:grpSpPr>
          <p:sp>
            <p:nvSpPr>
              <p:cNvPr id="154" name="Google Shape;154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" name="Google Shape;157;p15"/>
            <p:cNvGrpSpPr/>
            <p:nvPr/>
          </p:nvGrpSpPr>
          <p:grpSpPr>
            <a:xfrm rot="1557902">
              <a:off x="2489" y="3053"/>
              <a:ext cx="273" cy="179"/>
              <a:chOff x="2248" y="1511"/>
              <a:chExt cx="273" cy="179"/>
            </a:xfrm>
          </p:grpSpPr>
          <p:sp>
            <p:nvSpPr>
              <p:cNvPr id="158" name="Google Shape;158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" name="Google Shape;161;p15"/>
            <p:cNvGrpSpPr/>
            <p:nvPr/>
          </p:nvGrpSpPr>
          <p:grpSpPr>
            <a:xfrm rot="-1262250">
              <a:off x="3124" y="2418"/>
              <a:ext cx="273" cy="179"/>
              <a:chOff x="2248" y="1511"/>
              <a:chExt cx="273" cy="179"/>
            </a:xfrm>
          </p:grpSpPr>
          <p:sp>
            <p:nvSpPr>
              <p:cNvPr id="162" name="Google Shape;162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5" name="Google Shape;165;p15"/>
            <p:cNvGrpSpPr/>
            <p:nvPr/>
          </p:nvGrpSpPr>
          <p:grpSpPr>
            <a:xfrm rot="876920">
              <a:off x="3623" y="2780"/>
              <a:ext cx="273" cy="179"/>
              <a:chOff x="2248" y="1511"/>
              <a:chExt cx="273" cy="179"/>
            </a:xfrm>
          </p:grpSpPr>
          <p:sp>
            <p:nvSpPr>
              <p:cNvPr id="166" name="Google Shape;166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" name="Google Shape;169;p15"/>
            <p:cNvGrpSpPr/>
            <p:nvPr/>
          </p:nvGrpSpPr>
          <p:grpSpPr>
            <a:xfrm>
              <a:off x="3351" y="3370"/>
              <a:ext cx="273" cy="179"/>
              <a:chOff x="2248" y="1511"/>
              <a:chExt cx="273" cy="179"/>
            </a:xfrm>
          </p:grpSpPr>
          <p:sp>
            <p:nvSpPr>
              <p:cNvPr id="170" name="Google Shape;170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3" name="Google Shape;173;p15"/>
            <p:cNvGrpSpPr/>
            <p:nvPr/>
          </p:nvGrpSpPr>
          <p:grpSpPr>
            <a:xfrm rot="6712230">
              <a:off x="2716" y="3506"/>
              <a:ext cx="273" cy="179"/>
              <a:chOff x="2248" y="1511"/>
              <a:chExt cx="273" cy="179"/>
            </a:xfrm>
          </p:grpSpPr>
          <p:sp>
            <p:nvSpPr>
              <p:cNvPr id="174" name="Google Shape;174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7" name="Google Shape;177;p15"/>
            <p:cNvGrpSpPr/>
            <p:nvPr/>
          </p:nvGrpSpPr>
          <p:grpSpPr>
            <a:xfrm rot="-4391225">
              <a:off x="3850" y="2508"/>
              <a:ext cx="273" cy="179"/>
              <a:chOff x="2248" y="1511"/>
              <a:chExt cx="273" cy="179"/>
            </a:xfrm>
          </p:grpSpPr>
          <p:sp>
            <p:nvSpPr>
              <p:cNvPr id="178" name="Google Shape;178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0" name="Google Shape;180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1" name="Google Shape;181;p15"/>
            <p:cNvGrpSpPr/>
            <p:nvPr/>
          </p:nvGrpSpPr>
          <p:grpSpPr>
            <a:xfrm>
              <a:off x="2865" y="2100"/>
              <a:ext cx="273" cy="179"/>
              <a:chOff x="2248" y="1511"/>
              <a:chExt cx="273" cy="179"/>
            </a:xfrm>
          </p:grpSpPr>
          <p:sp>
            <p:nvSpPr>
              <p:cNvPr id="182" name="Google Shape;182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" name="Google Shape;185;p15"/>
            <p:cNvGrpSpPr/>
            <p:nvPr/>
          </p:nvGrpSpPr>
          <p:grpSpPr>
            <a:xfrm rot="1990573">
              <a:off x="3092" y="1510"/>
              <a:ext cx="273" cy="179"/>
              <a:chOff x="2248" y="1511"/>
              <a:chExt cx="273" cy="179"/>
            </a:xfrm>
          </p:grpSpPr>
          <p:sp>
            <p:nvSpPr>
              <p:cNvPr id="186" name="Google Shape;186;p15"/>
              <p:cNvSpPr/>
              <p:nvPr/>
            </p:nvSpPr>
            <p:spPr>
              <a:xfrm rot="-1504048">
                <a:off x="2326" y="1526"/>
                <a:ext cx="91" cy="9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15"/>
              <p:cNvSpPr/>
              <p:nvPr/>
            </p:nvSpPr>
            <p:spPr>
              <a:xfrm rot="-1504048">
                <a:off x="2415" y="1530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15"/>
              <p:cNvSpPr/>
              <p:nvPr/>
            </p:nvSpPr>
            <p:spPr>
              <a:xfrm rot="-1504048">
                <a:off x="2263" y="1585"/>
                <a:ext cx="91" cy="9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89" name="Google Shape;189;p15"/>
          <p:cNvSpPr/>
          <p:nvPr/>
        </p:nvSpPr>
        <p:spPr>
          <a:xfrm>
            <a:off x="1604963" y="1422400"/>
            <a:ext cx="431800" cy="368300"/>
          </a:xfrm>
          <a:prstGeom prst="hexagon">
            <a:avLst>
              <a:gd fmla="val 29310" name="adj"/>
              <a:gd fmla="val 115470" name="vf"/>
            </a:avLst>
          </a:prstGeom>
          <a:solidFill>
            <a:srgbClr val="CC66FF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5"/>
          <p:cNvSpPr txBox="1"/>
          <p:nvPr/>
        </p:nvSpPr>
        <p:spPr>
          <a:xfrm>
            <a:off x="2036764" y="919162"/>
            <a:ext cx="9302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5"/>
          <p:cNvSpPr txBox="1"/>
          <p:nvPr/>
        </p:nvSpPr>
        <p:spPr>
          <a:xfrm>
            <a:off x="2001839" y="1343026"/>
            <a:ext cx="112466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glucose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2" name="Google Shape;192;p15"/>
          <p:cNvGrpSpPr/>
          <p:nvPr/>
        </p:nvGrpSpPr>
        <p:grpSpPr>
          <a:xfrm>
            <a:off x="1581847" y="1047625"/>
            <a:ext cx="431992" cy="284411"/>
            <a:chOff x="2248" y="1511"/>
            <a:chExt cx="273" cy="179"/>
          </a:xfrm>
        </p:grpSpPr>
        <p:sp>
          <p:nvSpPr>
            <p:cNvPr id="193" name="Google Shape;193;p15"/>
            <p:cNvSpPr/>
            <p:nvPr/>
          </p:nvSpPr>
          <p:spPr>
            <a:xfrm rot="-1504048">
              <a:off x="2326" y="1526"/>
              <a:ext cx="91" cy="9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5"/>
            <p:cNvSpPr/>
            <p:nvPr/>
          </p:nvSpPr>
          <p:spPr>
            <a:xfrm rot="-1504048">
              <a:off x="2415" y="1530"/>
              <a:ext cx="91" cy="9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5"/>
            <p:cNvSpPr/>
            <p:nvPr/>
          </p:nvSpPr>
          <p:spPr>
            <a:xfrm rot="-1504048">
              <a:off x="2263" y="1585"/>
              <a:ext cx="91" cy="9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6" name="Google Shape;196;p15"/>
          <p:cNvSpPr txBox="1"/>
          <p:nvPr/>
        </p:nvSpPr>
        <p:spPr>
          <a:xfrm>
            <a:off x="8601076" y="1304926"/>
            <a:ext cx="206692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Solvent</a:t>
            </a: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molecules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e.g. water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15"/>
          <p:cNvCxnSpPr/>
          <p:nvPr/>
        </p:nvCxnSpPr>
        <p:spPr>
          <a:xfrm flipH="1">
            <a:off x="7396164" y="1862138"/>
            <a:ext cx="1152525" cy="7302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8" name="Google Shape;198;p15"/>
          <p:cNvCxnSpPr/>
          <p:nvPr/>
        </p:nvCxnSpPr>
        <p:spPr>
          <a:xfrm flipH="1">
            <a:off x="7469188" y="1862138"/>
            <a:ext cx="1079500" cy="576263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99" name="Google Shape;199;p15"/>
          <p:cNvCxnSpPr/>
          <p:nvPr/>
        </p:nvCxnSpPr>
        <p:spPr>
          <a:xfrm rot="10800000">
            <a:off x="7324725" y="3951288"/>
            <a:ext cx="1079500" cy="720725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00" name="Google Shape;200;p15"/>
          <p:cNvCxnSpPr/>
          <p:nvPr/>
        </p:nvCxnSpPr>
        <p:spPr>
          <a:xfrm flipH="1">
            <a:off x="6819901" y="4672013"/>
            <a:ext cx="1584325" cy="142875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1" name="Google Shape;201;p15"/>
          <p:cNvSpPr txBox="1"/>
          <p:nvPr/>
        </p:nvSpPr>
        <p:spPr>
          <a:xfrm>
            <a:off x="8524876" y="4051301"/>
            <a:ext cx="214312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Solute</a:t>
            </a: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molecules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e.g.glucose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5"/>
          <p:cNvSpPr txBox="1"/>
          <p:nvPr/>
        </p:nvSpPr>
        <p:spPr>
          <a:xfrm>
            <a:off x="3846514" y="5356226"/>
            <a:ext cx="453919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Water is the solvent used in nature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"/>
          <p:cNvSpPr txBox="1"/>
          <p:nvPr>
            <p:ph type="title"/>
          </p:nvPr>
        </p:nvSpPr>
        <p:spPr>
          <a:xfrm>
            <a:off x="1628776" y="59225"/>
            <a:ext cx="5991225" cy="64807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lang="en-GB" sz="3200">
                <a:latin typeface="Arial Black"/>
                <a:ea typeface="Arial Black"/>
                <a:cs typeface="Arial Black"/>
                <a:sym typeface="Arial Black"/>
              </a:rPr>
              <a:t>Dilute vs. concentrated</a:t>
            </a:r>
            <a:endParaRPr/>
          </a:p>
        </p:txBody>
      </p:sp>
      <p:sp>
        <p:nvSpPr>
          <p:cNvPr id="210" name="Google Shape;210;p16"/>
          <p:cNvSpPr/>
          <p:nvPr/>
        </p:nvSpPr>
        <p:spPr>
          <a:xfrm>
            <a:off x="289732" y="1524823"/>
            <a:ext cx="934458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355600" marR="0" rtl="0" algn="l">
              <a:spcBef>
                <a:spcPts val="0"/>
              </a:spcBef>
              <a:spcAft>
                <a:spcPts val="0"/>
              </a:spcAft>
              <a:buClr>
                <a:srgbClr val="10BC45"/>
              </a:buClr>
              <a:buSzPts val="2000"/>
              <a:buFont typeface="Noto Sans Symbols"/>
              <a:buChar char="●"/>
            </a:pPr>
            <a:r>
              <a:rPr b="1" i="0" lang="en-GB" sz="2000" u="none" cap="none" strike="noStrike">
                <a:solidFill>
                  <a:srgbClr val="10BC45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Concentrated solutions</a:t>
            </a:r>
            <a:r>
              <a:rPr b="0" i="0" lang="en-GB" sz="2000" u="none" cap="none" strike="noStrike">
                <a:solidFill>
                  <a:srgbClr val="01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 have a </a:t>
            </a:r>
            <a:r>
              <a:rPr b="1" i="0" lang="en-GB" sz="2000" u="none" cap="none" strike="noStrike">
                <a:solidFill>
                  <a:srgbClr val="10BC45"/>
                </a:solidFill>
                <a:latin typeface="Comic Sans MS"/>
                <a:ea typeface="Comic Sans MS"/>
                <a:cs typeface="Comic Sans MS"/>
                <a:sym typeface="Comic Sans MS"/>
              </a:rPr>
              <a:t>low </a:t>
            </a:r>
            <a:r>
              <a:rPr b="0" i="0" lang="en-GB" sz="2000" u="none" cap="none" strike="noStrike">
                <a:solidFill>
                  <a:srgbClr val="01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concentration of water molecules.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6"/>
          <p:cNvSpPr txBox="1"/>
          <p:nvPr/>
        </p:nvSpPr>
        <p:spPr>
          <a:xfrm>
            <a:off x="316897" y="893951"/>
            <a:ext cx="915757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355600" marR="0" rtl="0" algn="l">
              <a:spcBef>
                <a:spcPts val="0"/>
              </a:spcBef>
              <a:spcAft>
                <a:spcPts val="0"/>
              </a:spcAft>
              <a:buClr>
                <a:srgbClr val="10BC45"/>
              </a:buClr>
              <a:buSzPts val="2000"/>
              <a:buFont typeface="Noto Sans Symbols"/>
              <a:buChar char="●"/>
            </a:pPr>
            <a:r>
              <a:rPr b="1" i="0" lang="en-GB" sz="2000" u="none" cap="none" strike="noStrike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Dilute solutions</a:t>
            </a:r>
            <a:r>
              <a:rPr b="0" i="0" lang="en-GB" sz="2000" u="none" cap="none" strike="noStrike">
                <a:solidFill>
                  <a:srgbClr val="01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 have a </a:t>
            </a:r>
            <a:r>
              <a:rPr b="1" i="0" lang="en-GB" sz="2000" u="none" cap="none" strike="noStrike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high</a:t>
            </a:r>
            <a:r>
              <a:rPr b="0" i="0" lang="en-GB" sz="2000" u="none" cap="none" strike="noStrike">
                <a:solidFill>
                  <a:srgbClr val="010066"/>
                </a:solidFill>
                <a:latin typeface="Comic Sans MS"/>
                <a:ea typeface="Comic Sans MS"/>
                <a:cs typeface="Comic Sans MS"/>
                <a:sym typeface="Comic Sans MS"/>
              </a:rPr>
              <a:t> concentration of water molecules.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2" name="Google Shape;212;p16"/>
          <p:cNvGrpSpPr/>
          <p:nvPr/>
        </p:nvGrpSpPr>
        <p:grpSpPr>
          <a:xfrm>
            <a:off x="1777208" y="3322639"/>
            <a:ext cx="2562225" cy="3151188"/>
            <a:chOff x="240" y="2086"/>
            <a:chExt cx="1614" cy="1985"/>
          </a:xfrm>
        </p:grpSpPr>
        <p:sp>
          <p:nvSpPr>
            <p:cNvPr id="213" name="Google Shape;213;p16"/>
            <p:cNvSpPr txBox="1"/>
            <p:nvPr/>
          </p:nvSpPr>
          <p:spPr>
            <a:xfrm>
              <a:off x="546" y="3780"/>
              <a:ext cx="1000" cy="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0BC45"/>
                </a:buClr>
                <a:buSzPts val="2400"/>
                <a:buFont typeface="Calibri"/>
                <a:buNone/>
              </a:pPr>
              <a:r>
                <a:rPr b="1" i="0" lang="en-GB" sz="2400" u="none" cap="none" strike="noStrike">
                  <a:solidFill>
                    <a:srgbClr val="10BC45"/>
                  </a:solidFill>
                  <a:latin typeface="Calibri"/>
                  <a:ea typeface="Calibri"/>
                  <a:cs typeface="Calibri"/>
                  <a:sym typeface="Calibri"/>
                </a:rPr>
                <a:t>pure water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pure water - circle" id="214" name="Google Shape;214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0" y="2086"/>
              <a:ext cx="1614" cy="16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5" name="Google Shape;215;p16"/>
          <p:cNvGrpSpPr/>
          <p:nvPr/>
        </p:nvGrpSpPr>
        <p:grpSpPr>
          <a:xfrm>
            <a:off x="4797426" y="3322637"/>
            <a:ext cx="2551113" cy="3140074"/>
            <a:chOff x="2062" y="2093"/>
            <a:chExt cx="1607" cy="1978"/>
          </a:xfrm>
        </p:grpSpPr>
        <p:sp>
          <p:nvSpPr>
            <p:cNvPr id="216" name="Google Shape;216;p16"/>
            <p:cNvSpPr txBox="1"/>
            <p:nvPr/>
          </p:nvSpPr>
          <p:spPr>
            <a:xfrm>
              <a:off x="2220" y="3780"/>
              <a:ext cx="1282" cy="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0BC45"/>
                </a:buClr>
                <a:buSzPts val="2400"/>
                <a:buFont typeface="Calibri"/>
                <a:buNone/>
              </a:pPr>
              <a:r>
                <a:rPr b="1" i="0" lang="en-GB" sz="2400" u="none" cap="none" strike="noStrike">
                  <a:solidFill>
                    <a:srgbClr val="10BC45"/>
                  </a:solidFill>
                  <a:latin typeface="Calibri"/>
                  <a:ea typeface="Calibri"/>
                  <a:cs typeface="Calibri"/>
                  <a:sym typeface="Calibri"/>
                </a:rPr>
                <a:t>dilute solution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dilute - circle" id="217" name="Google Shape;217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062" y="2093"/>
              <a:ext cx="1607" cy="16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8" name="Google Shape;218;p16"/>
          <p:cNvGrpSpPr/>
          <p:nvPr/>
        </p:nvGrpSpPr>
        <p:grpSpPr>
          <a:xfrm>
            <a:off x="7680326" y="3322639"/>
            <a:ext cx="2551113" cy="3325813"/>
            <a:chOff x="3878" y="2093"/>
            <a:chExt cx="1607" cy="2095"/>
          </a:xfrm>
        </p:grpSpPr>
        <p:sp>
          <p:nvSpPr>
            <p:cNvPr id="219" name="Google Shape;219;p16"/>
            <p:cNvSpPr txBox="1"/>
            <p:nvPr/>
          </p:nvSpPr>
          <p:spPr>
            <a:xfrm>
              <a:off x="4089" y="3665"/>
              <a:ext cx="1179" cy="5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0BC45"/>
                </a:buClr>
                <a:buSzPts val="2400"/>
                <a:buFont typeface="Calibri"/>
                <a:buNone/>
              </a:pPr>
              <a:r>
                <a:rPr b="1" i="0" lang="en-GB" sz="2400" u="none" cap="none" strike="noStrike">
                  <a:solidFill>
                    <a:srgbClr val="10BC45"/>
                  </a:solidFill>
                  <a:latin typeface="Calibri"/>
                  <a:ea typeface="Calibri"/>
                  <a:cs typeface="Calibri"/>
                  <a:sym typeface="Calibri"/>
                </a:rPr>
                <a:t>concentrated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10BC45"/>
                </a:buClr>
                <a:buSzPts val="2400"/>
                <a:buFont typeface="Calibri"/>
                <a:buNone/>
              </a:pPr>
              <a:r>
                <a:rPr b="1" i="0" lang="en-GB" sz="2400" u="none" cap="none" strike="noStrike">
                  <a:solidFill>
                    <a:srgbClr val="10BC45"/>
                  </a:solidFill>
                  <a:latin typeface="Calibri"/>
                  <a:ea typeface="Calibri"/>
                  <a:cs typeface="Calibri"/>
                  <a:sym typeface="Calibri"/>
                </a:rPr>
                <a:t>solution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concentrated - circle" id="220" name="Google Shape;220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78" y="2093"/>
              <a:ext cx="1607" cy="16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1" name="Google Shape;221;p16"/>
          <p:cNvSpPr txBox="1"/>
          <p:nvPr/>
        </p:nvSpPr>
        <p:spPr>
          <a:xfrm>
            <a:off x="1628776" y="3195639"/>
            <a:ext cx="37431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6"/>
          <p:cNvSpPr txBox="1"/>
          <p:nvPr/>
        </p:nvSpPr>
        <p:spPr>
          <a:xfrm>
            <a:off x="4630738" y="3228390"/>
            <a:ext cx="304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6"/>
          <p:cNvSpPr txBox="1"/>
          <p:nvPr/>
        </p:nvSpPr>
        <p:spPr>
          <a:xfrm>
            <a:off x="7463963" y="3294579"/>
            <a:ext cx="3048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GB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6"/>
          <p:cNvSpPr/>
          <p:nvPr/>
        </p:nvSpPr>
        <p:spPr>
          <a:xfrm>
            <a:off x="1815935" y="6011863"/>
            <a:ext cx="2403641" cy="6286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6"/>
          <p:cNvSpPr/>
          <p:nvPr/>
        </p:nvSpPr>
        <p:spPr>
          <a:xfrm>
            <a:off x="4895686" y="6000750"/>
            <a:ext cx="2403641" cy="6286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6"/>
          <p:cNvSpPr/>
          <p:nvPr/>
        </p:nvSpPr>
        <p:spPr>
          <a:xfrm>
            <a:off x="7827798" y="5966620"/>
            <a:ext cx="2403641" cy="6286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6"/>
          <p:cNvSpPr txBox="1"/>
          <p:nvPr/>
        </p:nvSpPr>
        <p:spPr>
          <a:xfrm>
            <a:off x="236483" y="2129659"/>
            <a:ext cx="11603420" cy="769441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mic Sans MS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Task: </a:t>
            </a:r>
            <a:r>
              <a:rPr b="0" i="0" lang="en-GB" sz="22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Draw the three diagrams below labelled A-C, decide which diagram represents a dilute solution, a concentrated solution and pure water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82000" y="152400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05800" y="685800"/>
            <a:ext cx="457200" cy="481262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6"/>
          <p:cNvSpPr txBox="1"/>
          <p:nvPr/>
        </p:nvSpPr>
        <p:spPr>
          <a:xfrm>
            <a:off x="8839200" y="152400"/>
            <a:ext cx="18288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Comic Sans MS"/>
              <a:buNone/>
            </a:pPr>
            <a:r>
              <a:rPr b="1" i="0" lang="en-GB" sz="1600" u="none" cap="none" strike="noStrike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Water (solvent)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6"/>
          <p:cNvSpPr txBox="1"/>
          <p:nvPr/>
        </p:nvSpPr>
        <p:spPr>
          <a:xfrm>
            <a:off x="8915400" y="685800"/>
            <a:ext cx="17526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Comic Sans MS"/>
              <a:buNone/>
            </a:pPr>
            <a:r>
              <a:rPr b="1" i="0" lang="en-GB" sz="1600" u="none" cap="none" strike="noStrik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Glucose (solute)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6"/>
          <p:cNvSpPr txBox="1"/>
          <p:nvPr/>
        </p:nvSpPr>
        <p:spPr>
          <a:xfrm>
            <a:off x="1981200" y="6096000"/>
            <a:ext cx="2133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1" i="0" lang="en-GB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Pure Water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6"/>
          <p:cNvSpPr txBox="1"/>
          <p:nvPr/>
        </p:nvSpPr>
        <p:spPr>
          <a:xfrm>
            <a:off x="4953000" y="6096000"/>
            <a:ext cx="2362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b="1" i="0" lang="en-GB" sz="2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Dilute solution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6"/>
          <p:cNvSpPr txBox="1"/>
          <p:nvPr/>
        </p:nvSpPr>
        <p:spPr>
          <a:xfrm>
            <a:off x="7869239" y="5940566"/>
            <a:ext cx="23622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Calibri"/>
              <a:buNone/>
            </a:pPr>
            <a:r>
              <a:rPr b="1" i="0" lang="en-GB" sz="2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Concentrated solution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"/>
          <p:cNvSpPr txBox="1"/>
          <p:nvPr>
            <p:ph type="title"/>
          </p:nvPr>
        </p:nvSpPr>
        <p:spPr>
          <a:xfrm>
            <a:off x="838200" y="93825"/>
            <a:ext cx="10515600" cy="666196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en-GB" sz="3600"/>
              <a:t>What is osmosis?</a:t>
            </a:r>
            <a:endParaRPr sz="3600"/>
          </a:p>
        </p:txBody>
      </p:sp>
      <p:pic>
        <p:nvPicPr>
          <p:cNvPr descr="GCSE Biology - What is Osmosis?" id="240" name="Google Shape;240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9923" y="760021"/>
            <a:ext cx="10792153" cy="6097979"/>
          </a:xfrm>
          <a:prstGeom prst="rect">
            <a:avLst/>
          </a:prstGeom>
          <a:solidFill>
            <a:srgbClr val="E2FFFC"/>
          </a:solidFill>
          <a:ln>
            <a:noFill/>
          </a:ln>
        </p:spPr>
      </p:pic>
      <p:sp>
        <p:nvSpPr>
          <p:cNvPr id="241" name="Google Shape;241;p17"/>
          <p:cNvSpPr txBox="1"/>
          <p:nvPr/>
        </p:nvSpPr>
        <p:spPr>
          <a:xfrm>
            <a:off x="6944096" y="-5904"/>
            <a:ext cx="609797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https://www.youtube.com/watch?v=vCJVXYmXkzM</a:t>
            </a:r>
            <a:r>
              <a:rPr b="0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"/>
          <p:cNvSpPr txBox="1"/>
          <p:nvPr/>
        </p:nvSpPr>
        <p:spPr>
          <a:xfrm>
            <a:off x="1750760" y="-1149"/>
            <a:ext cx="34308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omic Sans MS"/>
              <a:buNone/>
            </a:pPr>
            <a:r>
              <a:rPr lang="en-GB" sz="400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Osmosis is…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8"/>
          <p:cNvSpPr/>
          <p:nvPr/>
        </p:nvSpPr>
        <p:spPr>
          <a:xfrm>
            <a:off x="1828800" y="713754"/>
            <a:ext cx="3962400" cy="2246769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mic Sans MS"/>
              <a:buNone/>
            </a:pPr>
            <a:r>
              <a:rPr lang="en-GB" sz="280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… the movement of water molecules from an area of </a:t>
            </a:r>
            <a:r>
              <a:rPr lang="en-GB" sz="2800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high </a:t>
            </a:r>
            <a:r>
              <a:rPr b="1" lang="en-GB" sz="2800" u="sng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water </a:t>
            </a:r>
            <a:r>
              <a:rPr lang="en-GB" sz="2800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concentration </a:t>
            </a:r>
            <a:br>
              <a:rPr lang="en-GB" sz="280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GB" sz="280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(a dilute solution) …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8"/>
          <p:cNvSpPr/>
          <p:nvPr/>
        </p:nvSpPr>
        <p:spPr>
          <a:xfrm>
            <a:off x="6705600" y="485153"/>
            <a:ext cx="3808040" cy="2677656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mic Sans MS"/>
              <a:buNone/>
            </a:pPr>
            <a:r>
              <a:rPr lang="en-GB" sz="280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… to an area of </a:t>
            </a:r>
            <a:r>
              <a:rPr lang="en-GB" sz="2800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low </a:t>
            </a:r>
            <a:r>
              <a:rPr b="1" lang="en-GB" sz="2800" u="sng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water</a:t>
            </a:r>
            <a:r>
              <a:rPr lang="en-GB" sz="2800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concentration </a:t>
            </a:r>
            <a:r>
              <a:rPr lang="en-GB" sz="2800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(a concentrated solution) through a </a:t>
            </a:r>
            <a:r>
              <a:rPr lang="en-GB" sz="2800">
                <a:solidFill>
                  <a:srgbClr val="CC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partially permeable membrane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8"/>
          <p:cNvSpPr/>
          <p:nvPr/>
        </p:nvSpPr>
        <p:spPr>
          <a:xfrm>
            <a:off x="5775501" y="1396490"/>
            <a:ext cx="914400" cy="43204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EE599"/>
          </a:solidFill>
          <a:ln cap="flat" cmpd="sng" w="127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hart, scatter chart&#10;&#10;Description automatically generated" id="250" name="Google Shape;25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7075" y="3154067"/>
            <a:ext cx="6109017" cy="3708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en-GB"/>
              <a:t>Model Cell</a:t>
            </a:r>
            <a:endParaRPr/>
          </a:p>
        </p:txBody>
      </p:sp>
      <p:sp>
        <p:nvSpPr>
          <p:cNvPr id="256" name="Google Shape;256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57" name="Google Shape;25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5712" y="32497"/>
            <a:ext cx="5845245" cy="6825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0"/>
          <p:cNvSpPr/>
          <p:nvPr/>
        </p:nvSpPr>
        <p:spPr>
          <a:xfrm>
            <a:off x="8839200" y="2057400"/>
            <a:ext cx="1676400" cy="2743201"/>
          </a:xfrm>
          <a:prstGeom prst="roundRect">
            <a:avLst>
              <a:gd fmla="val 16667" name="adj"/>
            </a:avLst>
          </a:prstGeom>
          <a:solidFill>
            <a:srgbClr val="CCFFFF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0"/>
          <p:cNvSpPr/>
          <p:nvPr/>
        </p:nvSpPr>
        <p:spPr>
          <a:xfrm>
            <a:off x="220717" y="228601"/>
            <a:ext cx="11666483" cy="138499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omic Sans MS"/>
              <a:buNone/>
            </a:pPr>
            <a:r>
              <a:rPr b="1" lang="en-GB" sz="28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Task: </a:t>
            </a: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Fill in the cartoon strip to show describe what happens when you place an animal cell into an isotonic (same concentration), a concentrated and a dilute solution.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0"/>
          <p:cNvSpPr/>
          <p:nvPr/>
        </p:nvSpPr>
        <p:spPr>
          <a:xfrm>
            <a:off x="1676400" y="2057400"/>
            <a:ext cx="2362200" cy="1910255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0"/>
          <p:cNvSpPr/>
          <p:nvPr/>
        </p:nvSpPr>
        <p:spPr>
          <a:xfrm>
            <a:off x="4038600" y="2057400"/>
            <a:ext cx="2362200" cy="1910255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0"/>
          <p:cNvSpPr/>
          <p:nvPr/>
        </p:nvSpPr>
        <p:spPr>
          <a:xfrm>
            <a:off x="6400800" y="2057400"/>
            <a:ext cx="2362200" cy="1910255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0"/>
          <p:cNvSpPr/>
          <p:nvPr/>
        </p:nvSpPr>
        <p:spPr>
          <a:xfrm>
            <a:off x="1676400" y="3967655"/>
            <a:ext cx="2362200" cy="2421113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0"/>
          <p:cNvSpPr/>
          <p:nvPr/>
        </p:nvSpPr>
        <p:spPr>
          <a:xfrm>
            <a:off x="4038600" y="3967654"/>
            <a:ext cx="2362200" cy="2421114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0"/>
          <p:cNvSpPr/>
          <p:nvPr/>
        </p:nvSpPr>
        <p:spPr>
          <a:xfrm>
            <a:off x="6400800" y="3967653"/>
            <a:ext cx="2362200" cy="2421115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0"/>
          <p:cNvSpPr txBox="1"/>
          <p:nvPr/>
        </p:nvSpPr>
        <p:spPr>
          <a:xfrm>
            <a:off x="8839200" y="2057400"/>
            <a:ext cx="1676400" cy="2646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Font typeface="Comic Sans MS"/>
              <a:buNone/>
            </a:pPr>
            <a:r>
              <a:rPr b="1" lang="en-GB" sz="20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Key Words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rgbClr val="0070C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Water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Osmosis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Concentration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Movement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Gradient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Solution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</a:pPr>
            <a:r>
              <a:rPr lang="en-GB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Cell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upload.wikimedia.org/wikipedia/commons/thumb/7/76/Osmotic_pressure_on_blood_cells_diagram.svg/553px-Osmotic_pressure_on_blood_cells_diagram.svg.png" id="271" name="Google Shape;271;p20"/>
          <p:cNvPicPr preferRelativeResize="0"/>
          <p:nvPr/>
        </p:nvPicPr>
        <p:blipFill rotWithShape="1">
          <a:blip r:embed="rId3">
            <a:alphaModFix/>
          </a:blip>
          <a:srcRect b="24242" l="0" r="67000" t="10268"/>
          <a:stretch/>
        </p:blipFill>
        <p:spPr>
          <a:xfrm>
            <a:off x="1911669" y="2057400"/>
            <a:ext cx="1822132" cy="18630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pload.wikimedia.org/wikipedia/commons/thumb/7/76/Osmotic_pressure_on_blood_cells_diagram.svg/553px-Osmotic_pressure_on_blood_cells_diagram.svg.png" id="272" name="Google Shape;272;p20"/>
          <p:cNvPicPr preferRelativeResize="0"/>
          <p:nvPr/>
        </p:nvPicPr>
        <p:blipFill rotWithShape="1">
          <a:blip r:embed="rId3">
            <a:alphaModFix/>
          </a:blip>
          <a:srcRect b="30225" l="33999" r="34000" t="10760"/>
          <a:stretch/>
        </p:blipFill>
        <p:spPr>
          <a:xfrm>
            <a:off x="4280877" y="2104567"/>
            <a:ext cx="1877646" cy="18159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upload.wikimedia.org/wikipedia/commons/thumb/7/76/Osmotic_pressure_on_blood_cells_diagram.svg/553px-Osmotic_pressure_on_blood_cells_diagram.svg.png" id="273" name="Google Shape;273;p20"/>
          <p:cNvPicPr preferRelativeResize="0"/>
          <p:nvPr/>
        </p:nvPicPr>
        <p:blipFill rotWithShape="1">
          <a:blip r:embed="rId3">
            <a:alphaModFix/>
          </a:blip>
          <a:srcRect b="25630" l="67000" r="0" t="11673"/>
          <a:stretch/>
        </p:blipFill>
        <p:spPr>
          <a:xfrm>
            <a:off x="6705599" y="2104696"/>
            <a:ext cx="1815123" cy="1815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"/>
          <p:cNvSpPr txBox="1"/>
          <p:nvPr/>
        </p:nvSpPr>
        <p:spPr>
          <a:xfrm>
            <a:off x="477079" y="228601"/>
            <a:ext cx="11310730" cy="138499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Animal cells are able to control the concentrations of body solutions to prevent cell damage due to osmosis.  In plants, osmosis is a vital process which is key to their survival.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1"/>
          <p:cNvSpPr txBox="1"/>
          <p:nvPr/>
        </p:nvSpPr>
        <p:spPr>
          <a:xfrm>
            <a:off x="2822713" y="1757791"/>
            <a:ext cx="8965096" cy="954107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Font typeface="Comic Sans MS"/>
              <a:buNone/>
            </a:pPr>
            <a:r>
              <a:rPr b="1" lang="en-GB" sz="28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</a:t>
            </a:r>
            <a:r>
              <a:rPr lang="en-GB" sz="28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Discuss in pairs why you think the movement of water by osmosis is so important to plants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1"/>
          <p:cNvSpPr txBox="1"/>
          <p:nvPr/>
        </p:nvSpPr>
        <p:spPr>
          <a:xfrm>
            <a:off x="5347253" y="3048000"/>
            <a:ext cx="6440556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lang="en-GB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Plants rely on water to support their stems and leaves.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lang="en-GB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Water enters the vacuole by osmosis, causing the vacuole to swell and push the cytoplasm against the cell wall.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None/>
            </a:pPr>
            <a:r>
              <a:rPr lang="en-GB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This is known as </a:t>
            </a:r>
            <a:r>
              <a:rPr b="1" lang="en-GB" sz="24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turgor pressure</a:t>
            </a:r>
            <a:r>
              <a:rPr lang="en-GB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 This keeps the cells hard and rigid.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lone, Plant, Tree, Tree Plantation, Landscape, Green" id="282" name="Google Shape;282;p21"/>
          <p:cNvPicPr preferRelativeResize="0"/>
          <p:nvPr/>
        </p:nvPicPr>
        <p:blipFill rotWithShape="1">
          <a:blip r:embed="rId3">
            <a:alphaModFix/>
          </a:blip>
          <a:srcRect b="0" l="45000" r="33333" t="8726"/>
          <a:stretch/>
        </p:blipFill>
        <p:spPr>
          <a:xfrm>
            <a:off x="477078" y="1757791"/>
            <a:ext cx="1981200" cy="478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1"/>
          <p:cNvPicPr preferRelativeResize="0"/>
          <p:nvPr/>
        </p:nvPicPr>
        <p:blipFill rotWithShape="1">
          <a:blip r:embed="rId4">
            <a:alphaModFix/>
          </a:blip>
          <a:srcRect b="0" l="61764" r="0" t="0"/>
          <a:stretch/>
        </p:blipFill>
        <p:spPr>
          <a:xfrm>
            <a:off x="3057939" y="3352800"/>
            <a:ext cx="2057400" cy="1591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2"/>
          <p:cNvPicPr preferRelativeResize="0"/>
          <p:nvPr/>
        </p:nvPicPr>
        <p:blipFill rotWithShape="1">
          <a:blip r:embed="rId3">
            <a:alphaModFix/>
          </a:blip>
          <a:srcRect b="0" l="0" r="72162" t="0"/>
          <a:stretch/>
        </p:blipFill>
        <p:spPr>
          <a:xfrm>
            <a:off x="473766" y="1075009"/>
            <a:ext cx="1752599" cy="186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2"/>
          <p:cNvPicPr preferRelativeResize="0"/>
          <p:nvPr/>
        </p:nvPicPr>
        <p:blipFill rotWithShape="1">
          <a:blip r:embed="rId3">
            <a:alphaModFix/>
          </a:blip>
          <a:srcRect b="0" l="30447" r="40845" t="0"/>
          <a:stretch/>
        </p:blipFill>
        <p:spPr>
          <a:xfrm>
            <a:off x="473765" y="3132408"/>
            <a:ext cx="1775012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2"/>
          <p:cNvPicPr preferRelativeResize="0"/>
          <p:nvPr/>
        </p:nvPicPr>
        <p:blipFill rotWithShape="1">
          <a:blip r:embed="rId3">
            <a:alphaModFix/>
          </a:blip>
          <a:srcRect b="0" l="61764" r="0" t="0"/>
          <a:stretch/>
        </p:blipFill>
        <p:spPr>
          <a:xfrm>
            <a:off x="377311" y="5121816"/>
            <a:ext cx="1973863" cy="152691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2"/>
          <p:cNvSpPr txBox="1"/>
          <p:nvPr/>
        </p:nvSpPr>
        <p:spPr>
          <a:xfrm>
            <a:off x="4173614" y="3132408"/>
            <a:ext cx="7736153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Plant cell placed in a</a:t>
            </a:r>
            <a:r>
              <a:rPr lang="en-GB" sz="28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 dilute </a:t>
            </a: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solution. This leads to the movement of water into the cell causing </a:t>
            </a:r>
            <a:r>
              <a:rPr lang="en-GB" sz="28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turgor</a:t>
            </a: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pressure.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2"/>
          <p:cNvSpPr txBox="1"/>
          <p:nvPr/>
        </p:nvSpPr>
        <p:spPr>
          <a:xfrm>
            <a:off x="4173614" y="1399727"/>
            <a:ext cx="783285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Plant cell placed in a</a:t>
            </a:r>
            <a:r>
              <a:rPr lang="en-GB" sz="28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 concentrated </a:t>
            </a: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solution. This leads to the movement of water out of the cell. This can lead to </a:t>
            </a:r>
            <a:r>
              <a:rPr lang="en-GB" sz="28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plasmolysis.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2"/>
          <p:cNvSpPr txBox="1"/>
          <p:nvPr/>
        </p:nvSpPr>
        <p:spPr>
          <a:xfrm>
            <a:off x="4173614" y="4865088"/>
            <a:ext cx="783285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Plant cell placed in a</a:t>
            </a:r>
            <a:r>
              <a:rPr lang="en-GB" sz="28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 isotonic </a:t>
            </a: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solution. Water enters and leaves the plant cell at an equal rate, this leaves the plant cell </a:t>
            </a:r>
            <a:r>
              <a:rPr lang="en-GB" sz="28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flaccid</a:t>
            </a: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2"/>
          <p:cNvSpPr txBox="1"/>
          <p:nvPr/>
        </p:nvSpPr>
        <p:spPr>
          <a:xfrm>
            <a:off x="473765" y="152401"/>
            <a:ext cx="11436002" cy="95410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ic Sans MS"/>
              <a:buNone/>
            </a:pPr>
            <a:r>
              <a:rPr b="1"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</a:t>
            </a:r>
            <a:r>
              <a:rPr lang="en-GB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: Match the diagram to the correct description of how a plant cell behaves in each type of solution: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6" name="Google Shape;296;p22"/>
          <p:cNvCxnSpPr>
            <a:stCxn id="289" idx="3"/>
          </p:cNvCxnSpPr>
          <p:nvPr/>
        </p:nvCxnSpPr>
        <p:spPr>
          <a:xfrm flipH="1" rot="10800000">
            <a:off x="2226365" y="1714778"/>
            <a:ext cx="1978500" cy="291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7" name="Google Shape;297;p22"/>
          <p:cNvCxnSpPr>
            <a:stCxn id="290" idx="3"/>
          </p:cNvCxnSpPr>
          <p:nvPr/>
        </p:nvCxnSpPr>
        <p:spPr>
          <a:xfrm>
            <a:off x="2248777" y="4046808"/>
            <a:ext cx="1987500" cy="1074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8" name="Google Shape;298;p22"/>
          <p:cNvCxnSpPr>
            <a:stCxn id="291" idx="3"/>
          </p:cNvCxnSpPr>
          <p:nvPr/>
        </p:nvCxnSpPr>
        <p:spPr>
          <a:xfrm flipH="1" rot="10800000">
            <a:off x="2351174" y="3428871"/>
            <a:ext cx="1845000" cy="2456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en-GB"/>
              <a:t>Practical Summary</a:t>
            </a:r>
            <a:endParaRPr/>
          </a:p>
        </p:txBody>
      </p:sp>
      <p:sp>
        <p:nvSpPr>
          <p:cNvPr id="304" name="Google Shape;304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6921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GB"/>
              <a:t>What did cell A look like after 30 minutes?</a:t>
            </a:r>
            <a:endParaRPr/>
          </a:p>
          <a:p>
            <a:pPr indent="-514350" lvl="0" marL="6921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GB"/>
              <a:t>What happened to the mass of cell A after 30 minutes? Explain what has happened.</a:t>
            </a:r>
            <a:endParaRPr/>
          </a:p>
          <a:p>
            <a:pPr indent="-514350" lvl="0" marL="6921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GB"/>
              <a:t>What did cell B look like after 30 minutes?</a:t>
            </a:r>
            <a:endParaRPr/>
          </a:p>
          <a:p>
            <a:pPr indent="-514350" lvl="0" marL="6921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GB"/>
              <a:t>What happened to the mass of cell B after 30 minutes? Explain what has happened.</a:t>
            </a:r>
            <a:endParaRPr/>
          </a:p>
          <a:p>
            <a:pPr indent="-336550" lvl="0" marL="69215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omic Sans MS"/>
              <a:buNone/>
            </a:pPr>
            <a:r>
              <a:rPr lang="en-GB"/>
              <a:t>Practical Summary Answers</a:t>
            </a:r>
            <a:endParaRPr/>
          </a:p>
        </p:txBody>
      </p:sp>
      <p:sp>
        <p:nvSpPr>
          <p:cNvPr id="310" name="Google Shape;310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514350" lvl="0" marL="6921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AutoNum type="arabicPeriod"/>
            </a:pPr>
            <a:r>
              <a:rPr lang="en-GB">
                <a:solidFill>
                  <a:srgbClr val="FF0000"/>
                </a:solidFill>
              </a:rPr>
              <a:t>Cell A was full of liquid after 30 minutes</a:t>
            </a:r>
            <a:endParaRPr/>
          </a:p>
          <a:p>
            <a:pPr indent="-514350" lvl="0" marL="6921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AutoNum type="arabicPeriod"/>
            </a:pPr>
            <a:r>
              <a:rPr lang="en-GB">
                <a:solidFill>
                  <a:srgbClr val="FF0000"/>
                </a:solidFill>
              </a:rPr>
              <a:t>The mass of cell A increased because water moved into the visking tube by osmosis from a dilute solution in the beaker (distilled water) to a more concentrated solution (sugar solution) in the visking tubing.</a:t>
            </a:r>
            <a:endParaRPr/>
          </a:p>
          <a:p>
            <a:pPr indent="-514350" lvl="0" marL="6921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AutoNum type="arabicPeriod"/>
            </a:pPr>
            <a:r>
              <a:rPr lang="en-GB">
                <a:solidFill>
                  <a:srgbClr val="FF0000"/>
                </a:solidFill>
              </a:rPr>
              <a:t>Cell B was floppy and had less liquid in after 30 minutes.</a:t>
            </a:r>
            <a:endParaRPr/>
          </a:p>
          <a:p>
            <a:pPr indent="-514350" lvl="0" marL="69215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Calibri"/>
              <a:buAutoNum type="arabicPeriod"/>
            </a:pPr>
            <a:r>
              <a:rPr lang="en-GB">
                <a:solidFill>
                  <a:srgbClr val="FF0000"/>
                </a:solidFill>
              </a:rPr>
              <a:t>The mass of cell B decreased because water moved out of the visking tube by osmosis from a dilute solution in the visking tube (distilled water) to a more concentrated solution (sugar solution) in the beaker.</a:t>
            </a:r>
            <a:endParaRPr/>
          </a:p>
          <a:p>
            <a:pPr indent="0" lvl="0" marL="177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FF0000"/>
              </a:buClr>
              <a:buSzPts val="28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