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:go="http://customooxmlschemas.google.com/" r:id="rId11" roundtripDataSignature="AMtx7miE6l4z7H0s8G2LJIHTKznvDLcUo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1" Type="http://customschemas.google.com/relationships/presentationmetadata" Target="metadata"/><Relationship Id="rId10" Type="http://schemas.openxmlformats.org/officeDocument/2006/relationships/slide" Target="slides/slide5.xml"/><Relationship Id="rId9" Type="http://schemas.openxmlformats.org/officeDocument/2006/relationships/slide" Target="slides/slide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" name="Google Shape;101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0" name="Google Shape;120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8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" name="Google Shape;18;p8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8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9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9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9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0"/>
          <p:cNvSpPr/>
          <p:nvPr>
            <p:ph idx="2" type="pic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30" name="Google Shape;30;p10"/>
          <p:cNvSpPr txBox="1"/>
          <p:nvPr>
            <p:ph idx="1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1" name="Google Shape;31;p10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1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1"/>
          <p:cNvSpPr txBox="1"/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1"/>
          <p:cNvSpPr txBox="1"/>
          <p:nvPr>
            <p:ph idx="1" type="body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7" name="Google Shape;37;p11"/>
          <p:cNvSpPr txBox="1"/>
          <p:nvPr>
            <p:ph idx="2" type="body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/>
            </a:lvl2pPr>
            <a:lvl3pPr indent="-228600" lvl="2" marL="1371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38" name="Google Shape;38;p11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1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2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12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12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3"/>
          <p:cNvSpPr txBox="1"/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1" type="body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3"/>
          <p:cNvSpPr txBox="1"/>
          <p:nvPr>
            <p:ph idx="2" type="body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3"/>
          <p:cNvSpPr txBox="1"/>
          <p:nvPr>
            <p:ph idx="3" type="body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" name="Google Shape;51;p13"/>
          <p:cNvSpPr txBox="1"/>
          <p:nvPr>
            <p:ph idx="4" type="body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4" name="Google Shape;54;p13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4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5"/>
          <p:cNvSpPr txBox="1"/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" type="body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65" name="Google Shape;65;p15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7"/>
          <p:cNvSpPr txBox="1"/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7"/>
          <p:cNvSpPr txBox="1"/>
          <p:nvPr>
            <p:ph idx="1" type="subTitle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/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/>
            </a:lvl2pPr>
            <a:lvl3pPr lvl="2" algn="ctr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/>
            </a:lvl3pPr>
            <a:lvl4pPr lvl="3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4pPr>
            <a:lvl5pPr lvl="4" algn="ctr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77" name="Google Shape;77;p17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6"/>
          <p:cNvSpPr txBox="1"/>
          <p:nvPr>
            <p:ph idx="10" type="dt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6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6"/>
          <p:cNvSpPr txBox="1"/>
          <p:nvPr>
            <p:ph idx="12" type="sldNum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>
              <a:solidFill>
                <a:srgbClr val="000000"/>
              </a:solidFill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Relationship Id="rId4" Type="http://schemas.openxmlformats.org/officeDocument/2006/relationships/image" Target="../media/image9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g"/><Relationship Id="rId4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7.jpg"/><Relationship Id="rId4" Type="http://schemas.openxmlformats.org/officeDocument/2006/relationships/image" Target="../media/image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8.png"/><Relationship Id="rId4" Type="http://schemas.openxmlformats.org/officeDocument/2006/relationships/image" Target="../media/image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jp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250825" y="188912"/>
            <a:ext cx="8713787" cy="6477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0000FF"/>
                </a:solidFill>
                <a:latin typeface="Arial Black"/>
              </a:rPr>
              <a:t>Animal kingdom </a:t>
            </a:r>
          </a:p>
        </p:txBody>
      </p:sp>
      <p:pic>
        <p:nvPicPr>
          <p:cNvPr descr="goat" id="85" name="Google Shape;8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981075"/>
            <a:ext cx="2152650" cy="2447925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"/>
          <p:cNvSpPr txBox="1"/>
          <p:nvPr/>
        </p:nvSpPr>
        <p:spPr>
          <a:xfrm>
            <a:off x="2484437" y="981075"/>
            <a:ext cx="6659700" cy="1390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Arial"/>
              <a:buNone/>
            </a:pPr>
            <a:r>
              <a:rPr b="0" i="0" lang="en-US" sz="19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The Animal kingdom is the best known kingdom.  </a:t>
            </a:r>
            <a:endParaRPr sz="1300">
              <a:solidFill>
                <a:srgbClr val="07376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Arial"/>
              <a:buNone/>
            </a:pPr>
            <a:r>
              <a:rPr b="0" i="0" lang="en-US" sz="19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The organisms in this kingdom are very diverse and includes a range of organisms from sponges, to jellyfish, to insects and humans. </a:t>
            </a:r>
            <a:endParaRPr sz="1300">
              <a:solidFill>
                <a:srgbClr val="073763"/>
              </a:solidFill>
            </a:endParaRPr>
          </a:p>
        </p:txBody>
      </p:sp>
      <p:sp>
        <p:nvSpPr>
          <p:cNvPr id="87" name="Google Shape;87;p1"/>
          <p:cNvSpPr txBox="1"/>
          <p:nvPr/>
        </p:nvSpPr>
        <p:spPr>
          <a:xfrm>
            <a:off x="2520213" y="2371587"/>
            <a:ext cx="6588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FF"/>
              </a:buClr>
              <a:buSzPts val="2000"/>
              <a:buFont typeface="Arial"/>
              <a:buNone/>
            </a:pPr>
            <a:r>
              <a:rPr b="0" i="0" lang="en-US" sz="19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Animals have certain characteristics that set them apart from other living things (organisms).</a:t>
            </a:r>
            <a:endParaRPr sz="1300">
              <a:solidFill>
                <a:srgbClr val="07376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900" u="non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179375" y="3030600"/>
            <a:ext cx="5009400" cy="36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073763"/>
                </a:solidFill>
              </a:rPr>
              <a:t>•</a:t>
            </a:r>
            <a:r>
              <a:rPr lang="en-US" sz="20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They are </a:t>
            </a:r>
            <a:r>
              <a:rPr b="1" lang="en-US" sz="20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multicellular</a:t>
            </a:r>
            <a:r>
              <a:rPr lang="en-US" sz="20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073763"/>
                </a:solidFill>
              </a:rPr>
              <a:t>•</a:t>
            </a:r>
            <a:r>
              <a:rPr lang="en-US" sz="20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Get their nutrition from feeding on other organisms (</a:t>
            </a:r>
            <a:r>
              <a:rPr b="1" lang="en-US" sz="20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heterotrophic</a:t>
            </a:r>
            <a:r>
              <a:rPr lang="en-US" sz="20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).</a:t>
            </a:r>
            <a:endParaRPr sz="2000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073763"/>
                </a:solidFill>
              </a:rPr>
              <a:t>•</a:t>
            </a:r>
            <a:r>
              <a:rPr lang="en-US" sz="20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They are capable of movement from one place to another.</a:t>
            </a:r>
            <a:endParaRPr sz="2000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073763"/>
                </a:solidFill>
              </a:rPr>
              <a:t>•</a:t>
            </a:r>
            <a:r>
              <a:rPr lang="en-US" sz="20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They have </a:t>
            </a:r>
            <a:r>
              <a:rPr b="1" lang="en-US" sz="20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nervous coordination</a:t>
            </a:r>
            <a:r>
              <a:rPr lang="en-US" sz="20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073763"/>
                </a:solidFill>
              </a:rPr>
              <a:t>•</a:t>
            </a:r>
            <a:r>
              <a:rPr lang="en-US" sz="20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They have no cell wall or chloroplasts and therefore do not photosynthesise.</a:t>
            </a:r>
            <a:endParaRPr sz="2000">
              <a:solidFill>
                <a:srgbClr val="07376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073763"/>
                </a:solidFill>
              </a:rPr>
              <a:t>•</a:t>
            </a:r>
            <a:r>
              <a:rPr lang="en-US" sz="20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Store carbohydrate as </a:t>
            </a:r>
            <a:r>
              <a:rPr b="1" lang="en-US" sz="20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glycogen</a:t>
            </a:r>
            <a:r>
              <a:rPr lang="en-US" sz="2000">
                <a:solidFill>
                  <a:srgbClr val="07376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solidFill>
                <a:srgbClr val="073763"/>
              </a:solidFill>
            </a:endParaRPr>
          </a:p>
        </p:txBody>
      </p:sp>
      <p:pic>
        <p:nvPicPr>
          <p:cNvPr id="89" name="Google Shape;89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6650" y="3804975"/>
            <a:ext cx="4447350" cy="270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250825" y="188912"/>
            <a:ext cx="8713787" cy="6477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336600"/>
                </a:solidFill>
                <a:latin typeface="Arial Black"/>
              </a:rPr>
              <a:t>Plant kingdom </a:t>
            </a:r>
          </a:p>
        </p:txBody>
      </p:sp>
      <p:sp>
        <p:nvSpPr>
          <p:cNvPr id="95" name="Google Shape;95;p2"/>
          <p:cNvSpPr txBox="1"/>
          <p:nvPr/>
        </p:nvSpPr>
        <p:spPr>
          <a:xfrm>
            <a:off x="2484437" y="908050"/>
            <a:ext cx="6659700" cy="1888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00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274E13"/>
                </a:solidFill>
                <a:latin typeface="Arial"/>
                <a:ea typeface="Arial"/>
                <a:cs typeface="Arial"/>
                <a:sym typeface="Arial"/>
              </a:rPr>
              <a:t>Plants are living organisms belonging to the plant kingdom. </a:t>
            </a:r>
            <a:endParaRPr>
              <a:solidFill>
                <a:srgbClr val="274E1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36600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274E13"/>
                </a:solidFill>
                <a:latin typeface="Arial"/>
                <a:ea typeface="Arial"/>
                <a:cs typeface="Arial"/>
                <a:sym typeface="Arial"/>
              </a:rPr>
              <a:t>They include familiar organisms such as trees, flowers, herbs, bushes, grasses, vines, ferns and mosses. </a:t>
            </a:r>
            <a:endParaRPr>
              <a:solidFill>
                <a:srgbClr val="274E1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336600"/>
              </a:buClr>
              <a:buSzPts val="2000"/>
              <a:buFont typeface="Arial"/>
              <a:buNone/>
            </a:pPr>
            <a:r>
              <a:rPr b="0" i="0" lang="en-US" sz="2000" u="none">
                <a:solidFill>
                  <a:srgbClr val="274E13"/>
                </a:solidFill>
                <a:latin typeface="Arial"/>
                <a:ea typeface="Arial"/>
                <a:cs typeface="Arial"/>
                <a:sym typeface="Arial"/>
              </a:rPr>
              <a:t>The scientific study of plants is known as botany.</a:t>
            </a:r>
            <a:endParaRPr>
              <a:solidFill>
                <a:srgbClr val="274E13"/>
              </a:solidFill>
            </a:endParaRPr>
          </a:p>
        </p:txBody>
      </p:sp>
      <p:sp>
        <p:nvSpPr>
          <p:cNvPr id="96" name="Google Shape;96;p2"/>
          <p:cNvSpPr txBox="1"/>
          <p:nvPr/>
        </p:nvSpPr>
        <p:spPr>
          <a:xfrm>
            <a:off x="160600" y="2917825"/>
            <a:ext cx="5464200" cy="382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457200" lvl="0" marL="182880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274E13"/>
                </a:solidFill>
              </a:rPr>
              <a:t>•</a:t>
            </a:r>
            <a:r>
              <a:rPr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They are </a:t>
            </a:r>
            <a:r>
              <a:rPr b="1"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multicellular</a:t>
            </a:r>
            <a:r>
              <a:rPr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274E13"/>
                </a:solidFill>
              </a:rPr>
              <a:t>•</a:t>
            </a:r>
            <a:r>
              <a:rPr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Cells contain </a:t>
            </a:r>
            <a:r>
              <a:rPr b="1"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chloroplasts</a:t>
            </a:r>
            <a:r>
              <a:rPr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274E13"/>
                </a:solidFill>
              </a:rPr>
              <a:t>•</a:t>
            </a:r>
            <a:r>
              <a:rPr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Carry out </a:t>
            </a:r>
            <a:r>
              <a:rPr b="1"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photosynthesis</a:t>
            </a:r>
            <a:r>
              <a:rPr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 and therefore make their own food (autotrophic). </a:t>
            </a:r>
            <a:r>
              <a:rPr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For photosynthesis to happen plants need </a:t>
            </a:r>
            <a:r>
              <a:rPr b="1"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light energy </a:t>
            </a:r>
            <a:r>
              <a:rPr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 which is trapped by </a:t>
            </a:r>
            <a:r>
              <a:rPr b="1"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chloroplasts</a:t>
            </a:r>
            <a:r>
              <a:rPr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 which are found in their cells.</a:t>
            </a:r>
            <a:endParaRPr sz="200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274E13"/>
                </a:solidFill>
              </a:rPr>
              <a:t>•</a:t>
            </a:r>
            <a:r>
              <a:rPr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Have </a:t>
            </a:r>
            <a:r>
              <a:rPr b="1"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cellulose</a:t>
            </a:r>
            <a:r>
              <a:rPr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 cell walls.</a:t>
            </a:r>
            <a:endParaRPr sz="200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00">
                <a:solidFill>
                  <a:srgbClr val="274E13"/>
                </a:solidFill>
              </a:rPr>
              <a:t>•</a:t>
            </a:r>
            <a:r>
              <a:rPr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Store sugar as </a:t>
            </a:r>
            <a:r>
              <a:rPr b="1"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starch </a:t>
            </a:r>
            <a:r>
              <a:rPr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or </a:t>
            </a:r>
            <a:r>
              <a:rPr b="1"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sucrose</a:t>
            </a:r>
            <a:r>
              <a:rPr lang="en-US" sz="2000">
                <a:solidFill>
                  <a:srgbClr val="274E1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solidFill>
                <a:srgbClr val="274E1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00"/>
              </a:buClr>
              <a:buSzPts val="2000"/>
              <a:buFont typeface="Arial"/>
              <a:buNone/>
            </a:pPr>
            <a:r>
              <a:t/>
            </a:r>
            <a:endParaRPr sz="900">
              <a:solidFill>
                <a:srgbClr val="274E13"/>
              </a:solidFill>
            </a:endParaRPr>
          </a:p>
        </p:txBody>
      </p:sp>
      <p:pic>
        <p:nvPicPr>
          <p:cNvPr descr="MalayanAquaFern_SelanginellaWildenowiiWFPF_C1090" id="97" name="Google Shape;97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0825" y="981075"/>
            <a:ext cx="2089150" cy="2232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2"/>
          <p:cNvPicPr preferRelativeResize="0"/>
          <p:nvPr/>
        </p:nvPicPr>
        <p:blipFill rotWithShape="1">
          <a:blip r:embed="rId4">
            <a:alphaModFix/>
          </a:blip>
          <a:srcRect b="18646" l="0" r="35005" t="0"/>
          <a:stretch/>
        </p:blipFill>
        <p:spPr>
          <a:xfrm>
            <a:off x="5339050" y="3429000"/>
            <a:ext cx="3804951" cy="28927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"/>
          <p:cNvSpPr/>
          <p:nvPr/>
        </p:nvSpPr>
        <p:spPr>
          <a:xfrm>
            <a:off x="250825" y="188912"/>
            <a:ext cx="8713787" cy="6477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663300"/>
                </a:solidFill>
                <a:latin typeface="Arial Black"/>
              </a:rPr>
              <a:t>Fungi kingdom </a:t>
            </a:r>
          </a:p>
        </p:txBody>
      </p:sp>
      <p:sp>
        <p:nvSpPr>
          <p:cNvPr id="104" name="Google Shape;104;p3"/>
          <p:cNvSpPr txBox="1"/>
          <p:nvPr/>
        </p:nvSpPr>
        <p:spPr>
          <a:xfrm>
            <a:off x="2484437" y="981075"/>
            <a:ext cx="6659700" cy="1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000"/>
              <a:buFont typeface="Arial"/>
              <a:buNone/>
            </a:pPr>
            <a:r>
              <a:rPr b="0" i="0" lang="en-US" sz="1800" u="none">
                <a:solidFill>
                  <a:srgbClr val="663300"/>
                </a:solidFill>
                <a:latin typeface="Arial"/>
                <a:ea typeface="Arial"/>
                <a:cs typeface="Arial"/>
                <a:sym typeface="Arial"/>
              </a:rPr>
              <a:t>Fungi come in all shapes and sizes.  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3300"/>
              </a:buClr>
              <a:buSzPts val="2000"/>
              <a:buFont typeface="Arial"/>
              <a:buNone/>
            </a:pPr>
            <a:r>
              <a:rPr b="0" i="0" lang="en-US" sz="1800" u="none">
                <a:solidFill>
                  <a:srgbClr val="663300"/>
                </a:solidFill>
                <a:latin typeface="Arial"/>
                <a:ea typeface="Arial"/>
                <a:cs typeface="Arial"/>
                <a:sym typeface="Arial"/>
              </a:rPr>
              <a:t>The simplest fungi are moulds that grow on rotting food (bread mould).  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663300"/>
              </a:buClr>
              <a:buSzPts val="2000"/>
              <a:buFont typeface="Arial"/>
              <a:buNone/>
            </a:pPr>
            <a:r>
              <a:rPr b="0" i="0" lang="en-US" sz="1800" u="none">
                <a:solidFill>
                  <a:srgbClr val="663300"/>
                </a:solidFill>
                <a:latin typeface="Arial"/>
                <a:ea typeface="Arial"/>
                <a:cs typeface="Arial"/>
                <a:sym typeface="Arial"/>
              </a:rPr>
              <a:t>The fungi kingdom also contains mushrooms, yeasts and toadstools.</a:t>
            </a:r>
            <a:endParaRPr sz="1200"/>
          </a:p>
        </p:txBody>
      </p:sp>
      <p:sp>
        <p:nvSpPr>
          <p:cNvPr id="105" name="Google Shape;105;p3"/>
          <p:cNvSpPr txBox="1"/>
          <p:nvPr/>
        </p:nvSpPr>
        <p:spPr>
          <a:xfrm>
            <a:off x="2520275" y="2640175"/>
            <a:ext cx="65880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3300"/>
              </a:buClr>
              <a:buSzPts val="2000"/>
              <a:buFont typeface="Arial"/>
              <a:buNone/>
            </a:pPr>
            <a:r>
              <a:rPr b="0" i="0" lang="en-US" sz="1800" u="none">
                <a:solidFill>
                  <a:srgbClr val="663300"/>
                </a:solidFill>
                <a:latin typeface="Arial"/>
                <a:ea typeface="Arial"/>
                <a:cs typeface="Arial"/>
                <a:sym typeface="Arial"/>
              </a:rPr>
              <a:t>Fungi have similar characteristics to plants and are sometimes mistakenly put in the plant kingdom.</a:t>
            </a:r>
            <a:endParaRPr sz="1200"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rgbClr val="6633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IMG_8882" id="106" name="Google Shape;106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87" y="1052512"/>
            <a:ext cx="2232025" cy="2447924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3"/>
          <p:cNvSpPr txBox="1"/>
          <p:nvPr/>
        </p:nvSpPr>
        <p:spPr>
          <a:xfrm>
            <a:off x="75200" y="3470825"/>
            <a:ext cx="5865300" cy="338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783F04"/>
                </a:solidFill>
              </a:rPr>
              <a:t>•</a:t>
            </a:r>
            <a:r>
              <a:rPr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Can be multicellular or unicellular.</a:t>
            </a:r>
            <a:endParaRPr sz="2000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783F04"/>
                </a:solidFill>
              </a:rPr>
              <a:t>•</a:t>
            </a:r>
            <a:r>
              <a:rPr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Cell wall made of </a:t>
            </a:r>
            <a:r>
              <a:rPr b="1"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chitin</a:t>
            </a:r>
            <a:r>
              <a:rPr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783F04"/>
                </a:solidFill>
              </a:rPr>
              <a:t>•</a:t>
            </a:r>
            <a:r>
              <a:rPr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Made of a network of fibres called a </a:t>
            </a:r>
            <a:r>
              <a:rPr b="1"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mycelium</a:t>
            </a:r>
            <a:r>
              <a:rPr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 of </a:t>
            </a:r>
            <a:r>
              <a:rPr b="1"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hyphae</a:t>
            </a:r>
            <a:r>
              <a:rPr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 which have many nuclei.</a:t>
            </a:r>
            <a:endParaRPr sz="2000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783F04"/>
                </a:solidFill>
              </a:rPr>
              <a:t>•</a:t>
            </a:r>
            <a:r>
              <a:rPr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Fungi get the energy they need by </a:t>
            </a:r>
            <a:r>
              <a:rPr b="1"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digesting</a:t>
            </a:r>
            <a:r>
              <a:rPr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 other plants and animals. They f</a:t>
            </a:r>
            <a:r>
              <a:rPr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eed by </a:t>
            </a:r>
            <a:r>
              <a:rPr b="1"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saprophytic</a:t>
            </a:r>
            <a:r>
              <a:rPr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 nutrition using </a:t>
            </a:r>
            <a:r>
              <a:rPr b="1"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extracellular</a:t>
            </a:r>
            <a:r>
              <a:rPr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 enzymes (outside the cell).</a:t>
            </a:r>
            <a:endParaRPr sz="2000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783F04"/>
                </a:solidFill>
              </a:rPr>
              <a:t>•</a:t>
            </a:r>
            <a:r>
              <a:rPr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Store carbohydrate as </a:t>
            </a:r>
            <a:r>
              <a:rPr b="1"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glycogen</a:t>
            </a:r>
            <a:r>
              <a:rPr lang="en-US" sz="2000">
                <a:solidFill>
                  <a:srgbClr val="783F04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solidFill>
                <a:srgbClr val="783F0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08" name="Google Shape;108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822125" y="3500425"/>
            <a:ext cx="3286150" cy="2786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4"/>
          <p:cNvSpPr/>
          <p:nvPr/>
        </p:nvSpPr>
        <p:spPr>
          <a:xfrm>
            <a:off x="250825" y="188912"/>
            <a:ext cx="8713787" cy="647700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CC0000"/>
                </a:solidFill>
                <a:latin typeface="Arial Black"/>
              </a:rPr>
              <a:t>Bacteria kingdom </a:t>
            </a:r>
          </a:p>
        </p:txBody>
      </p:sp>
      <p:sp>
        <p:nvSpPr>
          <p:cNvPr id="114" name="Google Shape;114;p4"/>
          <p:cNvSpPr txBox="1"/>
          <p:nvPr/>
        </p:nvSpPr>
        <p:spPr>
          <a:xfrm>
            <a:off x="2421350" y="981075"/>
            <a:ext cx="6722700" cy="2375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None/>
            </a:pPr>
            <a:r>
              <a:rPr i="0" lang="en-US" sz="2000" u="non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The bacteria kingdom contains the largest number of organisms.</a:t>
            </a:r>
            <a:endParaRPr sz="20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None/>
            </a:pPr>
            <a:r>
              <a:rPr i="0" lang="en-US" sz="2000" u="none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Bacteria are microscopic and they have a wide range of shapes, ranging from spheres to rods and spirals. </a:t>
            </a:r>
            <a:endParaRPr sz="20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None/>
            </a:pPr>
            <a:r>
              <a:t/>
            </a:r>
            <a:endParaRPr sz="20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000"/>
              <a:buFont typeface="Arial"/>
              <a:buNone/>
            </a:pPr>
            <a:r>
              <a:rPr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Bacteria kingdom includes a range of bacteria (Eg – </a:t>
            </a:r>
            <a:r>
              <a:rPr i="1"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E.coli</a:t>
            </a:r>
            <a:r>
              <a:rPr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 and MRSA).</a:t>
            </a:r>
            <a:endParaRPr sz="20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5" name="Google Shape;115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9375" y="981075"/>
            <a:ext cx="1990244" cy="2223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99325" y="3407200"/>
            <a:ext cx="3787000" cy="3194550"/>
          </a:xfrm>
          <a:prstGeom prst="rect">
            <a:avLst/>
          </a:prstGeom>
          <a:noFill/>
          <a:ln>
            <a:noFill/>
          </a:ln>
        </p:spPr>
      </p:pic>
      <p:sp>
        <p:nvSpPr>
          <p:cNvPr id="117" name="Google Shape;117;p4"/>
          <p:cNvSpPr txBox="1"/>
          <p:nvPr/>
        </p:nvSpPr>
        <p:spPr>
          <a:xfrm>
            <a:off x="0" y="3204925"/>
            <a:ext cx="5564700" cy="3599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•Small single celled organisms.</a:t>
            </a:r>
            <a:endParaRPr sz="20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•Cell wall made of </a:t>
            </a:r>
            <a:r>
              <a:rPr b="1"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peptidoglycan</a:t>
            </a:r>
            <a:r>
              <a:rPr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20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•Some have a </a:t>
            </a:r>
            <a:r>
              <a:rPr b="1"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capsule</a:t>
            </a:r>
            <a:r>
              <a:rPr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 or slime layer.</a:t>
            </a:r>
            <a:endParaRPr sz="20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•Has </a:t>
            </a:r>
            <a:r>
              <a:rPr b="1"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no nucleus </a:t>
            </a:r>
            <a:r>
              <a:rPr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(prokaryotic).</a:t>
            </a:r>
            <a:endParaRPr sz="20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•Some species have </a:t>
            </a:r>
            <a:r>
              <a:rPr b="1"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flagella </a:t>
            </a:r>
            <a:r>
              <a:rPr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for movement.</a:t>
            </a:r>
            <a:endParaRPr sz="20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•Some contain </a:t>
            </a:r>
            <a:r>
              <a:rPr b="1"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plasmids</a:t>
            </a:r>
            <a:r>
              <a:rPr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 (small loops of DNA).</a:t>
            </a:r>
            <a:endParaRPr sz="20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•Have one circular chromosome.</a:t>
            </a:r>
            <a:endParaRPr sz="20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l">
              <a:lnSpc>
                <a:spcPct val="115000"/>
              </a:lnSpc>
              <a:spcBef>
                <a:spcPts val="70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CC0000"/>
                </a:solidFill>
                <a:latin typeface="Calibri"/>
                <a:ea typeface="Calibri"/>
                <a:cs typeface="Calibri"/>
                <a:sym typeface="Calibri"/>
              </a:rPr>
              <a:t>•Some can do photosynthesis.</a:t>
            </a:r>
            <a:endParaRPr sz="2000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"/>
          <p:cNvSpPr/>
          <p:nvPr/>
        </p:nvSpPr>
        <p:spPr>
          <a:xfrm>
            <a:off x="250825" y="188912"/>
            <a:ext cx="8713787" cy="792162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l"/>
            <a:r>
              <a:rPr b="0" i="0">
                <a:ln cap="flat" cmpd="sng" w="9525">
                  <a:solidFill>
                    <a:srgbClr val="000000"/>
                  </a:solidFill>
                  <a:prstDash val="solid"/>
                  <a:miter lim="800000"/>
                  <a:headEnd len="sm" w="sm" type="none"/>
                  <a:tailEnd len="sm" w="sm" type="none"/>
                </a:ln>
                <a:solidFill>
                  <a:srgbClr val="CC3399"/>
                </a:solidFill>
                <a:latin typeface="Arial Black"/>
              </a:rPr>
              <a:t>Protoctist kingdom </a:t>
            </a:r>
          </a:p>
        </p:txBody>
      </p:sp>
      <p:sp>
        <p:nvSpPr>
          <p:cNvPr id="123" name="Google Shape;123;p5"/>
          <p:cNvSpPr txBox="1"/>
          <p:nvPr/>
        </p:nvSpPr>
        <p:spPr>
          <a:xfrm>
            <a:off x="1918274" y="1041400"/>
            <a:ext cx="6939900" cy="20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99"/>
              </a:buClr>
              <a:buSzPts val="2000"/>
              <a:buFont typeface="Arial"/>
              <a:buNone/>
            </a:pPr>
            <a:r>
              <a:rPr i="0" lang="en-US" sz="2000" u="none">
                <a:solidFill>
                  <a:srgbClr val="CC3399"/>
                </a:solidFill>
                <a:latin typeface="Calibri"/>
                <a:ea typeface="Calibri"/>
                <a:cs typeface="Calibri"/>
                <a:sym typeface="Calibri"/>
              </a:rPr>
              <a:t>The Protoctistan’s  are a diverse group and contain organisms that do not fit into any other group. They are sometimes ref</a:t>
            </a:r>
            <a:r>
              <a:rPr lang="en-US" sz="2000">
                <a:solidFill>
                  <a:srgbClr val="CC3399"/>
                </a:solidFill>
                <a:latin typeface="Calibri"/>
                <a:ea typeface="Calibri"/>
                <a:cs typeface="Calibri"/>
                <a:sym typeface="Calibri"/>
              </a:rPr>
              <a:t>erred to as the ‘junk draw’ of organisms.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CC3399"/>
              </a:buClr>
              <a:buSzPts val="2000"/>
              <a:buFont typeface="Arial"/>
              <a:buNone/>
            </a:pPr>
            <a:r>
              <a:rPr i="0" lang="en-US" sz="2000" u="none">
                <a:solidFill>
                  <a:srgbClr val="CC3399"/>
                </a:solidFill>
                <a:latin typeface="Calibri"/>
                <a:ea typeface="Calibri"/>
                <a:cs typeface="Calibri"/>
                <a:sym typeface="Calibri"/>
              </a:rPr>
              <a:t>The protoctistan’s do not have much in common besides a relatively simple organisation.</a:t>
            </a:r>
            <a:r>
              <a:rPr lang="en-US" sz="200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i="0" lang="en-US" sz="2000" u="none">
                <a:solidFill>
                  <a:srgbClr val="CC3399"/>
                </a:solidFill>
                <a:latin typeface="Calibri"/>
                <a:ea typeface="Calibri"/>
                <a:cs typeface="Calibri"/>
                <a:sym typeface="Calibri"/>
              </a:rPr>
              <a:t>They have a wide variety of size, structure and form.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4" name="Google Shape;124;p5"/>
          <p:cNvSpPr txBox="1"/>
          <p:nvPr/>
        </p:nvSpPr>
        <p:spPr>
          <a:xfrm>
            <a:off x="148200" y="3642638"/>
            <a:ext cx="8847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99"/>
              </a:buClr>
              <a:buSzPts val="2000"/>
              <a:buFont typeface="Arial"/>
              <a:buNone/>
            </a:pPr>
            <a:r>
              <a:rPr i="0" lang="en-US" sz="2000" u="none">
                <a:solidFill>
                  <a:srgbClr val="CC3399"/>
                </a:solidFill>
                <a:latin typeface="Calibri"/>
                <a:ea typeface="Calibri"/>
                <a:cs typeface="Calibri"/>
                <a:sym typeface="Calibri"/>
              </a:rPr>
              <a:t>Protoctistan’s are </a:t>
            </a:r>
            <a:r>
              <a:rPr b="1" i="0" lang="en-US" sz="2000" u="none">
                <a:solidFill>
                  <a:srgbClr val="CC3399"/>
                </a:solidFill>
                <a:latin typeface="Calibri"/>
                <a:ea typeface="Calibri"/>
                <a:cs typeface="Calibri"/>
                <a:sym typeface="Calibri"/>
              </a:rPr>
              <a:t>unicellular</a:t>
            </a:r>
            <a:r>
              <a:rPr i="0" lang="en-US" sz="2000" u="none">
                <a:solidFill>
                  <a:srgbClr val="CC339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2000" u="none">
                <a:solidFill>
                  <a:srgbClr val="CC3399"/>
                </a:solidFill>
                <a:latin typeface="Calibri"/>
                <a:ea typeface="Calibri"/>
                <a:cs typeface="Calibri"/>
                <a:sym typeface="Calibri"/>
              </a:rPr>
              <a:t>organisms</a:t>
            </a:r>
            <a:r>
              <a:rPr i="0" lang="en-US" sz="2000" u="none">
                <a:solidFill>
                  <a:srgbClr val="CC3399"/>
                </a:solidFill>
                <a:latin typeface="Calibri"/>
                <a:ea typeface="Calibri"/>
                <a:cs typeface="Calibri"/>
                <a:sym typeface="Calibri"/>
              </a:rPr>
              <a:t> – this means they are made up of only one cell.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5" name="Google Shape;125;p5"/>
          <p:cNvSpPr txBox="1"/>
          <p:nvPr/>
        </p:nvSpPr>
        <p:spPr>
          <a:xfrm>
            <a:off x="1918275" y="3075000"/>
            <a:ext cx="6744600" cy="7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99"/>
              </a:buClr>
              <a:buSzPts val="2000"/>
              <a:buFont typeface="Arial"/>
              <a:buNone/>
            </a:pPr>
            <a:r>
              <a:rPr i="0" lang="en-US" sz="2000" u="none">
                <a:solidFill>
                  <a:srgbClr val="CC3399"/>
                </a:solidFill>
                <a:latin typeface="Calibri"/>
                <a:ea typeface="Calibri"/>
                <a:cs typeface="Calibri"/>
                <a:sym typeface="Calibri"/>
              </a:rPr>
              <a:t>Protoctists include the amoeba and the paramecium.</a:t>
            </a:r>
            <a:endParaRPr sz="2000"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i="0" sz="2000" u="none">
              <a:solidFill>
                <a:srgbClr val="CC33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5"/>
          <p:cNvSpPr txBox="1"/>
          <p:nvPr/>
        </p:nvSpPr>
        <p:spPr>
          <a:xfrm>
            <a:off x="86024" y="4493300"/>
            <a:ext cx="3164100" cy="132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C3399"/>
              </a:buClr>
              <a:buSzPts val="2000"/>
              <a:buFont typeface="Arial"/>
              <a:buNone/>
            </a:pPr>
            <a:r>
              <a:rPr i="0" lang="en-US" sz="2000" u="none">
                <a:solidFill>
                  <a:srgbClr val="CC3399"/>
                </a:solidFill>
                <a:latin typeface="Calibri"/>
                <a:ea typeface="Calibri"/>
                <a:cs typeface="Calibri"/>
                <a:sym typeface="Calibri"/>
              </a:rPr>
              <a:t>Protoctistan’s have a very </a:t>
            </a:r>
            <a:r>
              <a:rPr b="1" i="0" lang="en-US" sz="2000" u="none">
                <a:solidFill>
                  <a:srgbClr val="CC3399"/>
                </a:solidFill>
                <a:latin typeface="Calibri"/>
                <a:ea typeface="Calibri"/>
                <a:cs typeface="Calibri"/>
                <a:sym typeface="Calibri"/>
              </a:rPr>
              <a:t>simple cell structure </a:t>
            </a:r>
            <a:r>
              <a:rPr i="0" lang="en-US" sz="2000" u="none">
                <a:solidFill>
                  <a:srgbClr val="CC3399"/>
                </a:solidFill>
                <a:latin typeface="Calibri"/>
                <a:ea typeface="Calibri"/>
                <a:cs typeface="Calibri"/>
                <a:sym typeface="Calibri"/>
              </a:rPr>
              <a:t>and are different to bacteria cells as they</a:t>
            </a:r>
            <a:r>
              <a:rPr b="1" i="0" lang="en-US" sz="2000" u="none">
                <a:solidFill>
                  <a:srgbClr val="CC3399"/>
                </a:solidFill>
                <a:latin typeface="Calibri"/>
                <a:ea typeface="Calibri"/>
                <a:cs typeface="Calibri"/>
                <a:sym typeface="Calibri"/>
              </a:rPr>
              <a:t> DO contain a nucleus.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350px-Paramecium" id="127" name="Google Shape;127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" y="1041400"/>
            <a:ext cx="1789700" cy="21481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250125" y="4155150"/>
            <a:ext cx="5893874" cy="2464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2011-06-14T11:53:35Z</dcterms:created>
  <dc:creator>woodmans</dc:creator>
</cp:coreProperties>
</file>