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y="5143500" cx="9144000"/>
  <p:notesSz cx="6858000" cy="9144000"/>
  <p:embeddedFontLst>
    <p:embeddedFont>
      <p:font typeface="Roboto"/>
      <p:regular r:id="rId58"/>
      <p:bold r:id="rId59"/>
      <p:italic r:id="rId60"/>
      <p:boldItalic r:id="rId61"/>
    </p:embeddedFont>
    <p:embeddedFont>
      <p:font typeface="Quicksand"/>
      <p:regular r:id="rId62"/>
      <p:bold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48D03CA-6D2A-42EF-8FC4-3CC8AEBC2DB2}">
  <a:tblStyle styleId="{B48D03CA-6D2A-42EF-8FC4-3CC8AEBC2D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Quicksand-regular.fntdata"/><Relationship Id="rId61" Type="http://schemas.openxmlformats.org/officeDocument/2006/relationships/font" Target="fonts/Roboto-boldItalic.fntdata"/><Relationship Id="rId20" Type="http://schemas.openxmlformats.org/officeDocument/2006/relationships/slide" Target="slides/slide13.xml"/><Relationship Id="rId63" Type="http://schemas.openxmlformats.org/officeDocument/2006/relationships/font" Target="fonts/Quicksand-bold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0" Type="http://schemas.openxmlformats.org/officeDocument/2006/relationships/font" Target="fonts/Roboto-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font" Target="fonts/Roboto-bold.fntdata"/><Relationship Id="rId14" Type="http://schemas.openxmlformats.org/officeDocument/2006/relationships/slide" Target="slides/slide7.xml"/><Relationship Id="rId58" Type="http://schemas.openxmlformats.org/officeDocument/2006/relationships/font" Target="fonts/Roboto-regular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peedyfixings.com/nails/common-nails/panel-pins/" TargetMode="Externa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2de74f6df9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2de74f6df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09b9ec21b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09b9ec21b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2e7a3879d_1_20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2e7a3879d_1_2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a2e7a3879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3a2e7a3879d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a2e7a3879d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a2e7a3879d_1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a2e7a3879d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a2e7a3879d_1_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409b9ec21bb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409b9ec21bb_0_1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409b9ec21bb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g409b9ec21bb_0_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409b9ec21bb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409b9ec21bb_0_1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a2e7a3879d_1_1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a2e7a3879d_1_1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a2e7a3879d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3a2e7a3879d_1_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409b9ec21b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g409b9ec21bb_0_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a2e7a3879d_1_1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a2e7a3879d_1_1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409b9ec21bb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409b9ec21bb_0_1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a2e7a3879d_1_1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3a2e7a3879d_1_13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a2e7a3879d_1_1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g3a2e7a3879d_1_13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a2e7a3879d_1_1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g3a2e7a3879d_1_13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a2e7a3879d_1_1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a2e7a3879d_1_1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a2e7a3879d_1_1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g3a2e7a3879d_1_13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409b9ec21b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g409b9ec21bb_0_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409b9ec21bb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g409b9ec21bb_0_2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a2e7a3879d_1_1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g3a2e7a3879d_1_14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a2e7a3879d_1_1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a2e7a3879d_1_1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a2e7a3879d_1_16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a2e7a3879d_1_1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a2e7a3879d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g3a2e7a3879d_1_1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a2e7a3879d_1_1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g3a2e7a3879d_1_13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a2e7a3879d_1_1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a2e7a3879d_1_1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a2e7a3879d_1_19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a2e7a3879d_1_1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409bea5b3ce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g409bea5b3ce_0_3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a2e7a3879d_1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g3a2e7a3879d_1_14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a2e7a3879d_1_1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g3a2e7a3879d_1_14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fb2d79f0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g3fb2d79f07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a2e7a3879d_1_1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3a2e7a3879d_1_1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a2e7a3879d_1_1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g3a2e7a3879d_1_15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a2e7a3879d_1_1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3a2e7a3879d_1_1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a2e7a3879d_1_1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3a2e7a3879d_1_1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3a2e7a3879d_1_1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3a2e7a3879d_1_1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a2e7a3879d_1_1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a2e7a3879d_1_1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3963524b290_9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3963524b290_9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409b9ec21bb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409b9ec21bb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409bea5b3ce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409bea5b3ce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409bea5b3ce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409bea5b3ce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409bea5b3ce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409bea5b3c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8b9433fc9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g38b9433fc9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3a2e7a3879d_1_1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g3a2e7a3879d_1_158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3a2e7a3879d_1_1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Round wire nails</a:t>
            </a:r>
            <a:r>
              <a:rPr lang="en-GB"/>
              <a:t>: </a:t>
            </a:r>
            <a:r>
              <a:rPr lang="en-GB" sz="120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most common type of nail used in woodworking and joinery applications where appearance is not important, but strength is key.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Panel Pin</a:t>
            </a:r>
            <a:r>
              <a:rPr lang="en-GB"/>
              <a:t>: </a:t>
            </a:r>
            <a:r>
              <a:rPr b="1" i="1" lang="en-GB" sz="1200" u="sng">
                <a:solidFill>
                  <a:srgbClr val="AE142E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Panel pins</a:t>
            </a:r>
            <a:r>
              <a:rPr lang="en-GB" sz="1200">
                <a:solidFill>
                  <a:srgbClr val="40404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are slender, lightweight nails with a round head which are ideal for delicate woodworking projects for extra strength. These are ideal to attach backboards or skirting to wardrobes, cabinets and joinery projects.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Oval wire nail</a:t>
            </a:r>
            <a:endParaRPr b="1"/>
          </a:p>
        </p:txBody>
      </p:sp>
      <p:sp>
        <p:nvSpPr>
          <p:cNvPr id="1030" name="Google Shape;1030;g3a2e7a3879d_1_15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3caaed69cb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g3caaed69cbe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3a2e7a3879d_1_1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3a2e7a3879d_1_1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3a2e7a3879d_1_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g3a2e7a3879d_1_7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g3caaed69cbe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0" name="Google Shape;1460;g3caaed69cbe_1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3" name="Google Shape;93;p1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2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2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2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2" name="Google Shape;122;p24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indent="-406400" lvl="1" marL="914400"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indent="-381000" lvl="2" marL="1371600"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indent="-355600" lvl="3" marL="182880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indent="-355600" lvl="4" marL="22860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indent="-355600" lvl="5" marL="27432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53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1">
            <a:alphaModFix amt="5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7.jpg"/><Relationship Id="rId13" Type="http://schemas.openxmlformats.org/officeDocument/2006/relationships/image" Target="../media/image142.png"/><Relationship Id="rId12" Type="http://schemas.openxmlformats.org/officeDocument/2006/relationships/image" Target="../media/image16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21.jpg"/><Relationship Id="rId15" Type="http://schemas.openxmlformats.org/officeDocument/2006/relationships/image" Target="../media/image34.jpg"/><Relationship Id="rId14" Type="http://schemas.openxmlformats.org/officeDocument/2006/relationships/image" Target="../media/image13.jpg"/><Relationship Id="rId17" Type="http://schemas.openxmlformats.org/officeDocument/2006/relationships/image" Target="../media/image15.jpg"/><Relationship Id="rId16" Type="http://schemas.openxmlformats.org/officeDocument/2006/relationships/image" Target="../media/image14.jpg"/><Relationship Id="rId5" Type="http://schemas.openxmlformats.org/officeDocument/2006/relationships/image" Target="../media/image1.jpg"/><Relationship Id="rId6" Type="http://schemas.openxmlformats.org/officeDocument/2006/relationships/image" Target="../media/image2.png"/><Relationship Id="rId18" Type="http://schemas.openxmlformats.org/officeDocument/2006/relationships/image" Target="../media/image46.jpg"/><Relationship Id="rId7" Type="http://schemas.openxmlformats.org/officeDocument/2006/relationships/image" Target="../media/image65.jpg"/><Relationship Id="rId8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4.png"/><Relationship Id="rId7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7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3.png"/><Relationship Id="rId5" Type="http://schemas.openxmlformats.org/officeDocument/2006/relationships/image" Target="../media/image23.jpg"/><Relationship Id="rId6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3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Relationship Id="rId4" Type="http://schemas.openxmlformats.org/officeDocument/2006/relationships/image" Target="../media/image22.png"/><Relationship Id="rId5" Type="http://schemas.openxmlformats.org/officeDocument/2006/relationships/image" Target="../media/image3.png"/><Relationship Id="rId6" Type="http://schemas.openxmlformats.org/officeDocument/2006/relationships/image" Target="../media/image9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0.jpg"/><Relationship Id="rId5" Type="http://schemas.openxmlformats.org/officeDocument/2006/relationships/image" Target="../media/image25.png"/><Relationship Id="rId6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38.png"/><Relationship Id="rId5" Type="http://schemas.openxmlformats.org/officeDocument/2006/relationships/image" Target="../media/image36.jpg"/><Relationship Id="rId6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2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Relationship Id="rId4" Type="http://schemas.openxmlformats.org/officeDocument/2006/relationships/image" Target="../media/image50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9" Type="http://schemas.openxmlformats.org/officeDocument/2006/relationships/image" Target="../media/image3.png"/><Relationship Id="rId5" Type="http://schemas.openxmlformats.org/officeDocument/2006/relationships/image" Target="../media/image45.png"/><Relationship Id="rId6" Type="http://schemas.openxmlformats.org/officeDocument/2006/relationships/image" Target="../media/image44.png"/><Relationship Id="rId7" Type="http://schemas.openxmlformats.org/officeDocument/2006/relationships/image" Target="../media/image37.png"/><Relationship Id="rId8" Type="http://schemas.openxmlformats.org/officeDocument/2006/relationships/image" Target="../media/image4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3.png"/><Relationship Id="rId5" Type="http://schemas.openxmlformats.org/officeDocument/2006/relationships/image" Target="../media/image47.png"/><Relationship Id="rId6" Type="http://schemas.openxmlformats.org/officeDocument/2006/relationships/image" Target="../media/image49.png"/><Relationship Id="rId7" Type="http://schemas.openxmlformats.org/officeDocument/2006/relationships/image" Target="../media/image48.png"/><Relationship Id="rId8" Type="http://schemas.openxmlformats.org/officeDocument/2006/relationships/image" Target="../media/image5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2.pn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64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1.png"/><Relationship Id="rId4" Type="http://schemas.openxmlformats.org/officeDocument/2006/relationships/image" Target="../media/image58.png"/><Relationship Id="rId9" Type="http://schemas.openxmlformats.org/officeDocument/2006/relationships/image" Target="../media/image61.png"/><Relationship Id="rId5" Type="http://schemas.openxmlformats.org/officeDocument/2006/relationships/image" Target="../media/image52.png"/><Relationship Id="rId6" Type="http://schemas.openxmlformats.org/officeDocument/2006/relationships/image" Target="../media/image54.png"/><Relationship Id="rId7" Type="http://schemas.openxmlformats.org/officeDocument/2006/relationships/image" Target="../media/image60.png"/><Relationship Id="rId8" Type="http://schemas.openxmlformats.org/officeDocument/2006/relationships/image" Target="../media/image5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63.png"/><Relationship Id="rId5" Type="http://schemas.openxmlformats.org/officeDocument/2006/relationships/image" Target="../media/image6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73.png"/><Relationship Id="rId5" Type="http://schemas.openxmlformats.org/officeDocument/2006/relationships/image" Target="../media/image5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1.png"/><Relationship Id="rId4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2.png"/><Relationship Id="rId4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Relationship Id="rId4" Type="http://schemas.openxmlformats.org/officeDocument/2006/relationships/image" Target="../media/image67.png"/><Relationship Id="rId5" Type="http://schemas.openxmlformats.org/officeDocument/2006/relationships/image" Target="../media/image66.jpg"/><Relationship Id="rId6" Type="http://schemas.openxmlformats.org/officeDocument/2006/relationships/image" Target="../media/image62.jpg"/><Relationship Id="rId7" Type="http://schemas.openxmlformats.org/officeDocument/2006/relationships/image" Target="../media/image7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8.png"/><Relationship Id="rId4" Type="http://schemas.openxmlformats.org/officeDocument/2006/relationships/image" Target="../media/image74.png"/><Relationship Id="rId5" Type="http://schemas.openxmlformats.org/officeDocument/2006/relationships/image" Target="../media/image79.png"/><Relationship Id="rId6" Type="http://schemas.openxmlformats.org/officeDocument/2006/relationships/image" Target="../media/image72.png"/><Relationship Id="rId7" Type="http://schemas.openxmlformats.org/officeDocument/2006/relationships/image" Target="../media/image76.jpg"/><Relationship Id="rId8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5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93.jpg"/><Relationship Id="rId7" Type="http://schemas.openxmlformats.org/officeDocument/2006/relationships/image" Target="../media/image88.jpg"/><Relationship Id="rId8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7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86.png"/><Relationship Id="rId8" Type="http://schemas.openxmlformats.org/officeDocument/2006/relationships/image" Target="../media/image9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Relationship Id="rId4" Type="http://schemas.openxmlformats.org/officeDocument/2006/relationships/image" Target="../media/image84.png"/><Relationship Id="rId9" Type="http://schemas.openxmlformats.org/officeDocument/2006/relationships/image" Target="../media/image98.jpg"/><Relationship Id="rId5" Type="http://schemas.openxmlformats.org/officeDocument/2006/relationships/image" Target="../media/image85.jpg"/><Relationship Id="rId6" Type="http://schemas.openxmlformats.org/officeDocument/2006/relationships/image" Target="../media/image89.jpg"/><Relationship Id="rId7" Type="http://schemas.openxmlformats.org/officeDocument/2006/relationships/image" Target="../media/image94.jpg"/><Relationship Id="rId8" Type="http://schemas.openxmlformats.org/officeDocument/2006/relationships/image" Target="../media/image90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1.png"/><Relationship Id="rId4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9.png"/><Relationship Id="rId4" Type="http://schemas.openxmlformats.org/officeDocument/2006/relationships/image" Target="../media/image96.png"/><Relationship Id="rId5" Type="http://schemas.openxmlformats.org/officeDocument/2006/relationships/image" Target="../media/image95.png"/><Relationship Id="rId6" Type="http://schemas.openxmlformats.org/officeDocument/2006/relationships/image" Target="../media/image102.png"/><Relationship Id="rId7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7.png"/><Relationship Id="rId4" Type="http://schemas.openxmlformats.org/officeDocument/2006/relationships/image" Target="../media/image100.png"/><Relationship Id="rId5" Type="http://schemas.openxmlformats.org/officeDocument/2006/relationships/image" Target="../media/image107.png"/><Relationship Id="rId6" Type="http://schemas.openxmlformats.org/officeDocument/2006/relationships/image" Target="../media/image106.png"/><Relationship Id="rId7" Type="http://schemas.openxmlformats.org/officeDocument/2006/relationships/image" Target="../media/image103.png"/><Relationship Id="rId8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png"/><Relationship Id="rId4" Type="http://schemas.openxmlformats.org/officeDocument/2006/relationships/image" Target="../media/image101.png"/><Relationship Id="rId5" Type="http://schemas.openxmlformats.org/officeDocument/2006/relationships/image" Target="../media/image104.png"/><Relationship Id="rId6" Type="http://schemas.openxmlformats.org/officeDocument/2006/relationships/image" Target="../media/image11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2.png"/><Relationship Id="rId4" Type="http://schemas.openxmlformats.org/officeDocument/2006/relationships/image" Target="../media/image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8.png"/><Relationship Id="rId4" Type="http://schemas.openxmlformats.org/officeDocument/2006/relationships/image" Target="../media/image118.png"/><Relationship Id="rId5" Type="http://schemas.openxmlformats.org/officeDocument/2006/relationships/image" Target="../media/image105.png"/><Relationship Id="rId6" Type="http://schemas.openxmlformats.org/officeDocument/2006/relationships/image" Target="../media/image116.png"/><Relationship Id="rId7" Type="http://schemas.openxmlformats.org/officeDocument/2006/relationships/image" Target="../media/image111.png"/><Relationship Id="rId8" Type="http://schemas.openxmlformats.org/officeDocument/2006/relationships/image" Target="../media/image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09.png"/><Relationship Id="rId4" Type="http://schemas.openxmlformats.org/officeDocument/2006/relationships/image" Target="../media/image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2.png"/><Relationship Id="rId4" Type="http://schemas.openxmlformats.org/officeDocument/2006/relationships/image" Target="../media/image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5.png"/><Relationship Id="rId4" Type="http://schemas.openxmlformats.org/officeDocument/2006/relationships/image" Target="../media/image123.png"/><Relationship Id="rId5" Type="http://schemas.openxmlformats.org/officeDocument/2006/relationships/image" Target="../media/image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9.png"/><Relationship Id="rId4" Type="http://schemas.openxmlformats.org/officeDocument/2006/relationships/image" Target="../media/image112.png"/><Relationship Id="rId5" Type="http://schemas.openxmlformats.org/officeDocument/2006/relationships/image" Target="../media/image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.png"/><Relationship Id="rId4" Type="http://schemas.openxmlformats.org/officeDocument/2006/relationships/image" Target="../media/image115.png"/><Relationship Id="rId5" Type="http://schemas.openxmlformats.org/officeDocument/2006/relationships/image" Target="../media/image123.png"/><Relationship Id="rId6" Type="http://schemas.openxmlformats.org/officeDocument/2006/relationships/image" Target="../media/image126.png"/><Relationship Id="rId7" Type="http://schemas.openxmlformats.org/officeDocument/2006/relationships/image" Target="../media/image15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21.png"/><Relationship Id="rId4" Type="http://schemas.openxmlformats.org/officeDocument/2006/relationships/image" Target="../media/image117.gif"/><Relationship Id="rId9" Type="http://schemas.openxmlformats.org/officeDocument/2006/relationships/image" Target="../media/image125.png"/><Relationship Id="rId5" Type="http://schemas.openxmlformats.org/officeDocument/2006/relationships/image" Target="../media/image3.png"/><Relationship Id="rId6" Type="http://schemas.openxmlformats.org/officeDocument/2006/relationships/image" Target="../media/image124.png"/><Relationship Id="rId7" Type="http://schemas.openxmlformats.org/officeDocument/2006/relationships/image" Target="../media/image119.gif"/><Relationship Id="rId8" Type="http://schemas.openxmlformats.org/officeDocument/2006/relationships/image" Target="../media/image15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3.png"/><Relationship Id="rId4" Type="http://schemas.openxmlformats.org/officeDocument/2006/relationships/image" Target="../media/image120.png"/><Relationship Id="rId5" Type="http://schemas.openxmlformats.org/officeDocument/2006/relationships/image" Target="../media/image3.png"/><Relationship Id="rId6" Type="http://schemas.openxmlformats.org/officeDocument/2006/relationships/image" Target="../media/image131.png"/><Relationship Id="rId7" Type="http://schemas.openxmlformats.org/officeDocument/2006/relationships/image" Target="../media/image127.png"/><Relationship Id="rId8" Type="http://schemas.openxmlformats.org/officeDocument/2006/relationships/image" Target="../media/image14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Relationship Id="rId4" Type="http://schemas.openxmlformats.org/officeDocument/2006/relationships/image" Target="../media/image141.png"/><Relationship Id="rId5" Type="http://schemas.openxmlformats.org/officeDocument/2006/relationships/image" Target="../media/image134.png"/><Relationship Id="rId6" Type="http://schemas.openxmlformats.org/officeDocument/2006/relationships/image" Target="../media/image140.png"/><Relationship Id="rId7" Type="http://schemas.openxmlformats.org/officeDocument/2006/relationships/image" Target="../media/image139.png"/></Relationships>
</file>

<file path=ppt/slides/_rels/slide4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5.png"/><Relationship Id="rId10" Type="http://schemas.openxmlformats.org/officeDocument/2006/relationships/image" Target="../media/image137.png"/><Relationship Id="rId13" Type="http://schemas.openxmlformats.org/officeDocument/2006/relationships/image" Target="../media/image149.jpg"/><Relationship Id="rId12" Type="http://schemas.openxmlformats.org/officeDocument/2006/relationships/image" Target="../media/image136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8.jpg"/><Relationship Id="rId4" Type="http://schemas.openxmlformats.org/officeDocument/2006/relationships/image" Target="../media/image132.jpg"/><Relationship Id="rId9" Type="http://schemas.openxmlformats.org/officeDocument/2006/relationships/image" Target="../media/image138.jpg"/><Relationship Id="rId14" Type="http://schemas.openxmlformats.org/officeDocument/2006/relationships/image" Target="../media/image3.png"/><Relationship Id="rId5" Type="http://schemas.openxmlformats.org/officeDocument/2006/relationships/image" Target="../media/image129.jpg"/><Relationship Id="rId6" Type="http://schemas.openxmlformats.org/officeDocument/2006/relationships/image" Target="../media/image146.jpg"/><Relationship Id="rId7" Type="http://schemas.openxmlformats.org/officeDocument/2006/relationships/image" Target="../media/image130.jpg"/><Relationship Id="rId8" Type="http://schemas.openxmlformats.org/officeDocument/2006/relationships/image" Target="../media/image13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.png"/><Relationship Id="rId4" Type="http://schemas.openxmlformats.org/officeDocument/2006/relationships/image" Target="../media/image12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62.png"/><Relationship Id="rId4" Type="http://schemas.openxmlformats.org/officeDocument/2006/relationships/image" Target="../media/image144.png"/><Relationship Id="rId5" Type="http://schemas.openxmlformats.org/officeDocument/2006/relationships/image" Target="../media/image148.png"/><Relationship Id="rId6" Type="http://schemas.openxmlformats.org/officeDocument/2006/relationships/image" Target="../media/image151.png"/><Relationship Id="rId7" Type="http://schemas.openxmlformats.org/officeDocument/2006/relationships/image" Target="../media/image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59.png"/><Relationship Id="rId4" Type="http://schemas.openxmlformats.org/officeDocument/2006/relationships/image" Target="../media/image158.png"/><Relationship Id="rId5" Type="http://schemas.openxmlformats.org/officeDocument/2006/relationships/image" Target="../media/image3.png"/><Relationship Id="rId6" Type="http://schemas.openxmlformats.org/officeDocument/2006/relationships/image" Target="../media/image16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.png"/><Relationship Id="rId4" Type="http://schemas.openxmlformats.org/officeDocument/2006/relationships/image" Target="../media/image159.png"/><Relationship Id="rId5" Type="http://schemas.openxmlformats.org/officeDocument/2006/relationships/image" Target="../media/image16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55.png"/><Relationship Id="rId4" Type="http://schemas.openxmlformats.org/officeDocument/2006/relationships/image" Target="../media/image147.png"/><Relationship Id="rId5" Type="http://schemas.openxmlformats.org/officeDocument/2006/relationships/image" Target="../media/image154.png"/><Relationship Id="rId6" Type="http://schemas.openxmlformats.org/officeDocument/2006/relationships/image" Target="../media/image157.png"/><Relationship Id="rId7" Type="http://schemas.openxmlformats.org/officeDocument/2006/relationships/image" Target="../media/image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63.png"/><Relationship Id="rId4" Type="http://schemas.openxmlformats.org/officeDocument/2006/relationships/image" Target="../media/image165.png"/><Relationship Id="rId5" Type="http://schemas.openxmlformats.org/officeDocument/2006/relationships/image" Target="../media/image160.png"/><Relationship Id="rId6" Type="http://schemas.openxmlformats.org/officeDocument/2006/relationships/image" Target="../media/image161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6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36" name="Google Shape;136;p2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37" name="Google Shape;137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2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44" name="Google Shape;144;p2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5" name="Google Shape;145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2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47" name="Google Shape;147;p27"/>
          <p:cNvSpPr txBox="1"/>
          <p:nvPr/>
        </p:nvSpPr>
        <p:spPr>
          <a:xfrm>
            <a:off x="506900" y="1010264"/>
            <a:ext cx="25887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Materials &amp; Processes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3191515" y="996729"/>
            <a:ext cx="19530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Communication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9" name="Google Shape;149;p27"/>
          <p:cNvSpPr txBox="1"/>
          <p:nvPr/>
        </p:nvSpPr>
        <p:spPr>
          <a:xfrm>
            <a:off x="5433016" y="996729"/>
            <a:ext cx="24072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Influences on Design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0" name="Google Shape;150;p27"/>
          <p:cNvSpPr txBox="1"/>
          <p:nvPr/>
        </p:nvSpPr>
        <p:spPr>
          <a:xfrm>
            <a:off x="620725" y="610625"/>
            <a:ext cx="41652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Theory Knowledge for Paper 2: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4">
            <a:alphaModFix/>
          </a:blip>
          <a:srcRect b="48213" l="0" r="0" t="0"/>
          <a:stretch/>
        </p:blipFill>
        <p:spPr>
          <a:xfrm>
            <a:off x="478169" y="1470641"/>
            <a:ext cx="2283738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ost Your Skills in Sheet Metal Fabrication: Expert Tips and Techniques -  Atlas Manufacturing" id="152" name="Google Shape;152;p27"/>
          <p:cNvPicPr preferRelativeResize="0"/>
          <p:nvPr/>
        </p:nvPicPr>
        <p:blipFill rotWithShape="1">
          <a:blip r:embed="rId5">
            <a:alphaModFix/>
          </a:blip>
          <a:srcRect b="27193" l="0" r="0" t="28934"/>
          <a:stretch/>
        </p:blipFill>
        <p:spPr>
          <a:xfrm>
            <a:off x="490034" y="2074669"/>
            <a:ext cx="2271873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7 Different Types of Plastic | Plastics For Change" id="153" name="Google Shape;153;p27"/>
          <p:cNvPicPr preferRelativeResize="0"/>
          <p:nvPr/>
        </p:nvPicPr>
        <p:blipFill rotWithShape="1">
          <a:blip r:embed="rId6">
            <a:alphaModFix/>
          </a:blip>
          <a:srcRect b="47090" l="0" r="0" t="0"/>
          <a:stretch/>
        </p:blipFill>
        <p:spPr>
          <a:xfrm>
            <a:off x="490034" y="2678692"/>
            <a:ext cx="2271872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Is Carbon Fiber? How Is It Made and Is It Indestructible?" id="154" name="Google Shape;154;p27"/>
          <p:cNvPicPr preferRelativeResize="0"/>
          <p:nvPr/>
        </p:nvPicPr>
        <p:blipFill rotWithShape="1">
          <a:blip r:embed="rId7">
            <a:alphaModFix/>
          </a:blip>
          <a:srcRect b="52062" l="0" r="0" t="7188"/>
          <a:stretch/>
        </p:blipFill>
        <p:spPr>
          <a:xfrm>
            <a:off x="484101" y="3282717"/>
            <a:ext cx="2283738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FXC Thermochromic Liquid Crystal Thermocolor Thermochromatic Plate 29° to  33°C (150x150mm) - Smart Material : Amazon.de: Business, Industry &amp; Science" id="155" name="Google Shape;155;p27"/>
          <p:cNvPicPr preferRelativeResize="0"/>
          <p:nvPr/>
        </p:nvPicPr>
        <p:blipFill rotWithShape="1">
          <a:blip r:embed="rId8">
            <a:alphaModFix/>
          </a:blip>
          <a:srcRect b="38513" l="0" r="0" t="31207"/>
          <a:stretch/>
        </p:blipFill>
        <p:spPr>
          <a:xfrm>
            <a:off x="478169" y="3886742"/>
            <a:ext cx="2283738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d Stock Paper in Guwahati - Dealers, Manufacturers &amp; Suppliers -Justdial" id="156" name="Google Shape;156;p27"/>
          <p:cNvPicPr preferRelativeResize="0"/>
          <p:nvPr/>
        </p:nvPicPr>
        <p:blipFill rotWithShape="1">
          <a:blip r:embed="rId9">
            <a:alphaModFix/>
          </a:blip>
          <a:srcRect b="36639" l="0" r="0" t="34296"/>
          <a:stretch/>
        </p:blipFill>
        <p:spPr>
          <a:xfrm>
            <a:off x="478169" y="4490767"/>
            <a:ext cx="2283737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. Shading and rendering isometric shapes" id="157" name="Google Shape;157;p27"/>
          <p:cNvPicPr preferRelativeResize="0"/>
          <p:nvPr/>
        </p:nvPicPr>
        <p:blipFill rotWithShape="1">
          <a:blip r:embed="rId10">
            <a:alphaModFix/>
          </a:blip>
          <a:srcRect b="31582" l="0" r="0" t="29766"/>
          <a:stretch/>
        </p:blipFill>
        <p:spPr>
          <a:xfrm>
            <a:off x="2949339" y="1470655"/>
            <a:ext cx="2293190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erspective for Beginners: How to Use 1 and 2 Point Perspectives to Create  Great Artwork" id="158" name="Google Shape;158;p27"/>
          <p:cNvPicPr preferRelativeResize="0"/>
          <p:nvPr/>
        </p:nvPicPr>
        <p:blipFill rotWithShape="1">
          <a:blip r:embed="rId11">
            <a:alphaModFix/>
          </a:blip>
          <a:srcRect b="30174" l="0" r="0" t="33043"/>
          <a:stretch/>
        </p:blipFill>
        <p:spPr>
          <a:xfrm>
            <a:off x="2949339" y="2074675"/>
            <a:ext cx="2293192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usion Tutorials and Training Courses" id="159" name="Google Shape;159;p27"/>
          <p:cNvPicPr preferRelativeResize="0"/>
          <p:nvPr/>
        </p:nvPicPr>
        <p:blipFill rotWithShape="1">
          <a:blip r:embed="rId12">
            <a:alphaModFix/>
          </a:blip>
          <a:srcRect b="39386" l="0" r="0" t="9089"/>
          <a:stretch/>
        </p:blipFill>
        <p:spPr>
          <a:xfrm>
            <a:off x="2949339" y="2678700"/>
            <a:ext cx="2293189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ought I'd Post This Fancy Render From Fusion. This Prototype Took 3  Months Of Work In My Free Time. : r/Fusion360" id="160" name="Google Shape;160;p27"/>
          <p:cNvPicPr preferRelativeResize="0"/>
          <p:nvPr/>
        </p:nvPicPr>
        <p:blipFill rotWithShape="1">
          <a:blip r:embed="rId13">
            <a:alphaModFix/>
          </a:blip>
          <a:srcRect b="15917" l="0" r="0" t="45978"/>
          <a:stretch/>
        </p:blipFill>
        <p:spPr>
          <a:xfrm>
            <a:off x="2949339" y="3282723"/>
            <a:ext cx="2293190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ow to Make an Orthographic Drawing in Fusion 360 - YouTube" id="161" name="Google Shape;161;p27"/>
          <p:cNvPicPr preferRelativeResize="0"/>
          <p:nvPr/>
        </p:nvPicPr>
        <p:blipFill rotWithShape="1">
          <a:blip r:embed="rId14">
            <a:alphaModFix/>
          </a:blip>
          <a:srcRect b="33280" l="12632" r="11953" t="27936"/>
          <a:stretch/>
        </p:blipFill>
        <p:spPr>
          <a:xfrm>
            <a:off x="2949339" y="3886749"/>
            <a:ext cx="2293192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Insulation Foam Sketch Model by Noah Chillingworth" id="162" name="Google Shape;162;p27"/>
          <p:cNvPicPr preferRelativeResize="0"/>
          <p:nvPr/>
        </p:nvPicPr>
        <p:blipFill rotWithShape="1">
          <a:blip r:embed="rId15">
            <a:alphaModFix/>
          </a:blip>
          <a:srcRect b="45882" l="0" r="0" t="24901"/>
          <a:stretch/>
        </p:blipFill>
        <p:spPr>
          <a:xfrm>
            <a:off x="2949339" y="4490775"/>
            <a:ext cx="2271873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T FILES Technology &amp; Design Aesthetics, Ergonomics, Anthropometrics Part  1" id="163" name="Google Shape;163;p27"/>
          <p:cNvPicPr preferRelativeResize="0"/>
          <p:nvPr/>
        </p:nvPicPr>
        <p:blipFill rotWithShape="1">
          <a:blip r:embed="rId16">
            <a:alphaModFix/>
          </a:blip>
          <a:srcRect b="18667" l="0" r="0" t="55901"/>
          <a:stretch/>
        </p:blipFill>
        <p:spPr>
          <a:xfrm>
            <a:off x="5429961" y="1470650"/>
            <a:ext cx="2283738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is Sustainability and Why is it so Important? - TWI" id="164" name="Google Shape;164;p27"/>
          <p:cNvPicPr preferRelativeResize="0"/>
          <p:nvPr/>
        </p:nvPicPr>
        <p:blipFill rotWithShape="1">
          <a:blip r:embed="rId17">
            <a:alphaModFix/>
          </a:blip>
          <a:srcRect b="12594" l="0" r="0" t="41323"/>
          <a:stretch/>
        </p:blipFill>
        <p:spPr>
          <a:xfrm>
            <a:off x="5429961" y="2074675"/>
            <a:ext cx="2271873" cy="570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verything you ever wanted to know about factory planning" id="165" name="Google Shape;165;p27"/>
          <p:cNvPicPr preferRelativeResize="0"/>
          <p:nvPr/>
        </p:nvPicPr>
        <p:blipFill rotWithShape="1">
          <a:blip r:embed="rId18">
            <a:alphaModFix/>
          </a:blip>
          <a:srcRect b="27418" l="0" r="0" t="28665"/>
          <a:stretch/>
        </p:blipFill>
        <p:spPr>
          <a:xfrm>
            <a:off x="5429961" y="2678700"/>
            <a:ext cx="2271872" cy="57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 txBox="1"/>
          <p:nvPr/>
        </p:nvSpPr>
        <p:spPr>
          <a:xfrm>
            <a:off x="490034" y="147065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Woods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7" name="Google Shape;167;p27"/>
          <p:cNvSpPr txBox="1"/>
          <p:nvPr/>
        </p:nvSpPr>
        <p:spPr>
          <a:xfrm>
            <a:off x="490034" y="2074675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Metals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7"/>
          <p:cNvSpPr txBox="1"/>
          <p:nvPr/>
        </p:nvSpPr>
        <p:spPr>
          <a:xfrm>
            <a:off x="506912" y="267870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Plastics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484101" y="3282725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Composites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0" name="Google Shape;170;p27"/>
          <p:cNvSpPr txBox="1"/>
          <p:nvPr/>
        </p:nvSpPr>
        <p:spPr>
          <a:xfrm>
            <a:off x="385850" y="3886749"/>
            <a:ext cx="24600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Smart Materials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506901" y="4490774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Paper &amp; Card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2780603" y="1445450"/>
            <a:ext cx="2636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Isometric Drawing</a:t>
            </a:r>
            <a:endParaRPr b="1" sz="17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2798544" y="2062075"/>
            <a:ext cx="25734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Perspective</a:t>
            </a:r>
            <a:endParaRPr b="1" sz="17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4" name="Google Shape;174;p27"/>
          <p:cNvSpPr txBox="1"/>
          <p:nvPr/>
        </p:nvSpPr>
        <p:spPr>
          <a:xfrm>
            <a:off x="2959998" y="267870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CAD/CAM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2949296" y="3282725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CAD Rendering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2949296" y="3886749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Orthographic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2962760" y="4490774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Modelling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8" name="Google Shape;178;p27"/>
          <p:cNvSpPr txBox="1"/>
          <p:nvPr/>
        </p:nvSpPr>
        <p:spPr>
          <a:xfrm>
            <a:off x="5435501" y="147065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Ergonomics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5408572" y="2074675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Environment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0" name="Google Shape;180;p27"/>
          <p:cNvSpPr txBox="1"/>
          <p:nvPr/>
        </p:nvSpPr>
        <p:spPr>
          <a:xfrm>
            <a:off x="5413079" y="2678700"/>
            <a:ext cx="22716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highlight>
                  <a:schemeClr val="lt1"/>
                </a:highlight>
                <a:latin typeface="Quicksand"/>
                <a:ea typeface="Quicksand"/>
                <a:cs typeface="Quicksand"/>
                <a:sym typeface="Quicksand"/>
              </a:rPr>
              <a:t>Industrial</a:t>
            </a:r>
            <a:endParaRPr b="1" sz="1800">
              <a:solidFill>
                <a:schemeClr val="dk1"/>
              </a:solidFill>
              <a:highlight>
                <a:schemeClr val="lt1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86" name="Google Shape;186;p2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87" name="Google Shape;187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2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89" name="Google Shape;189;p28"/>
          <p:cNvSpPr txBox="1"/>
          <p:nvPr/>
        </p:nvSpPr>
        <p:spPr>
          <a:xfrm>
            <a:off x="625800" y="1097275"/>
            <a:ext cx="19530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0" name="Google Shape;190;p28"/>
          <p:cNvSpPr txBox="1"/>
          <p:nvPr/>
        </p:nvSpPr>
        <p:spPr>
          <a:xfrm>
            <a:off x="620725" y="610625"/>
            <a:ext cx="41652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Knowledge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1" name="Google Shape;191;p28"/>
          <p:cNvSpPr txBox="1"/>
          <p:nvPr/>
        </p:nvSpPr>
        <p:spPr>
          <a:xfrm>
            <a:off x="2583900" y="1451175"/>
            <a:ext cx="4305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Categories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and types of materials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Preparation of materials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Setting, measuring, marking out, testing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Shaping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Joining and Assembly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Char char="➔"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Finishing</a:t>
            </a:r>
            <a:endParaRPr/>
          </a:p>
        </p:txBody>
      </p:sp>
      <p:pic>
        <p:nvPicPr>
          <p:cNvPr id="192" name="Google Shape;19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6475" y="1489425"/>
            <a:ext cx="2006700" cy="1401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98" name="Google Shape;19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3785" y="1995566"/>
            <a:ext cx="2494402" cy="199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9"/>
          <p:cNvPicPr preferRelativeResize="0"/>
          <p:nvPr/>
        </p:nvPicPr>
        <p:blipFill rotWithShape="1">
          <a:blip r:embed="rId4">
            <a:alphaModFix/>
          </a:blip>
          <a:srcRect b="0" l="19198" r="15259" t="0"/>
          <a:stretch/>
        </p:blipFill>
        <p:spPr>
          <a:xfrm>
            <a:off x="639275" y="1988776"/>
            <a:ext cx="3325871" cy="204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9"/>
          <p:cNvSpPr txBox="1"/>
          <p:nvPr>
            <p:ph type="title"/>
          </p:nvPr>
        </p:nvSpPr>
        <p:spPr>
          <a:xfrm>
            <a:off x="3746252" y="1523031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Deciduous trees</a:t>
            </a:r>
            <a:endParaRPr b="1" i="0" sz="16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29"/>
          <p:cNvSpPr txBox="1"/>
          <p:nvPr>
            <p:ph type="title"/>
          </p:nvPr>
        </p:nvSpPr>
        <p:spPr>
          <a:xfrm>
            <a:off x="1364127" y="1523033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Coniferous trees</a:t>
            </a:r>
            <a:endParaRPr b="1" i="0" sz="16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2" name="Google Shape;202;p29"/>
          <p:cNvSpPr txBox="1"/>
          <p:nvPr>
            <p:ph type="title"/>
          </p:nvPr>
        </p:nvSpPr>
        <p:spPr>
          <a:xfrm>
            <a:off x="2" y="753637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2500">
                <a:latin typeface="Quicksand"/>
                <a:ea typeface="Quicksand"/>
                <a:cs typeface="Quicksand"/>
                <a:sym typeface="Quicksand"/>
              </a:rPr>
              <a:t>Softwood</a:t>
            </a:r>
            <a:endParaRPr b="1" i="0" sz="25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3" name="Google Shape;203;p29"/>
          <p:cNvSpPr txBox="1"/>
          <p:nvPr>
            <p:ph type="title"/>
          </p:nvPr>
        </p:nvSpPr>
        <p:spPr>
          <a:xfrm>
            <a:off x="3619077" y="753637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2500">
                <a:latin typeface="Quicksand"/>
                <a:ea typeface="Quicksand"/>
                <a:cs typeface="Quicksand"/>
                <a:sym typeface="Quicksand"/>
              </a:rPr>
              <a:t>Hardwood</a:t>
            </a:r>
            <a:endParaRPr b="1" i="0" sz="25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04" name="Google Shape;20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3775" y="4030448"/>
            <a:ext cx="1385226" cy="104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275" y="4030450"/>
            <a:ext cx="1041624" cy="104162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9"/>
          <p:cNvSpPr txBox="1"/>
          <p:nvPr/>
        </p:nvSpPr>
        <p:spPr>
          <a:xfrm>
            <a:off x="304800" y="382225"/>
            <a:ext cx="697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are the different categories of woods?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7" name="Google Shape;207;p29"/>
          <p:cNvSpPr txBox="1"/>
          <p:nvPr/>
        </p:nvSpPr>
        <p:spPr>
          <a:xfrm>
            <a:off x="370795" y="1259875"/>
            <a:ext cx="697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puts types of woods in these categories? 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8" name="Google Shape;208;p29"/>
          <p:cNvSpPr txBox="1"/>
          <p:nvPr/>
        </p:nvSpPr>
        <p:spPr>
          <a:xfrm>
            <a:off x="1680900" y="4027925"/>
            <a:ext cx="2717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Leaves stay on all year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Grows fast 20+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Found in cool temperate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9" name="Google Shape;209;p29"/>
          <p:cNvSpPr txBox="1"/>
          <p:nvPr/>
        </p:nvSpPr>
        <p:spPr>
          <a:xfrm>
            <a:off x="5956250" y="4027925"/>
            <a:ext cx="2717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Leaves fall off in the winter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Grows slowly 100+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10" name="Google Shape;210;p2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11" name="Google Shape;211;p2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2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0"/>
          <p:cNvPicPr preferRelativeResize="0"/>
          <p:nvPr/>
        </p:nvPicPr>
        <p:blipFill rotWithShape="1">
          <a:blip r:embed="rId3">
            <a:alphaModFix/>
          </a:blip>
          <a:srcRect b="15075" l="0" r="0" t="14745"/>
          <a:stretch/>
        </p:blipFill>
        <p:spPr>
          <a:xfrm>
            <a:off x="3001606" y="3583832"/>
            <a:ext cx="2838910" cy="1494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01606" y="813325"/>
            <a:ext cx="2101416" cy="210141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0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0" name="Google Shape;220;p30"/>
          <p:cNvSpPr txBox="1"/>
          <p:nvPr/>
        </p:nvSpPr>
        <p:spPr>
          <a:xfrm>
            <a:off x="304800" y="382225"/>
            <a:ext cx="697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is the structure of woods?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1" name="Google Shape;22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175" y="784100"/>
            <a:ext cx="2552200" cy="2041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0"/>
          <p:cNvSpPr txBox="1"/>
          <p:nvPr/>
        </p:nvSpPr>
        <p:spPr>
          <a:xfrm>
            <a:off x="204950" y="2944875"/>
            <a:ext cx="2756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Trees uses tubes (xylem ) to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transport water up the tree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- we call these fibres.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3" name="Google Shape;223;p30"/>
          <p:cNvPicPr preferRelativeResize="0"/>
          <p:nvPr/>
        </p:nvPicPr>
        <p:blipFill rotWithShape="1">
          <a:blip r:embed="rId6">
            <a:alphaModFix/>
          </a:blip>
          <a:srcRect b="3071" l="65738" r="1296" t="13928"/>
          <a:stretch/>
        </p:blipFill>
        <p:spPr>
          <a:xfrm>
            <a:off x="727030" y="3746687"/>
            <a:ext cx="1452244" cy="13289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0"/>
          <p:cNvSpPr txBox="1"/>
          <p:nvPr/>
        </p:nvSpPr>
        <p:spPr>
          <a:xfrm>
            <a:off x="5881063" y="3204125"/>
            <a:ext cx="27561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From the side, dark lines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can be seen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We call this: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Wood is weak along the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5" name="Google Shape;225;p30"/>
          <p:cNvSpPr txBox="1"/>
          <p:nvPr/>
        </p:nvSpPr>
        <p:spPr>
          <a:xfrm>
            <a:off x="5186438" y="813325"/>
            <a:ext cx="2756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You can can count the dark rings on a tree to determine its age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these are called Age Rings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The dark lines are denser and formed from slow growth during the winter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226" name="Google Shape;226;p30"/>
          <p:cNvCxnSpPr>
            <a:stCxn id="217" idx="0"/>
            <a:endCxn id="217" idx="2"/>
          </p:cNvCxnSpPr>
          <p:nvPr/>
        </p:nvCxnSpPr>
        <p:spPr>
          <a:xfrm>
            <a:off x="4421061" y="3583832"/>
            <a:ext cx="0" cy="1494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27" name="Google Shape;227;p30"/>
          <p:cNvSpPr txBox="1"/>
          <p:nvPr/>
        </p:nvSpPr>
        <p:spPr>
          <a:xfrm>
            <a:off x="3043013" y="3167075"/>
            <a:ext cx="27561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How will this break?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28" name="Google Shape;228;p3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29" name="Google Shape;229;p3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3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/>
          <p:nvPr/>
        </p:nvSpPr>
        <p:spPr>
          <a:xfrm>
            <a:off x="28955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36" name="Google Shape;236;p31"/>
          <p:cNvPicPr preferRelativeResize="0"/>
          <p:nvPr/>
        </p:nvPicPr>
        <p:blipFill rotWithShape="1">
          <a:blip r:embed="rId3">
            <a:alphaModFix/>
          </a:blip>
          <a:srcRect b="0" l="14740" r="18593" t="0"/>
          <a:stretch/>
        </p:blipFill>
        <p:spPr>
          <a:xfrm>
            <a:off x="381000" y="1332813"/>
            <a:ext cx="2321985" cy="1664763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1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8" name="Google Shape;238;p31"/>
          <p:cNvSpPr txBox="1"/>
          <p:nvPr/>
        </p:nvSpPr>
        <p:spPr>
          <a:xfrm>
            <a:off x="1524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types of woods are these and  how can you tell them apart?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39" name="Google Shape;239;p31"/>
          <p:cNvSpPr txBox="1"/>
          <p:nvPr/>
        </p:nvSpPr>
        <p:spPr>
          <a:xfrm>
            <a:off x="736075" y="3222050"/>
            <a:ext cx="1966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Yellowish colour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Long thick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Low density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Construction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Cheap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0" name="Google Shape;240;p31"/>
          <p:cNvSpPr txBox="1"/>
          <p:nvPr/>
        </p:nvSpPr>
        <p:spPr>
          <a:xfrm>
            <a:off x="380995" y="2997575"/>
            <a:ext cx="14253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1" name="Google Shape;241;p31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2" name="Google Shape;242;p31"/>
          <p:cNvSpPr txBox="1"/>
          <p:nvPr/>
        </p:nvSpPr>
        <p:spPr>
          <a:xfrm>
            <a:off x="1091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Pine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Softwood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3" name="Google Shape;243;p31"/>
          <p:cNvSpPr txBox="1"/>
          <p:nvPr/>
        </p:nvSpPr>
        <p:spPr>
          <a:xfrm>
            <a:off x="32506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 red and brown colour, turns silver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Natural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preservatives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and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deters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insects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Clothing storage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Outdoor construction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4" name="Google Shape;244;p31"/>
          <p:cNvSpPr txBox="1"/>
          <p:nvPr/>
        </p:nvSpPr>
        <p:spPr>
          <a:xfrm>
            <a:off x="28955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5" name="Google Shape;245;p31"/>
          <p:cNvSpPr txBox="1"/>
          <p:nvPr/>
        </p:nvSpPr>
        <p:spPr>
          <a:xfrm>
            <a:off x="36058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Cedar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Softwood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6" name="Google Shape;246;p31"/>
          <p:cNvSpPr txBox="1"/>
          <p:nvPr/>
        </p:nvSpPr>
        <p:spPr>
          <a:xfrm>
            <a:off x="5333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7" name="Google Shape;247;p31"/>
          <p:cNvSpPr txBox="1"/>
          <p:nvPr/>
        </p:nvSpPr>
        <p:spPr>
          <a:xfrm>
            <a:off x="5333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8" name="Google Shape;248;p31"/>
          <p:cNvSpPr txBox="1"/>
          <p:nvPr/>
        </p:nvSpPr>
        <p:spPr>
          <a:xfrm>
            <a:off x="6044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Redwood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Softwood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49" name="Google Shape;249;p3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50" name="Google Shape;25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3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descr="3/4&quot; Aromatic Cedar Pre-Cut Lumber Pack, 4 Boards (Choose Your Size) -  Woodworkers Source" id="252" name="Google Shape;25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6600" y="1314025"/>
            <a:ext cx="2542715" cy="169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1"/>
          <p:cNvPicPr preferRelativeResize="0"/>
          <p:nvPr/>
        </p:nvPicPr>
        <p:blipFill rotWithShape="1">
          <a:blip r:embed="rId6">
            <a:alphaModFix/>
          </a:blip>
          <a:srcRect b="4003" l="0" r="0" t="25515"/>
          <a:stretch/>
        </p:blipFill>
        <p:spPr>
          <a:xfrm>
            <a:off x="5356150" y="1335875"/>
            <a:ext cx="2414321" cy="166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1"/>
          <p:cNvSpPr txBox="1"/>
          <p:nvPr/>
        </p:nvSpPr>
        <p:spPr>
          <a:xfrm>
            <a:off x="5689075" y="3222050"/>
            <a:ext cx="2573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Rich reddish brown colour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Subtle light age rings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Lightweight but durable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Resists water and decay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Outdoor furniture &amp; decking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Fine Woodworking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 txBox="1"/>
          <p:nvPr/>
        </p:nvSpPr>
        <p:spPr>
          <a:xfrm>
            <a:off x="380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0" name="Google Shape;260;p32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1" name="Google Shape;261;p32"/>
          <p:cNvSpPr txBox="1"/>
          <p:nvPr/>
        </p:nvSpPr>
        <p:spPr>
          <a:xfrm>
            <a:off x="1524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types of woods are these and  how can you tell them apart?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2" name="Google Shape;262;p32"/>
          <p:cNvSpPr txBox="1"/>
          <p:nvPr/>
        </p:nvSpPr>
        <p:spPr>
          <a:xfrm>
            <a:off x="7360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yellow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Long thick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Excellent strength to weight ratio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Construction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Pulp for paper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3" name="Google Shape;263;p32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4" name="Google Shape;264;p32"/>
          <p:cNvSpPr txBox="1"/>
          <p:nvPr/>
        </p:nvSpPr>
        <p:spPr>
          <a:xfrm>
            <a:off x="1091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Spruce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Softwood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65" name="Google Shape;265;p3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66" name="Google Shape;266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3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descr="Sitka Spruce - West Wind Hardwood" id="268" name="Google Shape;26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1314025"/>
            <a:ext cx="2322000" cy="1767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3"/>
          <p:cNvPicPr preferRelativeResize="0"/>
          <p:nvPr/>
        </p:nvPicPr>
        <p:blipFill rotWithShape="1">
          <a:blip r:embed="rId3">
            <a:alphaModFix/>
          </a:blip>
          <a:srcRect b="25004" l="0" r="0" t="0"/>
          <a:stretch/>
        </p:blipFill>
        <p:spPr>
          <a:xfrm>
            <a:off x="2895600" y="1332825"/>
            <a:ext cx="2322000" cy="166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3"/>
          <p:cNvPicPr preferRelativeResize="0"/>
          <p:nvPr/>
        </p:nvPicPr>
        <p:blipFill rotWithShape="1">
          <a:blip r:embed="rId4">
            <a:alphaModFix/>
          </a:blip>
          <a:srcRect b="24998" l="0" r="0" t="0"/>
          <a:stretch/>
        </p:blipFill>
        <p:spPr>
          <a:xfrm>
            <a:off x="5410200" y="1332825"/>
            <a:ext cx="2321975" cy="166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3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6" name="Google Shape;276;p33"/>
          <p:cNvSpPr txBox="1"/>
          <p:nvPr/>
        </p:nvSpPr>
        <p:spPr>
          <a:xfrm>
            <a:off x="1524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types of woods are these and  how can you tell them apart?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7" name="Google Shape;277;p33"/>
          <p:cNvSpPr txBox="1"/>
          <p:nvPr/>
        </p:nvSpPr>
        <p:spPr>
          <a:xfrm>
            <a:off x="7360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 red/brown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Darken by age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Stable - doesn’t warp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Highly workable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Fine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Musical instruments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8" name="Google Shape;278;p33"/>
          <p:cNvSpPr txBox="1"/>
          <p:nvPr/>
        </p:nvSpPr>
        <p:spPr>
          <a:xfrm>
            <a:off x="380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9" name="Google Shape;279;p33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0" name="Google Shape;280;p33"/>
          <p:cNvSpPr txBox="1"/>
          <p:nvPr/>
        </p:nvSpPr>
        <p:spPr>
          <a:xfrm>
            <a:off x="1091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Mahogany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1" name="Google Shape;281;p33"/>
          <p:cNvSpPr txBox="1"/>
          <p:nvPr/>
        </p:nvSpPr>
        <p:spPr>
          <a:xfrm>
            <a:off x="32506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Swirly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Medium darkness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 density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Durable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 quality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Tall ships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2" name="Google Shape;282;p33"/>
          <p:cNvSpPr txBox="1"/>
          <p:nvPr/>
        </p:nvSpPr>
        <p:spPr>
          <a:xfrm>
            <a:off x="28955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3" name="Google Shape;283;p33"/>
          <p:cNvSpPr txBox="1"/>
          <p:nvPr/>
        </p:nvSpPr>
        <p:spPr>
          <a:xfrm>
            <a:off x="28955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4" name="Google Shape;284;p33"/>
          <p:cNvSpPr txBox="1"/>
          <p:nvPr/>
        </p:nvSpPr>
        <p:spPr>
          <a:xfrm>
            <a:off x="36058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Oak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5" name="Google Shape;285;p33"/>
          <p:cNvSpPr txBox="1"/>
          <p:nvPr/>
        </p:nvSpPr>
        <p:spPr>
          <a:xfrm>
            <a:off x="5689075" y="3222050"/>
            <a:ext cx="2322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 colour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Small dashes/freckles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Antiseptic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properties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Doesn’t splinter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Children’s toys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Kitchenware and handles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6" name="Google Shape;286;p33"/>
          <p:cNvSpPr txBox="1"/>
          <p:nvPr/>
        </p:nvSpPr>
        <p:spPr>
          <a:xfrm>
            <a:off x="5333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7" name="Google Shape;287;p33"/>
          <p:cNvSpPr txBox="1"/>
          <p:nvPr/>
        </p:nvSpPr>
        <p:spPr>
          <a:xfrm>
            <a:off x="5333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8" name="Google Shape;288;p33"/>
          <p:cNvSpPr txBox="1"/>
          <p:nvPr/>
        </p:nvSpPr>
        <p:spPr>
          <a:xfrm>
            <a:off x="6044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Beech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89" name="Google Shape;289;p3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90" name="Google Shape;290;p3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3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descr="Mahogany Wood" id="292" name="Google Shape;292;p33"/>
          <p:cNvPicPr preferRelativeResize="0"/>
          <p:nvPr/>
        </p:nvPicPr>
        <p:blipFill rotWithShape="1">
          <a:blip r:embed="rId6">
            <a:alphaModFix/>
          </a:blip>
          <a:srcRect b="3173" l="0" r="0" t="16299"/>
          <a:stretch/>
        </p:blipFill>
        <p:spPr>
          <a:xfrm>
            <a:off x="457200" y="1332825"/>
            <a:ext cx="2322000" cy="166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4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8" name="Google Shape;298;p34"/>
          <p:cNvSpPr txBox="1"/>
          <p:nvPr/>
        </p:nvSpPr>
        <p:spPr>
          <a:xfrm>
            <a:off x="1524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types of woods are these and how can you tell them apart?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9" name="Google Shape;299;p34"/>
          <p:cNvSpPr txBox="1"/>
          <p:nvPr/>
        </p:nvSpPr>
        <p:spPr>
          <a:xfrm>
            <a:off x="736075" y="3222050"/>
            <a:ext cx="21243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Uniform pale white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Straight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Lightweight,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non-durable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Wood carving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Stationary, matchsticks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0" name="Google Shape;300;p34"/>
          <p:cNvSpPr txBox="1"/>
          <p:nvPr/>
        </p:nvSpPr>
        <p:spPr>
          <a:xfrm>
            <a:off x="3809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1" name="Google Shape;301;p34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2" name="Google Shape;302;p34"/>
          <p:cNvSpPr txBox="1"/>
          <p:nvPr/>
        </p:nvSpPr>
        <p:spPr>
          <a:xfrm>
            <a:off x="1091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Jelutong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3" name="Google Shape;303;p34"/>
          <p:cNvSpPr txBox="1"/>
          <p:nvPr/>
        </p:nvSpPr>
        <p:spPr>
          <a:xfrm>
            <a:off x="32506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Rich colour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Ribbon stripe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Low warping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Easy to work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Budget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Doors and windows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4" name="Google Shape;304;p34"/>
          <p:cNvSpPr txBox="1"/>
          <p:nvPr/>
        </p:nvSpPr>
        <p:spPr>
          <a:xfrm>
            <a:off x="28955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5" name="Google Shape;305;p34"/>
          <p:cNvSpPr txBox="1"/>
          <p:nvPr/>
        </p:nvSpPr>
        <p:spPr>
          <a:xfrm>
            <a:off x="28955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6" name="Google Shape;306;p34"/>
          <p:cNvSpPr txBox="1"/>
          <p:nvPr/>
        </p:nvSpPr>
        <p:spPr>
          <a:xfrm>
            <a:off x="36058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Meranti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07" name="Google Shape;307;p3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08" name="Google Shape;30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" name="Google Shape;309;p3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310" name="Google Shape;310;p34"/>
          <p:cNvSpPr txBox="1"/>
          <p:nvPr/>
        </p:nvSpPr>
        <p:spPr>
          <a:xfrm>
            <a:off x="5765275" y="32220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Swirly grain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Medium darkness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 density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Durable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High quality furniture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Tall ships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1" name="Google Shape;311;p34"/>
          <p:cNvSpPr txBox="1"/>
          <p:nvPr/>
        </p:nvSpPr>
        <p:spPr>
          <a:xfrm>
            <a:off x="5410195" y="29975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Appearance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Property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Use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2" name="Google Shape;312;p34"/>
          <p:cNvSpPr txBox="1"/>
          <p:nvPr/>
        </p:nvSpPr>
        <p:spPr>
          <a:xfrm>
            <a:off x="54101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Category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3" name="Google Shape;313;p34"/>
          <p:cNvSpPr txBox="1"/>
          <p:nvPr/>
        </p:nvSpPr>
        <p:spPr>
          <a:xfrm>
            <a:off x="61204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Balsa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Hardwood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Balsa Sheet 10mm 1000x100 - The Deckle Edge" id="314" name="Google Shape;314;p34"/>
          <p:cNvPicPr preferRelativeResize="0"/>
          <p:nvPr/>
        </p:nvPicPr>
        <p:blipFill rotWithShape="1">
          <a:blip r:embed="rId4">
            <a:alphaModFix/>
          </a:blip>
          <a:srcRect b="13843" l="0" r="0" t="12443"/>
          <a:stretch/>
        </p:blipFill>
        <p:spPr>
          <a:xfrm>
            <a:off x="5499950" y="1352440"/>
            <a:ext cx="2296970" cy="169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325" y="1404276"/>
            <a:ext cx="2124400" cy="159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59500" y="1385988"/>
            <a:ext cx="2458088" cy="1629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5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2" name="Google Shape;322;p35"/>
          <p:cNvSpPr txBox="1"/>
          <p:nvPr/>
        </p:nvSpPr>
        <p:spPr>
          <a:xfrm>
            <a:off x="304800" y="382225"/>
            <a:ext cx="697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What is 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manufactured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 board?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23" name="Google Shape;323;p3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24" name="Google Shape;32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3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descr="ManufacturedBoards2.png" id="326" name="Google Shape;32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025" y="1846050"/>
            <a:ext cx="4174275" cy="303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5"/>
          <p:cNvSpPr txBox="1"/>
          <p:nvPr/>
        </p:nvSpPr>
        <p:spPr>
          <a:xfrm>
            <a:off x="304800" y="752700"/>
            <a:ext cx="5477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A0A0A"/>
                </a:solidFill>
                <a:highlight>
                  <a:srgbClr val="FFFFFF"/>
                </a:highlight>
                <a:latin typeface="Quicksand"/>
                <a:ea typeface="Quicksand"/>
                <a:cs typeface="Quicksand"/>
                <a:sym typeface="Quicksand"/>
              </a:rPr>
              <a:t>Manufactured board is </a:t>
            </a:r>
            <a:r>
              <a:rPr lang="en-GB" sz="1600">
                <a:solidFill>
                  <a:srgbClr val="001D35"/>
                </a:solidFill>
                <a:latin typeface="Quicksand"/>
                <a:ea typeface="Quicksand"/>
                <a:cs typeface="Quicksand"/>
                <a:sym typeface="Quicksand"/>
              </a:rPr>
              <a:t>a composite material made from wood particles, fibers, and veneers that are bound together with adhesives to create a wood-like panel.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8" name="Google Shape;328;p35"/>
          <p:cNvSpPr txBox="1"/>
          <p:nvPr/>
        </p:nvSpPr>
        <p:spPr>
          <a:xfrm>
            <a:off x="4864750" y="1846050"/>
            <a:ext cx="4174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0A0A0A"/>
                </a:solidFill>
                <a:highlight>
                  <a:srgbClr val="FFFFFF"/>
                </a:highlight>
                <a:latin typeface="Quicksand"/>
                <a:ea typeface="Quicksand"/>
                <a:cs typeface="Quicksand"/>
                <a:sym typeface="Quicksand"/>
              </a:rPr>
              <a:t>Advantages </a:t>
            </a:r>
            <a:endParaRPr b="1" sz="1600">
              <a:solidFill>
                <a:srgbClr val="0A0A0A"/>
              </a:solidFill>
              <a:highlight>
                <a:srgbClr val="FFFFFF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A0A0A"/>
                </a:solidFill>
                <a:highlight>
                  <a:srgbClr val="FFFFFF"/>
                </a:highlight>
                <a:latin typeface="Quicksand"/>
                <a:ea typeface="Quicksand"/>
                <a:cs typeface="Quicksand"/>
                <a:sym typeface="Quicksand"/>
              </a:rPr>
              <a:t>Improved </a:t>
            </a:r>
            <a:r>
              <a:rPr lang="en-GB" sz="1600">
                <a:solidFill>
                  <a:srgbClr val="0A0A0A"/>
                </a:solidFill>
                <a:highlight>
                  <a:srgbClr val="FFFFFF"/>
                </a:highlight>
                <a:latin typeface="Quicksand"/>
                <a:ea typeface="Quicksand"/>
                <a:cs typeface="Quicksand"/>
                <a:sym typeface="Quicksand"/>
              </a:rPr>
              <a:t>properties, such as directional strength, dimensions, cost, uniformity and stability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9" name="Google Shape;329;p35"/>
          <p:cNvSpPr txBox="1"/>
          <p:nvPr/>
        </p:nvSpPr>
        <p:spPr>
          <a:xfrm>
            <a:off x="4864750" y="3328225"/>
            <a:ext cx="4174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0A0A0A"/>
                </a:solidFill>
                <a:latin typeface="Quicksand"/>
                <a:ea typeface="Quicksand"/>
                <a:cs typeface="Quicksand"/>
                <a:sym typeface="Quicksand"/>
              </a:rPr>
              <a:t>Disa</a:t>
            </a:r>
            <a:r>
              <a:rPr b="1" lang="en-GB" sz="1600">
                <a:solidFill>
                  <a:srgbClr val="0A0A0A"/>
                </a:solidFill>
                <a:latin typeface="Quicksand"/>
                <a:ea typeface="Quicksand"/>
                <a:cs typeface="Quicksand"/>
                <a:sym typeface="Quicksand"/>
              </a:rPr>
              <a:t>dvantages </a:t>
            </a:r>
            <a:endParaRPr b="1" sz="1600">
              <a:solidFill>
                <a:srgbClr val="0A0A0A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A0A0A"/>
                </a:solidFill>
                <a:latin typeface="Quicksand"/>
                <a:ea typeface="Quicksand"/>
                <a:cs typeface="Quicksand"/>
                <a:sym typeface="Quicksand"/>
              </a:rPr>
              <a:t>Some are easily damaged or soak up water. Some weigh more or cost more.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6"/>
          <p:cNvPicPr preferRelativeResize="0"/>
          <p:nvPr/>
        </p:nvPicPr>
        <p:blipFill rotWithShape="1">
          <a:blip r:embed="rId3">
            <a:alphaModFix/>
          </a:blip>
          <a:srcRect b="8615" l="0" r="15204" t="6589"/>
          <a:stretch/>
        </p:blipFill>
        <p:spPr>
          <a:xfrm>
            <a:off x="209458" y="1381713"/>
            <a:ext cx="1741488" cy="166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6"/>
          <p:cNvPicPr preferRelativeResize="0"/>
          <p:nvPr/>
        </p:nvPicPr>
        <p:blipFill rotWithShape="1">
          <a:blip r:embed="rId4">
            <a:alphaModFix/>
          </a:blip>
          <a:srcRect b="0" l="23793" r="23788" t="0"/>
          <a:stretch/>
        </p:blipFill>
        <p:spPr>
          <a:xfrm>
            <a:off x="2531442" y="1381713"/>
            <a:ext cx="2321984" cy="1664761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6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Plywood Board around 19mm 4' x 8'&lt;made in China&gt; *Blockboard" id="337" name="Google Shape;33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3925" y="1381722"/>
            <a:ext cx="2219661" cy="16647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6"/>
          <p:cNvSpPr txBox="1"/>
          <p:nvPr/>
        </p:nvSpPr>
        <p:spPr>
          <a:xfrm>
            <a:off x="507475" y="3374450"/>
            <a:ext cx="1966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Wood particles and glue compressed together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Can’t get wet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Very Dense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Will flake apart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39" name="Google Shape;339;p36"/>
          <p:cNvSpPr txBox="1"/>
          <p:nvPr/>
        </p:nvSpPr>
        <p:spPr>
          <a:xfrm>
            <a:off x="152395" y="3149975"/>
            <a:ext cx="1425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Also…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0" name="Google Shape;340;p36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Manufactured board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1" name="Google Shape;341;p36"/>
          <p:cNvSpPr txBox="1"/>
          <p:nvPr/>
        </p:nvSpPr>
        <p:spPr>
          <a:xfrm>
            <a:off x="1091275" y="708100"/>
            <a:ext cx="161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MDF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2" name="Google Shape;342;p36"/>
          <p:cNvSpPr txBox="1"/>
          <p:nvPr/>
        </p:nvSpPr>
        <p:spPr>
          <a:xfrm>
            <a:off x="2895588" y="727175"/>
            <a:ext cx="2322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Manufactured board</a:t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3" name="Google Shape;343;p36"/>
          <p:cNvSpPr txBox="1"/>
          <p:nvPr/>
        </p:nvSpPr>
        <p:spPr>
          <a:xfrm>
            <a:off x="36058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Plywood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4" name="Google Shape;344;p36"/>
          <p:cNvSpPr txBox="1"/>
          <p:nvPr/>
        </p:nvSpPr>
        <p:spPr>
          <a:xfrm>
            <a:off x="5333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Manufactured board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5" name="Google Shape;345;p36"/>
          <p:cNvSpPr txBox="1"/>
          <p:nvPr/>
        </p:nvSpPr>
        <p:spPr>
          <a:xfrm>
            <a:off x="6044275" y="708100"/>
            <a:ext cx="1611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Blockboard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6" name="Google Shape;346;p36"/>
          <p:cNvSpPr txBox="1"/>
          <p:nvPr/>
        </p:nvSpPr>
        <p:spPr>
          <a:xfrm>
            <a:off x="2793475" y="3374450"/>
            <a:ext cx="2219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Layers of ply with the grain glued together at 90 degrees each time to remove its weakness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DIfferent quality materials can be used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7" name="Google Shape;347;p36"/>
          <p:cNvSpPr txBox="1"/>
          <p:nvPr/>
        </p:nvSpPr>
        <p:spPr>
          <a:xfrm>
            <a:off x="2438395" y="3149975"/>
            <a:ext cx="1425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Also…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8" name="Google Shape;348;p36"/>
          <p:cNvSpPr txBox="1"/>
          <p:nvPr/>
        </p:nvSpPr>
        <p:spPr>
          <a:xfrm>
            <a:off x="5841475" y="3374450"/>
            <a:ext cx="1966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Strips of softwood in the core with a layer of ply on the top and bottom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USeful when you need thicker material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9" name="Google Shape;349;p36"/>
          <p:cNvSpPr txBox="1"/>
          <p:nvPr/>
        </p:nvSpPr>
        <p:spPr>
          <a:xfrm>
            <a:off x="5486395" y="3149975"/>
            <a:ext cx="1425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Also…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50" name="Google Shape;350;p3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51" name="Google Shape;351;p3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7"/>
          <p:cNvSpPr txBox="1"/>
          <p:nvPr/>
        </p:nvSpPr>
        <p:spPr>
          <a:xfrm>
            <a:off x="152395" y="3149975"/>
            <a:ext cx="14253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Also…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   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58" name="Google Shape;358;p37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Categories &amp; 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Woods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59" name="Google Shape;359;p37"/>
          <p:cNvSpPr txBox="1"/>
          <p:nvPr/>
        </p:nvSpPr>
        <p:spPr>
          <a:xfrm>
            <a:off x="507475" y="3374450"/>
            <a:ext cx="2376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Large w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ood particles and glue compressed together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Cheapest wood you can buy.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Normally covered with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laminate.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60" name="Google Shape;360;p37"/>
          <p:cNvSpPr txBox="1"/>
          <p:nvPr/>
        </p:nvSpPr>
        <p:spPr>
          <a:xfrm>
            <a:off x="380988" y="727175"/>
            <a:ext cx="2322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Name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Manufactured board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61" name="Google Shape;361;p37"/>
          <p:cNvSpPr txBox="1"/>
          <p:nvPr/>
        </p:nvSpPr>
        <p:spPr>
          <a:xfrm>
            <a:off x="1091275" y="708100"/>
            <a:ext cx="161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Chipboard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62" name="Google Shape;362;p3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63" name="Google Shape;36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4" name="Google Shape;364;p3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365" name="Google Shape;365;p37"/>
          <p:cNvPicPr preferRelativeResize="0"/>
          <p:nvPr/>
        </p:nvPicPr>
        <p:blipFill rotWithShape="1">
          <a:blip r:embed="rId4">
            <a:alphaModFix/>
          </a:blip>
          <a:srcRect b="11707" l="0" r="0" t="11577"/>
          <a:stretch/>
        </p:blipFill>
        <p:spPr>
          <a:xfrm>
            <a:off x="387313" y="1404275"/>
            <a:ext cx="2207125" cy="169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38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8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2" name="Google Shape;372;p38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Preparation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of Woods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73" name="Google Shape;373;p3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74" name="Google Shape;37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9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Environmental Impacts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81" name="Google Shape;381;p39"/>
          <p:cNvSpPr txBox="1"/>
          <p:nvPr/>
        </p:nvSpPr>
        <p:spPr>
          <a:xfrm>
            <a:off x="73725" y="654350"/>
            <a:ext cx="2921100" cy="4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Softwoods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Fast Growth Rates: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Softwood trees grow much faster than hardwoods, allowing forests to be replenished and harvested on a shorter, more sustainable rotation.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Carbon Sequestration: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Growing trees absorb carbon dioxide, locking it into the wood fiber throughout the product’s lifecycle.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Lower Energy Processing: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Sawmills processing softwoods often burn leftover green wood residues (bark and sawdust) onsite to power kiln-drying and machinery, lowering fossil fuel reliance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82" name="Google Shape;382;p39"/>
          <p:cNvSpPr txBox="1"/>
          <p:nvPr/>
        </p:nvSpPr>
        <p:spPr>
          <a:xfrm>
            <a:off x="2900968" y="654350"/>
            <a:ext cx="3088800" cy="4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Hardwoods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Slow Growth Cycles: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Hardwood trees take decades or centuries to mature, meaning overharvesting leads rapidly to permanent deforestation and localized habitat loss.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High Carbon Storage: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Mature hardwood logs store high volumes of carbon per cubic meter—often significantly outstripping their initial cradle-to-gate production emissions.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Sourcing Sensitivity: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Hardwoods require strict certifications (such as those from the Forest Stewardship Council) to ensure they do not originate from fragile, unmanaged old-growth forests.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83" name="Google Shape;383;p39"/>
          <p:cNvSpPr txBox="1"/>
          <p:nvPr/>
        </p:nvSpPr>
        <p:spPr>
          <a:xfrm>
            <a:off x="5923510" y="654350"/>
            <a:ext cx="3220500" cy="45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Manufactured Boards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Resource Efficiency: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They utilize scrap wood, sawdust, and fast-growing small-diameter trees, maximizing raw material yields and reducing waste. 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Chemical Binders: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The primary environmental concern is the use of synthetic resins and glues (such as urea-formaldehyde), which can release volatile organic compounds (VOCs) during production and end-of-life breakdown.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Higher Embodied Energy:</a:t>
            </a:r>
            <a:r>
              <a:rPr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Gluing, pressing, and transporting engineered panels requires significantly more industrial processing and non-renewable energy than cutting solid softwood or hardwood lumber.</a:t>
            </a:r>
            <a:endParaRPr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0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40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Preparation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 of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90" name="Google Shape;390;p40"/>
          <p:cNvSpPr txBox="1"/>
          <p:nvPr/>
        </p:nvSpPr>
        <p:spPr>
          <a:xfrm>
            <a:off x="152400" y="5473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Preparing wood from trees</a:t>
            </a:r>
            <a:endParaRPr/>
          </a:p>
        </p:txBody>
      </p:sp>
      <p:pic>
        <p:nvPicPr>
          <p:cNvPr id="391" name="Google Shape;39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625" y="1376875"/>
            <a:ext cx="3351649" cy="22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40"/>
          <p:cNvSpPr txBox="1"/>
          <p:nvPr/>
        </p:nvSpPr>
        <p:spPr>
          <a:xfrm>
            <a:off x="545050" y="9784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Why do we need to dry wood?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93" name="Google Shape;393;p40"/>
          <p:cNvSpPr txBox="1"/>
          <p:nvPr/>
        </p:nvSpPr>
        <p:spPr>
          <a:xfrm>
            <a:off x="130650" y="3693425"/>
            <a:ext cx="3483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Reduces the water content to 10-20%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Stabilizes the wood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Kills fungus and insects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94" name="Google Shape;39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7950" y="2911563"/>
            <a:ext cx="1984088" cy="1460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05250" y="2788325"/>
            <a:ext cx="1203875" cy="158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2875" y="626088"/>
            <a:ext cx="2220550" cy="13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0"/>
          <p:cNvSpPr txBox="1"/>
          <p:nvPr/>
        </p:nvSpPr>
        <p:spPr>
          <a:xfrm>
            <a:off x="4272875" y="2459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Air drying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98" name="Google Shape;398;p40"/>
          <p:cNvSpPr txBox="1"/>
          <p:nvPr/>
        </p:nvSpPr>
        <p:spPr>
          <a:xfrm>
            <a:off x="4257950" y="25113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Kiln drying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99" name="Google Shape;399;p40"/>
          <p:cNvSpPr txBox="1"/>
          <p:nvPr/>
        </p:nvSpPr>
        <p:spPr>
          <a:xfrm>
            <a:off x="4257950" y="1949175"/>
            <a:ext cx="348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Reduces cracking and twisting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- 8-16 months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00" name="Google Shape;400;p40"/>
          <p:cNvSpPr txBox="1"/>
          <p:nvPr/>
        </p:nvSpPr>
        <p:spPr>
          <a:xfrm>
            <a:off x="4257950" y="4372350"/>
            <a:ext cx="348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Quick and cost effective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- 6-8 weeks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401" name="Google Shape;401;p40"/>
          <p:cNvCxnSpPr/>
          <p:nvPr/>
        </p:nvCxnSpPr>
        <p:spPr>
          <a:xfrm flipH="1" rot="10800000">
            <a:off x="3366825" y="1335050"/>
            <a:ext cx="1138800" cy="3729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2" name="Google Shape;402;p40"/>
          <p:cNvCxnSpPr/>
          <p:nvPr/>
        </p:nvCxnSpPr>
        <p:spPr>
          <a:xfrm>
            <a:off x="3366825" y="3315550"/>
            <a:ext cx="1099500" cy="512700"/>
          </a:xfrm>
          <a:prstGeom prst="straightConnector1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03" name="Google Shape;403;p4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04" name="Google Shape;404;p4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4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1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41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Preparation of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12" name="Google Shape;412;p41"/>
          <p:cNvSpPr txBox="1"/>
          <p:nvPr/>
        </p:nvSpPr>
        <p:spPr>
          <a:xfrm>
            <a:off x="623575" y="543625"/>
            <a:ext cx="4833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Stock Form - Standard material profiles</a:t>
            </a:r>
            <a:endParaRPr/>
          </a:p>
        </p:txBody>
      </p:sp>
      <p:pic>
        <p:nvPicPr>
          <p:cNvPr id="413" name="Google Shape;41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8825" y="3551463"/>
            <a:ext cx="1658875" cy="129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7700" y="3151275"/>
            <a:ext cx="1874278" cy="13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150" y="3555825"/>
            <a:ext cx="2777999" cy="13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5354" y="1531000"/>
            <a:ext cx="1797568" cy="179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2150" y="1460475"/>
            <a:ext cx="2571750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42923" y="1587354"/>
            <a:ext cx="1687759" cy="1687742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1"/>
          <p:cNvSpPr txBox="1"/>
          <p:nvPr/>
        </p:nvSpPr>
        <p:spPr>
          <a:xfrm>
            <a:off x="840900" y="1231875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Plank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20" name="Google Shape;420;p41"/>
          <p:cNvSpPr txBox="1"/>
          <p:nvPr/>
        </p:nvSpPr>
        <p:spPr>
          <a:xfrm>
            <a:off x="3202225" y="1130800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Strip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21" name="Google Shape;421;p41"/>
          <p:cNvSpPr txBox="1"/>
          <p:nvPr/>
        </p:nvSpPr>
        <p:spPr>
          <a:xfrm>
            <a:off x="5093775" y="1182796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Square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22" name="Google Shape;422;p41"/>
          <p:cNvSpPr txBox="1"/>
          <p:nvPr/>
        </p:nvSpPr>
        <p:spPr>
          <a:xfrm>
            <a:off x="342150" y="3151275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Veneer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23" name="Google Shape;423;p41"/>
          <p:cNvSpPr txBox="1"/>
          <p:nvPr/>
        </p:nvSpPr>
        <p:spPr>
          <a:xfrm>
            <a:off x="3998825" y="3249263"/>
            <a:ext cx="200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Dowel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24" name="Google Shape;424;p41"/>
          <p:cNvSpPr txBox="1"/>
          <p:nvPr/>
        </p:nvSpPr>
        <p:spPr>
          <a:xfrm>
            <a:off x="6730675" y="4290500"/>
            <a:ext cx="165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Groves to allow glue to fit into the hole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425" name="Google Shape;425;p41"/>
          <p:cNvCxnSpPr/>
          <p:nvPr/>
        </p:nvCxnSpPr>
        <p:spPr>
          <a:xfrm rot="10800000">
            <a:off x="6488225" y="3887025"/>
            <a:ext cx="530100" cy="461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26" name="Google Shape;426;p4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27" name="Google Shape;427;p41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8" name="Google Shape;428;p4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2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42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Preparation of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35" name="Google Shape;435;p42"/>
          <p:cNvSpPr txBox="1"/>
          <p:nvPr/>
        </p:nvSpPr>
        <p:spPr>
          <a:xfrm>
            <a:off x="152400" y="5473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Creating boards</a:t>
            </a:r>
            <a:endParaRPr/>
          </a:p>
        </p:txBody>
      </p:sp>
      <p:pic>
        <p:nvPicPr>
          <p:cNvPr id="436" name="Google Shape;43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1648" y="4229250"/>
            <a:ext cx="2613189" cy="73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5050" y="623298"/>
            <a:ext cx="2644479" cy="170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129" y="909716"/>
            <a:ext cx="2104616" cy="183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0057" y="2565500"/>
            <a:ext cx="1659000" cy="1021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2"/>
          <p:cNvPicPr preferRelativeResize="0"/>
          <p:nvPr/>
        </p:nvPicPr>
        <p:blipFill rotWithShape="1">
          <a:blip r:embed="rId7">
            <a:alphaModFix/>
          </a:blip>
          <a:srcRect b="0" l="21356" r="8695" t="25997"/>
          <a:stretch/>
        </p:blipFill>
        <p:spPr>
          <a:xfrm>
            <a:off x="7239062" y="2627538"/>
            <a:ext cx="907372" cy="9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88893" y="3668425"/>
            <a:ext cx="2309151" cy="129972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2"/>
          <p:cNvSpPr txBox="1"/>
          <p:nvPr/>
        </p:nvSpPr>
        <p:spPr>
          <a:xfrm>
            <a:off x="307700" y="2708250"/>
            <a:ext cx="23091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Planks can only be as big as the tree allows, so you need to glue multiple planks together to make a board</a:t>
            </a:r>
            <a:endParaRPr sz="1100"/>
          </a:p>
        </p:txBody>
      </p:sp>
      <p:sp>
        <p:nvSpPr>
          <p:cNvPr id="443" name="Google Shape;443;p42"/>
          <p:cNvSpPr txBox="1"/>
          <p:nvPr/>
        </p:nvSpPr>
        <p:spPr>
          <a:xfrm>
            <a:off x="6033750" y="857288"/>
            <a:ext cx="165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Sash Clamps, used to glue large pieces together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444" name="Google Shape;444;p42"/>
          <p:cNvCxnSpPr>
            <a:stCxn id="443" idx="1"/>
          </p:cNvCxnSpPr>
          <p:nvPr/>
        </p:nvCxnSpPr>
        <p:spPr>
          <a:xfrm flipH="1">
            <a:off x="5251350" y="1226738"/>
            <a:ext cx="782400" cy="638100"/>
          </a:xfrm>
          <a:prstGeom prst="straightConnector1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5" name="Google Shape;445;p42"/>
          <p:cNvSpPr txBox="1"/>
          <p:nvPr/>
        </p:nvSpPr>
        <p:spPr>
          <a:xfrm>
            <a:off x="3048275" y="2398950"/>
            <a:ext cx="23091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Natural woods bend and twist, when you glue into a board, this could multiply.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You need to glue the curve of the grain in alternative directions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446" name="Google Shape;446;p42"/>
          <p:cNvCxnSpPr/>
          <p:nvPr/>
        </p:nvCxnSpPr>
        <p:spPr>
          <a:xfrm>
            <a:off x="5260230" y="3030313"/>
            <a:ext cx="619500" cy="316800"/>
          </a:xfrm>
          <a:prstGeom prst="straightConnector1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7" name="Google Shape;447;p42"/>
          <p:cNvCxnSpPr/>
          <p:nvPr/>
        </p:nvCxnSpPr>
        <p:spPr>
          <a:xfrm>
            <a:off x="4202825" y="3925555"/>
            <a:ext cx="27900" cy="511200"/>
          </a:xfrm>
          <a:prstGeom prst="straightConnector1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48" name="Google Shape;448;p4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49" name="Google Shape;449;p4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0" name="Google Shape;450;p4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43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3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57" name="Google Shape;457;p43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458" name="Google Shape;458;p4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59" name="Google Shape;45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0" name="Google Shape;460;p4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4250" y="1421199"/>
            <a:ext cx="2598301" cy="1358309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4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67" name="Google Shape;467;p44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marking out equipment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468" name="Google Shape;46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425" y="1347675"/>
            <a:ext cx="1266723" cy="12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765" y="1311588"/>
            <a:ext cx="2262005" cy="12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4"/>
          <p:cNvPicPr preferRelativeResize="0"/>
          <p:nvPr/>
        </p:nvPicPr>
        <p:blipFill rotWithShape="1">
          <a:blip r:embed="rId6">
            <a:alphaModFix/>
          </a:blip>
          <a:srcRect b="21568" l="0" r="0" t="23912"/>
          <a:stretch/>
        </p:blipFill>
        <p:spPr>
          <a:xfrm>
            <a:off x="3841408" y="1387728"/>
            <a:ext cx="2261996" cy="123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4"/>
          <p:cNvPicPr preferRelativeResize="0"/>
          <p:nvPr/>
        </p:nvPicPr>
        <p:blipFill rotWithShape="1">
          <a:blip r:embed="rId7">
            <a:alphaModFix/>
          </a:blip>
          <a:srcRect b="23221" l="0" r="0" t="23582"/>
          <a:stretch/>
        </p:blipFill>
        <p:spPr>
          <a:xfrm>
            <a:off x="203425" y="3519496"/>
            <a:ext cx="1980525" cy="10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4"/>
          <p:cNvSpPr txBox="1"/>
          <p:nvPr/>
        </p:nvSpPr>
        <p:spPr>
          <a:xfrm>
            <a:off x="95725" y="1013125"/>
            <a:ext cx="126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Metal Rule</a:t>
            </a:r>
            <a:endParaRPr/>
          </a:p>
        </p:txBody>
      </p:sp>
      <p:sp>
        <p:nvSpPr>
          <p:cNvPr id="473" name="Google Shape;473;p44"/>
          <p:cNvSpPr txBox="1"/>
          <p:nvPr/>
        </p:nvSpPr>
        <p:spPr>
          <a:xfrm>
            <a:off x="1665300" y="1063725"/>
            <a:ext cx="126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Trisquare</a:t>
            </a:r>
            <a:endParaRPr/>
          </a:p>
        </p:txBody>
      </p:sp>
      <p:sp>
        <p:nvSpPr>
          <p:cNvPr id="474" name="Google Shape;474;p44"/>
          <p:cNvSpPr txBox="1"/>
          <p:nvPr/>
        </p:nvSpPr>
        <p:spPr>
          <a:xfrm>
            <a:off x="3786780" y="1063725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Gauge</a:t>
            </a:r>
            <a:endParaRPr/>
          </a:p>
        </p:txBody>
      </p:sp>
      <p:sp>
        <p:nvSpPr>
          <p:cNvPr id="475" name="Google Shape;475;p44"/>
          <p:cNvSpPr txBox="1"/>
          <p:nvPr/>
        </p:nvSpPr>
        <p:spPr>
          <a:xfrm>
            <a:off x="182039" y="307657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Knife</a:t>
            </a:r>
            <a:endParaRPr/>
          </a:p>
        </p:txBody>
      </p:sp>
      <p:sp>
        <p:nvSpPr>
          <p:cNvPr id="476" name="Google Shape;476;p44"/>
          <p:cNvSpPr txBox="1"/>
          <p:nvPr/>
        </p:nvSpPr>
        <p:spPr>
          <a:xfrm>
            <a:off x="6494550" y="3076575"/>
            <a:ext cx="157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Mitre Square</a:t>
            </a:r>
            <a:endParaRPr/>
          </a:p>
        </p:txBody>
      </p:sp>
      <p:sp>
        <p:nvSpPr>
          <p:cNvPr id="477" name="Google Shape;477;p44"/>
          <p:cNvSpPr txBox="1"/>
          <p:nvPr/>
        </p:nvSpPr>
        <p:spPr>
          <a:xfrm>
            <a:off x="4667913" y="3076575"/>
            <a:ext cx="150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Sliding bevel</a:t>
            </a:r>
            <a:endParaRPr/>
          </a:p>
        </p:txBody>
      </p:sp>
      <p:pic>
        <p:nvPicPr>
          <p:cNvPr id="478" name="Google Shape;478;p44"/>
          <p:cNvPicPr preferRelativeResize="0"/>
          <p:nvPr/>
        </p:nvPicPr>
        <p:blipFill rotWithShape="1">
          <a:blip r:embed="rId8">
            <a:alphaModFix/>
          </a:blip>
          <a:srcRect b="26363" l="0" r="0" t="36210"/>
          <a:stretch/>
        </p:blipFill>
        <p:spPr>
          <a:xfrm>
            <a:off x="6061650" y="3387375"/>
            <a:ext cx="2598300" cy="1138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46163" y="3460963"/>
            <a:ext cx="1823727" cy="123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44"/>
          <p:cNvSpPr txBox="1"/>
          <p:nvPr/>
        </p:nvSpPr>
        <p:spPr>
          <a:xfrm>
            <a:off x="2333400" y="3076575"/>
            <a:ext cx="150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Bradawl</a:t>
            </a:r>
            <a:endParaRPr/>
          </a:p>
        </p:txBody>
      </p:sp>
      <p:pic>
        <p:nvPicPr>
          <p:cNvPr descr="Square Reaming Bradawl No. 26 by Joseph Marples" id="481" name="Google Shape;481;p44"/>
          <p:cNvPicPr preferRelativeResize="0"/>
          <p:nvPr/>
        </p:nvPicPr>
        <p:blipFill rotWithShape="1">
          <a:blip r:embed="rId10">
            <a:alphaModFix/>
          </a:blip>
          <a:srcRect b="18512" l="18002" r="24920" t="27658"/>
          <a:stretch/>
        </p:blipFill>
        <p:spPr>
          <a:xfrm>
            <a:off x="2336272" y="3382875"/>
            <a:ext cx="1576500" cy="1486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2" name="Google Shape;482;p4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83" name="Google Shape;483;p44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4" name="Google Shape;484;p4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485" name="Google Shape;485;p44"/>
          <p:cNvSpPr txBox="1"/>
          <p:nvPr/>
        </p:nvSpPr>
        <p:spPr>
          <a:xfrm>
            <a:off x="6224255" y="1013125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Mortise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Gauge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5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91" name="Google Shape;491;p45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out methods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492" name="Google Shape;492;p4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493" name="Google Shape;493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4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495" name="Google Shape;49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965725"/>
            <a:ext cx="2997350" cy="19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4325" y="965725"/>
            <a:ext cx="3546146" cy="19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5"/>
          <p:cNvSpPr txBox="1"/>
          <p:nvPr/>
        </p:nvSpPr>
        <p:spPr>
          <a:xfrm>
            <a:off x="381000" y="3113425"/>
            <a:ext cx="3051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out on all sides to keep cutting accurate and square.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Shading out waste material to help indicate where to cut.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98" name="Google Shape;498;p45"/>
          <p:cNvSpPr txBox="1"/>
          <p:nvPr/>
        </p:nvSpPr>
        <p:spPr>
          <a:xfrm>
            <a:off x="3724325" y="3113425"/>
            <a:ext cx="3546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knives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are used for precision but also creates a track for saws and chisels.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This also preventing wood splitting beyond the line.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6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04" name="Google Shape;504;p46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 out methods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05" name="Google Shape;505;p4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06" name="Google Shape;506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7" name="Google Shape;507;p4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508" name="Google Shape;508;p46"/>
          <p:cNvPicPr preferRelativeResize="0"/>
          <p:nvPr/>
        </p:nvPicPr>
        <p:blipFill rotWithShape="1">
          <a:blip r:embed="rId4">
            <a:alphaModFix/>
          </a:blip>
          <a:srcRect b="13555" l="0" r="0" t="0"/>
          <a:stretch/>
        </p:blipFill>
        <p:spPr>
          <a:xfrm>
            <a:off x="531250" y="948650"/>
            <a:ext cx="3212899" cy="2082964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6"/>
          <p:cNvSpPr txBox="1"/>
          <p:nvPr/>
        </p:nvSpPr>
        <p:spPr>
          <a:xfrm>
            <a:off x="3835775" y="948650"/>
            <a:ext cx="38298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 board’s working face and edge are the surfaces that all measurements are taken from.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This dates back to when boards where planed by hand. You couldn’t count on every side to be strictly parallel, so two were designated as reference surfaces.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It’s still a good idea. These marks can mean front and top, too.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10" name="Google Shape;510;p46"/>
          <p:cNvPicPr preferRelativeResize="0"/>
          <p:nvPr/>
        </p:nvPicPr>
        <p:blipFill rotWithShape="1">
          <a:blip r:embed="rId5">
            <a:alphaModFix/>
          </a:blip>
          <a:srcRect b="9901" l="0" r="0" t="10252"/>
          <a:stretch/>
        </p:blipFill>
        <p:spPr>
          <a:xfrm>
            <a:off x="531250" y="3031625"/>
            <a:ext cx="3212901" cy="21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7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16" name="Google Shape;516;p47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Mark out a finger joint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17" name="Google Shape;517;p47"/>
          <p:cNvSpPr/>
          <p:nvPr/>
        </p:nvSpPr>
        <p:spPr>
          <a:xfrm>
            <a:off x="520625" y="1994475"/>
            <a:ext cx="607800" cy="28938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8" name="Google Shape;518;p47"/>
          <p:cNvCxnSpPr/>
          <p:nvPr/>
        </p:nvCxnSpPr>
        <p:spPr>
          <a:xfrm>
            <a:off x="543525" y="1804676"/>
            <a:ext cx="5859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519" name="Google Shape;519;p47"/>
          <p:cNvSpPr txBox="1"/>
          <p:nvPr/>
        </p:nvSpPr>
        <p:spPr>
          <a:xfrm>
            <a:off x="641200" y="1348933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b="1" i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0" name="Google Shape;520;p47"/>
          <p:cNvSpPr txBox="1"/>
          <p:nvPr/>
        </p:nvSpPr>
        <p:spPr>
          <a:xfrm rot="-5400000">
            <a:off x="86324" y="2952276"/>
            <a:ext cx="1500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Side Profile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21" name="Google Shape;521;p47"/>
          <p:cNvSpPr/>
          <p:nvPr/>
        </p:nvSpPr>
        <p:spPr>
          <a:xfrm>
            <a:off x="2282875" y="1962651"/>
            <a:ext cx="1823400" cy="29667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7"/>
          <p:cNvSpPr txBox="1"/>
          <p:nvPr/>
        </p:nvSpPr>
        <p:spPr>
          <a:xfrm>
            <a:off x="2129160" y="1426271"/>
            <a:ext cx="77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1/4y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523" name="Google Shape;523;p47"/>
          <p:cNvCxnSpPr/>
          <p:nvPr/>
        </p:nvCxnSpPr>
        <p:spPr>
          <a:xfrm>
            <a:off x="2290122" y="1850549"/>
            <a:ext cx="489900" cy="1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524" name="Google Shape;524;p47"/>
          <p:cNvSpPr txBox="1"/>
          <p:nvPr/>
        </p:nvSpPr>
        <p:spPr>
          <a:xfrm>
            <a:off x="2907947" y="990600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525" name="Google Shape;525;p47"/>
          <p:cNvCxnSpPr/>
          <p:nvPr/>
        </p:nvCxnSpPr>
        <p:spPr>
          <a:xfrm>
            <a:off x="2282875" y="1426275"/>
            <a:ext cx="1844100" cy="1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526" name="Google Shape;526;p47"/>
          <p:cNvSpPr txBox="1"/>
          <p:nvPr/>
        </p:nvSpPr>
        <p:spPr>
          <a:xfrm rot="-5400000">
            <a:off x="4204922" y="2043612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527" name="Google Shape;527;p47"/>
          <p:cNvCxnSpPr/>
          <p:nvPr/>
        </p:nvCxnSpPr>
        <p:spPr>
          <a:xfrm flipH="1" rot="10800000">
            <a:off x="4284900" y="1972050"/>
            <a:ext cx="13800" cy="62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528" name="Google Shape;528;p47"/>
          <p:cNvCxnSpPr/>
          <p:nvPr/>
        </p:nvCxnSpPr>
        <p:spPr>
          <a:xfrm>
            <a:off x="1701450" y="1224675"/>
            <a:ext cx="8400" cy="3790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29" name="Google Shape;529;p47"/>
          <p:cNvCxnSpPr/>
          <p:nvPr/>
        </p:nvCxnSpPr>
        <p:spPr>
          <a:xfrm rot="10800000">
            <a:off x="2290130" y="2612575"/>
            <a:ext cx="1826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0" name="Google Shape;530;p47"/>
          <p:cNvCxnSpPr/>
          <p:nvPr/>
        </p:nvCxnSpPr>
        <p:spPr>
          <a:xfrm rot="10800000">
            <a:off x="2749334" y="1974164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1" name="Google Shape;531;p47"/>
          <p:cNvCxnSpPr/>
          <p:nvPr/>
        </p:nvCxnSpPr>
        <p:spPr>
          <a:xfrm rot="10800000">
            <a:off x="3184370" y="1984259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2" name="Google Shape;532;p47"/>
          <p:cNvCxnSpPr/>
          <p:nvPr/>
        </p:nvCxnSpPr>
        <p:spPr>
          <a:xfrm rot="10800000">
            <a:off x="3657600" y="1974164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33" name="Google Shape;533;p47"/>
          <p:cNvPicPr preferRelativeResize="0"/>
          <p:nvPr/>
        </p:nvPicPr>
        <p:blipFill rotWithShape="1">
          <a:blip r:embed="rId3">
            <a:alphaModFix/>
          </a:blip>
          <a:srcRect b="0" l="0" r="20622" t="7630"/>
          <a:stretch/>
        </p:blipFill>
        <p:spPr>
          <a:xfrm>
            <a:off x="5009825" y="2345383"/>
            <a:ext cx="2598298" cy="2477429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47"/>
          <p:cNvSpPr txBox="1"/>
          <p:nvPr/>
        </p:nvSpPr>
        <p:spPr>
          <a:xfrm>
            <a:off x="4649525" y="1011625"/>
            <a:ext cx="3657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Mark all the way around the wood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this helps when you cut it out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Scribble the waste materials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Helps prevent cutting the wrong piece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35" name="Google Shape;535;p4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36" name="Google Shape;53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8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-1092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8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44" name="Google Shape;544;p48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Shaping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45" name="Google Shape;545;p4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46" name="Google Shape;54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oogle Shape;552;p4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53" name="Google Shape;553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4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555" name="Google Shape;555;p49"/>
          <p:cNvPicPr preferRelativeResize="0"/>
          <p:nvPr/>
        </p:nvPicPr>
        <p:blipFill rotWithShape="1">
          <a:blip r:embed="rId4">
            <a:alphaModFix/>
          </a:blip>
          <a:srcRect b="33072" l="77986" r="5276" t="57926"/>
          <a:stretch/>
        </p:blipFill>
        <p:spPr>
          <a:xfrm>
            <a:off x="1484550" y="4248825"/>
            <a:ext cx="1102175" cy="3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9"/>
          <p:cNvSpPr txBox="1"/>
          <p:nvPr/>
        </p:nvSpPr>
        <p:spPr>
          <a:xfrm>
            <a:off x="684281" y="512350"/>
            <a:ext cx="4682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Cutting - Saws</a:t>
            </a:r>
            <a:endParaRPr sz="2000"/>
          </a:p>
        </p:txBody>
      </p:sp>
      <p:sp>
        <p:nvSpPr>
          <p:cNvPr id="557" name="Google Shape;557;p49"/>
          <p:cNvSpPr txBox="1"/>
          <p:nvPr/>
        </p:nvSpPr>
        <p:spPr>
          <a:xfrm>
            <a:off x="4162858" y="1693598"/>
            <a:ext cx="40542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Tenon Saw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For cutting straight lines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58" name="Google Shape;558;p49"/>
          <p:cNvSpPr txBox="1"/>
          <p:nvPr/>
        </p:nvSpPr>
        <p:spPr>
          <a:xfrm>
            <a:off x="6763858" y="1693592"/>
            <a:ext cx="40542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Coping Saw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For cutting curved lines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59" name="Google Shape;559;p49"/>
          <p:cNvSpPr txBox="1"/>
          <p:nvPr/>
        </p:nvSpPr>
        <p:spPr>
          <a:xfrm>
            <a:off x="653000" y="921746"/>
            <a:ext cx="63162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Saws are used to remove the bulk of the material close to shape before using a metal file, sandpaper or planes to give the final shape and finish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60" name="Google Shape;560;p49"/>
          <p:cNvPicPr preferRelativeResize="0"/>
          <p:nvPr/>
        </p:nvPicPr>
        <p:blipFill rotWithShape="1">
          <a:blip r:embed="rId4">
            <a:alphaModFix/>
          </a:blip>
          <a:srcRect b="30035" l="2679" r="5274" t="11936"/>
          <a:stretch/>
        </p:blipFill>
        <p:spPr>
          <a:xfrm>
            <a:off x="-9539" y="2485000"/>
            <a:ext cx="3531075" cy="1456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1" name="Google Shape;561;p49"/>
          <p:cNvCxnSpPr/>
          <p:nvPr/>
        </p:nvCxnSpPr>
        <p:spPr>
          <a:xfrm flipH="1">
            <a:off x="2673800" y="2990175"/>
            <a:ext cx="10200" cy="8163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562" name="Google Shape;562;p49"/>
          <p:cNvSpPr txBox="1"/>
          <p:nvPr/>
        </p:nvSpPr>
        <p:spPr>
          <a:xfrm>
            <a:off x="637400" y="1938823"/>
            <a:ext cx="4054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Blade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Thick blades</a:t>
            </a: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are for straight cuts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Thin blades are for curved cuts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63" name="Google Shape;563;p49"/>
          <p:cNvSpPr txBox="1"/>
          <p:nvPr/>
        </p:nvSpPr>
        <p:spPr>
          <a:xfrm>
            <a:off x="111500" y="4261798"/>
            <a:ext cx="4054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Teeth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Smaller teeth are for harder materials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Large teeth remove more material quickly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564" name="Google Shape;564;p49"/>
          <p:cNvCxnSpPr/>
          <p:nvPr/>
        </p:nvCxnSpPr>
        <p:spPr>
          <a:xfrm>
            <a:off x="1862927" y="2694218"/>
            <a:ext cx="776400" cy="7119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5" name="Google Shape;565;p49"/>
          <p:cNvCxnSpPr/>
          <p:nvPr/>
        </p:nvCxnSpPr>
        <p:spPr>
          <a:xfrm flipH="1" rot="10800000">
            <a:off x="969500" y="3865100"/>
            <a:ext cx="766200" cy="523200"/>
          </a:xfrm>
          <a:prstGeom prst="straightConnector1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6" name="Google Shape;566;p49"/>
          <p:cNvSpPr txBox="1"/>
          <p:nvPr/>
        </p:nvSpPr>
        <p:spPr>
          <a:xfrm>
            <a:off x="193000" y="188650"/>
            <a:ext cx="302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67" name="Google Shape;567;p49"/>
          <p:cNvPicPr preferRelativeResize="0"/>
          <p:nvPr/>
        </p:nvPicPr>
        <p:blipFill rotWithShape="1">
          <a:blip r:embed="rId4">
            <a:alphaModFix/>
          </a:blip>
          <a:srcRect b="30035" l="2679" r="5274" t="11936"/>
          <a:stretch/>
        </p:blipFill>
        <p:spPr>
          <a:xfrm flipH="1">
            <a:off x="4376006" y="2220600"/>
            <a:ext cx="1979206" cy="81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00+ Coping Saw Stock Photos, Pictures &amp; Royalty-Free Images ..." id="568" name="Google Shape;568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6258" y="2238053"/>
            <a:ext cx="1979200" cy="99133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9"/>
          <p:cNvSpPr txBox="1"/>
          <p:nvPr/>
        </p:nvSpPr>
        <p:spPr>
          <a:xfrm>
            <a:off x="4135102" y="3406117"/>
            <a:ext cx="40542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Panel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Saw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For cutting large sheets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      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Hand saw PNG image transparent image download, size: 2046x645px" id="570" name="Google Shape;570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35094" y="4003300"/>
            <a:ext cx="2260000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9"/>
          <p:cNvPicPr preferRelativeResize="0"/>
          <p:nvPr/>
        </p:nvPicPr>
        <p:blipFill rotWithShape="1">
          <a:blip r:embed="rId7">
            <a:alphaModFix/>
          </a:blip>
          <a:srcRect b="14674" l="0" r="0" t="17234"/>
          <a:stretch/>
        </p:blipFill>
        <p:spPr>
          <a:xfrm>
            <a:off x="7042825" y="3855102"/>
            <a:ext cx="1726043" cy="1175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9"/>
          <p:cNvSpPr txBox="1"/>
          <p:nvPr/>
        </p:nvSpPr>
        <p:spPr>
          <a:xfrm>
            <a:off x="6800710" y="3363759"/>
            <a:ext cx="2057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Bench hook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To hold the work</a:t>
            </a:r>
            <a:endParaRPr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0"/>
          <p:cNvSpPr txBox="1"/>
          <p:nvPr>
            <p:ph type="title"/>
          </p:nvPr>
        </p:nvSpPr>
        <p:spPr>
          <a:xfrm>
            <a:off x="152402" y="13380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78" name="Google Shape;578;p50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Chisels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79" name="Google Shape;57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98" y="1140875"/>
            <a:ext cx="2614459" cy="19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5448" y="881625"/>
            <a:ext cx="2396150" cy="196085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50"/>
          <p:cNvSpPr txBox="1"/>
          <p:nvPr/>
        </p:nvSpPr>
        <p:spPr>
          <a:xfrm>
            <a:off x="238500" y="2880500"/>
            <a:ext cx="365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Bevel Chisel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82" name="Google Shape;582;p50"/>
          <p:cNvSpPr txBox="1"/>
          <p:nvPr/>
        </p:nvSpPr>
        <p:spPr>
          <a:xfrm>
            <a:off x="2888475" y="2704750"/>
            <a:ext cx="365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Mortise Chisel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83" name="Google Shape;583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002" y="3761550"/>
            <a:ext cx="2211993" cy="1290326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50"/>
          <p:cNvSpPr txBox="1"/>
          <p:nvPr/>
        </p:nvSpPr>
        <p:spPr>
          <a:xfrm>
            <a:off x="2744750" y="3761550"/>
            <a:ext cx="1228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Keep both hands on/behind the chisel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585" name="Google Shape;585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15450" y="3422550"/>
            <a:ext cx="4251125" cy="149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uge Wood Chisel Set - Carbon Steel Blades In 4 Sizes 8mm, 12mm, 18mm,  22mm | Polished Light Brown Wooden Handles, Ideal Carpenter Tool at Best  Price in Rajkot | Vivek Tools Corporation" id="586" name="Google Shape;586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58575" y="800075"/>
            <a:ext cx="2042400" cy="20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50"/>
          <p:cNvSpPr txBox="1"/>
          <p:nvPr/>
        </p:nvSpPr>
        <p:spPr>
          <a:xfrm>
            <a:off x="5758575" y="2497875"/>
            <a:ext cx="17229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Gauges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588" name="Google Shape;588;p5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589" name="Google Shape;589;p5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0" name="Google Shape;590;p5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591" name="Google Shape;591;p50"/>
          <p:cNvSpPr txBox="1"/>
          <p:nvPr/>
        </p:nvSpPr>
        <p:spPr>
          <a:xfrm>
            <a:off x="5660150" y="2608175"/>
            <a:ext cx="1077300" cy="23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Gouges</a:t>
            </a:r>
            <a:endParaRPr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6" name="Google Shape;596;p51"/>
          <p:cNvCxnSpPr/>
          <p:nvPr/>
        </p:nvCxnSpPr>
        <p:spPr>
          <a:xfrm flipH="1" rot="10800000">
            <a:off x="1148575" y="3409400"/>
            <a:ext cx="794400" cy="5688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7" name="Google Shape;597;p51"/>
          <p:cNvSpPr txBox="1"/>
          <p:nvPr>
            <p:ph type="title"/>
          </p:nvPr>
        </p:nvSpPr>
        <p:spPr>
          <a:xfrm>
            <a:off x="152402" y="12544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98" name="Google Shape;598;p51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wood planes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99" name="Google Shape;599;p51"/>
          <p:cNvSpPr txBox="1"/>
          <p:nvPr/>
        </p:nvSpPr>
        <p:spPr>
          <a:xfrm>
            <a:off x="3748125" y="1058088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Jack plane</a:t>
            </a:r>
            <a:endParaRPr/>
          </a:p>
        </p:txBody>
      </p:sp>
      <p:pic>
        <p:nvPicPr>
          <p:cNvPr id="600" name="Google Shape;60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4594" y="3238625"/>
            <a:ext cx="2501859" cy="161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1"/>
          <p:cNvPicPr preferRelativeResize="0"/>
          <p:nvPr/>
        </p:nvPicPr>
        <p:blipFill rotWithShape="1">
          <a:blip r:embed="rId4">
            <a:alphaModFix/>
          </a:blip>
          <a:srcRect b="10862" l="0" r="0" t="13282"/>
          <a:stretch/>
        </p:blipFill>
        <p:spPr>
          <a:xfrm>
            <a:off x="3542400" y="1366814"/>
            <a:ext cx="2018176" cy="15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51"/>
          <p:cNvSpPr txBox="1"/>
          <p:nvPr/>
        </p:nvSpPr>
        <p:spPr>
          <a:xfrm>
            <a:off x="5937900" y="3138950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Jointer plane</a:t>
            </a:r>
            <a:endParaRPr/>
          </a:p>
        </p:txBody>
      </p:sp>
      <p:pic>
        <p:nvPicPr>
          <p:cNvPr id="603" name="Google Shape;603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35132" y="3395138"/>
            <a:ext cx="1451951" cy="145195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51"/>
          <p:cNvSpPr txBox="1"/>
          <p:nvPr/>
        </p:nvSpPr>
        <p:spPr>
          <a:xfrm>
            <a:off x="4233807" y="3142488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Smoothing plane</a:t>
            </a:r>
            <a:endParaRPr/>
          </a:p>
        </p:txBody>
      </p:sp>
      <p:pic>
        <p:nvPicPr>
          <p:cNvPr descr="A Guide to Choosing and Using Hand Planes for Your Projects - This Old House" id="605" name="Google Shape;605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200" y="1205525"/>
            <a:ext cx="2450261" cy="18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51"/>
          <p:cNvSpPr/>
          <p:nvPr/>
        </p:nvSpPr>
        <p:spPr>
          <a:xfrm>
            <a:off x="381000" y="3677100"/>
            <a:ext cx="3161400" cy="217500"/>
          </a:xfrm>
          <a:prstGeom prst="rect">
            <a:avLst/>
          </a:prstGeom>
          <a:solidFill>
            <a:srgbClr val="88888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51"/>
          <p:cNvSpPr/>
          <p:nvPr/>
        </p:nvSpPr>
        <p:spPr>
          <a:xfrm>
            <a:off x="262050" y="3869475"/>
            <a:ext cx="3211639" cy="217501"/>
          </a:xfrm>
          <a:custGeom>
            <a:rect b="b" l="l" r="r" t="t"/>
            <a:pathLst>
              <a:path extrusionOk="0" h="8363" w="97685">
                <a:moveTo>
                  <a:pt x="0" y="8363"/>
                </a:moveTo>
                <a:cubicBezTo>
                  <a:pt x="2999" y="3867"/>
                  <a:pt x="10036" y="334"/>
                  <a:pt x="15054" y="2342"/>
                </a:cubicBezTo>
                <a:cubicBezTo>
                  <a:pt x="17700" y="3401"/>
                  <a:pt x="19564" y="6691"/>
                  <a:pt x="22414" y="6691"/>
                </a:cubicBezTo>
                <a:cubicBezTo>
                  <a:pt x="26814" y="6691"/>
                  <a:pt x="31376" y="3047"/>
                  <a:pt x="35461" y="4683"/>
                </a:cubicBezTo>
                <a:cubicBezTo>
                  <a:pt x="38527" y="5911"/>
                  <a:pt x="41906" y="7235"/>
                  <a:pt x="45163" y="6691"/>
                </a:cubicBezTo>
                <a:cubicBezTo>
                  <a:pt x="47702" y="6267"/>
                  <a:pt x="49983" y="3926"/>
                  <a:pt x="52522" y="4349"/>
                </a:cubicBezTo>
                <a:cubicBezTo>
                  <a:pt x="56210" y="4963"/>
                  <a:pt x="59540" y="8308"/>
                  <a:pt x="63228" y="7694"/>
                </a:cubicBezTo>
                <a:cubicBezTo>
                  <a:pt x="67477" y="6987"/>
                  <a:pt x="71022" y="3718"/>
                  <a:pt x="75271" y="3011"/>
                </a:cubicBezTo>
                <a:cubicBezTo>
                  <a:pt x="79654" y="2282"/>
                  <a:pt x="83584" y="6397"/>
                  <a:pt x="87983" y="7025"/>
                </a:cubicBezTo>
                <a:cubicBezTo>
                  <a:pt x="91936" y="7589"/>
                  <a:pt x="97685" y="3993"/>
                  <a:pt x="97685" y="0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8" name="Google Shape;608;p51"/>
          <p:cNvSpPr txBox="1"/>
          <p:nvPr/>
        </p:nvSpPr>
        <p:spPr>
          <a:xfrm>
            <a:off x="262050" y="4231900"/>
            <a:ext cx="3537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 base of the plane sits on the high spots, the plane blade cuts any of the high spots off until its flat</a:t>
            </a:r>
            <a:endParaRPr/>
          </a:p>
        </p:txBody>
      </p:sp>
      <p:sp>
        <p:nvSpPr>
          <p:cNvPr id="609" name="Google Shape;609;p51"/>
          <p:cNvSpPr txBox="1"/>
          <p:nvPr/>
        </p:nvSpPr>
        <p:spPr>
          <a:xfrm>
            <a:off x="5937900" y="1108788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Spoke Shave</a:t>
            </a:r>
            <a:endParaRPr/>
          </a:p>
        </p:txBody>
      </p:sp>
      <p:pic>
        <p:nvPicPr>
          <p:cNvPr descr="Spoke Shave Stock Photos - Free &amp; Royalty-Free Stock Photos from Dreamstime" id="610" name="Google Shape;610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05375" y="1404946"/>
            <a:ext cx="1523782" cy="1530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1" name="Google Shape;611;p5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612" name="Google Shape;612;p5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5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52" title="Screenshot 2025-11-14 at 10.08.3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800" y="1179475"/>
            <a:ext cx="1259850" cy="16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52" title="Screenshot 2025-11-14 at 10.08.43 AM.png"/>
          <p:cNvPicPr preferRelativeResize="0"/>
          <p:nvPr/>
        </p:nvPicPr>
        <p:blipFill rotWithShape="1">
          <a:blip r:embed="rId4">
            <a:alphaModFix/>
          </a:blip>
          <a:srcRect b="7390" l="0" r="0" t="0"/>
          <a:stretch/>
        </p:blipFill>
        <p:spPr>
          <a:xfrm>
            <a:off x="2251738" y="1179475"/>
            <a:ext cx="1656675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52" title="Screenshot 2025-11-14 at 10.08.54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6425" y="1179474"/>
            <a:ext cx="1031686" cy="16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2" title="Screenshot 2025-11-14 at 10.09.0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8488" y="1205025"/>
            <a:ext cx="1656675" cy="1625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52" title="Screenshot 2025-11-14 at 10.09.10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8750" y="3284200"/>
            <a:ext cx="826150" cy="171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52" title="Screenshot 2025-11-14 at 10.09.25 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33325" y="3284202"/>
            <a:ext cx="1132650" cy="1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52" title="Screenshot 2025-11-14 at 10.09.34 A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74425" y="3415663"/>
            <a:ext cx="2008539" cy="1455075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52"/>
          <p:cNvSpPr txBox="1"/>
          <p:nvPr>
            <p:ph type="title"/>
          </p:nvPr>
        </p:nvSpPr>
        <p:spPr>
          <a:xfrm>
            <a:off x="152402" y="12544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26" name="Google Shape;626;p52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wood working machines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627" name="Google Shape;627;p5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628" name="Google Shape;628;p5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5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630" name="Google Shape;630;p52"/>
          <p:cNvSpPr txBox="1"/>
          <p:nvPr/>
        </p:nvSpPr>
        <p:spPr>
          <a:xfrm>
            <a:off x="6536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Belt Sander</a:t>
            </a:r>
            <a:endParaRPr/>
          </a:p>
        </p:txBody>
      </p:sp>
      <p:sp>
        <p:nvSpPr>
          <p:cNvPr id="631" name="Google Shape;631;p52"/>
          <p:cNvSpPr txBox="1"/>
          <p:nvPr/>
        </p:nvSpPr>
        <p:spPr>
          <a:xfrm>
            <a:off x="22517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Disc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Sander</a:t>
            </a:r>
            <a:endParaRPr/>
          </a:p>
        </p:txBody>
      </p:sp>
      <p:sp>
        <p:nvSpPr>
          <p:cNvPr id="632" name="Google Shape;632;p52"/>
          <p:cNvSpPr txBox="1"/>
          <p:nvPr/>
        </p:nvSpPr>
        <p:spPr>
          <a:xfrm>
            <a:off x="4158517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Scroll Saw</a:t>
            </a:r>
            <a:endParaRPr/>
          </a:p>
        </p:txBody>
      </p:sp>
      <p:sp>
        <p:nvSpPr>
          <p:cNvPr id="633" name="Google Shape;633;p52"/>
          <p:cNvSpPr txBox="1"/>
          <p:nvPr/>
        </p:nvSpPr>
        <p:spPr>
          <a:xfrm>
            <a:off x="611739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Pillar Drill</a:t>
            </a:r>
            <a:endParaRPr/>
          </a:p>
        </p:txBody>
      </p:sp>
      <p:sp>
        <p:nvSpPr>
          <p:cNvPr id="634" name="Google Shape;634;p52"/>
          <p:cNvSpPr txBox="1"/>
          <p:nvPr/>
        </p:nvSpPr>
        <p:spPr>
          <a:xfrm>
            <a:off x="741792" y="300862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Bandsaw</a:t>
            </a:r>
            <a:endParaRPr/>
          </a:p>
        </p:txBody>
      </p:sp>
      <p:sp>
        <p:nvSpPr>
          <p:cNvPr id="635" name="Google Shape;635;p52"/>
          <p:cNvSpPr txBox="1"/>
          <p:nvPr/>
        </p:nvSpPr>
        <p:spPr>
          <a:xfrm>
            <a:off x="2315967" y="298867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Mortise Cutter</a:t>
            </a:r>
            <a:endParaRPr/>
          </a:p>
        </p:txBody>
      </p:sp>
      <p:sp>
        <p:nvSpPr>
          <p:cNvPr id="636" name="Google Shape;636;p52"/>
          <p:cNvSpPr txBox="1"/>
          <p:nvPr/>
        </p:nvSpPr>
        <p:spPr>
          <a:xfrm>
            <a:off x="4433292" y="300862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 Lathe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3"/>
          <p:cNvSpPr txBox="1"/>
          <p:nvPr>
            <p:ph type="title"/>
          </p:nvPr>
        </p:nvSpPr>
        <p:spPr>
          <a:xfrm>
            <a:off x="152402" y="12544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42" name="Google Shape;642;p53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woodworking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hand machines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643" name="Google Shape;643;p5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644" name="Google Shape;644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" name="Google Shape;645;p5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646" name="Google Shape;646;p53"/>
          <p:cNvSpPr txBox="1"/>
          <p:nvPr/>
        </p:nvSpPr>
        <p:spPr>
          <a:xfrm>
            <a:off x="6536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Hand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drill</a:t>
            </a:r>
            <a:endParaRPr/>
          </a:p>
        </p:txBody>
      </p:sp>
      <p:sp>
        <p:nvSpPr>
          <p:cNvPr id="647" name="Google Shape;647;p53"/>
          <p:cNvSpPr txBox="1"/>
          <p:nvPr/>
        </p:nvSpPr>
        <p:spPr>
          <a:xfrm>
            <a:off x="22517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Hand 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power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Drill</a:t>
            </a:r>
            <a:endParaRPr/>
          </a:p>
        </p:txBody>
      </p:sp>
      <p:sp>
        <p:nvSpPr>
          <p:cNvPr id="648" name="Google Shape;648;p53"/>
          <p:cNvSpPr txBox="1"/>
          <p:nvPr/>
        </p:nvSpPr>
        <p:spPr>
          <a:xfrm>
            <a:off x="442614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Router</a:t>
            </a:r>
            <a:endParaRPr/>
          </a:p>
        </p:txBody>
      </p:sp>
      <p:sp>
        <p:nvSpPr>
          <p:cNvPr id="649" name="Google Shape;649;p53"/>
          <p:cNvSpPr txBox="1"/>
          <p:nvPr/>
        </p:nvSpPr>
        <p:spPr>
          <a:xfrm>
            <a:off x="6117392" y="857347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Jigsaw</a:t>
            </a:r>
            <a:endParaRPr/>
          </a:p>
        </p:txBody>
      </p:sp>
      <p:pic>
        <p:nvPicPr>
          <p:cNvPr id="650" name="Google Shape;650;p53" title="Screenshot 2025-11-14 at 10.13.50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00" y="1257551"/>
            <a:ext cx="1999775" cy="1260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XUENI Multifunctional Rechargeable 12V Electric Hand Drill with LED Work  Light, 2-Speed Gearbox, Lithium Battery, Blue : Amazon.co.uk: DIY &amp; Tools" id="651" name="Google Shape;651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1550" y="1193175"/>
            <a:ext cx="188595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nd Router" id="652" name="Google Shape;652;p53"/>
          <p:cNvPicPr preferRelativeResize="0"/>
          <p:nvPr/>
        </p:nvPicPr>
        <p:blipFill rotWithShape="1">
          <a:blip r:embed="rId6">
            <a:alphaModFix/>
          </a:blip>
          <a:srcRect b="9364" l="0" r="0" t="13116"/>
          <a:stretch/>
        </p:blipFill>
        <p:spPr>
          <a:xfrm>
            <a:off x="3982200" y="1301575"/>
            <a:ext cx="1897653" cy="1471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kita 450W Orbital Action Jigsaw 18mm by Makita at Mitre 10" id="653" name="Google Shape;653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5175" y="1301575"/>
            <a:ext cx="1471050" cy="1471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mazon.com: DNTI 6.6amp Corded Electric Handheld Planers 17000rpm Hand  Planer Power Woodworking Tool Power Handheld Planer for Wood Chamfer DIY  model 3-1/4 Inch Cut Width 58218 : Tools &amp; Home Improvement" id="654" name="Google Shape;654;p5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0201" y="3240938"/>
            <a:ext cx="1950525" cy="1950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kita LXT DSS611Z 165mm Cordless Hand-Held Circular Saw, 18V" id="655" name="Google Shape;655;p5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78350" y="3458975"/>
            <a:ext cx="2686241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53"/>
          <p:cNvSpPr txBox="1"/>
          <p:nvPr/>
        </p:nvSpPr>
        <p:spPr>
          <a:xfrm>
            <a:off x="420642" y="314242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Hand power planer</a:t>
            </a:r>
            <a:endParaRPr/>
          </a:p>
        </p:txBody>
      </p:sp>
      <p:sp>
        <p:nvSpPr>
          <p:cNvPr id="657" name="Google Shape;657;p53"/>
          <p:cNvSpPr txBox="1"/>
          <p:nvPr/>
        </p:nvSpPr>
        <p:spPr>
          <a:xfrm>
            <a:off x="2990067" y="3142422"/>
            <a:ext cx="205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Hand circular saw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4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Marking out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63" name="Google Shape;663;p54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Cut out the finger joint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64" name="Google Shape;664;p54"/>
          <p:cNvSpPr/>
          <p:nvPr/>
        </p:nvSpPr>
        <p:spPr>
          <a:xfrm>
            <a:off x="520625" y="1994475"/>
            <a:ext cx="607800" cy="28938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65" name="Google Shape;665;p54"/>
          <p:cNvCxnSpPr/>
          <p:nvPr/>
        </p:nvCxnSpPr>
        <p:spPr>
          <a:xfrm>
            <a:off x="543525" y="1804676"/>
            <a:ext cx="5859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666" name="Google Shape;666;p54"/>
          <p:cNvSpPr txBox="1"/>
          <p:nvPr/>
        </p:nvSpPr>
        <p:spPr>
          <a:xfrm>
            <a:off x="641200" y="1348933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b="1" i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67" name="Google Shape;667;p54"/>
          <p:cNvSpPr txBox="1"/>
          <p:nvPr/>
        </p:nvSpPr>
        <p:spPr>
          <a:xfrm rot="-5400000">
            <a:off x="86324" y="2952276"/>
            <a:ext cx="1500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Side Profile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68" name="Google Shape;668;p54"/>
          <p:cNvSpPr/>
          <p:nvPr/>
        </p:nvSpPr>
        <p:spPr>
          <a:xfrm>
            <a:off x="2282875" y="1962651"/>
            <a:ext cx="1823400" cy="2966700"/>
          </a:xfrm>
          <a:prstGeom prst="rect">
            <a:avLst/>
          </a:prstGeom>
          <a:solidFill>
            <a:srgbClr val="B7B7B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54"/>
          <p:cNvSpPr txBox="1"/>
          <p:nvPr/>
        </p:nvSpPr>
        <p:spPr>
          <a:xfrm>
            <a:off x="2129160" y="1426271"/>
            <a:ext cx="778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1/4y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670" name="Google Shape;670;p54"/>
          <p:cNvCxnSpPr/>
          <p:nvPr/>
        </p:nvCxnSpPr>
        <p:spPr>
          <a:xfrm>
            <a:off x="2290122" y="1850549"/>
            <a:ext cx="489900" cy="1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671" name="Google Shape;671;p54"/>
          <p:cNvSpPr txBox="1"/>
          <p:nvPr/>
        </p:nvSpPr>
        <p:spPr>
          <a:xfrm>
            <a:off x="2907947" y="990600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672" name="Google Shape;672;p54"/>
          <p:cNvCxnSpPr/>
          <p:nvPr/>
        </p:nvCxnSpPr>
        <p:spPr>
          <a:xfrm>
            <a:off x="2282875" y="1426275"/>
            <a:ext cx="1844100" cy="174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673" name="Google Shape;673;p54"/>
          <p:cNvSpPr txBox="1"/>
          <p:nvPr/>
        </p:nvSpPr>
        <p:spPr>
          <a:xfrm rot="-5400000">
            <a:off x="4204922" y="2043612"/>
            <a:ext cx="412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GB" sz="1900">
                <a:solidFill>
                  <a:srgbClr val="2222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674" name="Google Shape;674;p54"/>
          <p:cNvCxnSpPr/>
          <p:nvPr/>
        </p:nvCxnSpPr>
        <p:spPr>
          <a:xfrm flipH="1" rot="10800000">
            <a:off x="4284900" y="1972050"/>
            <a:ext cx="13800" cy="620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675" name="Google Shape;675;p54"/>
          <p:cNvCxnSpPr/>
          <p:nvPr/>
        </p:nvCxnSpPr>
        <p:spPr>
          <a:xfrm>
            <a:off x="1701450" y="1224675"/>
            <a:ext cx="8400" cy="3790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676" name="Google Shape;676;p54"/>
          <p:cNvCxnSpPr/>
          <p:nvPr/>
        </p:nvCxnSpPr>
        <p:spPr>
          <a:xfrm rot="10800000">
            <a:off x="2290130" y="2612575"/>
            <a:ext cx="1826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7" name="Google Shape;677;p54"/>
          <p:cNvCxnSpPr/>
          <p:nvPr/>
        </p:nvCxnSpPr>
        <p:spPr>
          <a:xfrm rot="10800000">
            <a:off x="2749334" y="1974164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8" name="Google Shape;678;p54"/>
          <p:cNvCxnSpPr/>
          <p:nvPr/>
        </p:nvCxnSpPr>
        <p:spPr>
          <a:xfrm rot="10800000">
            <a:off x="3184370" y="1984259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9" name="Google Shape;679;p54"/>
          <p:cNvCxnSpPr/>
          <p:nvPr/>
        </p:nvCxnSpPr>
        <p:spPr>
          <a:xfrm rot="10800000">
            <a:off x="3657600" y="1974164"/>
            <a:ext cx="0" cy="638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80" name="Google Shape;680;p54"/>
          <p:cNvPicPr preferRelativeResize="0"/>
          <p:nvPr/>
        </p:nvPicPr>
        <p:blipFill rotWithShape="1">
          <a:blip r:embed="rId3">
            <a:alphaModFix/>
          </a:blip>
          <a:srcRect b="0" l="0" r="20622" t="7630"/>
          <a:stretch/>
        </p:blipFill>
        <p:spPr>
          <a:xfrm>
            <a:off x="5009825" y="2345383"/>
            <a:ext cx="2598298" cy="2477429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54"/>
          <p:cNvSpPr txBox="1"/>
          <p:nvPr/>
        </p:nvSpPr>
        <p:spPr>
          <a:xfrm>
            <a:off x="4649525" y="1011625"/>
            <a:ext cx="3657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Mark all the way around the wood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this helps when you cut it out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Scribble the waste materials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- Helps prevent cutting the wrong piece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682" name="Google Shape;682;p5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683" name="Google Shape;68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4" name="Google Shape;684;p5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55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55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691" name="Google Shape;691;p55"/>
          <p:cNvSpPr txBox="1"/>
          <p:nvPr/>
        </p:nvSpPr>
        <p:spPr>
          <a:xfrm>
            <a:off x="152400" y="5473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Laminating and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Steaming</a:t>
            </a:r>
            <a:endParaRPr b="1"/>
          </a:p>
        </p:txBody>
      </p:sp>
      <p:pic>
        <p:nvPicPr>
          <p:cNvPr id="692" name="Google Shape;692;p55"/>
          <p:cNvPicPr preferRelativeResize="0"/>
          <p:nvPr/>
        </p:nvPicPr>
        <p:blipFill rotWithShape="1">
          <a:blip r:embed="rId3">
            <a:alphaModFix/>
          </a:blip>
          <a:srcRect b="0" l="26253" r="26230" t="0"/>
          <a:stretch/>
        </p:blipFill>
        <p:spPr>
          <a:xfrm>
            <a:off x="2177830" y="1121500"/>
            <a:ext cx="1386879" cy="1947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5737" y="1671600"/>
            <a:ext cx="2923939" cy="1947325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5"/>
          <p:cNvSpPr txBox="1"/>
          <p:nvPr/>
        </p:nvSpPr>
        <p:spPr>
          <a:xfrm>
            <a:off x="3836425" y="1286688"/>
            <a:ext cx="1370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Steaming</a:t>
            </a:r>
            <a:endParaRPr b="1" sz="1100"/>
          </a:p>
        </p:txBody>
      </p:sp>
      <p:pic>
        <p:nvPicPr>
          <p:cNvPr id="695" name="Google Shape;695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440" y="1129951"/>
            <a:ext cx="1947384" cy="1947383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55"/>
          <p:cNvSpPr/>
          <p:nvPr/>
        </p:nvSpPr>
        <p:spPr>
          <a:xfrm>
            <a:off x="456862" y="1121500"/>
            <a:ext cx="1318632" cy="1947324"/>
          </a:xfrm>
          <a:custGeom>
            <a:rect b="b" l="l" r="r" t="t"/>
            <a:pathLst>
              <a:path extrusionOk="0" h="88294" w="64167">
                <a:moveTo>
                  <a:pt x="28327" y="3648"/>
                </a:moveTo>
                <a:cubicBezTo>
                  <a:pt x="26429" y="8033"/>
                  <a:pt x="30552" y="23084"/>
                  <a:pt x="29897" y="29562"/>
                </a:cubicBezTo>
                <a:cubicBezTo>
                  <a:pt x="29243" y="36041"/>
                  <a:pt x="26952" y="39051"/>
                  <a:pt x="24400" y="42519"/>
                </a:cubicBezTo>
                <a:cubicBezTo>
                  <a:pt x="21848" y="45987"/>
                  <a:pt x="17268" y="48474"/>
                  <a:pt x="14585" y="50372"/>
                </a:cubicBezTo>
                <a:cubicBezTo>
                  <a:pt x="11902" y="52270"/>
                  <a:pt x="10527" y="51942"/>
                  <a:pt x="8302" y="53905"/>
                </a:cubicBezTo>
                <a:cubicBezTo>
                  <a:pt x="6077" y="55868"/>
                  <a:pt x="2478" y="58814"/>
                  <a:pt x="1235" y="62151"/>
                </a:cubicBezTo>
                <a:cubicBezTo>
                  <a:pt x="-8" y="65489"/>
                  <a:pt x="-532" y="70069"/>
                  <a:pt x="842" y="73930"/>
                </a:cubicBezTo>
                <a:cubicBezTo>
                  <a:pt x="2216" y="77791"/>
                  <a:pt x="5030" y="82960"/>
                  <a:pt x="9480" y="85316"/>
                </a:cubicBezTo>
                <a:cubicBezTo>
                  <a:pt x="13930" y="87672"/>
                  <a:pt x="21129" y="88522"/>
                  <a:pt x="27542" y="88064"/>
                </a:cubicBezTo>
                <a:cubicBezTo>
                  <a:pt x="33955" y="87606"/>
                  <a:pt x="41938" y="85577"/>
                  <a:pt x="47958" y="82567"/>
                </a:cubicBezTo>
                <a:cubicBezTo>
                  <a:pt x="53978" y="79557"/>
                  <a:pt x="61963" y="73275"/>
                  <a:pt x="63664" y="70003"/>
                </a:cubicBezTo>
                <a:cubicBezTo>
                  <a:pt x="65366" y="66731"/>
                  <a:pt x="61504" y="62347"/>
                  <a:pt x="58167" y="62936"/>
                </a:cubicBezTo>
                <a:cubicBezTo>
                  <a:pt x="54830" y="63525"/>
                  <a:pt x="49072" y="70854"/>
                  <a:pt x="43640" y="73537"/>
                </a:cubicBezTo>
                <a:cubicBezTo>
                  <a:pt x="38209" y="76220"/>
                  <a:pt x="30748" y="78838"/>
                  <a:pt x="25578" y="79034"/>
                </a:cubicBezTo>
                <a:cubicBezTo>
                  <a:pt x="20408" y="79230"/>
                  <a:pt x="14846" y="76940"/>
                  <a:pt x="12621" y="74715"/>
                </a:cubicBezTo>
                <a:cubicBezTo>
                  <a:pt x="10396" y="72490"/>
                  <a:pt x="10135" y="69022"/>
                  <a:pt x="12229" y="65684"/>
                </a:cubicBezTo>
                <a:cubicBezTo>
                  <a:pt x="14323" y="62347"/>
                  <a:pt x="20998" y="57766"/>
                  <a:pt x="25186" y="54690"/>
                </a:cubicBezTo>
                <a:cubicBezTo>
                  <a:pt x="29374" y="51614"/>
                  <a:pt x="34281" y="51091"/>
                  <a:pt x="37357" y="47230"/>
                </a:cubicBezTo>
                <a:cubicBezTo>
                  <a:pt x="40433" y="43369"/>
                  <a:pt x="42986" y="38854"/>
                  <a:pt x="43640" y="31525"/>
                </a:cubicBezTo>
                <a:cubicBezTo>
                  <a:pt x="44295" y="24196"/>
                  <a:pt x="43836" y="7901"/>
                  <a:pt x="41284" y="3255"/>
                </a:cubicBezTo>
                <a:cubicBezTo>
                  <a:pt x="38732" y="-1391"/>
                  <a:pt x="30225" y="-736"/>
                  <a:pt x="28327" y="3648"/>
                </a:cubicBezTo>
                <a:close/>
              </a:path>
            </a:pathLst>
          </a:cu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97" name="Google Shape;697;p55"/>
          <p:cNvSpPr txBox="1"/>
          <p:nvPr/>
        </p:nvSpPr>
        <p:spPr>
          <a:xfrm>
            <a:off x="-41600" y="3004200"/>
            <a:ext cx="2446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What’s wrong with cutting this out from a solid board</a:t>
            </a:r>
            <a:endParaRPr sz="1100"/>
          </a:p>
        </p:txBody>
      </p:sp>
      <p:pic>
        <p:nvPicPr>
          <p:cNvPr id="698" name="Google Shape;698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2899" y="2874426"/>
            <a:ext cx="1544475" cy="2059300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5"/>
          <p:cNvSpPr txBox="1"/>
          <p:nvPr/>
        </p:nvSpPr>
        <p:spPr>
          <a:xfrm>
            <a:off x="3869775" y="3908800"/>
            <a:ext cx="23511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Steaming softens the resin in wood, which allows it to be bent whilst its soft</a:t>
            </a:r>
            <a:endParaRPr sz="1100"/>
          </a:p>
        </p:txBody>
      </p:sp>
      <p:sp>
        <p:nvSpPr>
          <p:cNvPr id="700" name="Google Shape;700;p55"/>
          <p:cNvSpPr txBox="1"/>
          <p:nvPr/>
        </p:nvSpPr>
        <p:spPr>
          <a:xfrm>
            <a:off x="6890720" y="1595659"/>
            <a:ext cx="14400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Steam chamber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Wood is left in hot steam to make the resin soft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01" name="Google Shape;701;p55"/>
          <p:cNvGrpSpPr/>
          <p:nvPr/>
        </p:nvGrpSpPr>
        <p:grpSpPr>
          <a:xfrm>
            <a:off x="7816774" y="300835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02" name="Google Shape;702;p5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3" name="Google Shape;703;p5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6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56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10" name="Google Shape;710;p56"/>
          <p:cNvSpPr txBox="1"/>
          <p:nvPr/>
        </p:nvSpPr>
        <p:spPr>
          <a:xfrm>
            <a:off x="152400" y="5473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Laminating and Steaming</a:t>
            </a:r>
            <a:endParaRPr/>
          </a:p>
        </p:txBody>
      </p:sp>
      <p:pic>
        <p:nvPicPr>
          <p:cNvPr id="711" name="Google Shape;711;p56"/>
          <p:cNvPicPr preferRelativeResize="0"/>
          <p:nvPr/>
        </p:nvPicPr>
        <p:blipFill rotWithShape="1">
          <a:blip r:embed="rId3">
            <a:alphaModFix/>
          </a:blip>
          <a:srcRect b="0" l="18849" r="16756" t="0"/>
          <a:stretch/>
        </p:blipFill>
        <p:spPr>
          <a:xfrm>
            <a:off x="5913150" y="1661150"/>
            <a:ext cx="2037694" cy="158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3219" y="3300404"/>
            <a:ext cx="27051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49700" y="1060050"/>
            <a:ext cx="2037701" cy="20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700" y="3607619"/>
            <a:ext cx="4038424" cy="138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51801" y="1099475"/>
            <a:ext cx="1934125" cy="16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/>
        </p:nvSpPr>
        <p:spPr>
          <a:xfrm>
            <a:off x="3406003" y="547300"/>
            <a:ext cx="24048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Thin/flexible pieces of wood are glued together and held in shape. When the glue sets, it remains in that shape.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17" name="Google Shape;717;p56"/>
          <p:cNvSpPr txBox="1"/>
          <p:nvPr/>
        </p:nvSpPr>
        <p:spPr>
          <a:xfrm>
            <a:off x="1445041" y="3179400"/>
            <a:ext cx="2404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Vacuum bag - uses air pressure to hold it in shape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18" name="Google Shape;718;p56"/>
          <p:cNvSpPr txBox="1"/>
          <p:nvPr/>
        </p:nvSpPr>
        <p:spPr>
          <a:xfrm>
            <a:off x="4588122" y="2731875"/>
            <a:ext cx="1727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 jig</a:t>
            </a: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uses clamps to hold it in shape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19" name="Google Shape;719;p5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20" name="Google Shape;720;p5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7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Shaping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27" name="Google Shape;727;p57"/>
          <p:cNvSpPr txBox="1"/>
          <p:nvPr/>
        </p:nvSpPr>
        <p:spPr>
          <a:xfrm>
            <a:off x="381000" y="382225"/>
            <a:ext cx="669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</a:t>
            </a:r>
            <a:r>
              <a:rPr b="1" lang="en-GB" sz="18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Laminated Organiser</a:t>
            </a:r>
            <a:endParaRPr b="1" sz="18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28" name="Google Shape;728;p5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29" name="Google Shape;729;p5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0" name="Google Shape;730;p5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731" name="Google Shape;731;p57"/>
          <p:cNvPicPr preferRelativeResize="0"/>
          <p:nvPr/>
        </p:nvPicPr>
        <p:blipFill rotWithShape="1">
          <a:blip r:embed="rId4">
            <a:alphaModFix/>
          </a:blip>
          <a:srcRect b="10938" l="13591" r="20813" t="4795"/>
          <a:stretch/>
        </p:blipFill>
        <p:spPr>
          <a:xfrm>
            <a:off x="469575" y="2671009"/>
            <a:ext cx="2249600" cy="206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57"/>
          <p:cNvPicPr preferRelativeResize="0"/>
          <p:nvPr/>
        </p:nvPicPr>
        <p:blipFill rotWithShape="1">
          <a:blip r:embed="rId5">
            <a:alphaModFix/>
          </a:blip>
          <a:srcRect b="8429" l="4864" r="4219" t="4493"/>
          <a:stretch/>
        </p:blipFill>
        <p:spPr>
          <a:xfrm>
            <a:off x="3067150" y="2671009"/>
            <a:ext cx="2154330" cy="206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9577" y="2857109"/>
            <a:ext cx="2348175" cy="1965225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57"/>
          <p:cNvSpPr txBox="1"/>
          <p:nvPr/>
        </p:nvSpPr>
        <p:spPr>
          <a:xfrm>
            <a:off x="381000" y="813325"/>
            <a:ext cx="84591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Choose one of these products.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Create a </a:t>
            </a: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blue foam</a:t>
            </a: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former and laminate using the bagpress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Flexible plywood will only bend to a maximum of … before breaking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  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Finish the edge of the product using a jack plane.</a:t>
            </a:r>
            <a:endParaRPr b="1"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58"/>
          <p:cNvPicPr preferRelativeResize="0"/>
          <p:nvPr/>
        </p:nvPicPr>
        <p:blipFill rotWithShape="1">
          <a:blip r:embed="rId3">
            <a:alphaModFix amt="21000"/>
          </a:blip>
          <a:srcRect b="0" l="794" r="0" t="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58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41" name="Google Shape;741;p58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Joining and Assembly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42" name="Google Shape;742;p5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43" name="Google Shape;743;p5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4" name="Google Shape;744;p5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59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59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1" name="Google Shape;751;p59"/>
          <p:cNvSpPr txBox="1"/>
          <p:nvPr/>
        </p:nvSpPr>
        <p:spPr>
          <a:xfrm>
            <a:off x="888600" y="5436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adhesives</a:t>
            </a:r>
            <a:endParaRPr/>
          </a:p>
        </p:txBody>
      </p:sp>
      <p:pic>
        <p:nvPicPr>
          <p:cNvPr id="752" name="Google Shape;75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6775" y="888820"/>
            <a:ext cx="1820576" cy="182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738" y="2676032"/>
            <a:ext cx="1338361" cy="1235400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59"/>
          <p:cNvSpPr txBox="1"/>
          <p:nvPr/>
        </p:nvSpPr>
        <p:spPr>
          <a:xfrm>
            <a:off x="5519750" y="1184775"/>
            <a:ext cx="31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Epoxy Resin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General purpose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- 10 minute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- 2 part adhesive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Type of </a:t>
            </a: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thermoset</a:t>
            </a: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plastic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55" name="Google Shape;755;p59"/>
          <p:cNvSpPr txBox="1"/>
          <p:nvPr/>
        </p:nvSpPr>
        <p:spPr>
          <a:xfrm>
            <a:off x="1596525" y="2787294"/>
            <a:ext cx="31314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Cascamite GLUE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Waterproof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- 3 hours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Strong wood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56" name="Google Shape;756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5250" y="1072072"/>
            <a:ext cx="1410700" cy="1410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9"/>
          <p:cNvSpPr txBox="1"/>
          <p:nvPr/>
        </p:nvSpPr>
        <p:spPr>
          <a:xfrm>
            <a:off x="1215525" y="1358844"/>
            <a:ext cx="31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PVA GLUE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General purpose wood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- 2 hours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Needs to soak into the wood fibres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Sets clear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58" name="Google Shape;758;p59"/>
          <p:cNvPicPr preferRelativeResize="0"/>
          <p:nvPr/>
        </p:nvPicPr>
        <p:blipFill rotWithShape="1">
          <a:blip r:embed="rId6">
            <a:alphaModFix/>
          </a:blip>
          <a:srcRect b="11528" l="5917" r="42584" t="7230"/>
          <a:stretch/>
        </p:blipFill>
        <p:spPr>
          <a:xfrm>
            <a:off x="4442025" y="2482775"/>
            <a:ext cx="897138" cy="11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59"/>
          <p:cNvSpPr txBox="1"/>
          <p:nvPr/>
        </p:nvSpPr>
        <p:spPr>
          <a:xfrm>
            <a:off x="5434275" y="2571750"/>
            <a:ext cx="31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Acrylic Cement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Plastic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- 1 minute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Solvent - will evaporate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Use capillary action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760" name="Google Shape;760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97950" y="3846025"/>
            <a:ext cx="1185300" cy="11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59"/>
          <p:cNvSpPr txBox="1"/>
          <p:nvPr/>
        </p:nvSpPr>
        <p:spPr>
          <a:xfrm>
            <a:off x="5434275" y="3846025"/>
            <a:ext cx="3131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Contact Adhesive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General purpose glue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- 15 minute gluing time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Allow to go tacky on individual 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surfacers before joining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62" name="Google Shape;762;p5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63" name="Google Shape;763;p5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4" name="Google Shape;764;p5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60"/>
          <p:cNvPicPr preferRelativeResize="0"/>
          <p:nvPr/>
        </p:nvPicPr>
        <p:blipFill rotWithShape="1">
          <a:blip r:embed="rId3">
            <a:alphaModFix/>
          </a:blip>
          <a:srcRect b="0" l="0" r="63993" t="0"/>
          <a:stretch/>
        </p:blipFill>
        <p:spPr>
          <a:xfrm>
            <a:off x="1072200" y="1847300"/>
            <a:ext cx="2410649" cy="10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60"/>
          <p:cNvSpPr txBox="1"/>
          <p:nvPr/>
        </p:nvSpPr>
        <p:spPr>
          <a:xfrm>
            <a:off x="1145657" y="2963791"/>
            <a:ext cx="140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Butt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1" name="Google Shape;771;p60"/>
          <p:cNvSpPr txBox="1"/>
          <p:nvPr/>
        </p:nvSpPr>
        <p:spPr>
          <a:xfrm>
            <a:off x="2235010" y="2952977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Cross halving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2" name="Google Shape;772;p60"/>
          <p:cNvSpPr txBox="1"/>
          <p:nvPr/>
        </p:nvSpPr>
        <p:spPr>
          <a:xfrm>
            <a:off x="3966111" y="2954123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Finger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3" name="Google Shape;773;p60"/>
          <p:cNvSpPr txBox="1"/>
          <p:nvPr/>
        </p:nvSpPr>
        <p:spPr>
          <a:xfrm>
            <a:off x="5118350" y="296380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Mortise &amp; tenon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4" name="Google Shape;774;p60"/>
          <p:cNvSpPr txBox="1"/>
          <p:nvPr/>
        </p:nvSpPr>
        <p:spPr>
          <a:xfrm>
            <a:off x="7016414" y="2963791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Mitre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5" name="Google Shape;775;p60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6" name="Google Shape;776;p60"/>
          <p:cNvSpPr txBox="1"/>
          <p:nvPr/>
        </p:nvSpPr>
        <p:spPr>
          <a:xfrm>
            <a:off x="963804" y="625788"/>
            <a:ext cx="2598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Aesthetics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Surface Area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Mechanical strength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Difficulty to construct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7" name="Google Shape;777;p60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Score each joint for the following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778" name="Google Shape;778;p60"/>
          <p:cNvGraphicFramePr/>
          <p:nvPr/>
        </p:nvGraphicFramePr>
        <p:xfrm>
          <a:off x="152400" y="328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{B48D03CA-6D2A-42EF-8FC4-3CC8AEBC2DB2}</a:tableStyleId>
              </a:tblPr>
              <a:tblGrid>
                <a:gridCol w="895325"/>
                <a:gridCol w="1407675"/>
                <a:gridCol w="1407675"/>
                <a:gridCol w="1407675"/>
                <a:gridCol w="1407675"/>
                <a:gridCol w="1407675"/>
              </a:tblGrid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Aesthetics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Surface Area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Mechanical strength 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Difficulty to construct 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779" name="Google Shape;779;p60"/>
          <p:cNvPicPr preferRelativeResize="0"/>
          <p:nvPr/>
        </p:nvPicPr>
        <p:blipFill rotWithShape="1">
          <a:blip r:embed="rId3">
            <a:alphaModFix/>
          </a:blip>
          <a:srcRect b="0" l="54747" r="0" t="0"/>
          <a:stretch/>
        </p:blipFill>
        <p:spPr>
          <a:xfrm>
            <a:off x="5194550" y="1847300"/>
            <a:ext cx="3029651" cy="108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60"/>
          <p:cNvPicPr preferRelativeResize="0"/>
          <p:nvPr/>
        </p:nvPicPr>
        <p:blipFill rotWithShape="1">
          <a:blip r:embed="rId3">
            <a:alphaModFix/>
          </a:blip>
          <a:srcRect b="0" l="37135" r="45078" t="0"/>
          <a:stretch/>
        </p:blipFill>
        <p:spPr>
          <a:xfrm>
            <a:off x="3824213" y="1847300"/>
            <a:ext cx="1190774" cy="1087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1" name="Google Shape;781;p6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82" name="Google Shape;782;p6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3" name="Google Shape;783;p6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61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89" name="Google Shape;789;p61"/>
          <p:cNvSpPr txBox="1"/>
          <p:nvPr/>
        </p:nvSpPr>
        <p:spPr>
          <a:xfrm>
            <a:off x="963804" y="625788"/>
            <a:ext cx="2598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Aesthetics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Surface Area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Mechanical strength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Difficulty to construct /10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90" name="Google Shape;790;p61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Score each joint for the following</a:t>
            </a:r>
            <a:endParaRPr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791" name="Google Shape;791;p61"/>
          <p:cNvGraphicFramePr/>
          <p:nvPr/>
        </p:nvGraphicFramePr>
        <p:xfrm>
          <a:off x="152400" y="3284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{B48D03CA-6D2A-42EF-8FC4-3CC8AEBC2DB2}</a:tableStyleId>
              </a:tblPr>
              <a:tblGrid>
                <a:gridCol w="959500"/>
                <a:gridCol w="1800700"/>
                <a:gridCol w="1687125"/>
                <a:gridCol w="1687125"/>
                <a:gridCol w="1687125"/>
              </a:tblGrid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/10</a:t>
                      </a:r>
                      <a:endParaRPr sz="13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270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Aesthetics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Surface Area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Mechanical strength 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  <a:tr h="376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Difficulty to construct </a:t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91425" marL="54000" anchor="ctr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792" name="Google Shape;79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3925" y="1749925"/>
            <a:ext cx="6844474" cy="11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61"/>
          <p:cNvSpPr txBox="1"/>
          <p:nvPr/>
        </p:nvSpPr>
        <p:spPr>
          <a:xfrm>
            <a:off x="1526657" y="2963791"/>
            <a:ext cx="140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Lap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94" name="Google Shape;794;p61"/>
          <p:cNvSpPr txBox="1"/>
          <p:nvPr/>
        </p:nvSpPr>
        <p:spPr>
          <a:xfrm>
            <a:off x="2920810" y="2952977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      Dowel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95" name="Google Shape;795;p61"/>
          <p:cNvSpPr txBox="1"/>
          <p:nvPr/>
        </p:nvSpPr>
        <p:spPr>
          <a:xfrm>
            <a:off x="4804311" y="2954123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Dovetail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96" name="Google Shape;796;p61"/>
          <p:cNvSpPr txBox="1"/>
          <p:nvPr/>
        </p:nvSpPr>
        <p:spPr>
          <a:xfrm>
            <a:off x="6185150" y="296380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      Housing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97" name="Google Shape;797;p6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98" name="Google Shape;798;p6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9" name="Google Shape;799;p6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" name="Google Shape;804;p62"/>
          <p:cNvPicPr preferRelativeResize="0"/>
          <p:nvPr/>
        </p:nvPicPr>
        <p:blipFill rotWithShape="1">
          <a:blip r:embed="rId3">
            <a:alphaModFix/>
          </a:blip>
          <a:srcRect b="0" l="0" r="48613" t="0"/>
          <a:stretch/>
        </p:blipFill>
        <p:spPr>
          <a:xfrm>
            <a:off x="901800" y="1006250"/>
            <a:ext cx="5448949" cy="12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2"/>
          <p:cNvSpPr txBox="1"/>
          <p:nvPr/>
        </p:nvSpPr>
        <p:spPr>
          <a:xfrm>
            <a:off x="1093200" y="72567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Halving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06" name="Google Shape;806;p62"/>
          <p:cNvSpPr txBox="1"/>
          <p:nvPr/>
        </p:nvSpPr>
        <p:spPr>
          <a:xfrm>
            <a:off x="2824125" y="725667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Corner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07" name="Google Shape;807;p62"/>
          <p:cNvSpPr txBox="1"/>
          <p:nvPr/>
        </p:nvSpPr>
        <p:spPr>
          <a:xfrm>
            <a:off x="5122050" y="72567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Bridle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08" name="Google Shape;808;p62"/>
          <p:cNvSpPr txBox="1"/>
          <p:nvPr/>
        </p:nvSpPr>
        <p:spPr>
          <a:xfrm>
            <a:off x="1029750" y="206432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Tee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09" name="Google Shape;809;p62"/>
          <p:cNvPicPr preferRelativeResize="0"/>
          <p:nvPr/>
        </p:nvPicPr>
        <p:blipFill rotWithShape="1">
          <a:blip r:embed="rId3">
            <a:alphaModFix/>
          </a:blip>
          <a:srcRect b="0" l="51213" r="11576" t="0"/>
          <a:stretch/>
        </p:blipFill>
        <p:spPr>
          <a:xfrm>
            <a:off x="901800" y="2337950"/>
            <a:ext cx="4220249" cy="1374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62"/>
          <p:cNvSpPr txBox="1"/>
          <p:nvPr/>
        </p:nvSpPr>
        <p:spPr>
          <a:xfrm>
            <a:off x="2974575" y="206432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Through Vs Blind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11" name="Google Shape;811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9750" y="3858225"/>
            <a:ext cx="5266164" cy="12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62"/>
          <p:cNvSpPr txBox="1"/>
          <p:nvPr/>
        </p:nvSpPr>
        <p:spPr>
          <a:xfrm>
            <a:off x="1093200" y="3564558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Tongue and Groove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3" name="Google Shape;813;p62"/>
          <p:cNvSpPr txBox="1"/>
          <p:nvPr/>
        </p:nvSpPr>
        <p:spPr>
          <a:xfrm>
            <a:off x="2974575" y="356455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Biscuit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4" name="Google Shape;814;p62"/>
          <p:cNvSpPr txBox="1"/>
          <p:nvPr/>
        </p:nvSpPr>
        <p:spPr>
          <a:xfrm>
            <a:off x="4855950" y="3564558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Rebate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5" name="Google Shape;815;p62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16" name="Google Shape;816;p62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Joint 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Terminology – Random</a:t>
            </a: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 questions found in exams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17" name="Google Shape;817;p6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18" name="Google Shape;818;p6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9" name="Google Shape;819;p6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820" name="Google Shape;820;p62"/>
          <p:cNvGrpSpPr/>
          <p:nvPr/>
        </p:nvGrpSpPr>
        <p:grpSpPr>
          <a:xfrm>
            <a:off x="6954150" y="2433613"/>
            <a:ext cx="1613450" cy="1100377"/>
            <a:chOff x="1029750" y="1083475"/>
            <a:chExt cx="1613450" cy="1100377"/>
          </a:xfrm>
        </p:grpSpPr>
        <p:sp>
          <p:nvSpPr>
            <p:cNvPr id="821" name="Google Shape;821;p62"/>
            <p:cNvSpPr/>
            <p:nvPr/>
          </p:nvSpPr>
          <p:spPr>
            <a:xfrm>
              <a:off x="1035850" y="1207552"/>
              <a:ext cx="1607350" cy="976300"/>
            </a:xfrm>
            <a:custGeom>
              <a:rect b="b" l="l" r="r" t="t"/>
              <a:pathLst>
                <a:path extrusionOk="0" h="39052" w="64294">
                  <a:moveTo>
                    <a:pt x="31909" y="9049"/>
                  </a:moveTo>
                  <a:lnTo>
                    <a:pt x="46672" y="0"/>
                  </a:lnTo>
                  <a:lnTo>
                    <a:pt x="64294" y="10001"/>
                  </a:lnTo>
                  <a:lnTo>
                    <a:pt x="16669" y="39052"/>
                  </a:lnTo>
                  <a:lnTo>
                    <a:pt x="0" y="2905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22" name="Google Shape;822;p62"/>
            <p:cNvSpPr/>
            <p:nvPr/>
          </p:nvSpPr>
          <p:spPr>
            <a:xfrm>
              <a:off x="1854675" y="1616750"/>
              <a:ext cx="430975" cy="331925"/>
            </a:xfrm>
            <a:custGeom>
              <a:rect b="b" l="l" r="r" t="t"/>
              <a:pathLst>
                <a:path extrusionOk="0" h="13277" w="17239">
                  <a:moveTo>
                    <a:pt x="0" y="13277"/>
                  </a:moveTo>
                  <a:lnTo>
                    <a:pt x="423" y="10525"/>
                  </a:lnTo>
                  <a:lnTo>
                    <a:pt x="17227" y="0"/>
                  </a:lnTo>
                  <a:lnTo>
                    <a:pt x="17239" y="2462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  <p:cxnSp>
          <p:nvCxnSpPr>
            <p:cNvPr id="823" name="Google Shape;823;p62"/>
            <p:cNvCxnSpPr/>
            <p:nvPr/>
          </p:nvCxnSpPr>
          <p:spPr>
            <a:xfrm>
              <a:off x="1449925" y="2055825"/>
              <a:ext cx="2700" cy="12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4" name="Google Shape;824;p62"/>
            <p:cNvCxnSpPr/>
            <p:nvPr/>
          </p:nvCxnSpPr>
          <p:spPr>
            <a:xfrm>
              <a:off x="1041142" y="1813987"/>
              <a:ext cx="2700" cy="12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5" name="Google Shape;825;p62"/>
            <p:cNvCxnSpPr/>
            <p:nvPr/>
          </p:nvCxnSpPr>
          <p:spPr>
            <a:xfrm>
              <a:off x="2640444" y="1333303"/>
              <a:ext cx="2700" cy="124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26" name="Google Shape;826;p62"/>
            <p:cNvSpPr/>
            <p:nvPr/>
          </p:nvSpPr>
          <p:spPr>
            <a:xfrm>
              <a:off x="2203325" y="1095275"/>
              <a:ext cx="438950" cy="432550"/>
            </a:xfrm>
            <a:custGeom>
              <a:rect b="b" l="l" r="r" t="t"/>
              <a:pathLst>
                <a:path extrusionOk="0" h="17302" w="17558">
                  <a:moveTo>
                    <a:pt x="17558" y="14575"/>
                  </a:moveTo>
                  <a:lnTo>
                    <a:pt x="17473" y="10313"/>
                  </a:lnTo>
                  <a:lnTo>
                    <a:pt x="0" y="0"/>
                  </a:lnTo>
                  <a:lnTo>
                    <a:pt x="4176" y="1730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cxnSp>
          <p:nvCxnSpPr>
            <p:cNvPr id="827" name="Google Shape;827;p62"/>
            <p:cNvCxnSpPr/>
            <p:nvPr/>
          </p:nvCxnSpPr>
          <p:spPr>
            <a:xfrm>
              <a:off x="2371650" y="1099525"/>
              <a:ext cx="204600" cy="204600"/>
            </a:xfrm>
            <a:prstGeom prst="straightConnector1">
              <a:avLst/>
            </a:prstGeom>
            <a:solidFill>
              <a:schemeClr val="lt2"/>
            </a:solidFill>
            <a:ln>
              <a:noFill/>
            </a:ln>
          </p:spPr>
        </p:cxnSp>
        <p:sp>
          <p:nvSpPr>
            <p:cNvPr id="828" name="Google Shape;828;p62"/>
            <p:cNvSpPr/>
            <p:nvPr/>
          </p:nvSpPr>
          <p:spPr>
            <a:xfrm flipH="1">
              <a:off x="1029750" y="1566438"/>
              <a:ext cx="438950" cy="432550"/>
            </a:xfrm>
            <a:custGeom>
              <a:rect b="b" l="l" r="r" t="t"/>
              <a:pathLst>
                <a:path extrusionOk="0" h="17302" w="17558">
                  <a:moveTo>
                    <a:pt x="17558" y="14575"/>
                  </a:moveTo>
                  <a:lnTo>
                    <a:pt x="17473" y="10313"/>
                  </a:lnTo>
                  <a:lnTo>
                    <a:pt x="0" y="0"/>
                  </a:lnTo>
                  <a:lnTo>
                    <a:pt x="4176" y="1730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829" name="Google Shape;829;p62"/>
            <p:cNvSpPr/>
            <p:nvPr/>
          </p:nvSpPr>
          <p:spPr>
            <a:xfrm>
              <a:off x="1035850" y="1083475"/>
              <a:ext cx="1607350" cy="976300"/>
            </a:xfrm>
            <a:custGeom>
              <a:rect b="b" l="l" r="r" t="t"/>
              <a:pathLst>
                <a:path extrusionOk="0" h="39052" w="64294">
                  <a:moveTo>
                    <a:pt x="31909" y="9049"/>
                  </a:moveTo>
                  <a:lnTo>
                    <a:pt x="46672" y="0"/>
                  </a:lnTo>
                  <a:lnTo>
                    <a:pt x="64294" y="10001"/>
                  </a:lnTo>
                  <a:lnTo>
                    <a:pt x="16669" y="39052"/>
                  </a:lnTo>
                  <a:lnTo>
                    <a:pt x="0" y="2905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" name="Google Shape;834;p63"/>
          <p:cNvPicPr preferRelativeResize="0"/>
          <p:nvPr/>
        </p:nvPicPr>
        <p:blipFill rotWithShape="1">
          <a:blip r:embed="rId3">
            <a:alphaModFix/>
          </a:blip>
          <a:srcRect b="0" l="22408" r="64011" t="0"/>
          <a:stretch/>
        </p:blipFill>
        <p:spPr>
          <a:xfrm>
            <a:off x="1726400" y="1576425"/>
            <a:ext cx="1091887" cy="1305775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3"/>
          <p:cNvSpPr txBox="1"/>
          <p:nvPr/>
        </p:nvSpPr>
        <p:spPr>
          <a:xfrm>
            <a:off x="1523988" y="1182550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Cross halving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36" name="Google Shape;836;p63"/>
          <p:cNvSpPr txBox="1"/>
          <p:nvPr/>
        </p:nvSpPr>
        <p:spPr>
          <a:xfrm>
            <a:off x="335300" y="1182550"/>
            <a:ext cx="1630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Finger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37" name="Google Shape;837;p63"/>
          <p:cNvSpPr txBox="1"/>
          <p:nvPr/>
        </p:nvSpPr>
        <p:spPr>
          <a:xfrm>
            <a:off x="4501150" y="118255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Mortise &amp; tenon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38" name="Google Shape;838;p63"/>
          <p:cNvPicPr preferRelativeResize="0"/>
          <p:nvPr/>
        </p:nvPicPr>
        <p:blipFill rotWithShape="1">
          <a:blip r:embed="rId4">
            <a:alphaModFix/>
          </a:blip>
          <a:srcRect b="0" l="74109" r="0" t="0"/>
          <a:stretch/>
        </p:blipFill>
        <p:spPr>
          <a:xfrm>
            <a:off x="6173346" y="1576425"/>
            <a:ext cx="2048851" cy="1356925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63"/>
          <p:cNvSpPr txBox="1"/>
          <p:nvPr/>
        </p:nvSpPr>
        <p:spPr>
          <a:xfrm>
            <a:off x="3303925" y="118255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Lap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40" name="Google Shape;840;p63"/>
          <p:cNvSpPr txBox="1"/>
          <p:nvPr/>
        </p:nvSpPr>
        <p:spPr>
          <a:xfrm>
            <a:off x="6500025" y="115860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Housing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41" name="Google Shape;841;p63"/>
          <p:cNvPicPr preferRelativeResize="0"/>
          <p:nvPr/>
        </p:nvPicPr>
        <p:blipFill rotWithShape="1">
          <a:blip r:embed="rId4">
            <a:alphaModFix/>
          </a:blip>
          <a:srcRect b="0" l="-1015" r="75124" t="0"/>
          <a:stretch/>
        </p:blipFill>
        <p:spPr>
          <a:xfrm>
            <a:off x="2999125" y="1766188"/>
            <a:ext cx="1475801" cy="97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63"/>
          <p:cNvPicPr preferRelativeResize="0"/>
          <p:nvPr/>
        </p:nvPicPr>
        <p:blipFill rotWithShape="1">
          <a:blip r:embed="rId3">
            <a:alphaModFix/>
          </a:blip>
          <a:srcRect b="0" l="37981" r="44539" t="0"/>
          <a:stretch/>
        </p:blipFill>
        <p:spPr>
          <a:xfrm>
            <a:off x="47925" y="1527900"/>
            <a:ext cx="1538902" cy="1429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63"/>
          <p:cNvPicPr preferRelativeResize="0"/>
          <p:nvPr/>
        </p:nvPicPr>
        <p:blipFill rotWithShape="1">
          <a:blip r:embed="rId3">
            <a:alphaModFix/>
          </a:blip>
          <a:srcRect b="0" l="55416" r="23774" t="0"/>
          <a:stretch/>
        </p:blipFill>
        <p:spPr>
          <a:xfrm>
            <a:off x="4596099" y="1653412"/>
            <a:ext cx="1475800" cy="1151809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63"/>
          <p:cNvSpPr txBox="1"/>
          <p:nvPr/>
        </p:nvSpPr>
        <p:spPr>
          <a:xfrm>
            <a:off x="168075" y="638050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Using a range of materials, by hand, create as many joints as possible</a:t>
            </a:r>
            <a:endParaRPr/>
          </a:p>
        </p:txBody>
      </p:sp>
      <p:sp>
        <p:nvSpPr>
          <p:cNvPr id="845" name="Google Shape;845;p63"/>
          <p:cNvSpPr txBox="1"/>
          <p:nvPr/>
        </p:nvSpPr>
        <p:spPr>
          <a:xfrm>
            <a:off x="168075" y="2957925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do you create them?</a:t>
            </a:r>
            <a:endParaRPr b="1"/>
          </a:p>
        </p:txBody>
      </p:sp>
      <p:sp>
        <p:nvSpPr>
          <p:cNvPr id="846" name="Google Shape;846;p63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47" name="Google Shape;847;p6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48" name="Google Shape;848;p6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9" name="Google Shape;849;p6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64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55" name="Google Shape;855;p64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Joint Terminology – Random questions found in exams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56" name="Google Shape;856;p6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57" name="Google Shape;857;p6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8" name="Google Shape;858;p6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cxnSp>
        <p:nvCxnSpPr>
          <p:cNvPr id="859" name="Google Shape;859;p64"/>
          <p:cNvCxnSpPr/>
          <p:nvPr/>
        </p:nvCxnSpPr>
        <p:spPr>
          <a:xfrm>
            <a:off x="7738073" y="3500799"/>
            <a:ext cx="6000" cy="340500"/>
          </a:xfrm>
          <a:prstGeom prst="straightConnector1">
            <a:avLst/>
          </a:prstGeom>
          <a:noFill/>
          <a:ln cap="flat" cmpd="sng" w="111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0" name="Google Shape;860;p64"/>
          <p:cNvSpPr txBox="1"/>
          <p:nvPr/>
        </p:nvSpPr>
        <p:spPr>
          <a:xfrm>
            <a:off x="2929213" y="196452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Through Vs Blind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61" name="Google Shape;861;p64"/>
          <p:cNvPicPr preferRelativeResize="0"/>
          <p:nvPr/>
        </p:nvPicPr>
        <p:blipFill rotWithShape="1">
          <a:blip r:embed="rId4">
            <a:alphaModFix/>
          </a:blip>
          <a:srcRect b="0" l="0" r="48613" t="0"/>
          <a:stretch/>
        </p:blipFill>
        <p:spPr>
          <a:xfrm>
            <a:off x="856437" y="906450"/>
            <a:ext cx="5448949" cy="128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4387" y="3758425"/>
            <a:ext cx="5266164" cy="128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4"/>
          <p:cNvSpPr txBox="1"/>
          <p:nvPr/>
        </p:nvSpPr>
        <p:spPr>
          <a:xfrm>
            <a:off x="1047838" y="3464758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Tongue and Groove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64" name="Google Shape;864;p64"/>
          <p:cNvSpPr txBox="1"/>
          <p:nvPr/>
        </p:nvSpPr>
        <p:spPr>
          <a:xfrm>
            <a:off x="2929213" y="346475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Biscuit Joint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65" name="Google Shape;865;p64"/>
          <p:cNvSpPr txBox="1"/>
          <p:nvPr/>
        </p:nvSpPr>
        <p:spPr>
          <a:xfrm>
            <a:off x="984388" y="1964525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Tee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866" name="Google Shape;866;p64"/>
          <p:cNvPicPr preferRelativeResize="0"/>
          <p:nvPr/>
        </p:nvPicPr>
        <p:blipFill rotWithShape="1">
          <a:blip r:embed="rId4">
            <a:alphaModFix/>
          </a:blip>
          <a:srcRect b="0" l="51212" r="0" t="0"/>
          <a:stretch/>
        </p:blipFill>
        <p:spPr>
          <a:xfrm>
            <a:off x="856438" y="2238150"/>
            <a:ext cx="5533202" cy="1374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64"/>
          <p:cNvSpPr txBox="1"/>
          <p:nvPr/>
        </p:nvSpPr>
        <p:spPr>
          <a:xfrm>
            <a:off x="4810588" y="3464758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Rebate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68" name="Google Shape;868;p64"/>
          <p:cNvSpPr/>
          <p:nvPr/>
        </p:nvSpPr>
        <p:spPr>
          <a:xfrm>
            <a:off x="45338" y="911700"/>
            <a:ext cx="6694800" cy="423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9" name="Google Shape;869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337" y="911688"/>
            <a:ext cx="5077790" cy="31205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0" name="Google Shape;870;p64"/>
          <p:cNvCxnSpPr/>
          <p:nvPr/>
        </p:nvCxnSpPr>
        <p:spPr>
          <a:xfrm>
            <a:off x="1742063" y="2600025"/>
            <a:ext cx="1800" cy="7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71" name="Google Shape;871;p64"/>
          <p:cNvGrpSpPr/>
          <p:nvPr/>
        </p:nvGrpSpPr>
        <p:grpSpPr>
          <a:xfrm>
            <a:off x="1300188" y="1903100"/>
            <a:ext cx="1011275" cy="777376"/>
            <a:chOff x="1345550" y="2002900"/>
            <a:chExt cx="1011275" cy="777376"/>
          </a:xfrm>
        </p:grpSpPr>
        <p:cxnSp>
          <p:nvCxnSpPr>
            <p:cNvPr id="872" name="Google Shape;872;p64"/>
            <p:cNvCxnSpPr/>
            <p:nvPr/>
          </p:nvCxnSpPr>
          <p:spPr>
            <a:xfrm flipH="1" rot="10800000">
              <a:off x="1785171" y="2390850"/>
              <a:ext cx="564000" cy="3162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3" name="Google Shape;873;p64"/>
            <p:cNvCxnSpPr/>
            <p:nvPr/>
          </p:nvCxnSpPr>
          <p:spPr>
            <a:xfrm flipH="1" rot="10800000">
              <a:off x="1785171" y="2464076"/>
              <a:ext cx="564000" cy="3162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4" name="Google Shape;874;p64"/>
            <p:cNvCxnSpPr/>
            <p:nvPr/>
          </p:nvCxnSpPr>
          <p:spPr>
            <a:xfrm rot="10800000">
              <a:off x="2354425" y="2387475"/>
              <a:ext cx="1800" cy="2037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5" name="Google Shape;875;p64"/>
            <p:cNvCxnSpPr/>
            <p:nvPr/>
          </p:nvCxnSpPr>
          <p:spPr>
            <a:xfrm>
              <a:off x="1345550" y="2441325"/>
              <a:ext cx="427500" cy="2586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6" name="Google Shape;876;p64"/>
            <p:cNvCxnSpPr/>
            <p:nvPr/>
          </p:nvCxnSpPr>
          <p:spPr>
            <a:xfrm>
              <a:off x="1351924" y="2510527"/>
              <a:ext cx="427500" cy="2586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7" name="Google Shape;877;p64"/>
            <p:cNvCxnSpPr/>
            <p:nvPr/>
          </p:nvCxnSpPr>
          <p:spPr>
            <a:xfrm flipH="1" rot="10800000">
              <a:off x="1351921" y="2117425"/>
              <a:ext cx="564000" cy="3162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8" name="Google Shape;878;p64"/>
            <p:cNvCxnSpPr/>
            <p:nvPr/>
          </p:nvCxnSpPr>
          <p:spPr>
            <a:xfrm>
              <a:off x="1915925" y="2122850"/>
              <a:ext cx="427500" cy="2586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9" name="Google Shape;879;p64"/>
            <p:cNvCxnSpPr/>
            <p:nvPr/>
          </p:nvCxnSpPr>
          <p:spPr>
            <a:xfrm>
              <a:off x="2237375" y="2522825"/>
              <a:ext cx="118800" cy="684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0" name="Google Shape;880;p64"/>
            <p:cNvCxnSpPr/>
            <p:nvPr/>
          </p:nvCxnSpPr>
          <p:spPr>
            <a:xfrm flipH="1" rot="10800000">
              <a:off x="2356225" y="2271075"/>
              <a:ext cx="600" cy="1164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1" name="Google Shape;881;p64"/>
            <p:cNvCxnSpPr/>
            <p:nvPr/>
          </p:nvCxnSpPr>
          <p:spPr>
            <a:xfrm>
              <a:off x="1916725" y="2002900"/>
              <a:ext cx="439500" cy="2724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2" name="Google Shape;882;p64"/>
            <p:cNvCxnSpPr/>
            <p:nvPr/>
          </p:nvCxnSpPr>
          <p:spPr>
            <a:xfrm rot="10800000">
              <a:off x="1915775" y="2011350"/>
              <a:ext cx="0" cy="1071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3" name="Google Shape;883;p64"/>
            <p:cNvCxnSpPr/>
            <p:nvPr/>
          </p:nvCxnSpPr>
          <p:spPr>
            <a:xfrm>
              <a:off x="1345963" y="2436038"/>
              <a:ext cx="1800" cy="7800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4" name="Google Shape;884;p64"/>
          <p:cNvGrpSpPr/>
          <p:nvPr/>
        </p:nvGrpSpPr>
        <p:grpSpPr>
          <a:xfrm>
            <a:off x="2118431" y="2439549"/>
            <a:ext cx="1096627" cy="942371"/>
            <a:chOff x="2163793" y="2539349"/>
            <a:chExt cx="1096627" cy="942371"/>
          </a:xfrm>
        </p:grpSpPr>
        <p:cxnSp>
          <p:nvCxnSpPr>
            <p:cNvPr id="885" name="Google Shape;885;p64"/>
            <p:cNvCxnSpPr/>
            <p:nvPr/>
          </p:nvCxnSpPr>
          <p:spPr>
            <a:xfrm>
              <a:off x="2163800" y="2918363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6" name="Google Shape;886;p64"/>
            <p:cNvCxnSpPr/>
            <p:nvPr/>
          </p:nvCxnSpPr>
          <p:spPr>
            <a:xfrm>
              <a:off x="2163806" y="3000477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7" name="Google Shape;887;p64"/>
            <p:cNvCxnSpPr/>
            <p:nvPr/>
          </p:nvCxnSpPr>
          <p:spPr>
            <a:xfrm flipH="1" rot="10800000">
              <a:off x="2177750" y="2539350"/>
              <a:ext cx="457500" cy="2604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8" name="Google Shape;888;p64"/>
            <p:cNvCxnSpPr/>
            <p:nvPr/>
          </p:nvCxnSpPr>
          <p:spPr>
            <a:xfrm>
              <a:off x="2163793" y="3112120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9" name="Google Shape;889;p64"/>
            <p:cNvCxnSpPr/>
            <p:nvPr/>
          </p:nvCxnSpPr>
          <p:spPr>
            <a:xfrm flipH="1" rot="10800000">
              <a:off x="2163793" y="2982895"/>
              <a:ext cx="4200" cy="127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0" name="Google Shape;890;p64"/>
            <p:cNvCxnSpPr/>
            <p:nvPr/>
          </p:nvCxnSpPr>
          <p:spPr>
            <a:xfrm>
              <a:off x="2165621" y="2804974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1" name="Google Shape;891;p64"/>
            <p:cNvCxnSpPr/>
            <p:nvPr/>
          </p:nvCxnSpPr>
          <p:spPr>
            <a:xfrm flipH="1" rot="10800000">
              <a:off x="2168000" y="2796425"/>
              <a:ext cx="4200" cy="127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2" name="Google Shape;892;p64"/>
            <p:cNvCxnSpPr/>
            <p:nvPr/>
          </p:nvCxnSpPr>
          <p:spPr>
            <a:xfrm>
              <a:off x="2620221" y="2539349"/>
              <a:ext cx="640200" cy="369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3" name="Google Shape;893;p64"/>
            <p:cNvCxnSpPr/>
            <p:nvPr/>
          </p:nvCxnSpPr>
          <p:spPr>
            <a:xfrm flipH="1" rot="10800000">
              <a:off x="2172200" y="2961785"/>
              <a:ext cx="65100" cy="387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4" name="Google Shape;894;p64"/>
            <p:cNvCxnSpPr/>
            <p:nvPr/>
          </p:nvCxnSpPr>
          <p:spPr>
            <a:xfrm>
              <a:off x="2804000" y="3274500"/>
              <a:ext cx="1800" cy="780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95" name="Google Shape;895;p64"/>
          <p:cNvGrpSpPr/>
          <p:nvPr/>
        </p:nvGrpSpPr>
        <p:grpSpPr>
          <a:xfrm>
            <a:off x="4307770" y="2098837"/>
            <a:ext cx="4790881" cy="2944848"/>
            <a:chOff x="4985970" y="2623521"/>
            <a:chExt cx="4099675" cy="2519979"/>
          </a:xfrm>
        </p:grpSpPr>
        <p:cxnSp>
          <p:nvCxnSpPr>
            <p:cNvPr id="896" name="Google Shape;896;p64"/>
            <p:cNvCxnSpPr/>
            <p:nvPr/>
          </p:nvCxnSpPr>
          <p:spPr>
            <a:xfrm flipH="1" rot="10800000">
              <a:off x="6350750" y="3543675"/>
              <a:ext cx="1203900" cy="700500"/>
            </a:xfrm>
            <a:prstGeom prst="straightConnector1">
              <a:avLst/>
            </a:prstGeom>
            <a:noFill/>
            <a:ln cap="flat" cmpd="sng" w="1112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97" name="Google Shape;897;p64"/>
            <p:cNvCxnSpPr/>
            <p:nvPr/>
          </p:nvCxnSpPr>
          <p:spPr>
            <a:xfrm rot="10800000">
              <a:off x="7538025" y="3543675"/>
              <a:ext cx="119100" cy="53100"/>
            </a:xfrm>
            <a:prstGeom prst="straightConnector1">
              <a:avLst/>
            </a:prstGeom>
            <a:noFill/>
            <a:ln cap="flat" cmpd="sng" w="1112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cxnSp>
          <p:nvCxnSpPr>
            <p:cNvPr id="898" name="Google Shape;898;p64"/>
            <p:cNvCxnSpPr/>
            <p:nvPr/>
          </p:nvCxnSpPr>
          <p:spPr>
            <a:xfrm flipH="1">
              <a:off x="7440975" y="3180125"/>
              <a:ext cx="9300" cy="438000"/>
            </a:xfrm>
            <a:prstGeom prst="straightConnector1">
              <a:avLst/>
            </a:prstGeom>
            <a:noFill/>
            <a:ln cap="flat" cmpd="sng" w="11125">
              <a:solidFill>
                <a:schemeClr val="dk2"/>
              </a:solidFill>
              <a:prstDash val="dot"/>
              <a:round/>
              <a:headEnd len="med" w="med" type="none"/>
              <a:tailEnd len="med" w="med" type="none"/>
            </a:ln>
          </p:spPr>
        </p:cxnSp>
        <p:pic>
          <p:nvPicPr>
            <p:cNvPr id="899" name="Google Shape;899;p6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985970" y="2623521"/>
              <a:ext cx="4099675" cy="251997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0" name="Google Shape;900;p64"/>
          <p:cNvGrpSpPr/>
          <p:nvPr/>
        </p:nvGrpSpPr>
        <p:grpSpPr>
          <a:xfrm>
            <a:off x="5881447" y="2876666"/>
            <a:ext cx="1811272" cy="1645126"/>
            <a:chOff x="6342675" y="3279075"/>
            <a:chExt cx="1549950" cy="1407775"/>
          </a:xfrm>
        </p:grpSpPr>
        <p:grpSp>
          <p:nvGrpSpPr>
            <p:cNvPr id="901" name="Google Shape;901;p64"/>
            <p:cNvGrpSpPr/>
            <p:nvPr/>
          </p:nvGrpSpPr>
          <p:grpSpPr>
            <a:xfrm>
              <a:off x="6342675" y="3279075"/>
              <a:ext cx="1549950" cy="1407775"/>
              <a:chOff x="6342675" y="3279075"/>
              <a:chExt cx="1549950" cy="1407775"/>
            </a:xfrm>
          </p:grpSpPr>
          <p:cxnSp>
            <p:nvCxnSpPr>
              <p:cNvPr id="902" name="Google Shape;902;p64"/>
              <p:cNvCxnSpPr/>
              <p:nvPr/>
            </p:nvCxnSpPr>
            <p:spPr>
              <a:xfrm flipH="1">
                <a:off x="6443300" y="3986350"/>
                <a:ext cx="9600" cy="3147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3" name="Google Shape;903;p64"/>
              <p:cNvCxnSpPr/>
              <p:nvPr/>
            </p:nvCxnSpPr>
            <p:spPr>
              <a:xfrm>
                <a:off x="6344378" y="4235719"/>
                <a:ext cx="341100" cy="18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4" name="Google Shape;904;p64"/>
              <p:cNvCxnSpPr/>
              <p:nvPr/>
            </p:nvCxnSpPr>
            <p:spPr>
              <a:xfrm>
                <a:off x="6688100" y="4418950"/>
                <a:ext cx="3300" cy="2679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5" name="Google Shape;905;p64"/>
              <p:cNvCxnSpPr/>
              <p:nvPr/>
            </p:nvCxnSpPr>
            <p:spPr>
              <a:xfrm flipH="1">
                <a:off x="6342675" y="4244175"/>
                <a:ext cx="900" cy="243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6" name="Google Shape;906;p64"/>
              <p:cNvCxnSpPr/>
              <p:nvPr/>
            </p:nvCxnSpPr>
            <p:spPr>
              <a:xfrm flipH="1" rot="10800000">
                <a:off x="6455025" y="3589700"/>
                <a:ext cx="1202100" cy="7026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7" name="Google Shape;907;p64"/>
              <p:cNvCxnSpPr/>
              <p:nvPr/>
            </p:nvCxnSpPr>
            <p:spPr>
              <a:xfrm flipH="1" rot="10800000">
                <a:off x="6688100" y="3718450"/>
                <a:ext cx="1203900" cy="7005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8" name="Google Shape;908;p64"/>
              <p:cNvCxnSpPr/>
              <p:nvPr/>
            </p:nvCxnSpPr>
            <p:spPr>
              <a:xfrm flipH="1">
                <a:off x="7657850" y="3279075"/>
                <a:ext cx="9600" cy="3147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9" name="Google Shape;909;p64"/>
              <p:cNvCxnSpPr/>
              <p:nvPr/>
            </p:nvCxnSpPr>
            <p:spPr>
              <a:xfrm>
                <a:off x="7657125" y="3589700"/>
                <a:ext cx="235500" cy="1266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910" name="Google Shape;910;p64"/>
            <p:cNvCxnSpPr/>
            <p:nvPr/>
          </p:nvCxnSpPr>
          <p:spPr>
            <a:xfrm flipH="1" rot="10800000">
              <a:off x="6445525" y="3291575"/>
              <a:ext cx="1232100" cy="700500"/>
            </a:xfrm>
            <a:prstGeom prst="straightConnector1">
              <a:avLst/>
            </a:prstGeom>
            <a:noFill/>
            <a:ln cap="flat" cmpd="sng" w="1905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911" name="Google Shape;911;p64"/>
          <p:cNvCxnSpPr/>
          <p:nvPr/>
        </p:nvCxnSpPr>
        <p:spPr>
          <a:xfrm>
            <a:off x="7692711" y="3400999"/>
            <a:ext cx="6000" cy="340500"/>
          </a:xfrm>
          <a:prstGeom prst="straightConnector1">
            <a:avLst/>
          </a:prstGeom>
          <a:noFill/>
          <a:ln cap="flat" cmpd="sng" w="111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65"/>
          <p:cNvSpPr txBox="1"/>
          <p:nvPr/>
        </p:nvSpPr>
        <p:spPr>
          <a:xfrm>
            <a:off x="152400" y="931654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Corner Blocks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7" name="Google Shape;917;p65"/>
          <p:cNvSpPr txBox="1"/>
          <p:nvPr/>
        </p:nvSpPr>
        <p:spPr>
          <a:xfrm>
            <a:off x="3025500" y="882729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Scan Fitting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8" name="Google Shape;918;p65"/>
          <p:cNvSpPr txBox="1"/>
          <p:nvPr/>
        </p:nvSpPr>
        <p:spPr>
          <a:xfrm>
            <a:off x="5405825" y="882729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Cam Lock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19" name="Google Shape;91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52028"/>
            <a:ext cx="7085526" cy="1728175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65"/>
          <p:cNvSpPr txBox="1"/>
          <p:nvPr>
            <p:ph type="title"/>
          </p:nvPr>
        </p:nvSpPr>
        <p:spPr>
          <a:xfrm>
            <a:off x="152402" y="0"/>
            <a:ext cx="38298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</a:t>
            </a:r>
            <a:r>
              <a:rPr b="1" i="0" lang="en-GB" sz="18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ypes of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Joints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1" name="Google Shape;921;p65"/>
          <p:cNvSpPr txBox="1"/>
          <p:nvPr/>
        </p:nvSpPr>
        <p:spPr>
          <a:xfrm>
            <a:off x="381000" y="382225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Knock Down Fittings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Heavy Duty Bed Connecting System" id="922" name="Google Shape;922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7925" y="1300954"/>
            <a:ext cx="1794675" cy="1794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3" name="Google Shape;923;p6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924" name="Google Shape;924;p6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5" name="Google Shape;925;p6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926" name="Google Shape;926;p65"/>
          <p:cNvSpPr txBox="1"/>
          <p:nvPr/>
        </p:nvSpPr>
        <p:spPr>
          <a:xfrm>
            <a:off x="101375" y="2834275"/>
            <a:ext cx="47562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Knock-down fittings are hardware components designed to join panels together temporarily or permanently without the use of traditional wood glue and clamps.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27" name="Google Shape;927;p65"/>
          <p:cNvSpPr txBox="1"/>
          <p:nvPr/>
        </p:nvSpPr>
        <p:spPr>
          <a:xfrm>
            <a:off x="101375" y="3920963"/>
            <a:ext cx="49569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They are heavily used in flat-pack or furniture like IKEA products, allowing items to be manufactured quickly, shipped flat, and assembled at home using basic tools like a screwdriver or an Allen key. </a:t>
            </a:r>
            <a:endParaRPr sz="1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28" name="Google Shape;928;p65"/>
          <p:cNvPicPr preferRelativeResize="0"/>
          <p:nvPr/>
        </p:nvPicPr>
        <p:blipFill rotWithShape="1">
          <a:blip r:embed="rId6">
            <a:alphaModFix/>
          </a:blip>
          <a:srcRect b="18238" l="0" r="0" t="16347"/>
          <a:stretch/>
        </p:blipFill>
        <p:spPr>
          <a:xfrm>
            <a:off x="4381275" y="1583850"/>
            <a:ext cx="956641" cy="62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nock-Down K/D Fittings 2" id="929" name="Google Shape;929;p6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8925" y="2980175"/>
            <a:ext cx="1362350" cy="1287275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65"/>
          <p:cNvSpPr txBox="1"/>
          <p:nvPr/>
        </p:nvSpPr>
        <p:spPr>
          <a:xfrm>
            <a:off x="6830125" y="3189579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Modesty Block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31" name="Google Shape;931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30125" y="3544600"/>
            <a:ext cx="1832101" cy="1299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65"/>
          <p:cNvPicPr preferRelativeResize="0"/>
          <p:nvPr/>
        </p:nvPicPr>
        <p:blipFill rotWithShape="1">
          <a:blip r:embed="rId9">
            <a:alphaModFix/>
          </a:blip>
          <a:srcRect b="16484" l="21259" r="22441" t="18106"/>
          <a:stretch/>
        </p:blipFill>
        <p:spPr>
          <a:xfrm>
            <a:off x="8035048" y="4418050"/>
            <a:ext cx="1108950" cy="72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7" name="Google Shape;937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1356" y="1168250"/>
            <a:ext cx="1779694" cy="133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66"/>
          <p:cNvPicPr preferRelativeResize="0"/>
          <p:nvPr/>
        </p:nvPicPr>
        <p:blipFill rotWithShape="1">
          <a:blip r:embed="rId4">
            <a:alphaModFix/>
          </a:blip>
          <a:srcRect b="6254" l="9244" r="14104" t="8313"/>
          <a:stretch/>
        </p:blipFill>
        <p:spPr>
          <a:xfrm>
            <a:off x="285233" y="1106525"/>
            <a:ext cx="1709750" cy="1375925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66"/>
          <p:cNvSpPr txBox="1"/>
          <p:nvPr/>
        </p:nvSpPr>
        <p:spPr>
          <a:xfrm>
            <a:off x="5981350" y="74747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Frame Construction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40" name="Google Shape;940;p66"/>
          <p:cNvSpPr txBox="1"/>
          <p:nvPr/>
        </p:nvSpPr>
        <p:spPr>
          <a:xfrm>
            <a:off x="157875" y="74747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Carcase Construction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41" name="Google Shape;941;p66"/>
          <p:cNvSpPr txBox="1"/>
          <p:nvPr>
            <p:ph type="title"/>
          </p:nvPr>
        </p:nvSpPr>
        <p:spPr>
          <a:xfrm>
            <a:off x="193900" y="172498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latin typeface="Quicksand"/>
                <a:ea typeface="Quicksand"/>
                <a:cs typeface="Quicksand"/>
                <a:sym typeface="Quicksand"/>
              </a:rPr>
              <a:t>Joining Metals </a:t>
            </a:r>
            <a:r>
              <a:rPr b="1" lang="en-GB" sz="2300">
                <a:latin typeface="Quicksand"/>
                <a:ea typeface="Quicksand"/>
                <a:cs typeface="Quicksand"/>
                <a:sym typeface="Quicksand"/>
              </a:rPr>
              <a:t>Types of Construction</a:t>
            </a:r>
            <a:endParaRPr b="1" sz="23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942" name="Google Shape;942;p6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943" name="Google Shape;943;p6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4" name="Google Shape;944;p6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945" name="Google Shape;945;p66"/>
          <p:cNvSpPr txBox="1"/>
          <p:nvPr/>
        </p:nvSpPr>
        <p:spPr>
          <a:xfrm>
            <a:off x="1994615" y="1100463"/>
            <a:ext cx="3967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Frame construction uses interconnected narrow boards joined by profiles like mortise and tenon, while carcass construction builds a solid box using panels joined end-to-end like lap joints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46" name="Google Shape;946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9100" y="2871752"/>
            <a:ext cx="2624711" cy="174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98940" y="2571751"/>
            <a:ext cx="1858842" cy="233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72924" y="2926075"/>
            <a:ext cx="3845043" cy="174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67"/>
          <p:cNvSpPr/>
          <p:nvPr/>
        </p:nvSpPr>
        <p:spPr>
          <a:xfrm>
            <a:off x="96325" y="2995925"/>
            <a:ext cx="2174400" cy="198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67"/>
          <p:cNvSpPr/>
          <p:nvPr/>
        </p:nvSpPr>
        <p:spPr>
          <a:xfrm>
            <a:off x="2364408" y="2995925"/>
            <a:ext cx="2174400" cy="198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67"/>
          <p:cNvSpPr/>
          <p:nvPr/>
        </p:nvSpPr>
        <p:spPr>
          <a:xfrm>
            <a:off x="4611642" y="2995925"/>
            <a:ext cx="2174400" cy="198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67"/>
          <p:cNvSpPr/>
          <p:nvPr/>
        </p:nvSpPr>
        <p:spPr>
          <a:xfrm>
            <a:off x="6879725" y="2995925"/>
            <a:ext cx="2174400" cy="198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67"/>
          <p:cNvSpPr txBox="1"/>
          <p:nvPr/>
        </p:nvSpPr>
        <p:spPr>
          <a:xfrm>
            <a:off x="268025" y="313922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One-Off Production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58" name="Google Shape;958;p67"/>
          <p:cNvSpPr txBox="1"/>
          <p:nvPr/>
        </p:nvSpPr>
        <p:spPr>
          <a:xfrm>
            <a:off x="2662978" y="313922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Batch Production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59" name="Google Shape;959;p67"/>
          <p:cNvSpPr txBox="1"/>
          <p:nvPr/>
        </p:nvSpPr>
        <p:spPr>
          <a:xfrm>
            <a:off x="4874075" y="313922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Mass Production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0" name="Google Shape;960;p67"/>
          <p:cNvSpPr txBox="1"/>
          <p:nvPr/>
        </p:nvSpPr>
        <p:spPr>
          <a:xfrm>
            <a:off x="6874975" y="3139225"/>
            <a:ext cx="23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Continuous Production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1" name="Google Shape;961;p67"/>
          <p:cNvSpPr txBox="1"/>
          <p:nvPr/>
        </p:nvSpPr>
        <p:spPr>
          <a:xfrm>
            <a:off x="114775" y="3542925"/>
            <a:ext cx="2379300" cy="11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1 Product made at a time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Expensive to produce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Highly Skilled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Non specific tools &amp;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2" name="Google Shape;962;p67"/>
          <p:cNvSpPr txBox="1"/>
          <p:nvPr/>
        </p:nvSpPr>
        <p:spPr>
          <a:xfrm>
            <a:off x="2375729" y="3542925"/>
            <a:ext cx="23793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4-50 Product made at a time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Medium Skilled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Non specific tools &amp;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use of Jigs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Multiple same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3" name="Google Shape;963;p67"/>
          <p:cNvSpPr txBox="1"/>
          <p:nvPr/>
        </p:nvSpPr>
        <p:spPr>
          <a:xfrm>
            <a:off x="4589375" y="3542925"/>
            <a:ext cx="244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1000+ Products manufactured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Low Skilled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Specific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Use of production lines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4" name="Google Shape;964;p67"/>
          <p:cNvSpPr txBox="1"/>
          <p:nvPr/>
        </p:nvSpPr>
        <p:spPr>
          <a:xfrm>
            <a:off x="6986025" y="3539425"/>
            <a:ext cx="244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Continuously produced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Low Skilled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Specific machines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Use of production lines</a:t>
            </a:r>
            <a:endParaRPr b="1" sz="11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65" name="Google Shape;965;p67"/>
          <p:cNvSpPr txBox="1"/>
          <p:nvPr>
            <p:ph type="title"/>
          </p:nvPr>
        </p:nvSpPr>
        <p:spPr>
          <a:xfrm>
            <a:off x="193900" y="172498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latin typeface="Quicksand"/>
                <a:ea typeface="Quicksand"/>
                <a:cs typeface="Quicksand"/>
                <a:sym typeface="Quicksand"/>
              </a:rPr>
              <a:t>Joining Metals </a:t>
            </a:r>
            <a:r>
              <a:rPr b="1" lang="en-GB" sz="2300">
                <a:latin typeface="Quicksand"/>
                <a:ea typeface="Quicksand"/>
                <a:cs typeface="Quicksand"/>
                <a:sym typeface="Quicksand"/>
              </a:rPr>
              <a:t>Types of Production</a:t>
            </a:r>
            <a:endParaRPr b="1" sz="23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966" name="Google Shape;966;p6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967" name="Google Shape;967;p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8" name="Google Shape;968;p6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969" name="Google Shape;969;p67"/>
          <p:cNvPicPr preferRelativeResize="0"/>
          <p:nvPr/>
        </p:nvPicPr>
        <p:blipFill rotWithShape="1">
          <a:blip r:embed="rId4">
            <a:alphaModFix/>
          </a:blip>
          <a:srcRect b="0" l="0" r="10961" t="0"/>
          <a:stretch/>
        </p:blipFill>
        <p:spPr>
          <a:xfrm>
            <a:off x="6879725" y="1580400"/>
            <a:ext cx="2174400" cy="131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67"/>
          <p:cNvPicPr preferRelativeResize="0"/>
          <p:nvPr/>
        </p:nvPicPr>
        <p:blipFill rotWithShape="1">
          <a:blip r:embed="rId5">
            <a:alphaModFix/>
          </a:blip>
          <a:srcRect b="11418" l="0" r="0" t="0"/>
          <a:stretch/>
        </p:blipFill>
        <p:spPr>
          <a:xfrm>
            <a:off x="4622075" y="1580401"/>
            <a:ext cx="2174400" cy="131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67"/>
          <p:cNvPicPr preferRelativeResize="0"/>
          <p:nvPr/>
        </p:nvPicPr>
        <p:blipFill rotWithShape="1">
          <a:blip r:embed="rId6">
            <a:alphaModFix/>
          </a:blip>
          <a:srcRect b="10378" l="0" r="0" t="0"/>
          <a:stretch/>
        </p:blipFill>
        <p:spPr>
          <a:xfrm>
            <a:off x="2348325" y="1598775"/>
            <a:ext cx="2174400" cy="12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67"/>
          <p:cNvPicPr preferRelativeResize="0"/>
          <p:nvPr/>
        </p:nvPicPr>
        <p:blipFill rotWithShape="1">
          <a:blip r:embed="rId7">
            <a:alphaModFix/>
          </a:blip>
          <a:srcRect b="842" l="0" r="0" t="9576"/>
          <a:stretch/>
        </p:blipFill>
        <p:spPr>
          <a:xfrm>
            <a:off x="96325" y="1598775"/>
            <a:ext cx="2174400" cy="12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67"/>
          <p:cNvSpPr txBox="1"/>
          <p:nvPr/>
        </p:nvSpPr>
        <p:spPr>
          <a:xfrm>
            <a:off x="96325" y="667349"/>
            <a:ext cx="7816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 manufacturing, the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level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of production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depends on the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volume needed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cost of setup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and how much </a:t>
            </a:r>
            <a:r>
              <a:rPr b="1"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customization</a:t>
            </a: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the customer requires.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68"/>
          <p:cNvSpPr txBox="1"/>
          <p:nvPr>
            <p:ph type="title"/>
          </p:nvPr>
        </p:nvSpPr>
        <p:spPr>
          <a:xfrm>
            <a:off x="193900" y="172498"/>
            <a:ext cx="8520600" cy="572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latin typeface="Quicksand"/>
                <a:ea typeface="Quicksand"/>
                <a:cs typeface="Quicksand"/>
                <a:sym typeface="Quicksand"/>
              </a:rPr>
              <a:t>Joining Woods </a:t>
            </a:r>
            <a:r>
              <a:rPr b="1" lang="en-GB" sz="2300">
                <a:latin typeface="Quicksand"/>
                <a:ea typeface="Quicksand"/>
                <a:cs typeface="Quicksand"/>
                <a:sym typeface="Quicksand"/>
              </a:rPr>
              <a:t>Jigs, formers, moulds</a:t>
            </a:r>
            <a:endParaRPr b="1" sz="23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Buy Cabinet Hardware Jig Tool - Adjustable Punch Locator Drill Template  Guide, Wood Drilling Dowelling Guide for Installation of Handles Knobs on  Doors and Drawer Online in Vietnam. B08X3SXSQ8" id="979" name="Google Shape;97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2225" y="1844875"/>
            <a:ext cx="1212550" cy="1212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reg Pocket-Hole Jig® K4 | Official Store | Kreg Tool" id="980" name="Google Shape;980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75" y="3426725"/>
            <a:ext cx="1614225" cy="1614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rilling Jig for K Push Tech - Richelieu Hardware" id="981" name="Google Shape;981;p68"/>
          <p:cNvPicPr preferRelativeResize="0"/>
          <p:nvPr/>
        </p:nvPicPr>
        <p:blipFill rotWithShape="1">
          <a:blip r:embed="rId5">
            <a:alphaModFix/>
          </a:blip>
          <a:srcRect b="14736" l="0" r="0" t="17200"/>
          <a:stretch/>
        </p:blipFill>
        <p:spPr>
          <a:xfrm>
            <a:off x="4682225" y="817875"/>
            <a:ext cx="1666875" cy="1134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t Lamination - The Wood Whisperer" id="982" name="Google Shape;982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08514" y="3544379"/>
            <a:ext cx="2670475" cy="1496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ding and Laminating Wood" id="983" name="Google Shape;983;p6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5908" y="3544375"/>
            <a:ext cx="2392067" cy="1496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rilling Jig for Industrial Gate Lock - China Jig, Drilling Jig |  Made-in-China.com" id="984" name="Google Shape;984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49102" y="817874"/>
            <a:ext cx="1134498" cy="1134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rtical Alignment Drill Press Jig" id="985" name="Google Shape;985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06925" y="1844877"/>
            <a:ext cx="1818849" cy="121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6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9800" y="745200"/>
            <a:ext cx="2332780" cy="181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68"/>
          <p:cNvPicPr preferRelativeResize="0"/>
          <p:nvPr/>
        </p:nvPicPr>
        <p:blipFill rotWithShape="1">
          <a:blip r:embed="rId11">
            <a:alphaModFix/>
          </a:blip>
          <a:srcRect b="15599" l="9166" r="13810" t="14295"/>
          <a:stretch/>
        </p:blipFill>
        <p:spPr>
          <a:xfrm>
            <a:off x="2452583" y="775091"/>
            <a:ext cx="1910717" cy="1759066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68"/>
          <p:cNvSpPr txBox="1"/>
          <p:nvPr/>
        </p:nvSpPr>
        <p:spPr>
          <a:xfrm>
            <a:off x="193900" y="2564050"/>
            <a:ext cx="225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Mould - </a:t>
            </a: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Material flows into </a:t>
            </a:r>
            <a:endParaRPr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              the cavity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89" name="Google Shape;989;p68"/>
          <p:cNvSpPr txBox="1"/>
          <p:nvPr/>
        </p:nvSpPr>
        <p:spPr>
          <a:xfrm>
            <a:off x="2452575" y="2564050"/>
            <a:ext cx="225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Former - </a:t>
            </a: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Soft material is   </a:t>
            </a:r>
            <a:endParaRPr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             pulled over the shape</a:t>
            </a:r>
            <a:endParaRPr b="1"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90" name="Google Shape;990;p68"/>
          <p:cNvSpPr txBox="1"/>
          <p:nvPr/>
        </p:nvSpPr>
        <p:spPr>
          <a:xfrm>
            <a:off x="4637325" y="3057425"/>
            <a:ext cx="433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Drilling Jigs - </a:t>
            </a: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Helps locate the hole accurately and quickly</a:t>
            </a:r>
            <a:endParaRPr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91" name="Google Shape;991;p68"/>
          <p:cNvSpPr txBox="1"/>
          <p:nvPr/>
        </p:nvSpPr>
        <p:spPr>
          <a:xfrm>
            <a:off x="0" y="4774200"/>
            <a:ext cx="433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Holding device - </a:t>
            </a:r>
            <a:r>
              <a:rPr lang="en-GB" sz="1200">
                <a:solidFill>
                  <a:srgbClr val="202124"/>
                </a:solidFill>
                <a:latin typeface="Quicksand"/>
                <a:ea typeface="Quicksand"/>
                <a:cs typeface="Quicksand"/>
                <a:sym typeface="Quicksand"/>
              </a:rPr>
              <a:t>Hols and lines up material</a:t>
            </a:r>
            <a:endParaRPr sz="1200">
              <a:solidFill>
                <a:srgbClr val="202124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92" name="Google Shape;992;p6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54300" y="2897063"/>
            <a:ext cx="1134500" cy="113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lf-Squaring Frame Clamp - Angle Clamps - Amazon.com" id="993" name="Google Shape;993;p6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54300" y="3981525"/>
            <a:ext cx="1328975" cy="878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4" name="Google Shape;994;p6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995" name="Google Shape;995;p68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6" name="Google Shape;996;p6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69"/>
          <p:cNvSpPr txBox="1"/>
          <p:nvPr/>
        </p:nvSpPr>
        <p:spPr>
          <a:xfrm>
            <a:off x="474382" y="419578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Knock Down Fittings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2" name="Google Shape;1002;p69"/>
          <p:cNvSpPr txBox="1"/>
          <p:nvPr>
            <p:ph type="title"/>
          </p:nvPr>
        </p:nvSpPr>
        <p:spPr>
          <a:xfrm>
            <a:off x="406975" y="53362"/>
            <a:ext cx="82296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003" name="Google Shape;1003;p6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04" name="Google Shape;1004;p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5" name="Google Shape;1005;p6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006" name="Google Shape;1006;p69"/>
          <p:cNvSpPr txBox="1"/>
          <p:nvPr/>
        </p:nvSpPr>
        <p:spPr>
          <a:xfrm>
            <a:off x="3047325" y="1790600"/>
            <a:ext cx="1832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Scan Fitting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07" name="Google Shape;1007;p69"/>
          <p:cNvPicPr preferRelativeResize="0"/>
          <p:nvPr/>
        </p:nvPicPr>
        <p:blipFill rotWithShape="1">
          <a:blip r:embed="rId4">
            <a:alphaModFix/>
          </a:blip>
          <a:srcRect b="0" l="38999" r="31409" t="0"/>
          <a:stretch/>
        </p:blipFill>
        <p:spPr>
          <a:xfrm>
            <a:off x="1178312" y="2159900"/>
            <a:ext cx="3063375" cy="2524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69"/>
          <p:cNvSpPr txBox="1"/>
          <p:nvPr/>
        </p:nvSpPr>
        <p:spPr>
          <a:xfrm>
            <a:off x="928225" y="917300"/>
            <a:ext cx="41910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would you make a drilling jig to drill these holes?</a:t>
            </a:r>
            <a:endParaRPr sz="2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09" name="Google Shape;1009;p69"/>
          <p:cNvSpPr txBox="1"/>
          <p:nvPr/>
        </p:nvSpPr>
        <p:spPr>
          <a:xfrm>
            <a:off x="4157000" y="3663175"/>
            <a:ext cx="41910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solidFill>
                  <a:srgbClr val="990000"/>
                </a:solidFill>
                <a:latin typeface="Quicksand"/>
                <a:ea typeface="Quicksand"/>
                <a:cs typeface="Quicksand"/>
                <a:sym typeface="Quicksand"/>
              </a:rPr>
              <a:t>In pairs, using scrap wood, make the drilling jigs and construct a scan fitting.</a:t>
            </a:r>
            <a:endParaRPr b="1" sz="2300">
              <a:solidFill>
                <a:srgbClr val="99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70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70"/>
          <p:cNvSpPr txBox="1"/>
          <p:nvPr/>
        </p:nvSpPr>
        <p:spPr>
          <a:xfrm>
            <a:off x="888600" y="5436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Using screws</a:t>
            </a:r>
            <a:endParaRPr/>
          </a:p>
        </p:txBody>
      </p:sp>
      <p:pic>
        <p:nvPicPr>
          <p:cNvPr id="1016" name="Google Shape;101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025" y="995875"/>
            <a:ext cx="3000000" cy="1626584"/>
          </a:xfrm>
          <a:prstGeom prst="rect">
            <a:avLst/>
          </a:prstGeom>
          <a:noFill/>
          <a:ln>
            <a:noFill/>
          </a:ln>
        </p:spPr>
      </p:pic>
      <p:sp>
        <p:nvSpPr>
          <p:cNvPr id="1017" name="Google Shape;1017;p70"/>
          <p:cNvSpPr txBox="1"/>
          <p:nvPr/>
        </p:nvSpPr>
        <p:spPr>
          <a:xfrm>
            <a:off x="186525" y="2701175"/>
            <a:ext cx="49038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Drill a pilot hole through outer and inner 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panels.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&gt; Diameter of the core of the screw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	&gt; Prevents the wood splitting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Drill a clearance hole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.&gt; Diameter of the threads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&gt; Prevents screw gripping outer panel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so it pulls both panels together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Drill a countersink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&gt; Makes an angles hole for the head to lay flush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Insert screw using a manual screwdriver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18" name="Google Shape;1018;p70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t/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19" name="Google Shape;1019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0318" y="3522925"/>
            <a:ext cx="2068300" cy="137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4125" y="1747512"/>
            <a:ext cx="1449900" cy="9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01768" y="3604230"/>
            <a:ext cx="1449900" cy="1216269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70"/>
          <p:cNvSpPr txBox="1"/>
          <p:nvPr/>
        </p:nvSpPr>
        <p:spPr>
          <a:xfrm>
            <a:off x="3888600" y="1347313"/>
            <a:ext cx="410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Countersink Bit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3" name="Google Shape;1023;p70"/>
          <p:cNvSpPr txBox="1"/>
          <p:nvPr/>
        </p:nvSpPr>
        <p:spPr>
          <a:xfrm>
            <a:off x="5090318" y="3204025"/>
            <a:ext cx="410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Countersink screw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24" name="Google Shape;1024;p70"/>
          <p:cNvSpPr txBox="1"/>
          <p:nvPr/>
        </p:nvSpPr>
        <p:spPr>
          <a:xfrm>
            <a:off x="7048343" y="3204025"/>
            <a:ext cx="410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Round head screw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025" name="Google Shape;1025;p7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26" name="Google Shape;1026;p7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7" name="Google Shape;1027;p7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71"/>
          <p:cNvSpPr/>
          <p:nvPr/>
        </p:nvSpPr>
        <p:spPr>
          <a:xfrm>
            <a:off x="6629400" y="141481"/>
            <a:ext cx="1596300" cy="1235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71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4" name="Google Shape;1034;p71"/>
          <p:cNvSpPr txBox="1"/>
          <p:nvPr/>
        </p:nvSpPr>
        <p:spPr>
          <a:xfrm>
            <a:off x="888600" y="5436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Types of nails</a:t>
            </a:r>
            <a:endParaRPr/>
          </a:p>
        </p:txBody>
      </p:sp>
      <p:pic>
        <p:nvPicPr>
          <p:cNvPr id="1035" name="Google Shape;1035;p71"/>
          <p:cNvPicPr preferRelativeResize="0"/>
          <p:nvPr/>
        </p:nvPicPr>
        <p:blipFill rotWithShape="1">
          <a:blip r:embed="rId3">
            <a:alphaModFix/>
          </a:blip>
          <a:srcRect b="0" l="0" r="0" t="2941"/>
          <a:stretch/>
        </p:blipFill>
        <p:spPr>
          <a:xfrm>
            <a:off x="1216225" y="3005450"/>
            <a:ext cx="5413175" cy="141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71"/>
          <p:cNvSpPr txBox="1"/>
          <p:nvPr/>
        </p:nvSpPr>
        <p:spPr>
          <a:xfrm>
            <a:off x="1216225" y="2681450"/>
            <a:ext cx="170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Dovetail Nailing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7" name="Google Shape;1037;p71"/>
          <p:cNvSpPr txBox="1"/>
          <p:nvPr/>
        </p:nvSpPr>
        <p:spPr>
          <a:xfrm>
            <a:off x="3169575" y="2681450"/>
            <a:ext cx="185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Staggered Nailing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8" name="Google Shape;1038;p71"/>
          <p:cNvSpPr txBox="1"/>
          <p:nvPr/>
        </p:nvSpPr>
        <p:spPr>
          <a:xfrm>
            <a:off x="5100375" y="2681450"/>
            <a:ext cx="170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Clinch Nailing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39" name="Google Shape;1039;p71"/>
          <p:cNvSpPr txBox="1"/>
          <p:nvPr/>
        </p:nvSpPr>
        <p:spPr>
          <a:xfrm>
            <a:off x="1152675" y="4338000"/>
            <a:ext cx="189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Angling the nails so they don’t pull out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0" name="Google Shape;1040;p71"/>
          <p:cNvSpPr txBox="1"/>
          <p:nvPr/>
        </p:nvSpPr>
        <p:spPr>
          <a:xfrm>
            <a:off x="3075525" y="4341450"/>
            <a:ext cx="189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Prevents nails splitting the wood down the grain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41" name="Google Shape;1041;p71"/>
          <p:cNvSpPr txBox="1"/>
          <p:nvPr/>
        </p:nvSpPr>
        <p:spPr>
          <a:xfrm>
            <a:off x="4930125" y="4341450"/>
            <a:ext cx="189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Quicksand"/>
                <a:ea typeface="Quicksand"/>
                <a:cs typeface="Quicksand"/>
                <a:sym typeface="Quicksand"/>
              </a:rPr>
              <a:t>Bending the end of the nail to prevent it falling out</a:t>
            </a:r>
            <a:endParaRPr sz="12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042" name="Google Shape;1042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6225" y="974726"/>
            <a:ext cx="5169247" cy="1597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43" name="Google Shape;1043;p7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44" name="Google Shape;1044;p7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5" name="Google Shape;1045;p7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046" name="Google Shape;1046;p71"/>
          <p:cNvPicPr preferRelativeResize="0"/>
          <p:nvPr/>
        </p:nvPicPr>
        <p:blipFill rotWithShape="1">
          <a:blip r:embed="rId6">
            <a:alphaModFix/>
          </a:blip>
          <a:srcRect b="0" l="65388" r="0" t="0"/>
          <a:stretch/>
        </p:blipFill>
        <p:spPr>
          <a:xfrm>
            <a:off x="7286650" y="2799611"/>
            <a:ext cx="1428601" cy="1618040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71"/>
          <p:cNvSpPr txBox="1"/>
          <p:nvPr/>
        </p:nvSpPr>
        <p:spPr>
          <a:xfrm>
            <a:off x="7286650" y="2312150"/>
            <a:ext cx="1702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Quicksand"/>
                <a:ea typeface="Quicksand"/>
                <a:cs typeface="Quicksand"/>
                <a:sym typeface="Quicksand"/>
              </a:rPr>
              <a:t>Length of nail</a:t>
            </a:r>
            <a:endParaRPr b="1" sz="12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72"/>
          <p:cNvSpPr txBox="1"/>
          <p:nvPr/>
        </p:nvSpPr>
        <p:spPr>
          <a:xfrm>
            <a:off x="474382" y="419578"/>
            <a:ext cx="6694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rPr>
              <a:t>FPT - Screws and Nails - PAIRED activity </a:t>
            </a:r>
            <a:endParaRPr b="1" sz="1600">
              <a:solidFill>
                <a:srgbClr val="C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53" name="Google Shape;1053;p72"/>
          <p:cNvSpPr txBox="1"/>
          <p:nvPr>
            <p:ph type="title"/>
          </p:nvPr>
        </p:nvSpPr>
        <p:spPr>
          <a:xfrm>
            <a:off x="406975" y="53362"/>
            <a:ext cx="82296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Joining woods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054" name="Google Shape;1054;p7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55" name="Google Shape;1055;p7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6" name="Google Shape;1056;p7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057" name="Google Shape;1057;p72"/>
          <p:cNvPicPr preferRelativeResize="0"/>
          <p:nvPr/>
        </p:nvPicPr>
        <p:blipFill rotWithShape="1">
          <a:blip r:embed="rId4">
            <a:alphaModFix/>
          </a:blip>
          <a:srcRect b="0" l="0" r="66908" t="2941"/>
          <a:stretch/>
        </p:blipFill>
        <p:spPr>
          <a:xfrm>
            <a:off x="4865550" y="2174000"/>
            <a:ext cx="2063253" cy="162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8625" y="2174000"/>
            <a:ext cx="3000000" cy="1626584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72"/>
          <p:cNvSpPr txBox="1"/>
          <p:nvPr/>
        </p:nvSpPr>
        <p:spPr>
          <a:xfrm>
            <a:off x="1173075" y="813325"/>
            <a:ext cx="3399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Quicksand"/>
              <a:buAutoNum type="arabicPeriod"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Follow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the steps to create a countersunk screw joint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60" name="Google Shape;1060;p72"/>
          <p:cNvSpPr txBox="1"/>
          <p:nvPr/>
        </p:nvSpPr>
        <p:spPr>
          <a:xfrm>
            <a:off x="4457525" y="792938"/>
            <a:ext cx="339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2.	Using 4 nails, try dovetail nailing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73"/>
          <p:cNvSpPr txBox="1"/>
          <p:nvPr>
            <p:ph type="ctrTitle"/>
          </p:nvPr>
        </p:nvSpPr>
        <p:spPr>
          <a:xfrm>
            <a:off x="311701" y="744575"/>
            <a:ext cx="7717500" cy="20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Materials</a:t>
            </a: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66" name="Google Shape;1066;p73"/>
          <p:cNvSpPr txBox="1"/>
          <p:nvPr/>
        </p:nvSpPr>
        <p:spPr>
          <a:xfrm>
            <a:off x="58500" y="4381950"/>
            <a:ext cx="8223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Woods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Finishing</a:t>
            </a:r>
            <a:endParaRPr b="1" sz="26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067" name="Google Shape;1067;p7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68" name="Google Shape;1068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9" name="Google Shape;1069;p7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74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Finishing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075" name="Google Shape;1075;p74"/>
          <p:cNvSpPr txBox="1"/>
          <p:nvPr/>
        </p:nvSpPr>
        <p:spPr>
          <a:xfrm>
            <a:off x="888600" y="543625"/>
            <a:ext cx="3754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Finishing woods - Abrasive Papers</a:t>
            </a:r>
            <a:endParaRPr/>
          </a:p>
        </p:txBody>
      </p:sp>
      <p:pic>
        <p:nvPicPr>
          <p:cNvPr id="1076" name="Google Shape;107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333" y="2314943"/>
            <a:ext cx="1821628" cy="12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6975" y="2333765"/>
            <a:ext cx="1218704" cy="12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74"/>
          <p:cNvPicPr preferRelativeResize="0"/>
          <p:nvPr/>
        </p:nvPicPr>
        <p:blipFill rotWithShape="1">
          <a:blip r:embed="rId5">
            <a:alphaModFix/>
          </a:blip>
          <a:srcRect b="0" l="0" r="24976" t="0"/>
          <a:stretch/>
        </p:blipFill>
        <p:spPr>
          <a:xfrm>
            <a:off x="4145213" y="2396595"/>
            <a:ext cx="1318911" cy="1109744"/>
          </a:xfrm>
          <a:prstGeom prst="rect">
            <a:avLst/>
          </a:prstGeom>
          <a:noFill/>
          <a:ln>
            <a:noFill/>
          </a:ln>
        </p:spPr>
      </p:pic>
      <p:sp>
        <p:nvSpPr>
          <p:cNvPr id="1079" name="Google Shape;1079;p74"/>
          <p:cNvSpPr/>
          <p:nvPr/>
        </p:nvSpPr>
        <p:spPr>
          <a:xfrm>
            <a:off x="1094600" y="3623100"/>
            <a:ext cx="1992600" cy="1436400"/>
          </a:xfrm>
          <a:prstGeom prst="rect">
            <a:avLst/>
          </a:prstGeom>
          <a:noFill/>
          <a:ln cap="flat" cmpd="sng" w="2857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74"/>
          <p:cNvSpPr/>
          <p:nvPr/>
        </p:nvSpPr>
        <p:spPr>
          <a:xfrm>
            <a:off x="1496200" y="39011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74"/>
          <p:cNvSpPr/>
          <p:nvPr/>
        </p:nvSpPr>
        <p:spPr>
          <a:xfrm>
            <a:off x="1648600" y="40154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74"/>
          <p:cNvSpPr/>
          <p:nvPr/>
        </p:nvSpPr>
        <p:spPr>
          <a:xfrm>
            <a:off x="1801000" y="41297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74"/>
          <p:cNvSpPr/>
          <p:nvPr/>
        </p:nvSpPr>
        <p:spPr>
          <a:xfrm>
            <a:off x="1953400" y="42440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74"/>
          <p:cNvSpPr/>
          <p:nvPr/>
        </p:nvSpPr>
        <p:spPr>
          <a:xfrm>
            <a:off x="2105800" y="43583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74"/>
          <p:cNvSpPr/>
          <p:nvPr/>
        </p:nvSpPr>
        <p:spPr>
          <a:xfrm>
            <a:off x="2258200" y="44726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74"/>
          <p:cNvSpPr/>
          <p:nvPr/>
        </p:nvSpPr>
        <p:spPr>
          <a:xfrm>
            <a:off x="2410600" y="45869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74"/>
          <p:cNvSpPr/>
          <p:nvPr/>
        </p:nvSpPr>
        <p:spPr>
          <a:xfrm>
            <a:off x="2563000" y="4701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74"/>
          <p:cNvSpPr/>
          <p:nvPr/>
        </p:nvSpPr>
        <p:spPr>
          <a:xfrm>
            <a:off x="2715400" y="4815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p74"/>
          <p:cNvSpPr/>
          <p:nvPr/>
        </p:nvSpPr>
        <p:spPr>
          <a:xfrm>
            <a:off x="1267600" y="39582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74"/>
          <p:cNvSpPr/>
          <p:nvPr/>
        </p:nvSpPr>
        <p:spPr>
          <a:xfrm>
            <a:off x="1420000" y="40725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74"/>
          <p:cNvSpPr/>
          <p:nvPr/>
        </p:nvSpPr>
        <p:spPr>
          <a:xfrm>
            <a:off x="1572400" y="41868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74"/>
          <p:cNvSpPr/>
          <p:nvPr/>
        </p:nvSpPr>
        <p:spPr>
          <a:xfrm>
            <a:off x="1724800" y="43011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74"/>
          <p:cNvSpPr/>
          <p:nvPr/>
        </p:nvSpPr>
        <p:spPr>
          <a:xfrm>
            <a:off x="1877200" y="44154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74"/>
          <p:cNvSpPr/>
          <p:nvPr/>
        </p:nvSpPr>
        <p:spPr>
          <a:xfrm>
            <a:off x="2029600" y="45297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74"/>
          <p:cNvSpPr/>
          <p:nvPr/>
        </p:nvSpPr>
        <p:spPr>
          <a:xfrm>
            <a:off x="2182000" y="46440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74"/>
          <p:cNvSpPr/>
          <p:nvPr/>
        </p:nvSpPr>
        <p:spPr>
          <a:xfrm>
            <a:off x="2334400" y="4758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74"/>
          <p:cNvSpPr/>
          <p:nvPr/>
        </p:nvSpPr>
        <p:spPr>
          <a:xfrm>
            <a:off x="2486800" y="4872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74"/>
          <p:cNvSpPr/>
          <p:nvPr/>
        </p:nvSpPr>
        <p:spPr>
          <a:xfrm>
            <a:off x="1572400" y="3729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74"/>
          <p:cNvSpPr/>
          <p:nvPr/>
        </p:nvSpPr>
        <p:spPr>
          <a:xfrm>
            <a:off x="1724800" y="38439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74"/>
          <p:cNvSpPr/>
          <p:nvPr/>
        </p:nvSpPr>
        <p:spPr>
          <a:xfrm>
            <a:off x="1877200" y="39582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74"/>
          <p:cNvSpPr/>
          <p:nvPr/>
        </p:nvSpPr>
        <p:spPr>
          <a:xfrm>
            <a:off x="2029600" y="40725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74"/>
          <p:cNvSpPr/>
          <p:nvPr/>
        </p:nvSpPr>
        <p:spPr>
          <a:xfrm>
            <a:off x="2182000" y="41868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3" name="Google Shape;1103;p74"/>
          <p:cNvSpPr/>
          <p:nvPr/>
        </p:nvSpPr>
        <p:spPr>
          <a:xfrm>
            <a:off x="2334400" y="43011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74"/>
          <p:cNvSpPr/>
          <p:nvPr/>
        </p:nvSpPr>
        <p:spPr>
          <a:xfrm>
            <a:off x="2486800" y="44154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74"/>
          <p:cNvSpPr/>
          <p:nvPr/>
        </p:nvSpPr>
        <p:spPr>
          <a:xfrm>
            <a:off x="2639200" y="45297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74"/>
          <p:cNvSpPr/>
          <p:nvPr/>
        </p:nvSpPr>
        <p:spPr>
          <a:xfrm>
            <a:off x="2791600" y="46440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74"/>
          <p:cNvSpPr/>
          <p:nvPr/>
        </p:nvSpPr>
        <p:spPr>
          <a:xfrm>
            <a:off x="1648600" y="3558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74"/>
          <p:cNvSpPr/>
          <p:nvPr/>
        </p:nvSpPr>
        <p:spPr>
          <a:xfrm>
            <a:off x="1801000" y="3672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74"/>
          <p:cNvSpPr/>
          <p:nvPr/>
        </p:nvSpPr>
        <p:spPr>
          <a:xfrm>
            <a:off x="1953400" y="3786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74"/>
          <p:cNvSpPr/>
          <p:nvPr/>
        </p:nvSpPr>
        <p:spPr>
          <a:xfrm>
            <a:off x="2105800" y="39011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74"/>
          <p:cNvSpPr/>
          <p:nvPr/>
        </p:nvSpPr>
        <p:spPr>
          <a:xfrm>
            <a:off x="2258200" y="40154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74"/>
          <p:cNvSpPr/>
          <p:nvPr/>
        </p:nvSpPr>
        <p:spPr>
          <a:xfrm>
            <a:off x="2410600" y="41297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74"/>
          <p:cNvSpPr/>
          <p:nvPr/>
        </p:nvSpPr>
        <p:spPr>
          <a:xfrm>
            <a:off x="2563000" y="42440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74"/>
          <p:cNvSpPr/>
          <p:nvPr/>
        </p:nvSpPr>
        <p:spPr>
          <a:xfrm>
            <a:off x="2715400" y="43583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74"/>
          <p:cNvSpPr/>
          <p:nvPr/>
        </p:nvSpPr>
        <p:spPr>
          <a:xfrm>
            <a:off x="2867800" y="44726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74"/>
          <p:cNvSpPr/>
          <p:nvPr/>
        </p:nvSpPr>
        <p:spPr>
          <a:xfrm>
            <a:off x="1039000" y="44726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74"/>
          <p:cNvSpPr/>
          <p:nvPr/>
        </p:nvSpPr>
        <p:spPr>
          <a:xfrm>
            <a:off x="1191400" y="45869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74"/>
          <p:cNvSpPr/>
          <p:nvPr/>
        </p:nvSpPr>
        <p:spPr>
          <a:xfrm>
            <a:off x="1343800" y="4701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74"/>
          <p:cNvSpPr/>
          <p:nvPr/>
        </p:nvSpPr>
        <p:spPr>
          <a:xfrm>
            <a:off x="1496200" y="4815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74"/>
          <p:cNvSpPr/>
          <p:nvPr/>
        </p:nvSpPr>
        <p:spPr>
          <a:xfrm>
            <a:off x="1648600" y="4929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74"/>
          <p:cNvSpPr/>
          <p:nvPr/>
        </p:nvSpPr>
        <p:spPr>
          <a:xfrm>
            <a:off x="1115200" y="4758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74"/>
          <p:cNvSpPr/>
          <p:nvPr/>
        </p:nvSpPr>
        <p:spPr>
          <a:xfrm>
            <a:off x="1267600" y="4872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74"/>
          <p:cNvSpPr/>
          <p:nvPr/>
        </p:nvSpPr>
        <p:spPr>
          <a:xfrm>
            <a:off x="1115200" y="43011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74"/>
          <p:cNvSpPr/>
          <p:nvPr/>
        </p:nvSpPr>
        <p:spPr>
          <a:xfrm>
            <a:off x="1267600" y="44154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74"/>
          <p:cNvSpPr/>
          <p:nvPr/>
        </p:nvSpPr>
        <p:spPr>
          <a:xfrm>
            <a:off x="1420000" y="45297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74"/>
          <p:cNvSpPr/>
          <p:nvPr/>
        </p:nvSpPr>
        <p:spPr>
          <a:xfrm>
            <a:off x="1572400" y="46440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74"/>
          <p:cNvSpPr/>
          <p:nvPr/>
        </p:nvSpPr>
        <p:spPr>
          <a:xfrm>
            <a:off x="1724800" y="4758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74"/>
          <p:cNvSpPr/>
          <p:nvPr/>
        </p:nvSpPr>
        <p:spPr>
          <a:xfrm>
            <a:off x="1877200" y="4872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74"/>
          <p:cNvSpPr/>
          <p:nvPr/>
        </p:nvSpPr>
        <p:spPr>
          <a:xfrm>
            <a:off x="1039000" y="40154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74"/>
          <p:cNvSpPr/>
          <p:nvPr/>
        </p:nvSpPr>
        <p:spPr>
          <a:xfrm>
            <a:off x="1191400" y="41297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74"/>
          <p:cNvSpPr/>
          <p:nvPr/>
        </p:nvSpPr>
        <p:spPr>
          <a:xfrm>
            <a:off x="1343800" y="42440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p74"/>
          <p:cNvSpPr/>
          <p:nvPr/>
        </p:nvSpPr>
        <p:spPr>
          <a:xfrm>
            <a:off x="1496200" y="43583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74"/>
          <p:cNvSpPr/>
          <p:nvPr/>
        </p:nvSpPr>
        <p:spPr>
          <a:xfrm>
            <a:off x="1648600" y="44726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74"/>
          <p:cNvSpPr/>
          <p:nvPr/>
        </p:nvSpPr>
        <p:spPr>
          <a:xfrm>
            <a:off x="1801000" y="45869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74"/>
          <p:cNvSpPr/>
          <p:nvPr/>
        </p:nvSpPr>
        <p:spPr>
          <a:xfrm>
            <a:off x="1953400" y="4701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74"/>
          <p:cNvSpPr/>
          <p:nvPr/>
        </p:nvSpPr>
        <p:spPr>
          <a:xfrm>
            <a:off x="2105800" y="4815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74"/>
          <p:cNvSpPr/>
          <p:nvPr/>
        </p:nvSpPr>
        <p:spPr>
          <a:xfrm>
            <a:off x="2258200" y="4929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74"/>
          <p:cNvSpPr/>
          <p:nvPr/>
        </p:nvSpPr>
        <p:spPr>
          <a:xfrm>
            <a:off x="2258200" y="3558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74"/>
          <p:cNvSpPr/>
          <p:nvPr/>
        </p:nvSpPr>
        <p:spPr>
          <a:xfrm>
            <a:off x="2410600" y="3672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74"/>
          <p:cNvSpPr/>
          <p:nvPr/>
        </p:nvSpPr>
        <p:spPr>
          <a:xfrm>
            <a:off x="2563000" y="3786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74"/>
          <p:cNvSpPr/>
          <p:nvPr/>
        </p:nvSpPr>
        <p:spPr>
          <a:xfrm>
            <a:off x="2715400" y="39011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74"/>
          <p:cNvSpPr/>
          <p:nvPr/>
        </p:nvSpPr>
        <p:spPr>
          <a:xfrm>
            <a:off x="2867800" y="40154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74"/>
          <p:cNvSpPr/>
          <p:nvPr/>
        </p:nvSpPr>
        <p:spPr>
          <a:xfrm>
            <a:off x="2029600" y="3615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74"/>
          <p:cNvSpPr/>
          <p:nvPr/>
        </p:nvSpPr>
        <p:spPr>
          <a:xfrm>
            <a:off x="2182000" y="3729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74"/>
          <p:cNvSpPr/>
          <p:nvPr/>
        </p:nvSpPr>
        <p:spPr>
          <a:xfrm>
            <a:off x="2334400" y="38439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74"/>
          <p:cNvSpPr/>
          <p:nvPr/>
        </p:nvSpPr>
        <p:spPr>
          <a:xfrm>
            <a:off x="2486800" y="39582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74"/>
          <p:cNvSpPr/>
          <p:nvPr/>
        </p:nvSpPr>
        <p:spPr>
          <a:xfrm>
            <a:off x="2639200" y="40725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74"/>
          <p:cNvSpPr/>
          <p:nvPr/>
        </p:nvSpPr>
        <p:spPr>
          <a:xfrm>
            <a:off x="2791600" y="41868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74"/>
          <p:cNvSpPr/>
          <p:nvPr/>
        </p:nvSpPr>
        <p:spPr>
          <a:xfrm>
            <a:off x="2944000" y="43011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0" name="Google Shape;1150;p74"/>
          <p:cNvSpPr/>
          <p:nvPr/>
        </p:nvSpPr>
        <p:spPr>
          <a:xfrm>
            <a:off x="2639200" y="3615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74"/>
          <p:cNvSpPr/>
          <p:nvPr/>
        </p:nvSpPr>
        <p:spPr>
          <a:xfrm>
            <a:off x="2791600" y="37296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74"/>
          <p:cNvSpPr/>
          <p:nvPr/>
        </p:nvSpPr>
        <p:spPr>
          <a:xfrm>
            <a:off x="2944000" y="38439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74"/>
          <p:cNvSpPr/>
          <p:nvPr/>
        </p:nvSpPr>
        <p:spPr>
          <a:xfrm>
            <a:off x="2867800" y="3558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74"/>
          <p:cNvSpPr/>
          <p:nvPr/>
        </p:nvSpPr>
        <p:spPr>
          <a:xfrm>
            <a:off x="1039000" y="35582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74"/>
          <p:cNvSpPr/>
          <p:nvPr/>
        </p:nvSpPr>
        <p:spPr>
          <a:xfrm>
            <a:off x="1191400" y="36725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74"/>
          <p:cNvSpPr/>
          <p:nvPr/>
        </p:nvSpPr>
        <p:spPr>
          <a:xfrm>
            <a:off x="1343800" y="378682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p74"/>
          <p:cNvSpPr/>
          <p:nvPr/>
        </p:nvSpPr>
        <p:spPr>
          <a:xfrm>
            <a:off x="1115200" y="38439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74"/>
          <p:cNvSpPr/>
          <p:nvPr/>
        </p:nvSpPr>
        <p:spPr>
          <a:xfrm>
            <a:off x="1420000" y="3615375"/>
            <a:ext cx="216300" cy="1506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74"/>
          <p:cNvSpPr/>
          <p:nvPr/>
        </p:nvSpPr>
        <p:spPr>
          <a:xfrm>
            <a:off x="4959175" y="3623100"/>
            <a:ext cx="1992600" cy="1436400"/>
          </a:xfrm>
          <a:prstGeom prst="rect">
            <a:avLst/>
          </a:prstGeom>
          <a:noFill/>
          <a:ln cap="flat" cmpd="sng" w="2857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74"/>
          <p:cNvSpPr/>
          <p:nvPr/>
        </p:nvSpPr>
        <p:spPr>
          <a:xfrm>
            <a:off x="5166983" y="37963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74"/>
          <p:cNvSpPr/>
          <p:nvPr/>
        </p:nvSpPr>
        <p:spPr>
          <a:xfrm>
            <a:off x="5246821" y="38588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p74"/>
          <p:cNvSpPr/>
          <p:nvPr/>
        </p:nvSpPr>
        <p:spPr>
          <a:xfrm>
            <a:off x="5326659" y="39213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74"/>
          <p:cNvSpPr/>
          <p:nvPr/>
        </p:nvSpPr>
        <p:spPr>
          <a:xfrm>
            <a:off x="5406498" y="39839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4" name="Google Shape;1164;p74"/>
          <p:cNvSpPr/>
          <p:nvPr/>
        </p:nvSpPr>
        <p:spPr>
          <a:xfrm>
            <a:off x="5486336" y="40464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5" name="Google Shape;1165;p74"/>
          <p:cNvSpPr/>
          <p:nvPr/>
        </p:nvSpPr>
        <p:spPr>
          <a:xfrm>
            <a:off x="5566175" y="41089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74"/>
          <p:cNvSpPr/>
          <p:nvPr/>
        </p:nvSpPr>
        <p:spPr>
          <a:xfrm>
            <a:off x="5646013" y="417146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74"/>
          <p:cNvSpPr/>
          <p:nvPr/>
        </p:nvSpPr>
        <p:spPr>
          <a:xfrm>
            <a:off x="5725851" y="423398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74"/>
          <p:cNvSpPr/>
          <p:nvPr/>
        </p:nvSpPr>
        <p:spPr>
          <a:xfrm>
            <a:off x="5805690" y="429650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74"/>
          <p:cNvSpPr/>
          <p:nvPr/>
        </p:nvSpPr>
        <p:spPr>
          <a:xfrm>
            <a:off x="5047225" y="382762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74"/>
          <p:cNvSpPr/>
          <p:nvPr/>
        </p:nvSpPr>
        <p:spPr>
          <a:xfrm>
            <a:off x="5127063" y="38901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74"/>
          <p:cNvSpPr/>
          <p:nvPr/>
        </p:nvSpPr>
        <p:spPr>
          <a:xfrm>
            <a:off x="5206902" y="39526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74"/>
          <p:cNvSpPr/>
          <p:nvPr/>
        </p:nvSpPr>
        <p:spPr>
          <a:xfrm>
            <a:off x="5286740" y="40151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74"/>
          <p:cNvSpPr/>
          <p:nvPr/>
        </p:nvSpPr>
        <p:spPr>
          <a:xfrm>
            <a:off x="5366579" y="40776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74"/>
          <p:cNvSpPr/>
          <p:nvPr/>
        </p:nvSpPr>
        <p:spPr>
          <a:xfrm>
            <a:off x="5446417" y="41402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74"/>
          <p:cNvSpPr/>
          <p:nvPr/>
        </p:nvSpPr>
        <p:spPr>
          <a:xfrm>
            <a:off x="5526255" y="42027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74"/>
          <p:cNvSpPr/>
          <p:nvPr/>
        </p:nvSpPr>
        <p:spPr>
          <a:xfrm>
            <a:off x="5606094" y="426524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74"/>
          <p:cNvSpPr/>
          <p:nvPr/>
        </p:nvSpPr>
        <p:spPr>
          <a:xfrm>
            <a:off x="5685932" y="432775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74"/>
          <p:cNvSpPr/>
          <p:nvPr/>
        </p:nvSpPr>
        <p:spPr>
          <a:xfrm>
            <a:off x="5206902" y="37025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74"/>
          <p:cNvSpPr/>
          <p:nvPr/>
        </p:nvSpPr>
        <p:spPr>
          <a:xfrm>
            <a:off x="5286740" y="376510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74"/>
          <p:cNvSpPr/>
          <p:nvPr/>
        </p:nvSpPr>
        <p:spPr>
          <a:xfrm>
            <a:off x="5366579" y="382762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74"/>
          <p:cNvSpPr/>
          <p:nvPr/>
        </p:nvSpPr>
        <p:spPr>
          <a:xfrm>
            <a:off x="5446417" y="38901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74"/>
          <p:cNvSpPr/>
          <p:nvPr/>
        </p:nvSpPr>
        <p:spPr>
          <a:xfrm>
            <a:off x="5526255" y="39526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74"/>
          <p:cNvSpPr/>
          <p:nvPr/>
        </p:nvSpPr>
        <p:spPr>
          <a:xfrm>
            <a:off x="5606094" y="40151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74"/>
          <p:cNvSpPr/>
          <p:nvPr/>
        </p:nvSpPr>
        <p:spPr>
          <a:xfrm>
            <a:off x="5685932" y="40776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74"/>
          <p:cNvSpPr/>
          <p:nvPr/>
        </p:nvSpPr>
        <p:spPr>
          <a:xfrm>
            <a:off x="5765770" y="41402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74"/>
          <p:cNvSpPr/>
          <p:nvPr/>
        </p:nvSpPr>
        <p:spPr>
          <a:xfrm>
            <a:off x="5845609" y="42027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74"/>
          <p:cNvSpPr/>
          <p:nvPr/>
        </p:nvSpPr>
        <p:spPr>
          <a:xfrm>
            <a:off x="5246821" y="36088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8" name="Google Shape;1188;p74"/>
          <p:cNvSpPr/>
          <p:nvPr/>
        </p:nvSpPr>
        <p:spPr>
          <a:xfrm>
            <a:off x="5326659" y="36713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74"/>
          <p:cNvSpPr/>
          <p:nvPr/>
        </p:nvSpPr>
        <p:spPr>
          <a:xfrm>
            <a:off x="5406498" y="37338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0" name="Google Shape;1190;p74"/>
          <p:cNvSpPr/>
          <p:nvPr/>
        </p:nvSpPr>
        <p:spPr>
          <a:xfrm>
            <a:off x="5486336" y="37963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74"/>
          <p:cNvSpPr/>
          <p:nvPr/>
        </p:nvSpPr>
        <p:spPr>
          <a:xfrm>
            <a:off x="5566175" y="38588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74"/>
          <p:cNvSpPr/>
          <p:nvPr/>
        </p:nvSpPr>
        <p:spPr>
          <a:xfrm>
            <a:off x="5646013" y="39213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74"/>
          <p:cNvSpPr/>
          <p:nvPr/>
        </p:nvSpPr>
        <p:spPr>
          <a:xfrm>
            <a:off x="5725851" y="39839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74"/>
          <p:cNvSpPr/>
          <p:nvPr/>
        </p:nvSpPr>
        <p:spPr>
          <a:xfrm>
            <a:off x="5805690" y="40464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5" name="Google Shape;1195;p74"/>
          <p:cNvSpPr/>
          <p:nvPr/>
        </p:nvSpPr>
        <p:spPr>
          <a:xfrm>
            <a:off x="5885528" y="41089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74"/>
          <p:cNvSpPr/>
          <p:nvPr/>
        </p:nvSpPr>
        <p:spPr>
          <a:xfrm>
            <a:off x="5905757" y="43522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74"/>
          <p:cNvSpPr/>
          <p:nvPr/>
        </p:nvSpPr>
        <p:spPr>
          <a:xfrm>
            <a:off x="5985595" y="44147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74"/>
          <p:cNvSpPr/>
          <p:nvPr/>
        </p:nvSpPr>
        <p:spPr>
          <a:xfrm>
            <a:off x="6065433" y="447729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74"/>
          <p:cNvSpPr/>
          <p:nvPr/>
        </p:nvSpPr>
        <p:spPr>
          <a:xfrm>
            <a:off x="6145272" y="453981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74"/>
          <p:cNvSpPr/>
          <p:nvPr/>
        </p:nvSpPr>
        <p:spPr>
          <a:xfrm>
            <a:off x="6225110" y="460233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74"/>
          <p:cNvSpPr/>
          <p:nvPr/>
        </p:nvSpPr>
        <p:spPr>
          <a:xfrm>
            <a:off x="6304948" y="466484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74"/>
          <p:cNvSpPr/>
          <p:nvPr/>
        </p:nvSpPr>
        <p:spPr>
          <a:xfrm>
            <a:off x="6384787" y="472736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74"/>
          <p:cNvSpPr/>
          <p:nvPr/>
        </p:nvSpPr>
        <p:spPr>
          <a:xfrm>
            <a:off x="6464625" y="478988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74"/>
          <p:cNvSpPr/>
          <p:nvPr/>
        </p:nvSpPr>
        <p:spPr>
          <a:xfrm>
            <a:off x="6544464" y="485240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74"/>
          <p:cNvSpPr/>
          <p:nvPr/>
        </p:nvSpPr>
        <p:spPr>
          <a:xfrm>
            <a:off x="5785999" y="43835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74"/>
          <p:cNvSpPr/>
          <p:nvPr/>
        </p:nvSpPr>
        <p:spPr>
          <a:xfrm>
            <a:off x="5865837" y="44460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74"/>
          <p:cNvSpPr/>
          <p:nvPr/>
        </p:nvSpPr>
        <p:spPr>
          <a:xfrm>
            <a:off x="5945676" y="450855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74"/>
          <p:cNvSpPr/>
          <p:nvPr/>
        </p:nvSpPr>
        <p:spPr>
          <a:xfrm>
            <a:off x="6025514" y="457107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9" name="Google Shape;1209;p74"/>
          <p:cNvSpPr/>
          <p:nvPr/>
        </p:nvSpPr>
        <p:spPr>
          <a:xfrm>
            <a:off x="6105353" y="463359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74"/>
          <p:cNvSpPr/>
          <p:nvPr/>
        </p:nvSpPr>
        <p:spPr>
          <a:xfrm>
            <a:off x="6185191" y="469610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1" name="Google Shape;1211;p74"/>
          <p:cNvSpPr/>
          <p:nvPr/>
        </p:nvSpPr>
        <p:spPr>
          <a:xfrm>
            <a:off x="6265029" y="475862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74"/>
          <p:cNvSpPr/>
          <p:nvPr/>
        </p:nvSpPr>
        <p:spPr>
          <a:xfrm>
            <a:off x="6344868" y="482114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74"/>
          <p:cNvSpPr/>
          <p:nvPr/>
        </p:nvSpPr>
        <p:spPr>
          <a:xfrm>
            <a:off x="6424706" y="488365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74"/>
          <p:cNvSpPr/>
          <p:nvPr/>
        </p:nvSpPr>
        <p:spPr>
          <a:xfrm>
            <a:off x="5945676" y="425848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74"/>
          <p:cNvSpPr/>
          <p:nvPr/>
        </p:nvSpPr>
        <p:spPr>
          <a:xfrm>
            <a:off x="6025514" y="432100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74"/>
          <p:cNvSpPr/>
          <p:nvPr/>
        </p:nvSpPr>
        <p:spPr>
          <a:xfrm>
            <a:off x="6105353" y="43835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7" name="Google Shape;1217;p74"/>
          <p:cNvSpPr/>
          <p:nvPr/>
        </p:nvSpPr>
        <p:spPr>
          <a:xfrm>
            <a:off x="6185191" y="44460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74"/>
          <p:cNvSpPr/>
          <p:nvPr/>
        </p:nvSpPr>
        <p:spPr>
          <a:xfrm>
            <a:off x="6265029" y="450855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74"/>
          <p:cNvSpPr/>
          <p:nvPr/>
        </p:nvSpPr>
        <p:spPr>
          <a:xfrm>
            <a:off x="6344868" y="457107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74"/>
          <p:cNvSpPr/>
          <p:nvPr/>
        </p:nvSpPr>
        <p:spPr>
          <a:xfrm>
            <a:off x="6424706" y="463359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1" name="Google Shape;1221;p74"/>
          <p:cNvSpPr/>
          <p:nvPr/>
        </p:nvSpPr>
        <p:spPr>
          <a:xfrm>
            <a:off x="6504544" y="469610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74"/>
          <p:cNvSpPr/>
          <p:nvPr/>
        </p:nvSpPr>
        <p:spPr>
          <a:xfrm>
            <a:off x="6584383" y="475862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74"/>
          <p:cNvSpPr/>
          <p:nvPr/>
        </p:nvSpPr>
        <p:spPr>
          <a:xfrm>
            <a:off x="5985595" y="416471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74"/>
          <p:cNvSpPr/>
          <p:nvPr/>
        </p:nvSpPr>
        <p:spPr>
          <a:xfrm>
            <a:off x="6065433" y="422722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74"/>
          <p:cNvSpPr/>
          <p:nvPr/>
        </p:nvSpPr>
        <p:spPr>
          <a:xfrm>
            <a:off x="6145272" y="428974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6" name="Google Shape;1226;p74"/>
          <p:cNvSpPr/>
          <p:nvPr/>
        </p:nvSpPr>
        <p:spPr>
          <a:xfrm>
            <a:off x="6225110" y="43522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74"/>
          <p:cNvSpPr/>
          <p:nvPr/>
        </p:nvSpPr>
        <p:spPr>
          <a:xfrm>
            <a:off x="6304948" y="44147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74"/>
          <p:cNvSpPr/>
          <p:nvPr/>
        </p:nvSpPr>
        <p:spPr>
          <a:xfrm>
            <a:off x="6384787" y="447729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74"/>
          <p:cNvSpPr/>
          <p:nvPr/>
        </p:nvSpPr>
        <p:spPr>
          <a:xfrm>
            <a:off x="6464625" y="453981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74"/>
          <p:cNvSpPr/>
          <p:nvPr/>
        </p:nvSpPr>
        <p:spPr>
          <a:xfrm>
            <a:off x="6544464" y="460233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1" name="Google Shape;1231;p74"/>
          <p:cNvSpPr/>
          <p:nvPr/>
        </p:nvSpPr>
        <p:spPr>
          <a:xfrm>
            <a:off x="6624302" y="466484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74"/>
          <p:cNvSpPr/>
          <p:nvPr/>
        </p:nvSpPr>
        <p:spPr>
          <a:xfrm>
            <a:off x="5021859" y="418475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3" name="Google Shape;1233;p74"/>
          <p:cNvSpPr/>
          <p:nvPr/>
        </p:nvSpPr>
        <p:spPr>
          <a:xfrm>
            <a:off x="5101698" y="424726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4" name="Google Shape;1234;p74"/>
          <p:cNvSpPr/>
          <p:nvPr/>
        </p:nvSpPr>
        <p:spPr>
          <a:xfrm>
            <a:off x="5181536" y="430978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74"/>
          <p:cNvSpPr/>
          <p:nvPr/>
        </p:nvSpPr>
        <p:spPr>
          <a:xfrm>
            <a:off x="5261375" y="437230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74"/>
          <p:cNvSpPr/>
          <p:nvPr/>
        </p:nvSpPr>
        <p:spPr>
          <a:xfrm>
            <a:off x="5341213" y="443482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74"/>
          <p:cNvSpPr/>
          <p:nvPr/>
        </p:nvSpPr>
        <p:spPr>
          <a:xfrm>
            <a:off x="5421051" y="449733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" name="Google Shape;1238;p74"/>
          <p:cNvSpPr/>
          <p:nvPr/>
        </p:nvSpPr>
        <p:spPr>
          <a:xfrm>
            <a:off x="5500890" y="455985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74"/>
          <p:cNvSpPr/>
          <p:nvPr/>
        </p:nvSpPr>
        <p:spPr>
          <a:xfrm>
            <a:off x="4981940" y="427852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74"/>
          <p:cNvSpPr/>
          <p:nvPr/>
        </p:nvSpPr>
        <p:spPr>
          <a:xfrm>
            <a:off x="5061779" y="434104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p74"/>
          <p:cNvSpPr/>
          <p:nvPr/>
        </p:nvSpPr>
        <p:spPr>
          <a:xfrm>
            <a:off x="5141617" y="440356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74"/>
          <p:cNvSpPr/>
          <p:nvPr/>
        </p:nvSpPr>
        <p:spPr>
          <a:xfrm>
            <a:off x="5221455" y="446607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74"/>
          <p:cNvSpPr/>
          <p:nvPr/>
        </p:nvSpPr>
        <p:spPr>
          <a:xfrm>
            <a:off x="5301294" y="452859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74"/>
          <p:cNvSpPr/>
          <p:nvPr/>
        </p:nvSpPr>
        <p:spPr>
          <a:xfrm>
            <a:off x="5381132" y="45911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5" name="Google Shape;1245;p74"/>
          <p:cNvSpPr/>
          <p:nvPr/>
        </p:nvSpPr>
        <p:spPr>
          <a:xfrm>
            <a:off x="4981940" y="402845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74"/>
          <p:cNvSpPr/>
          <p:nvPr/>
        </p:nvSpPr>
        <p:spPr>
          <a:xfrm>
            <a:off x="5061779" y="409097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74"/>
          <p:cNvSpPr/>
          <p:nvPr/>
        </p:nvSpPr>
        <p:spPr>
          <a:xfrm>
            <a:off x="5141617" y="415349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74"/>
          <p:cNvSpPr/>
          <p:nvPr/>
        </p:nvSpPr>
        <p:spPr>
          <a:xfrm>
            <a:off x="5221455" y="421601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9" name="Google Shape;1249;p74"/>
          <p:cNvSpPr/>
          <p:nvPr/>
        </p:nvSpPr>
        <p:spPr>
          <a:xfrm>
            <a:off x="5301294" y="427852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74"/>
          <p:cNvSpPr/>
          <p:nvPr/>
        </p:nvSpPr>
        <p:spPr>
          <a:xfrm>
            <a:off x="5381132" y="434104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74"/>
          <p:cNvSpPr/>
          <p:nvPr/>
        </p:nvSpPr>
        <p:spPr>
          <a:xfrm>
            <a:off x="5460970" y="440356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74"/>
          <p:cNvSpPr/>
          <p:nvPr/>
        </p:nvSpPr>
        <p:spPr>
          <a:xfrm>
            <a:off x="5540809" y="446607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74"/>
          <p:cNvSpPr/>
          <p:nvPr/>
        </p:nvSpPr>
        <p:spPr>
          <a:xfrm>
            <a:off x="5021859" y="393468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74"/>
          <p:cNvSpPr/>
          <p:nvPr/>
        </p:nvSpPr>
        <p:spPr>
          <a:xfrm>
            <a:off x="5101698" y="399720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5" name="Google Shape;1255;p74"/>
          <p:cNvSpPr/>
          <p:nvPr/>
        </p:nvSpPr>
        <p:spPr>
          <a:xfrm>
            <a:off x="5181536" y="405971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74"/>
          <p:cNvSpPr/>
          <p:nvPr/>
        </p:nvSpPr>
        <p:spPr>
          <a:xfrm>
            <a:off x="5261375" y="412223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74"/>
          <p:cNvSpPr/>
          <p:nvPr/>
        </p:nvSpPr>
        <p:spPr>
          <a:xfrm>
            <a:off x="5341213" y="418475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8" name="Google Shape;1258;p74"/>
          <p:cNvSpPr/>
          <p:nvPr/>
        </p:nvSpPr>
        <p:spPr>
          <a:xfrm>
            <a:off x="5421051" y="424726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9" name="Google Shape;1259;p74"/>
          <p:cNvSpPr/>
          <p:nvPr/>
        </p:nvSpPr>
        <p:spPr>
          <a:xfrm>
            <a:off x="5500890" y="430978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0" name="Google Shape;1260;p74"/>
          <p:cNvSpPr/>
          <p:nvPr/>
        </p:nvSpPr>
        <p:spPr>
          <a:xfrm>
            <a:off x="5580728" y="437230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1" name="Google Shape;1261;p74"/>
          <p:cNvSpPr/>
          <p:nvPr/>
        </p:nvSpPr>
        <p:spPr>
          <a:xfrm>
            <a:off x="5600957" y="461561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74"/>
          <p:cNvSpPr/>
          <p:nvPr/>
        </p:nvSpPr>
        <p:spPr>
          <a:xfrm>
            <a:off x="5680795" y="467813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74"/>
          <p:cNvSpPr/>
          <p:nvPr/>
        </p:nvSpPr>
        <p:spPr>
          <a:xfrm>
            <a:off x="5760633" y="474065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74"/>
          <p:cNvSpPr/>
          <p:nvPr/>
        </p:nvSpPr>
        <p:spPr>
          <a:xfrm>
            <a:off x="5840472" y="480316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5" name="Google Shape;1265;p74"/>
          <p:cNvSpPr/>
          <p:nvPr/>
        </p:nvSpPr>
        <p:spPr>
          <a:xfrm>
            <a:off x="5920310" y="486568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74"/>
          <p:cNvSpPr/>
          <p:nvPr/>
        </p:nvSpPr>
        <p:spPr>
          <a:xfrm>
            <a:off x="6000148" y="492820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p74"/>
          <p:cNvSpPr/>
          <p:nvPr/>
        </p:nvSpPr>
        <p:spPr>
          <a:xfrm>
            <a:off x="6079987" y="499071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74"/>
          <p:cNvSpPr/>
          <p:nvPr/>
        </p:nvSpPr>
        <p:spPr>
          <a:xfrm>
            <a:off x="5481199" y="464687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9" name="Google Shape;1269;p74"/>
          <p:cNvSpPr/>
          <p:nvPr/>
        </p:nvSpPr>
        <p:spPr>
          <a:xfrm>
            <a:off x="5561037" y="470939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0" name="Google Shape;1270;p74"/>
          <p:cNvSpPr/>
          <p:nvPr/>
        </p:nvSpPr>
        <p:spPr>
          <a:xfrm>
            <a:off x="5640876" y="477190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1" name="Google Shape;1271;p74"/>
          <p:cNvSpPr/>
          <p:nvPr/>
        </p:nvSpPr>
        <p:spPr>
          <a:xfrm>
            <a:off x="5720714" y="483442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74"/>
          <p:cNvSpPr/>
          <p:nvPr/>
        </p:nvSpPr>
        <p:spPr>
          <a:xfrm>
            <a:off x="5800553" y="489694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3" name="Google Shape;1273;p74"/>
          <p:cNvSpPr/>
          <p:nvPr/>
        </p:nvSpPr>
        <p:spPr>
          <a:xfrm>
            <a:off x="5880391" y="495946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4" name="Google Shape;1274;p74"/>
          <p:cNvSpPr/>
          <p:nvPr/>
        </p:nvSpPr>
        <p:spPr>
          <a:xfrm>
            <a:off x="5640876" y="452184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5" name="Google Shape;1275;p74"/>
          <p:cNvSpPr/>
          <p:nvPr/>
        </p:nvSpPr>
        <p:spPr>
          <a:xfrm>
            <a:off x="5720714" y="458435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74"/>
          <p:cNvSpPr/>
          <p:nvPr/>
        </p:nvSpPr>
        <p:spPr>
          <a:xfrm>
            <a:off x="5800553" y="464687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7" name="Google Shape;1277;p74"/>
          <p:cNvSpPr/>
          <p:nvPr/>
        </p:nvSpPr>
        <p:spPr>
          <a:xfrm>
            <a:off x="5880391" y="470939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74"/>
          <p:cNvSpPr/>
          <p:nvPr/>
        </p:nvSpPr>
        <p:spPr>
          <a:xfrm>
            <a:off x="5960229" y="477190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9" name="Google Shape;1279;p74"/>
          <p:cNvSpPr/>
          <p:nvPr/>
        </p:nvSpPr>
        <p:spPr>
          <a:xfrm>
            <a:off x="6040068" y="483442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0" name="Google Shape;1280;p74"/>
          <p:cNvSpPr/>
          <p:nvPr/>
        </p:nvSpPr>
        <p:spPr>
          <a:xfrm>
            <a:off x="6119906" y="489694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1" name="Google Shape;1281;p74"/>
          <p:cNvSpPr/>
          <p:nvPr/>
        </p:nvSpPr>
        <p:spPr>
          <a:xfrm>
            <a:off x="6199744" y="495946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2" name="Google Shape;1282;p74"/>
          <p:cNvSpPr/>
          <p:nvPr/>
        </p:nvSpPr>
        <p:spPr>
          <a:xfrm>
            <a:off x="5680795" y="442806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3" name="Google Shape;1283;p74"/>
          <p:cNvSpPr/>
          <p:nvPr/>
        </p:nvSpPr>
        <p:spPr>
          <a:xfrm>
            <a:off x="5760633" y="449058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74"/>
          <p:cNvSpPr/>
          <p:nvPr/>
        </p:nvSpPr>
        <p:spPr>
          <a:xfrm>
            <a:off x="5840472" y="455309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5" name="Google Shape;1285;p74"/>
          <p:cNvSpPr/>
          <p:nvPr/>
        </p:nvSpPr>
        <p:spPr>
          <a:xfrm>
            <a:off x="5920310" y="461561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6" name="Google Shape;1286;p74"/>
          <p:cNvSpPr/>
          <p:nvPr/>
        </p:nvSpPr>
        <p:spPr>
          <a:xfrm>
            <a:off x="6000148" y="467813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7" name="Google Shape;1287;p74"/>
          <p:cNvSpPr/>
          <p:nvPr/>
        </p:nvSpPr>
        <p:spPr>
          <a:xfrm>
            <a:off x="6079987" y="474065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8" name="Google Shape;1288;p74"/>
          <p:cNvSpPr/>
          <p:nvPr/>
        </p:nvSpPr>
        <p:spPr>
          <a:xfrm>
            <a:off x="6159825" y="480316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9" name="Google Shape;1289;p74"/>
          <p:cNvSpPr/>
          <p:nvPr/>
        </p:nvSpPr>
        <p:spPr>
          <a:xfrm>
            <a:off x="6239664" y="486568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74"/>
          <p:cNvSpPr/>
          <p:nvPr/>
        </p:nvSpPr>
        <p:spPr>
          <a:xfrm>
            <a:off x="6319502" y="492820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1" name="Google Shape;1291;p74"/>
          <p:cNvSpPr/>
          <p:nvPr/>
        </p:nvSpPr>
        <p:spPr>
          <a:xfrm>
            <a:off x="5631459" y="363564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2" name="Google Shape;1292;p74"/>
          <p:cNvSpPr/>
          <p:nvPr/>
        </p:nvSpPr>
        <p:spPr>
          <a:xfrm>
            <a:off x="5711298" y="369816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3" name="Google Shape;1293;p74"/>
          <p:cNvSpPr/>
          <p:nvPr/>
        </p:nvSpPr>
        <p:spPr>
          <a:xfrm>
            <a:off x="5791136" y="376068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p74"/>
          <p:cNvSpPr/>
          <p:nvPr/>
        </p:nvSpPr>
        <p:spPr>
          <a:xfrm>
            <a:off x="5870975" y="382319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5" name="Google Shape;1295;p74"/>
          <p:cNvSpPr/>
          <p:nvPr/>
        </p:nvSpPr>
        <p:spPr>
          <a:xfrm>
            <a:off x="5950813" y="388571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6" name="Google Shape;1296;p74"/>
          <p:cNvSpPr/>
          <p:nvPr/>
        </p:nvSpPr>
        <p:spPr>
          <a:xfrm>
            <a:off x="6030651" y="394823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7" name="Google Shape;1297;p74"/>
          <p:cNvSpPr/>
          <p:nvPr/>
        </p:nvSpPr>
        <p:spPr>
          <a:xfrm>
            <a:off x="6110490" y="401075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p74"/>
          <p:cNvSpPr/>
          <p:nvPr/>
        </p:nvSpPr>
        <p:spPr>
          <a:xfrm>
            <a:off x="5511702" y="366690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9" name="Google Shape;1299;p74"/>
          <p:cNvSpPr/>
          <p:nvPr/>
        </p:nvSpPr>
        <p:spPr>
          <a:xfrm>
            <a:off x="5591540" y="372942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74"/>
          <p:cNvSpPr/>
          <p:nvPr/>
        </p:nvSpPr>
        <p:spPr>
          <a:xfrm>
            <a:off x="5671379" y="379194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p74"/>
          <p:cNvSpPr/>
          <p:nvPr/>
        </p:nvSpPr>
        <p:spPr>
          <a:xfrm>
            <a:off x="5751217" y="385445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2" name="Google Shape;1302;p74"/>
          <p:cNvSpPr/>
          <p:nvPr/>
        </p:nvSpPr>
        <p:spPr>
          <a:xfrm>
            <a:off x="5831055" y="391697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74"/>
          <p:cNvSpPr/>
          <p:nvPr/>
        </p:nvSpPr>
        <p:spPr>
          <a:xfrm>
            <a:off x="5910894" y="397949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74"/>
          <p:cNvSpPr/>
          <p:nvPr/>
        </p:nvSpPr>
        <p:spPr>
          <a:xfrm>
            <a:off x="5990732" y="404200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p74"/>
          <p:cNvSpPr/>
          <p:nvPr/>
        </p:nvSpPr>
        <p:spPr>
          <a:xfrm>
            <a:off x="5831055" y="366690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6" name="Google Shape;1306;p74"/>
          <p:cNvSpPr/>
          <p:nvPr/>
        </p:nvSpPr>
        <p:spPr>
          <a:xfrm>
            <a:off x="5910894" y="372942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74"/>
          <p:cNvSpPr/>
          <p:nvPr/>
        </p:nvSpPr>
        <p:spPr>
          <a:xfrm>
            <a:off x="5990732" y="379194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74"/>
          <p:cNvSpPr/>
          <p:nvPr/>
        </p:nvSpPr>
        <p:spPr>
          <a:xfrm>
            <a:off x="6070570" y="385445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74"/>
          <p:cNvSpPr/>
          <p:nvPr/>
        </p:nvSpPr>
        <p:spPr>
          <a:xfrm>
            <a:off x="6150409" y="391697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74"/>
          <p:cNvSpPr/>
          <p:nvPr/>
        </p:nvSpPr>
        <p:spPr>
          <a:xfrm>
            <a:off x="5950813" y="363564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74"/>
          <p:cNvSpPr/>
          <p:nvPr/>
        </p:nvSpPr>
        <p:spPr>
          <a:xfrm>
            <a:off x="6030651" y="369816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74"/>
          <p:cNvSpPr/>
          <p:nvPr/>
        </p:nvSpPr>
        <p:spPr>
          <a:xfrm>
            <a:off x="6110490" y="376068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74"/>
          <p:cNvSpPr/>
          <p:nvPr/>
        </p:nvSpPr>
        <p:spPr>
          <a:xfrm>
            <a:off x="6190328" y="382319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74"/>
          <p:cNvSpPr/>
          <p:nvPr/>
        </p:nvSpPr>
        <p:spPr>
          <a:xfrm>
            <a:off x="6210557" y="40665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74"/>
          <p:cNvSpPr/>
          <p:nvPr/>
        </p:nvSpPr>
        <p:spPr>
          <a:xfrm>
            <a:off x="6290395" y="41290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6" name="Google Shape;1316;p74"/>
          <p:cNvSpPr/>
          <p:nvPr/>
        </p:nvSpPr>
        <p:spPr>
          <a:xfrm>
            <a:off x="6370233" y="41915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p74"/>
          <p:cNvSpPr/>
          <p:nvPr/>
        </p:nvSpPr>
        <p:spPr>
          <a:xfrm>
            <a:off x="6450072" y="42540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8" name="Google Shape;1318;p74"/>
          <p:cNvSpPr/>
          <p:nvPr/>
        </p:nvSpPr>
        <p:spPr>
          <a:xfrm>
            <a:off x="6529910" y="43165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74"/>
          <p:cNvSpPr/>
          <p:nvPr/>
        </p:nvSpPr>
        <p:spPr>
          <a:xfrm>
            <a:off x="6609748" y="43790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74"/>
          <p:cNvSpPr/>
          <p:nvPr/>
        </p:nvSpPr>
        <p:spPr>
          <a:xfrm>
            <a:off x="6689587" y="44416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1" name="Google Shape;1321;p74"/>
          <p:cNvSpPr/>
          <p:nvPr/>
        </p:nvSpPr>
        <p:spPr>
          <a:xfrm>
            <a:off x="6769425" y="450413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2" name="Google Shape;1322;p74"/>
          <p:cNvSpPr/>
          <p:nvPr/>
        </p:nvSpPr>
        <p:spPr>
          <a:xfrm>
            <a:off x="6849264" y="456665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3" name="Google Shape;1323;p74"/>
          <p:cNvSpPr/>
          <p:nvPr/>
        </p:nvSpPr>
        <p:spPr>
          <a:xfrm>
            <a:off x="6090799" y="409777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4" name="Google Shape;1324;p74"/>
          <p:cNvSpPr/>
          <p:nvPr/>
        </p:nvSpPr>
        <p:spPr>
          <a:xfrm>
            <a:off x="6170637" y="41602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5" name="Google Shape;1325;p74"/>
          <p:cNvSpPr/>
          <p:nvPr/>
        </p:nvSpPr>
        <p:spPr>
          <a:xfrm>
            <a:off x="6250476" y="422280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74"/>
          <p:cNvSpPr/>
          <p:nvPr/>
        </p:nvSpPr>
        <p:spPr>
          <a:xfrm>
            <a:off x="6330314" y="428532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7" name="Google Shape;1327;p74"/>
          <p:cNvSpPr/>
          <p:nvPr/>
        </p:nvSpPr>
        <p:spPr>
          <a:xfrm>
            <a:off x="6410153" y="434784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p74"/>
          <p:cNvSpPr/>
          <p:nvPr/>
        </p:nvSpPr>
        <p:spPr>
          <a:xfrm>
            <a:off x="6489991" y="44103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9" name="Google Shape;1329;p74"/>
          <p:cNvSpPr/>
          <p:nvPr/>
        </p:nvSpPr>
        <p:spPr>
          <a:xfrm>
            <a:off x="6569829" y="44728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0" name="Google Shape;1330;p74"/>
          <p:cNvSpPr/>
          <p:nvPr/>
        </p:nvSpPr>
        <p:spPr>
          <a:xfrm>
            <a:off x="6649668" y="45353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1" name="Google Shape;1331;p74"/>
          <p:cNvSpPr/>
          <p:nvPr/>
        </p:nvSpPr>
        <p:spPr>
          <a:xfrm>
            <a:off x="6729506" y="45979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2" name="Google Shape;1332;p74"/>
          <p:cNvSpPr/>
          <p:nvPr/>
        </p:nvSpPr>
        <p:spPr>
          <a:xfrm>
            <a:off x="6250476" y="397273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3" name="Google Shape;1333;p74"/>
          <p:cNvSpPr/>
          <p:nvPr/>
        </p:nvSpPr>
        <p:spPr>
          <a:xfrm>
            <a:off x="6330314" y="403525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74"/>
          <p:cNvSpPr/>
          <p:nvPr/>
        </p:nvSpPr>
        <p:spPr>
          <a:xfrm>
            <a:off x="6410153" y="409777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p74"/>
          <p:cNvSpPr/>
          <p:nvPr/>
        </p:nvSpPr>
        <p:spPr>
          <a:xfrm>
            <a:off x="6489991" y="41602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74"/>
          <p:cNvSpPr/>
          <p:nvPr/>
        </p:nvSpPr>
        <p:spPr>
          <a:xfrm>
            <a:off x="6569829" y="422280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7" name="Google Shape;1337;p74"/>
          <p:cNvSpPr/>
          <p:nvPr/>
        </p:nvSpPr>
        <p:spPr>
          <a:xfrm>
            <a:off x="6649668" y="428532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8" name="Google Shape;1338;p74"/>
          <p:cNvSpPr/>
          <p:nvPr/>
        </p:nvSpPr>
        <p:spPr>
          <a:xfrm>
            <a:off x="6729506" y="434784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74"/>
          <p:cNvSpPr/>
          <p:nvPr/>
        </p:nvSpPr>
        <p:spPr>
          <a:xfrm>
            <a:off x="6809344" y="44103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0" name="Google Shape;1340;p74"/>
          <p:cNvSpPr/>
          <p:nvPr/>
        </p:nvSpPr>
        <p:spPr>
          <a:xfrm>
            <a:off x="6889183" y="44728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74"/>
          <p:cNvSpPr/>
          <p:nvPr/>
        </p:nvSpPr>
        <p:spPr>
          <a:xfrm>
            <a:off x="6290395" y="387896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2" name="Google Shape;1342;p74"/>
          <p:cNvSpPr/>
          <p:nvPr/>
        </p:nvSpPr>
        <p:spPr>
          <a:xfrm>
            <a:off x="6370233" y="394147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p74"/>
          <p:cNvSpPr/>
          <p:nvPr/>
        </p:nvSpPr>
        <p:spPr>
          <a:xfrm>
            <a:off x="6450072" y="400399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4" name="Google Shape;1344;p74"/>
          <p:cNvSpPr/>
          <p:nvPr/>
        </p:nvSpPr>
        <p:spPr>
          <a:xfrm>
            <a:off x="6529910" y="40665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5" name="Google Shape;1345;p74"/>
          <p:cNvSpPr/>
          <p:nvPr/>
        </p:nvSpPr>
        <p:spPr>
          <a:xfrm>
            <a:off x="6609748" y="41290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74"/>
          <p:cNvSpPr/>
          <p:nvPr/>
        </p:nvSpPr>
        <p:spPr>
          <a:xfrm>
            <a:off x="6689587" y="41915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7" name="Google Shape;1347;p74"/>
          <p:cNvSpPr/>
          <p:nvPr/>
        </p:nvSpPr>
        <p:spPr>
          <a:xfrm>
            <a:off x="6769425" y="42540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8" name="Google Shape;1348;p74"/>
          <p:cNvSpPr/>
          <p:nvPr/>
        </p:nvSpPr>
        <p:spPr>
          <a:xfrm>
            <a:off x="6849264" y="43165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9" name="Google Shape;1349;p74"/>
          <p:cNvSpPr/>
          <p:nvPr/>
        </p:nvSpPr>
        <p:spPr>
          <a:xfrm>
            <a:off x="6339090" y="366785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74"/>
          <p:cNvSpPr/>
          <p:nvPr/>
        </p:nvSpPr>
        <p:spPr>
          <a:xfrm>
            <a:off x="6139494" y="363659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1" name="Google Shape;1351;p74"/>
          <p:cNvSpPr/>
          <p:nvPr/>
        </p:nvSpPr>
        <p:spPr>
          <a:xfrm>
            <a:off x="6219332" y="369910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74"/>
          <p:cNvSpPr/>
          <p:nvPr/>
        </p:nvSpPr>
        <p:spPr>
          <a:xfrm>
            <a:off x="6439157" y="37236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3" name="Google Shape;1353;p74"/>
          <p:cNvSpPr/>
          <p:nvPr/>
        </p:nvSpPr>
        <p:spPr>
          <a:xfrm>
            <a:off x="6518995" y="37861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p74"/>
          <p:cNvSpPr/>
          <p:nvPr/>
        </p:nvSpPr>
        <p:spPr>
          <a:xfrm>
            <a:off x="6598833" y="38486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p74"/>
          <p:cNvSpPr/>
          <p:nvPr/>
        </p:nvSpPr>
        <p:spPr>
          <a:xfrm>
            <a:off x="6678672" y="39111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6" name="Google Shape;1356;p74"/>
          <p:cNvSpPr/>
          <p:nvPr/>
        </p:nvSpPr>
        <p:spPr>
          <a:xfrm>
            <a:off x="6758510" y="39736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7" name="Google Shape;1357;p74"/>
          <p:cNvSpPr/>
          <p:nvPr/>
        </p:nvSpPr>
        <p:spPr>
          <a:xfrm>
            <a:off x="6838348" y="40361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8" name="Google Shape;1358;p74"/>
          <p:cNvSpPr/>
          <p:nvPr/>
        </p:nvSpPr>
        <p:spPr>
          <a:xfrm>
            <a:off x="6319399" y="375487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74"/>
          <p:cNvSpPr/>
          <p:nvPr/>
        </p:nvSpPr>
        <p:spPr>
          <a:xfrm>
            <a:off x="6399237" y="38173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p74"/>
          <p:cNvSpPr/>
          <p:nvPr/>
        </p:nvSpPr>
        <p:spPr>
          <a:xfrm>
            <a:off x="6479076" y="387990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p74"/>
          <p:cNvSpPr/>
          <p:nvPr/>
        </p:nvSpPr>
        <p:spPr>
          <a:xfrm>
            <a:off x="6558914" y="394242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74"/>
          <p:cNvSpPr/>
          <p:nvPr/>
        </p:nvSpPr>
        <p:spPr>
          <a:xfrm>
            <a:off x="6638753" y="400494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74"/>
          <p:cNvSpPr/>
          <p:nvPr/>
        </p:nvSpPr>
        <p:spPr>
          <a:xfrm>
            <a:off x="6718591" y="40674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74"/>
          <p:cNvSpPr/>
          <p:nvPr/>
        </p:nvSpPr>
        <p:spPr>
          <a:xfrm>
            <a:off x="6798429" y="41299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74"/>
          <p:cNvSpPr/>
          <p:nvPr/>
        </p:nvSpPr>
        <p:spPr>
          <a:xfrm>
            <a:off x="6878268" y="41924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74"/>
          <p:cNvSpPr/>
          <p:nvPr/>
        </p:nvSpPr>
        <p:spPr>
          <a:xfrm>
            <a:off x="6479076" y="362983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74"/>
          <p:cNvSpPr/>
          <p:nvPr/>
        </p:nvSpPr>
        <p:spPr>
          <a:xfrm>
            <a:off x="6558914" y="369235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74"/>
          <p:cNvSpPr/>
          <p:nvPr/>
        </p:nvSpPr>
        <p:spPr>
          <a:xfrm>
            <a:off x="6638753" y="375487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9" name="Google Shape;1369;p74"/>
          <p:cNvSpPr/>
          <p:nvPr/>
        </p:nvSpPr>
        <p:spPr>
          <a:xfrm>
            <a:off x="6718591" y="38173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0" name="Google Shape;1370;p74"/>
          <p:cNvSpPr/>
          <p:nvPr/>
        </p:nvSpPr>
        <p:spPr>
          <a:xfrm>
            <a:off x="6798429" y="387990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1" name="Google Shape;1371;p74"/>
          <p:cNvSpPr/>
          <p:nvPr/>
        </p:nvSpPr>
        <p:spPr>
          <a:xfrm>
            <a:off x="6878268" y="394242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74"/>
          <p:cNvSpPr/>
          <p:nvPr/>
        </p:nvSpPr>
        <p:spPr>
          <a:xfrm>
            <a:off x="6678672" y="366109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3" name="Google Shape;1373;p74"/>
          <p:cNvSpPr/>
          <p:nvPr/>
        </p:nvSpPr>
        <p:spPr>
          <a:xfrm>
            <a:off x="6758510" y="37236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74"/>
          <p:cNvSpPr/>
          <p:nvPr/>
        </p:nvSpPr>
        <p:spPr>
          <a:xfrm>
            <a:off x="6838348" y="37861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5" name="Google Shape;1375;p74"/>
          <p:cNvSpPr/>
          <p:nvPr/>
        </p:nvSpPr>
        <p:spPr>
          <a:xfrm>
            <a:off x="5029136" y="46179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74"/>
          <p:cNvSpPr/>
          <p:nvPr/>
        </p:nvSpPr>
        <p:spPr>
          <a:xfrm>
            <a:off x="5108975" y="46804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74"/>
          <p:cNvSpPr/>
          <p:nvPr/>
        </p:nvSpPr>
        <p:spPr>
          <a:xfrm>
            <a:off x="5188813" y="474296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8" name="Google Shape;1378;p74"/>
          <p:cNvSpPr/>
          <p:nvPr/>
        </p:nvSpPr>
        <p:spPr>
          <a:xfrm>
            <a:off x="5268651" y="480548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74"/>
          <p:cNvSpPr/>
          <p:nvPr/>
        </p:nvSpPr>
        <p:spPr>
          <a:xfrm>
            <a:off x="5348490" y="486800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p74"/>
          <p:cNvSpPr/>
          <p:nvPr/>
        </p:nvSpPr>
        <p:spPr>
          <a:xfrm>
            <a:off x="4989217" y="47117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74"/>
          <p:cNvSpPr/>
          <p:nvPr/>
        </p:nvSpPr>
        <p:spPr>
          <a:xfrm>
            <a:off x="5069055" y="47742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74"/>
          <p:cNvSpPr/>
          <p:nvPr/>
        </p:nvSpPr>
        <p:spPr>
          <a:xfrm>
            <a:off x="5148894" y="483674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74"/>
          <p:cNvSpPr/>
          <p:nvPr/>
        </p:nvSpPr>
        <p:spPr>
          <a:xfrm>
            <a:off x="5228732" y="489925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74"/>
          <p:cNvSpPr/>
          <p:nvPr/>
        </p:nvSpPr>
        <p:spPr>
          <a:xfrm>
            <a:off x="4989217" y="44616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74"/>
          <p:cNvSpPr/>
          <p:nvPr/>
        </p:nvSpPr>
        <p:spPr>
          <a:xfrm>
            <a:off x="5069055" y="45241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74"/>
          <p:cNvSpPr/>
          <p:nvPr/>
        </p:nvSpPr>
        <p:spPr>
          <a:xfrm>
            <a:off x="5148894" y="45866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74"/>
          <p:cNvSpPr/>
          <p:nvPr/>
        </p:nvSpPr>
        <p:spPr>
          <a:xfrm>
            <a:off x="5228732" y="46491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74"/>
          <p:cNvSpPr/>
          <p:nvPr/>
        </p:nvSpPr>
        <p:spPr>
          <a:xfrm>
            <a:off x="5308570" y="47117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74"/>
          <p:cNvSpPr/>
          <p:nvPr/>
        </p:nvSpPr>
        <p:spPr>
          <a:xfrm>
            <a:off x="5388409" y="47742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74"/>
          <p:cNvSpPr/>
          <p:nvPr/>
        </p:nvSpPr>
        <p:spPr>
          <a:xfrm>
            <a:off x="5029136" y="43678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74"/>
          <p:cNvSpPr/>
          <p:nvPr/>
        </p:nvSpPr>
        <p:spPr>
          <a:xfrm>
            <a:off x="5108975" y="44303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74"/>
          <p:cNvSpPr/>
          <p:nvPr/>
        </p:nvSpPr>
        <p:spPr>
          <a:xfrm>
            <a:off x="5188813" y="44928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74"/>
          <p:cNvSpPr/>
          <p:nvPr/>
        </p:nvSpPr>
        <p:spPr>
          <a:xfrm>
            <a:off x="5268651" y="45554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4" name="Google Shape;1394;p74"/>
          <p:cNvSpPr/>
          <p:nvPr/>
        </p:nvSpPr>
        <p:spPr>
          <a:xfrm>
            <a:off x="5348490" y="46179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5" name="Google Shape;1395;p74"/>
          <p:cNvSpPr/>
          <p:nvPr/>
        </p:nvSpPr>
        <p:spPr>
          <a:xfrm>
            <a:off x="5428328" y="46804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6" name="Google Shape;1396;p74"/>
          <p:cNvSpPr/>
          <p:nvPr/>
        </p:nvSpPr>
        <p:spPr>
          <a:xfrm>
            <a:off x="5448557" y="49237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7" name="Google Shape;1397;p74"/>
          <p:cNvSpPr/>
          <p:nvPr/>
        </p:nvSpPr>
        <p:spPr>
          <a:xfrm>
            <a:off x="5528395" y="49862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74"/>
          <p:cNvSpPr/>
          <p:nvPr/>
        </p:nvSpPr>
        <p:spPr>
          <a:xfrm>
            <a:off x="5328799" y="49550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9" name="Google Shape;1399;p74"/>
          <p:cNvSpPr/>
          <p:nvPr/>
        </p:nvSpPr>
        <p:spPr>
          <a:xfrm>
            <a:off x="5408637" y="50175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0" name="Google Shape;1400;p74"/>
          <p:cNvSpPr/>
          <p:nvPr/>
        </p:nvSpPr>
        <p:spPr>
          <a:xfrm>
            <a:off x="5488476" y="482998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1" name="Google Shape;1401;p74"/>
          <p:cNvSpPr/>
          <p:nvPr/>
        </p:nvSpPr>
        <p:spPr>
          <a:xfrm>
            <a:off x="5568314" y="489250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2" name="Google Shape;1402;p74"/>
          <p:cNvSpPr/>
          <p:nvPr/>
        </p:nvSpPr>
        <p:spPr>
          <a:xfrm>
            <a:off x="5648153" y="49550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3" name="Google Shape;1403;p74"/>
          <p:cNvSpPr/>
          <p:nvPr/>
        </p:nvSpPr>
        <p:spPr>
          <a:xfrm>
            <a:off x="5727991" y="50175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4" name="Google Shape;1404;p74"/>
          <p:cNvSpPr/>
          <p:nvPr/>
        </p:nvSpPr>
        <p:spPr>
          <a:xfrm>
            <a:off x="5528395" y="473621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74"/>
          <p:cNvSpPr/>
          <p:nvPr/>
        </p:nvSpPr>
        <p:spPr>
          <a:xfrm>
            <a:off x="5608233" y="479872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6" name="Google Shape;1406;p74"/>
          <p:cNvSpPr/>
          <p:nvPr/>
        </p:nvSpPr>
        <p:spPr>
          <a:xfrm>
            <a:off x="5688072" y="486124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7" name="Google Shape;1407;p74"/>
          <p:cNvSpPr/>
          <p:nvPr/>
        </p:nvSpPr>
        <p:spPr>
          <a:xfrm>
            <a:off x="5767910" y="49237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74"/>
          <p:cNvSpPr/>
          <p:nvPr/>
        </p:nvSpPr>
        <p:spPr>
          <a:xfrm>
            <a:off x="5847748" y="49862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9" name="Google Shape;1409;p74"/>
          <p:cNvSpPr/>
          <p:nvPr/>
        </p:nvSpPr>
        <p:spPr>
          <a:xfrm>
            <a:off x="4962353" y="495502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0" name="Google Shape;1410;p74"/>
          <p:cNvSpPr/>
          <p:nvPr/>
        </p:nvSpPr>
        <p:spPr>
          <a:xfrm>
            <a:off x="5042191" y="501753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1" name="Google Shape;1411;p74"/>
          <p:cNvSpPr/>
          <p:nvPr/>
        </p:nvSpPr>
        <p:spPr>
          <a:xfrm>
            <a:off x="5002272" y="486124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2" name="Google Shape;1412;p74"/>
          <p:cNvSpPr/>
          <p:nvPr/>
        </p:nvSpPr>
        <p:spPr>
          <a:xfrm>
            <a:off x="5082110" y="492376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3" name="Google Shape;1413;p74"/>
          <p:cNvSpPr/>
          <p:nvPr/>
        </p:nvSpPr>
        <p:spPr>
          <a:xfrm>
            <a:off x="5161948" y="498628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4" name="Google Shape;1414;p74"/>
          <p:cNvSpPr/>
          <p:nvPr/>
        </p:nvSpPr>
        <p:spPr>
          <a:xfrm>
            <a:off x="6807102" y="36097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5" name="Google Shape;1415;p74"/>
          <p:cNvSpPr/>
          <p:nvPr/>
        </p:nvSpPr>
        <p:spPr>
          <a:xfrm>
            <a:off x="6886940" y="36722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6" name="Google Shape;1416;p74"/>
          <p:cNvSpPr/>
          <p:nvPr/>
        </p:nvSpPr>
        <p:spPr>
          <a:xfrm>
            <a:off x="6233783" y="45964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7" name="Google Shape;1417;p74"/>
          <p:cNvSpPr/>
          <p:nvPr/>
        </p:nvSpPr>
        <p:spPr>
          <a:xfrm>
            <a:off x="6313621" y="46589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8" name="Google Shape;1418;p74"/>
          <p:cNvSpPr/>
          <p:nvPr/>
        </p:nvSpPr>
        <p:spPr>
          <a:xfrm>
            <a:off x="6393459" y="47214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9" name="Google Shape;1419;p74"/>
          <p:cNvSpPr/>
          <p:nvPr/>
        </p:nvSpPr>
        <p:spPr>
          <a:xfrm>
            <a:off x="6473298" y="47840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0" name="Google Shape;1420;p74"/>
          <p:cNvSpPr/>
          <p:nvPr/>
        </p:nvSpPr>
        <p:spPr>
          <a:xfrm>
            <a:off x="6553136" y="48465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74"/>
          <p:cNvSpPr/>
          <p:nvPr/>
        </p:nvSpPr>
        <p:spPr>
          <a:xfrm>
            <a:off x="6632975" y="490904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74"/>
          <p:cNvSpPr/>
          <p:nvPr/>
        </p:nvSpPr>
        <p:spPr>
          <a:xfrm>
            <a:off x="6712813" y="497156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3" name="Google Shape;1423;p74"/>
          <p:cNvSpPr/>
          <p:nvPr/>
        </p:nvSpPr>
        <p:spPr>
          <a:xfrm>
            <a:off x="6114025" y="462772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74"/>
          <p:cNvSpPr/>
          <p:nvPr/>
        </p:nvSpPr>
        <p:spPr>
          <a:xfrm>
            <a:off x="6193863" y="46902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74"/>
          <p:cNvSpPr/>
          <p:nvPr/>
        </p:nvSpPr>
        <p:spPr>
          <a:xfrm>
            <a:off x="6273702" y="47527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p74"/>
          <p:cNvSpPr/>
          <p:nvPr/>
        </p:nvSpPr>
        <p:spPr>
          <a:xfrm>
            <a:off x="6353540" y="48152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74"/>
          <p:cNvSpPr/>
          <p:nvPr/>
        </p:nvSpPr>
        <p:spPr>
          <a:xfrm>
            <a:off x="6433379" y="48777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74"/>
          <p:cNvSpPr/>
          <p:nvPr/>
        </p:nvSpPr>
        <p:spPr>
          <a:xfrm>
            <a:off x="6513217" y="49403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74"/>
          <p:cNvSpPr/>
          <p:nvPr/>
        </p:nvSpPr>
        <p:spPr>
          <a:xfrm>
            <a:off x="6593055" y="500282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74"/>
          <p:cNvSpPr/>
          <p:nvPr/>
        </p:nvSpPr>
        <p:spPr>
          <a:xfrm>
            <a:off x="6273702" y="450268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1" name="Google Shape;1431;p74"/>
          <p:cNvSpPr/>
          <p:nvPr/>
        </p:nvSpPr>
        <p:spPr>
          <a:xfrm>
            <a:off x="6353540" y="456520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2" name="Google Shape;1432;p74"/>
          <p:cNvSpPr/>
          <p:nvPr/>
        </p:nvSpPr>
        <p:spPr>
          <a:xfrm>
            <a:off x="6433379" y="462772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3" name="Google Shape;1433;p74"/>
          <p:cNvSpPr/>
          <p:nvPr/>
        </p:nvSpPr>
        <p:spPr>
          <a:xfrm>
            <a:off x="6513217" y="469023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74"/>
          <p:cNvSpPr/>
          <p:nvPr/>
        </p:nvSpPr>
        <p:spPr>
          <a:xfrm>
            <a:off x="6593055" y="475275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5" name="Google Shape;1435;p74"/>
          <p:cNvSpPr/>
          <p:nvPr/>
        </p:nvSpPr>
        <p:spPr>
          <a:xfrm>
            <a:off x="6672894" y="481527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74"/>
          <p:cNvSpPr/>
          <p:nvPr/>
        </p:nvSpPr>
        <p:spPr>
          <a:xfrm>
            <a:off x="6752732" y="487779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74"/>
          <p:cNvSpPr/>
          <p:nvPr/>
        </p:nvSpPr>
        <p:spPr>
          <a:xfrm>
            <a:off x="6832570" y="494030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8" name="Google Shape;1438;p74"/>
          <p:cNvSpPr/>
          <p:nvPr/>
        </p:nvSpPr>
        <p:spPr>
          <a:xfrm>
            <a:off x="6313621" y="4408913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74"/>
          <p:cNvSpPr/>
          <p:nvPr/>
        </p:nvSpPr>
        <p:spPr>
          <a:xfrm>
            <a:off x="6393459" y="447143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0" name="Google Shape;1440;p74"/>
          <p:cNvSpPr/>
          <p:nvPr/>
        </p:nvSpPr>
        <p:spPr>
          <a:xfrm>
            <a:off x="6473298" y="4533947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74"/>
          <p:cNvSpPr/>
          <p:nvPr/>
        </p:nvSpPr>
        <p:spPr>
          <a:xfrm>
            <a:off x="6553136" y="4596464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p74"/>
          <p:cNvSpPr/>
          <p:nvPr/>
        </p:nvSpPr>
        <p:spPr>
          <a:xfrm>
            <a:off x="6632975" y="4658981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p74"/>
          <p:cNvSpPr/>
          <p:nvPr/>
        </p:nvSpPr>
        <p:spPr>
          <a:xfrm>
            <a:off x="6712813" y="4721498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p74"/>
          <p:cNvSpPr/>
          <p:nvPr/>
        </p:nvSpPr>
        <p:spPr>
          <a:xfrm>
            <a:off x="6792651" y="478401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p74"/>
          <p:cNvSpPr/>
          <p:nvPr/>
        </p:nvSpPr>
        <p:spPr>
          <a:xfrm>
            <a:off x="6872490" y="484653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74"/>
          <p:cNvSpPr/>
          <p:nvPr/>
        </p:nvSpPr>
        <p:spPr>
          <a:xfrm>
            <a:off x="5001379" y="3657695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7" name="Google Shape;1447;p74"/>
          <p:cNvSpPr/>
          <p:nvPr/>
        </p:nvSpPr>
        <p:spPr>
          <a:xfrm>
            <a:off x="5081218" y="372021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p74"/>
          <p:cNvSpPr/>
          <p:nvPr/>
        </p:nvSpPr>
        <p:spPr>
          <a:xfrm>
            <a:off x="4961460" y="375147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p74"/>
          <p:cNvSpPr/>
          <p:nvPr/>
        </p:nvSpPr>
        <p:spPr>
          <a:xfrm>
            <a:off x="6834735" y="4659702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0" name="Google Shape;1450;p74"/>
          <p:cNvSpPr/>
          <p:nvPr/>
        </p:nvSpPr>
        <p:spPr>
          <a:xfrm>
            <a:off x="6838374" y="4722219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1" name="Google Shape;1451;p74"/>
          <p:cNvSpPr/>
          <p:nvPr/>
        </p:nvSpPr>
        <p:spPr>
          <a:xfrm>
            <a:off x="5121137" y="3626436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2" name="Google Shape;1452;p74"/>
          <p:cNvSpPr/>
          <p:nvPr/>
        </p:nvSpPr>
        <p:spPr>
          <a:xfrm>
            <a:off x="4944767" y="3875060"/>
            <a:ext cx="113100" cy="82500"/>
          </a:xfrm>
          <a:prstGeom prst="ellipse">
            <a:avLst/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3" name="Google Shape;1453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2952" y="926352"/>
            <a:ext cx="1318900" cy="131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4" name="Google Shape;1454;p74"/>
          <p:cNvSpPr txBox="1"/>
          <p:nvPr/>
        </p:nvSpPr>
        <p:spPr>
          <a:xfrm>
            <a:off x="530050" y="1050300"/>
            <a:ext cx="3172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Glass Paper/aluminium oxide paper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	Used to finish woods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     	Multiple grades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455" name="Google Shape;1455;p7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56" name="Google Shape;1456;p7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7" name="Google Shape;1457;p7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75"/>
          <p:cNvSpPr txBox="1"/>
          <p:nvPr>
            <p:ph type="title"/>
          </p:nvPr>
        </p:nvSpPr>
        <p:spPr>
          <a:xfrm>
            <a:off x="406971" y="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Finishing woods</a:t>
            </a:r>
            <a:endParaRPr b="1" i="0" sz="1800" u="none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63" name="Google Shape;1463;p75"/>
          <p:cNvSpPr txBox="1"/>
          <p:nvPr/>
        </p:nvSpPr>
        <p:spPr>
          <a:xfrm>
            <a:off x="888600" y="543625"/>
            <a:ext cx="3754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Finishing woods - Finishes</a:t>
            </a:r>
            <a:endParaRPr/>
          </a:p>
        </p:txBody>
      </p:sp>
      <p:pic>
        <p:nvPicPr>
          <p:cNvPr id="1464" name="Google Shape;146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550" y="2964400"/>
            <a:ext cx="2902831" cy="217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175" y="1119630"/>
            <a:ext cx="2598300" cy="175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4425" y="974726"/>
            <a:ext cx="2902825" cy="2061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63800" y="3035925"/>
            <a:ext cx="2843440" cy="1859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8" name="Google Shape;1468;p7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69" name="Google Shape;1469;p7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0" name="Google Shape;1470;p7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